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9" r:id="rId3"/>
    <p:sldId id="323" r:id="rId4"/>
    <p:sldId id="415" r:id="rId5"/>
    <p:sldId id="421" r:id="rId6"/>
    <p:sldId id="423" r:id="rId7"/>
    <p:sldId id="424" r:id="rId8"/>
    <p:sldId id="374" r:id="rId9"/>
    <p:sldId id="375" r:id="rId10"/>
    <p:sldId id="378" r:id="rId11"/>
    <p:sldId id="418" r:id="rId12"/>
    <p:sldId id="379" r:id="rId13"/>
    <p:sldId id="380" r:id="rId14"/>
    <p:sldId id="381" r:id="rId15"/>
    <p:sldId id="388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26" r:id="rId28"/>
    <p:sldId id="409" r:id="rId29"/>
    <p:sldId id="410" r:id="rId30"/>
    <p:sldId id="411" r:id="rId31"/>
    <p:sldId id="412" r:id="rId32"/>
    <p:sldId id="413" r:id="rId33"/>
    <p:sldId id="414" r:id="rId34"/>
    <p:sldId id="427" r:id="rId35"/>
    <p:sldId id="428" r:id="rId36"/>
    <p:sldId id="429" r:id="rId37"/>
    <p:sldId id="295" r:id="rId3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2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 smtClean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02.09.2021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Dokument_aplikace_Microsoft_Word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package" Target="../embeddings/Dokument_aplikace_Microsoft_Word1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kument_aplikace_Microsoft_Word3.docx"/><Relationship Id="rId13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10.wmf"/><Relationship Id="rId12" Type="http://schemas.openxmlformats.org/officeDocument/2006/relationships/package" Target="../embeddings/Dokument_aplikace_Microsoft_Word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5.bin"/><Relationship Id="rId4" Type="http://schemas.openxmlformats.org/officeDocument/2006/relationships/package" Target="../embeddings/Dokument_aplikace_Microsoft_Word2.docx"/><Relationship Id="rId9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package" Target="../embeddings/Dokument_aplikace_Microsoft_Word5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package" Target="../embeddings/Dokument_aplikace_Microsoft_Word6.doc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3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7" y="2365809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MANAŽERSKÁ </a:t>
            </a:r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EKONOMIKA</a:t>
            </a: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Žaneta </a:t>
            </a:r>
            <a:r>
              <a:rPr lang="cs-CZ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Rylková</a:t>
            </a:r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9"/>
            <a:ext cx="5111750" cy="2159000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3614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826823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57199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16360" y="432392"/>
            <a:ext cx="601190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Charakteristika moderního výrobního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32701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7675" indent="-447675"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Výroba:</a:t>
            </a:r>
          </a:p>
          <a:p>
            <a:pPr marL="447675" indent="-447675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realizuje požadavky trhu,</a:t>
            </a:r>
          </a:p>
          <a:p>
            <a:pPr marL="447675" indent="-447675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kapacitně vyhovující,</a:t>
            </a:r>
          </a:p>
          <a:p>
            <a:pPr marL="447675" indent="-447675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je vybavena vhodnou technologií,</a:t>
            </a:r>
          </a:p>
          <a:p>
            <a:pPr marL="447675" indent="-447675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výrobky splňují jakostní požadavky,</a:t>
            </a:r>
          </a:p>
          <a:p>
            <a:pPr marL="447675" indent="-447675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lze zajistit snižování nákladů,</a:t>
            </a:r>
          </a:p>
          <a:p>
            <a:pPr marL="447675" indent="-447675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organizována pro přizpůsobivost,</a:t>
            </a:r>
          </a:p>
          <a:p>
            <a:pPr marL="447675" indent="-447675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je zajištěna po stránce dostatečného množství výrobních faktorů,</a:t>
            </a:r>
          </a:p>
          <a:p>
            <a:pPr marL="447675" indent="-447675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jsou k dispozici kvalifikování pracovníci,</a:t>
            </a:r>
          </a:p>
          <a:p>
            <a:pPr marL="447675" indent="-447675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produktivita práce je na požadované úrovni,</a:t>
            </a:r>
          </a:p>
          <a:p>
            <a:pPr marL="447675" indent="-447675"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uplatňují se prvky inovace.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82593" y="432392"/>
            <a:ext cx="4479431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Vnitropodnikové předávky výkonů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Grp="1" noChangeAspect="1"/>
          </p:cNvGraphicFramePr>
          <p:nvPr>
            <p:extLst/>
          </p:nvPr>
        </p:nvGraphicFramePr>
        <p:xfrm>
          <a:off x="306993" y="876777"/>
          <a:ext cx="7577375" cy="3927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7" name="Dokument" r:id="rId4" imgW="5736955" imgH="2697816" progId="Word.Document.8">
                  <p:embed/>
                </p:oleObj>
              </mc:Choice>
              <mc:Fallback>
                <p:oleObj name="Dokument" r:id="rId4" imgW="5736955" imgH="2697816" progId="Word.Document.8">
                  <p:embed/>
                  <p:pic>
                    <p:nvPicPr>
                      <p:cNvPr id="2" name="Objek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93" y="876777"/>
                        <a:ext cx="7577375" cy="392722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08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46994" y="432392"/>
            <a:ext cx="235064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Plánování výroby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21005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7675" indent="-447675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Předmětem plánování ve výrobní činnosti je:</a:t>
            </a:r>
          </a:p>
          <a:p>
            <a:pPr marL="447675" indent="-447675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výrobní program,</a:t>
            </a:r>
          </a:p>
          <a:p>
            <a:pPr marL="447675" indent="-447675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výrobní proces,</a:t>
            </a:r>
          </a:p>
          <a:p>
            <a:pPr marL="447675" indent="-447675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zajištění výrobních faktorů pro výrobu.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5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952521" y="432392"/>
            <a:ext cx="413959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Plánování výrobního programu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38549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Výrobní program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prezentuje souhrn sortimentních položek, které budou v  rámci výrobního procesu v určitém období vyráběny.</a:t>
            </a:r>
          </a:p>
          <a:p>
            <a:pPr>
              <a:spcAft>
                <a:spcPts val="1200"/>
              </a:spcAft>
              <a:defRPr/>
            </a:pPr>
            <a:r>
              <a:rPr lang="cs-CZ" i="1" u="sng" dirty="0">
                <a:latin typeface="Times New Roman" pitchFamily="18" charset="0"/>
                <a:cs typeface="Times New Roman" pitchFamily="18" charset="0"/>
              </a:rPr>
              <a:t>Příklad:</a:t>
            </a:r>
          </a:p>
          <a:p>
            <a:pPr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Firma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Hratek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která vyrábí dřevěné hračky, plánuje na měsíc listopad roku 2014 následující sortimentní položky:</a:t>
            </a:r>
          </a:p>
          <a:p>
            <a:pPr marL="442913" indent="-442913">
              <a:tabLst>
                <a:tab pos="2876550" algn="l"/>
                <a:tab pos="7713663" algn="r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Dřevěný koník , 	katalogové číslo 200 45 A36,   	210 ks</a:t>
            </a:r>
          </a:p>
          <a:p>
            <a:pPr marL="442913" indent="-442913">
              <a:tabLst>
                <a:tab pos="2876550" algn="l"/>
                <a:tab pos="7713663" algn="r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Vláček, 	katalogové číslo 210 87 C98	450 ks</a:t>
            </a:r>
          </a:p>
          <a:p>
            <a:pPr marL="442913" indent="-442913">
              <a:tabLst>
                <a:tab pos="2876550" algn="l"/>
                <a:tab pos="7713663" algn="r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Slon na kol.	katalogové číslo 332 12 U02	169 ks</a:t>
            </a:r>
          </a:p>
          <a:p>
            <a:pPr marL="442913" indent="-442913">
              <a:tabLst>
                <a:tab pos="2876550" algn="l"/>
                <a:tab pos="7713663" algn="r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Stavebnice malá	katalogové číslo 441 07 XY3	79 ks</a:t>
            </a:r>
          </a:p>
          <a:p>
            <a:pPr marL="442913" indent="-442913">
              <a:tabLst>
                <a:tab pos="2876550" algn="l"/>
                <a:tab pos="7713663" algn="r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Stavebnice střední	katalogové číslo 441 08 ZY8	133 ks</a:t>
            </a:r>
          </a:p>
          <a:p>
            <a:pPr marL="442913" indent="-442913">
              <a:tabLst>
                <a:tab pos="2876550" algn="l"/>
                <a:tab pos="7713663" algn="r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Kostky s obrázky	katalogové číslo 085 64 O45	230 ks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952521" y="432392"/>
            <a:ext cx="413959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Plánování výrobního programu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23424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</a:pPr>
            <a:r>
              <a:rPr lang="cs-CZ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Výrobním programem podniku se rozumí druhová (sortimentní) skladba a objem výroby, které se mají v určitém období vyrábět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Základní informace o tom </a:t>
            </a:r>
            <a:r>
              <a:rPr lang="cs-CZ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co, kolik a pro koho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vyrábět by měl poskytnout </a:t>
            </a:r>
            <a:r>
              <a:rPr lang="cs-CZ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plán odbytu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Podnik by měl neustále konfrontovat požadavky trhu se svojí </a:t>
            </a:r>
            <a:r>
              <a:rPr lang="cs-CZ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výrobní kapacitou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která představuje maximálně možné celkové množství výrobků, které lze v podniku za určitou dobu (zpravidla za rok) vyrobit.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6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952521" y="432392"/>
            <a:ext cx="413959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Plánování výrobního programu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28239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Vyrábí-li podnik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více druhů výrobků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 určení optimálního množství jejich výroby složitější, neboť musí také určit, v jakém množství se budou tyto jednotlivé druhy výrobků vyrábět. K tomu se používá různých matematických optimalizačních metod např. </a:t>
            </a:r>
            <a:r>
              <a:rPr lang="cs-CZ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lineární programování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Omezujícími podmínkami jsou požadavky trhu a kapacitní možnosti výrobce. V případě, že limitujícím faktorem není kapacita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úzkého místa ve výrobě“, 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pak výběrovým kritériem je ukazatel příspěvek na úhradu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(respektive hrubé rozpětí),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nikoliv zisk na jednotku produkce</a:t>
            </a:r>
            <a:endParaRPr lang="cs-CZ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952521" y="432392"/>
            <a:ext cx="413959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Plánování výrobního programu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2183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Důležitou součástí plánování výrobního programu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plánování jakosti (kvality) výrobků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Tou se rozumí jakost designu výrobku, stupeň shody s požadavky zákazníka a jakost jeho provozu.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Stanovení požadované úrovně kvality u plánovaných výrobků je důležité z toho důvodu, neboť platí, že čím je tato požadovaná úroveň vyšší, tím vyšší jsou náklady na jeho výrobu a tím je obvykle vyšší i užitná hodnota výrobku a tedy i jeho cena.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4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089578" y="432392"/>
            <a:ext cx="386548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Plánování výrobního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36813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Rozhodnout: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 	jakým způsobem, 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jakou technologií 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z jakých surovin a matriálů výrobky v požadovaném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množství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vyrobit.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Řeší se otázky výběru technologie, rozvoje výrobku s cílem snížit náklady, záměny různých surovin a materiálů, lidské práce prací strojů, práce strojů automaty, automatů roboty apod. Hledá se taková optimální kombinace výrobních faktorů, aby náklady byly co nejnižší (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takovou výrobu označujeme jako </a:t>
            </a:r>
            <a:r>
              <a:rPr lang="cs-CZ" sz="1600" b="1" i="1" dirty="0" err="1">
                <a:latin typeface="Times New Roman" pitchFamily="18" charset="0"/>
                <a:cs typeface="Times New Roman" pitchFamily="18" charset="0"/>
              </a:rPr>
              <a:t>Lean</a:t>
            </a:r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err="1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 (hubenou, štíhlou produkci))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4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089578" y="432392"/>
            <a:ext cx="386548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Plánování výrobního procesu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22570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K tomu se mohou použít matematické metody jako je např. lineární a nelineární programování, metody síťové analýzy, počítačové systémy CAD/CAM (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Computer-Aided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Designe and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Manufacture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 v přípravě výroby,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reengineering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(zásadní a radikální rekonstrukce podnikových procesů s cílem zvýšit výkonnost podniku) apod. Zesilují rovněž tlaky na zvyšování </a:t>
            </a:r>
            <a:r>
              <a:rPr lang="cs-CZ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ekologičnosti výroby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zejména v souvislosti se sbližováním legislativy ČR s legislativou EU.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4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81330" y="432392"/>
            <a:ext cx="328198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Optimální výrobní dávka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34578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Stanovení výše optimální dávky je součástí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plánování výrobního procesu; 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Patří sem ještě:</a:t>
            </a:r>
          </a:p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stanovení velikosti výrobní dávky,</a:t>
            </a:r>
          </a:p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sestavení lhůtového plánu,</a:t>
            </a:r>
          </a:p>
          <a:p>
            <a:pPr marL="354013" indent="-3540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sestavení plánu výrobních kapacit.</a:t>
            </a:r>
          </a:p>
          <a:p>
            <a:pPr>
              <a:lnSpc>
                <a:spcPct val="11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1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1059582"/>
            <a:ext cx="7344816" cy="363530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548292"/>
            <a:ext cx="6480720" cy="26076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Nákladová střediska. Plánování 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výroby, výrobní program, kapacita výrobních linek. </a:t>
            </a:r>
          </a:p>
          <a:p>
            <a:endParaRPr lang="cs-CZ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81330" y="432392"/>
            <a:ext cx="328198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Optimální výrobní dávka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34578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Optimální výrobní dávkou označujeme takové množství výroby, při kterém jsou celkové jednotkové náklady minimální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(respektive náklady na výrobu množství Q výrobků jsou minimální)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Princip stanovení optimální výrobní dávky je následující: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dirty="0"/>
          </a:p>
          <a:p>
            <a:pPr>
              <a:lnSpc>
                <a:spcPct val="11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237089"/>
              </p:ext>
            </p:extLst>
          </p:nvPr>
        </p:nvGraphicFramePr>
        <p:xfrm>
          <a:off x="539552" y="2769814"/>
          <a:ext cx="7384305" cy="153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Dokument" r:id="rId4" imgW="5757256" imgH="1728213" progId="Word.Document.12">
                  <p:embed/>
                </p:oleObj>
              </mc:Choice>
              <mc:Fallback>
                <p:oleObj name="Dokument" r:id="rId4" imgW="5757256" imgH="1728213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769814"/>
                        <a:ext cx="7384305" cy="153012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864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81330" y="432392"/>
            <a:ext cx="328198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Optimální výrobní dávka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75120"/>
              </p:ext>
            </p:extLst>
          </p:nvPr>
        </p:nvGraphicFramePr>
        <p:xfrm>
          <a:off x="504825" y="987574"/>
          <a:ext cx="753831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7" name="Dokument" r:id="rId4" imgW="5757256" imgH="3503932" progId="Word.Document.12">
                  <p:embed/>
                </p:oleObj>
              </mc:Choice>
              <mc:Fallback>
                <p:oleObj name="Dokument" r:id="rId4" imgW="5757256" imgH="350393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987574"/>
                        <a:ext cx="7538316" cy="388843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11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81330" y="432392"/>
            <a:ext cx="328198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Optimální výrobní dávka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059583"/>
            <a:ext cx="7859216" cy="3816424"/>
          </a:xfrm>
          <a:prstGeom prst="rect">
            <a:avLst/>
          </a:prstGeom>
          <a:solidFill>
            <a:schemeClr val="bg2"/>
          </a:solidFill>
        </p:spPr>
        <p:txBody>
          <a:bodyPr lIns="68580" tIns="34290" rIns="68580" bIns="3429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359760"/>
              </p:ext>
            </p:extLst>
          </p:nvPr>
        </p:nvGraphicFramePr>
        <p:xfrm>
          <a:off x="611560" y="1203598"/>
          <a:ext cx="6664796" cy="34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2" name="Dokument" r:id="rId4" imgW="5757256" imgH="350537" progId="Word.Document.12">
                  <p:embed/>
                </p:oleObj>
              </mc:Choice>
              <mc:Fallback>
                <p:oleObj name="Dokument" r:id="rId4" imgW="5757256" imgH="35053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3598"/>
                        <a:ext cx="6664796" cy="349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26092"/>
              </p:ext>
            </p:extLst>
          </p:nvPr>
        </p:nvGraphicFramePr>
        <p:xfrm>
          <a:off x="611560" y="1563638"/>
          <a:ext cx="12160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3" name="Rovnice" r:id="rId6" imgW="927100" imgH="609600" progId="Equation.3">
                  <p:embed/>
                </p:oleObj>
              </mc:Choice>
              <mc:Fallback>
                <p:oleObj name="Rovnice" r:id="rId6" imgW="927100" imgH="60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63638"/>
                        <a:ext cx="1216025" cy="8572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299831"/>
              </p:ext>
            </p:extLst>
          </p:nvPr>
        </p:nvGraphicFramePr>
        <p:xfrm>
          <a:off x="507529" y="2530613"/>
          <a:ext cx="7553943" cy="43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4" name="Dokument" r:id="rId8" imgW="5757256" imgH="350537" progId="Word.Document.12">
                  <p:embed/>
                </p:oleObj>
              </mc:Choice>
              <mc:Fallback>
                <p:oleObj name="Dokument" r:id="rId8" imgW="5757256" imgH="350537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9" y="2530613"/>
                        <a:ext cx="7553943" cy="43718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43202"/>
              </p:ext>
            </p:extLst>
          </p:nvPr>
        </p:nvGraphicFramePr>
        <p:xfrm>
          <a:off x="539552" y="2967795"/>
          <a:ext cx="107156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5" name="Rovnice" r:id="rId10" imgW="809873" imgH="609301" progId="Equation.3">
                  <p:embed/>
                </p:oleObj>
              </mc:Choice>
              <mc:Fallback>
                <p:oleObj name="Rovnice" r:id="rId10" imgW="809873" imgH="6093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967795"/>
                        <a:ext cx="1071563" cy="9286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559812"/>
              </p:ext>
            </p:extLst>
          </p:nvPr>
        </p:nvGraphicFramePr>
        <p:xfrm>
          <a:off x="539552" y="3939902"/>
          <a:ext cx="726210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6" name="Dokument" r:id="rId12" imgW="5757256" imgH="667964" progId="Word.Document.12">
                  <p:embed/>
                </p:oleObj>
              </mc:Choice>
              <mc:Fallback>
                <p:oleObj name="Dokument" r:id="rId12" imgW="5757256" imgH="667964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939902"/>
                        <a:ext cx="7262107" cy="64807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73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81330" y="432392"/>
            <a:ext cx="328198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Optimální výrobní dávka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86673"/>
              </p:ext>
            </p:extLst>
          </p:nvPr>
        </p:nvGraphicFramePr>
        <p:xfrm>
          <a:off x="395537" y="987574"/>
          <a:ext cx="7128792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3" name="Dokument" r:id="rId4" imgW="5757256" imgH="4141305" progId="Word.Document.12">
                  <p:embed/>
                </p:oleObj>
              </mc:Choice>
              <mc:Fallback>
                <p:oleObj name="Dokument" r:id="rId4" imgW="5757256" imgH="414130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987574"/>
                        <a:ext cx="7128792" cy="396044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66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81330" y="432392"/>
            <a:ext cx="328198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Optimální výrobní dávka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15922805"/>
              </p:ext>
            </p:extLst>
          </p:nvPr>
        </p:nvGraphicFramePr>
        <p:xfrm>
          <a:off x="971600" y="904583"/>
          <a:ext cx="6480720" cy="399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6" name="Document" r:id="rId4" imgW="6665467" imgH="4273876" progId="Word.Document.8">
                  <p:embed/>
                </p:oleObj>
              </mc:Choice>
              <mc:Fallback>
                <p:oleObj name="Document" r:id="rId4" imgW="6665467" imgH="4273876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904583"/>
                        <a:ext cx="6480720" cy="399821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121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7173" y="432392"/>
            <a:ext cx="215026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Výrobní kapacita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305" y="897044"/>
            <a:ext cx="7992888" cy="40087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538163" algn="l"/>
              </a:tabLst>
            </a:pPr>
            <a:r>
              <a:rPr lang="cs-CZ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Výrobní kapacita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představuje maximální objem produkce, který může výrobní jednotka vyrobit za určitou dobu (obvykle rok, den nebo hodinu). Výrobní kapacitu určují především </a:t>
            </a:r>
            <a:r>
              <a:rPr lang="cs-CZ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fixní výrobní faktory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(budovy, výrobní zařízení).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538163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Při plánování výrobních kapacit se řeší především tyto otázky: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538163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jaký druh a jaká velikost výrobních kapacit je potřeba,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538163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jak budou výrobní kapacity rozmístěny,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538163" algn="l"/>
              </a:tabLs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kdy budou výrobní kapacity potřeba.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03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7173" y="432392"/>
            <a:ext cx="215026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Výrobní kapacita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305" y="897044"/>
            <a:ext cx="7992888" cy="36456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Obecně můžeme kapacitu výrobní jednotky vyjádřit jako výsledek součinu jejího výkonu a doby, po kterou je v činnosti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. Dobu činnosti vyjadřujeme pomocí </a:t>
            </a: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časových fondů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cs-CZ" sz="2000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	výrobní kapacita v naturálních jednotkách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	T</a:t>
            </a:r>
            <a:r>
              <a:rPr lang="cs-CZ" sz="2000" i="1" baseline="-25000" dirty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	produktivní (využitelný) časový fond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	V</a:t>
            </a:r>
            <a:r>
              <a:rPr lang="cs-CZ" sz="2000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	výkon v naturálních jednotkách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934161"/>
              </p:ext>
            </p:extLst>
          </p:nvPr>
        </p:nvGraphicFramePr>
        <p:xfrm>
          <a:off x="755576" y="2222351"/>
          <a:ext cx="14652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8" name="Rovnice" r:id="rId4" imgW="698500" imgH="228600" progId="Equation.3">
                  <p:embed/>
                </p:oleObj>
              </mc:Choice>
              <mc:Fallback>
                <p:oleObj name="Rovnice" r:id="rId4" imgW="6985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222351"/>
                        <a:ext cx="1465263" cy="4651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192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7173" y="432392"/>
            <a:ext cx="215026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Výrobní kapacita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305" y="897044"/>
            <a:ext cx="7992888" cy="38241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538163" indent="-538163">
              <a:spcBef>
                <a:spcPct val="30000"/>
              </a:spcBef>
              <a:spcAft>
                <a:spcPct val="30000"/>
              </a:spcAft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8163" indent="-538163">
              <a:spcBef>
                <a:spcPct val="30000"/>
              </a:spcBef>
              <a:spcAft>
                <a:spcPct val="30000"/>
              </a:spcAft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538163" indent="-538163">
              <a:spcBef>
                <a:spcPct val="30000"/>
              </a:spcBef>
              <a:spcAft>
                <a:spcPct val="30000"/>
              </a:spcAft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8163" indent="-538163">
              <a:spcBef>
                <a:spcPct val="30000"/>
              </a:spcBef>
              <a:spcAft>
                <a:spcPct val="30000"/>
              </a:spcAft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 – celková plocha potřebná k výrobě</a:t>
            </a:r>
          </a:p>
          <a:p>
            <a:pPr marL="538163" indent="-538163">
              <a:spcBef>
                <a:spcPct val="30000"/>
              </a:spcBef>
              <a:spcAft>
                <a:spcPct val="30000"/>
              </a:spcAft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plocha potřebná k výrobě jednoho výrobku</a:t>
            </a:r>
          </a:p>
          <a:p>
            <a:pPr marL="538163" indent="-538163">
              <a:spcBef>
                <a:spcPct val="30000"/>
              </a:spcBef>
              <a:spcAft>
                <a:spcPct val="30000"/>
              </a:spcAft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pracnost</a:t>
            </a:r>
          </a:p>
          <a:p>
            <a:pPr marL="538163" indent="-538163">
              <a:spcBef>
                <a:spcPct val="30000"/>
              </a:spcBef>
              <a:spcAft>
                <a:spcPct val="30000"/>
              </a:spcAft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538163" indent="-538163">
              <a:spcBef>
                <a:spcPct val="30000"/>
              </a:spcBef>
              <a:spcAft>
                <a:spcPct val="30000"/>
              </a:spcAf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25982" t="71473" r="63914" b="13978"/>
          <a:stretch/>
        </p:blipFill>
        <p:spPr bwMode="auto">
          <a:xfrm>
            <a:off x="948971" y="995326"/>
            <a:ext cx="2100238" cy="125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4"/>
          <a:srcRect l="26862" t="43972" r="64984" b="46927"/>
          <a:stretch/>
        </p:blipFill>
        <p:spPr bwMode="auto">
          <a:xfrm>
            <a:off x="5580112" y="1008646"/>
            <a:ext cx="2236690" cy="126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352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84904" y="432392"/>
            <a:ext cx="287482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Schéma časového fondu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66970"/>
              </p:ext>
            </p:extLst>
          </p:nvPr>
        </p:nvGraphicFramePr>
        <p:xfrm>
          <a:off x="480477" y="1275606"/>
          <a:ext cx="8001000" cy="335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0" name="Dokument" r:id="rId4" imgW="6100026" imgH="2418371" progId="Word.Document.12">
                  <p:embed/>
                </p:oleObj>
              </mc:Choice>
              <mc:Fallback>
                <p:oleObj name="Dokument" r:id="rId4" imgW="6100026" imgH="241837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77" y="1275606"/>
                        <a:ext cx="8001000" cy="335121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164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77119" y="432392"/>
            <a:ext cx="349037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Kapacita výrobních jednotek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305" y="1191842"/>
            <a:ext cx="7992888" cy="26237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Při stanovení výrobní kapacity dílen, provozů, závodů a jiných vyšších výrobních celků je nutno vzít v úvahu to, jak jsou dílčí výrobní kapacity (stroje, dílny) organizovány (řazeny), tj. zda jsou řazeny:</a:t>
            </a:r>
          </a:p>
          <a:p>
            <a:pPr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38163" algn="l"/>
              </a:tabLst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paralelně</a:t>
            </a:r>
          </a:p>
          <a:p>
            <a:pPr>
              <a:tabLst>
                <a:tab pos="538163" algn="l"/>
              </a:tabLst>
              <a:defRPr/>
            </a:pPr>
            <a:endParaRPr lang="cs-CZ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38163" algn="l"/>
              </a:tabLst>
              <a:defRPr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sériově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defRPr/>
            </a:pPr>
            <a:endParaRPr lang="cs-CZ" sz="2000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8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454246" y="432392"/>
            <a:ext cx="313611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Cíl a struktura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6148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622300">
              <a:lnSpc>
                <a:spcPct val="120000"/>
              </a:lnSpc>
              <a:buClr>
                <a:srgbClr val="FFC000"/>
              </a:buClr>
              <a:buSzPct val="103000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Nákladová střediska</a:t>
            </a:r>
          </a:p>
          <a:p>
            <a:pPr marL="622300">
              <a:lnSpc>
                <a:spcPct val="120000"/>
              </a:lnSpc>
              <a:buClr>
                <a:srgbClr val="FFC000"/>
              </a:buClr>
              <a:buSzPct val="103000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Charakteristika moderního výrobního procesu</a:t>
            </a:r>
          </a:p>
          <a:p>
            <a:pPr marL="622300">
              <a:lnSpc>
                <a:spcPct val="120000"/>
              </a:lnSpc>
              <a:buClr>
                <a:srgbClr val="FFC000"/>
              </a:buClr>
              <a:buSzPct val="103000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Předmět plánování výroby</a:t>
            </a:r>
          </a:p>
          <a:p>
            <a:pPr marL="622300">
              <a:lnSpc>
                <a:spcPct val="120000"/>
              </a:lnSpc>
              <a:buClr>
                <a:srgbClr val="FFC000"/>
              </a:buClr>
              <a:buSzPct val="103000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Plánování výrobního programu</a:t>
            </a:r>
          </a:p>
          <a:p>
            <a:pPr marL="622300">
              <a:lnSpc>
                <a:spcPct val="120000"/>
              </a:lnSpc>
              <a:buClr>
                <a:srgbClr val="FFC000"/>
              </a:buClr>
              <a:buSzPct val="103000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Optimální výrobní dávka</a:t>
            </a:r>
          </a:p>
          <a:p>
            <a:pPr marL="622300">
              <a:lnSpc>
                <a:spcPct val="120000"/>
              </a:lnSpc>
              <a:buClr>
                <a:srgbClr val="FFC000"/>
              </a:buClr>
              <a:buSzPct val="103000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Výrobní kapacita</a:t>
            </a:r>
          </a:p>
          <a:p>
            <a:pPr marL="622300">
              <a:lnSpc>
                <a:spcPct val="120000"/>
              </a:lnSpc>
              <a:buClr>
                <a:srgbClr val="FFC000"/>
              </a:buClr>
              <a:buSzPct val="103000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Časové fondy</a:t>
            </a:r>
          </a:p>
          <a:p>
            <a:pPr marL="622300">
              <a:lnSpc>
                <a:spcPct val="120000"/>
              </a:lnSpc>
              <a:buClr>
                <a:srgbClr val="FFC000"/>
              </a:buClr>
              <a:buSzPct val="103000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Řazení výrobních agregátů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2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02706" y="432392"/>
            <a:ext cx="7639207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Kapacita výrobních jednotek: </a:t>
            </a: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paralelní řazení výrobních agregátů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25063638"/>
              </p:ext>
            </p:extLst>
          </p:nvPr>
        </p:nvGraphicFramePr>
        <p:xfrm>
          <a:off x="899592" y="870974"/>
          <a:ext cx="6773862" cy="400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2" name="Document" r:id="rId4" imgW="5958173" imgH="4170761" progId="Word.Document.8">
                  <p:embed/>
                </p:oleObj>
              </mc:Choice>
              <mc:Fallback>
                <p:oleObj name="Document" r:id="rId4" imgW="5958173" imgH="4170761" progId="Word.Document.8">
                  <p:embed/>
                  <p:pic>
                    <p:nvPicPr>
                      <p:cNvPr id="0" name="Zástupný symbol pro obsah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870974"/>
                        <a:ext cx="6773862" cy="400176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845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77785" y="432392"/>
            <a:ext cx="448905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Sériové </a:t>
            </a: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řazení výrobních agregátů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20487005"/>
              </p:ext>
            </p:extLst>
          </p:nvPr>
        </p:nvGraphicFramePr>
        <p:xfrm>
          <a:off x="456311" y="1059582"/>
          <a:ext cx="79883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5" name="Document" r:id="rId4" imgW="5958173" imgH="2739643" progId="Word.Document.8">
                  <p:embed/>
                </p:oleObj>
              </mc:Choice>
              <mc:Fallback>
                <p:oleObj name="Document" r:id="rId4" imgW="5958173" imgH="2739643" progId="Word.Document.8">
                  <p:embed/>
                  <p:pic>
                    <p:nvPicPr>
                      <p:cNvPr id="0" name="Zástupný symbol pro obsah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11" y="1059582"/>
                        <a:ext cx="7988300" cy="3673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148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42008" y="432392"/>
            <a:ext cx="596060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Kombinované uspořádání výrobních agregátů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97629"/>
              </p:ext>
            </p:extLst>
          </p:nvPr>
        </p:nvGraphicFramePr>
        <p:xfrm>
          <a:off x="251520" y="1059582"/>
          <a:ext cx="81248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name="Document" r:id="rId4" imgW="5970608" imgH="2637666" progId="Word.Document.8">
                  <p:embed/>
                </p:oleObj>
              </mc:Choice>
              <mc:Fallback>
                <p:oleObj name="Document" r:id="rId4" imgW="5970608" imgH="263766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59582"/>
                        <a:ext cx="8124825" cy="3581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122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748413" y="432392"/>
            <a:ext cx="254781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Modelová situace I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23670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Výroba školních brašen je náplní činnosti dílny, kde se zhotovují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brašny na dvou výrobních linkách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 různých výrobně-technologických parametrech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. Na základě výše uvedeného a popsaného schématu řazení výrobních agregátu pro jednotlivé linky stanovte kapacitu dílny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za předpokladu, že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dílna pracuje na jednu směnu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nominální časový fond za sledované období činí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180 hodin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Předpokládané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prostoje byly stanoveny ve výši 20 % z produktivního časového fondu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lince „A“ a 20 % z nominálního časového fondu na lince „B“.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24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748413" y="432392"/>
            <a:ext cx="254781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Modelová situace I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t="23546" r="62302" b="33068"/>
          <a:stretch/>
        </p:blipFill>
        <p:spPr bwMode="auto">
          <a:xfrm>
            <a:off x="1115616" y="1491630"/>
            <a:ext cx="5472608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6233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748413" y="432392"/>
            <a:ext cx="254781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Modelová situace I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6118" t="47355" r="65113" b="13492"/>
          <a:stretch/>
        </p:blipFill>
        <p:spPr bwMode="auto">
          <a:xfrm>
            <a:off x="1763688" y="1563638"/>
            <a:ext cx="4824536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3481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748413" y="432392"/>
            <a:ext cx="2547813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Modelová situace I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52414" t="24339" r="21461" b="59788"/>
          <a:stretch/>
        </p:blipFill>
        <p:spPr bwMode="auto">
          <a:xfrm>
            <a:off x="1619672" y="1779662"/>
            <a:ext cx="5400600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1178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12228" y="432392"/>
            <a:ext cx="102015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8305" y="1191842"/>
            <a:ext cx="7992888" cy="17927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Cílem přednášky bylo zopakovat metody používané v nákladovém controllingu pro výpočet sazeb 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předávek výkonů, vysvětlit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výrobní proces, plánování výroby, výrobního programu, určit, co je optimální výrobní dávka, výrobní kapacita, časové fondy a řazení výrobních agregátů.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defRPr/>
            </a:pPr>
            <a:endParaRPr lang="cs-CZ" sz="2000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87633" y="432392"/>
            <a:ext cx="506933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Schéma nákladového zatížení středisek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/>
          </p:nvPr>
        </p:nvGraphicFramePr>
        <p:xfrm>
          <a:off x="323528" y="904980"/>
          <a:ext cx="7854501" cy="411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3" name="Dokument" r:id="rId4" imgW="5746292" imgH="3481704" progId="Word.Document.8">
                  <p:embed/>
                </p:oleObj>
              </mc:Choice>
              <mc:Fallback>
                <p:oleObj name="Dokument" r:id="rId4" imgW="5746292" imgH="3481704" progId="Word.Document.8">
                  <p:embed/>
                  <p:pic>
                    <p:nvPicPr>
                      <p:cNvPr id="3" name="Objek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04980"/>
                        <a:ext cx="7854501" cy="411504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17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43472" y="432392"/>
            <a:ext cx="6957674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Struktura vztahů mezi nákladovými středisky a metody zúčtování</a:t>
            </a:r>
            <a:endParaRPr lang="en-GB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Grp="1" noChangeAspect="1"/>
          </p:cNvGraphicFramePr>
          <p:nvPr>
            <p:extLst/>
          </p:nvPr>
        </p:nvGraphicFramePr>
        <p:xfrm>
          <a:off x="554903" y="809418"/>
          <a:ext cx="7185449" cy="40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1" name="Dokument" r:id="rId4" imgW="5746292" imgH="5225080" progId="Word.Document.8">
                  <p:embed/>
                </p:oleObj>
              </mc:Choice>
              <mc:Fallback>
                <p:oleObj name="Dokument" r:id="rId4" imgW="5746292" imgH="5225080" progId="Word.Document.8">
                  <p:embed/>
                  <p:pic>
                    <p:nvPicPr>
                      <p:cNvPr id="3" name="Objek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03" y="809418"/>
                        <a:ext cx="7185449" cy="40665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06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09815" y="432392"/>
            <a:ext cx="702500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Metody zúčtování vnitropodnikových předávek výkonů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148238"/>
            <a:ext cx="7992888" cy="14542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  <a:defRPr/>
            </a:pPr>
            <a:r>
              <a:rPr lang="cs-CZ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nástavbová metoda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 charakterizována jednoduchým postupem výpočtu předávek výkonů a z toho vyplývajícího nákladového zatížení odebírajících středisek.. Vychází z předpokladu, že předávky výkonů mezi vedlejšími nákladovými středisky není třeba brát v úvahu a je použitelná v těch případech, kdy skutečně vedlejší střediska dodávají svoje výkony pouze hlavním nákladovým střediskům.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7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09815" y="432392"/>
            <a:ext cx="702500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Metody zúčtování vnitropodnikových předávek výkonů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148238"/>
            <a:ext cx="7992888" cy="20636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  <a:defRPr/>
            </a:pPr>
            <a:r>
              <a:rPr lang="cs-CZ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stupňová metoda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 „málo vhodná“ pro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struktury s vysokým stupněm složitosti předávek, ale je plně upotřebitelná pro struktury předávek s nízkým a středním stupněm jejich složitosti. </a:t>
            </a:r>
          </a:p>
          <a:p>
            <a:pPr>
              <a:spcBef>
                <a:spcPct val="30000"/>
              </a:spcBef>
              <a:spcAft>
                <a:spcPct val="30000"/>
              </a:spcAft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defRPr/>
            </a:pPr>
            <a:r>
              <a:rPr lang="cs-CZ" i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rovnicová</a:t>
            </a:r>
            <a:r>
              <a:rPr lang="cs-CZ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metoda(postup),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 použitelná pro všechny „struktury vztahů mezi nákladovými středisky“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4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39956" y="432392"/>
            <a:ext cx="216469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Výrobní činnost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2882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Současné podnikatelské aktivity v oblasti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výrobní činnosti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se v nejlepším případě soustřeďují na výroby montážního charakteru, zcela závislé na dodavatelích a odběratelích, </a:t>
            </a:r>
            <a:r>
              <a:rPr lang="cs-CZ" sz="2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bez jakéhokoli propojení na výzkum a vývoj produktů.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Představa o úspěšném podnikání se zužuje do podoby, že je třeba realizovat navržené marketingové strategie či přesné finanční záměry. Dovést však do realizační fáze technicky a zákaznicky dokonalé produkty, které tvoří jádro a podstatu zmíněných marketingových  strategií a finančních záměrů, je záležitostí někoho jiného, anonymního a neviditelného manažera ve výrobě.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3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39956" y="432392"/>
            <a:ext cx="216469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Výrobní činnost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7992888" cy="6232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Výroba rozhodující měrou ovlivňuje efektivnost podniku a konkurenční schopnost jeho výrobků.</a:t>
            </a:r>
            <a:endParaRPr lang="cs-CZ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3599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1351</Words>
  <Application>Microsoft Office PowerPoint</Application>
  <PresentationFormat>Předvádění na obrazovce (16:9)</PresentationFormat>
  <Paragraphs>137</Paragraphs>
  <Slides>37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SLU</vt:lpstr>
      <vt:lpstr>Dokument</vt:lpstr>
      <vt:lpstr>Rovnice</vt:lpstr>
      <vt:lpstr>Document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ryl0001</cp:lastModifiedBy>
  <cp:revision>219</cp:revision>
  <cp:lastPrinted>2018-03-27T09:30:31Z</cp:lastPrinted>
  <dcterms:created xsi:type="dcterms:W3CDTF">2016-07-06T15:42:34Z</dcterms:created>
  <dcterms:modified xsi:type="dcterms:W3CDTF">2021-09-02T12:41:36Z</dcterms:modified>
</cp:coreProperties>
</file>