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9" r:id="rId3"/>
    <p:sldId id="323" r:id="rId4"/>
    <p:sldId id="490" r:id="rId5"/>
    <p:sldId id="423" r:id="rId6"/>
    <p:sldId id="424" r:id="rId7"/>
    <p:sldId id="425" r:id="rId8"/>
    <p:sldId id="480" r:id="rId9"/>
    <p:sldId id="481" r:id="rId10"/>
    <p:sldId id="482" r:id="rId11"/>
    <p:sldId id="485" r:id="rId12"/>
    <p:sldId id="486" r:id="rId13"/>
    <p:sldId id="488" r:id="rId14"/>
    <p:sldId id="489" r:id="rId15"/>
    <p:sldId id="458" r:id="rId16"/>
    <p:sldId id="436" r:id="rId17"/>
    <p:sldId id="438" r:id="rId18"/>
    <p:sldId id="439" r:id="rId19"/>
    <p:sldId id="440" r:id="rId20"/>
    <p:sldId id="441" r:id="rId21"/>
    <p:sldId id="445" r:id="rId22"/>
    <p:sldId id="448" r:id="rId23"/>
    <p:sldId id="443" r:id="rId24"/>
    <p:sldId id="450" r:id="rId25"/>
    <p:sldId id="470" r:id="rId26"/>
    <p:sldId id="471" r:id="rId27"/>
    <p:sldId id="472" r:id="rId28"/>
    <p:sldId id="449" r:id="rId29"/>
    <p:sldId id="429" r:id="rId30"/>
    <p:sldId id="430" r:id="rId31"/>
    <p:sldId id="431" r:id="rId32"/>
    <p:sldId id="475" r:id="rId33"/>
    <p:sldId id="433" r:id="rId34"/>
    <p:sldId id="434" r:id="rId35"/>
    <p:sldId id="295" r:id="rId3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w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1.docx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5.emf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4.emf"/><Relationship Id="rId5" Type="http://schemas.openxmlformats.org/officeDocument/2006/relationships/image" Target="../media/image11.wmf"/><Relationship Id="rId15" Type="http://schemas.openxmlformats.org/officeDocument/2006/relationships/image" Target="../media/image16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emf"/><Relationship Id="rId1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package" Target="../embeddings/Dokument_aplikace_Microsoft_Word2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2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397147" y="739700"/>
          <a:ext cx="7271197" cy="413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0" name="Dokument" r:id="rId4" imgW="6114031" imgH="4383861" progId="Word.Document.12">
                  <p:embed/>
                </p:oleObj>
              </mc:Choice>
              <mc:Fallback>
                <p:oleObj name="Dokument" r:id="rId4" imgW="6114031" imgH="4383861" progId="Word.Document.12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47" y="739700"/>
                        <a:ext cx="7271197" cy="41363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7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827584" y="1059581"/>
          <a:ext cx="6120680" cy="395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4" name="Dokument" r:id="rId4" imgW="6125315" imgH="4183413" progId="Word.Document.12">
                  <p:embed/>
                </p:oleObj>
              </mc:Choice>
              <mc:Fallback>
                <p:oleObj name="Dokument" r:id="rId4" imgW="6125315" imgH="4183413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59581"/>
                        <a:ext cx="6120680" cy="39538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348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17688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2088" y="771550"/>
            <a:ext cx="7992888" cy="4270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Minimální množství pečiva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Maximální množství pečiva:</a:t>
            </a: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měsíční produkce pečiva bude pohybovat v intervalu: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BZMIN 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Q &lt; 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BZMAX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zaručeno, že firma dosáhne bodu zvratu bez ohledu na sortimentní skladbu realizované produkce.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uvedené závěry lze aplikovat pouze u sortimentní skladby, kde jednotlivé položky jsou ve stejné cenové hladině (cenově příbuzné).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539552" y="1347614"/>
          <a:ext cx="23368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8" name="Rovnice" r:id="rId4" imgW="1167893" imgH="431613" progId="Equation.3">
                  <p:embed/>
                </p:oleObj>
              </mc:Choice>
              <mc:Fallback>
                <p:oleObj name="Rovnice" r:id="rId4" imgW="1167893" imgH="431613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2336800" cy="720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539552" y="2139702"/>
          <a:ext cx="2263775" cy="7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9" name="Rovnice" r:id="rId6" imgW="1132239" imgH="408840" progId="Equation.3">
                  <p:embed/>
                </p:oleObj>
              </mc:Choice>
              <mc:Fallback>
                <p:oleObj name="Rovnice" r:id="rId6" imgW="1132239" imgH="4088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9702"/>
                        <a:ext cx="2263775" cy="7153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539552" y="2931790"/>
          <a:ext cx="25257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0" name="Rovnice" r:id="rId8" imgW="1256724" imgH="228533" progId="Equation.3">
                  <p:embed/>
                </p:oleObj>
              </mc:Choice>
              <mc:Fallback>
                <p:oleObj name="Rovnice" r:id="rId8" imgW="1256724" imgH="228533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31790"/>
                        <a:ext cx="2525713" cy="43204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716016" y="1275606"/>
          <a:ext cx="23399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1" name="Rovnice" r:id="rId10" imgW="1170376" imgH="428994" progId="Equation.3">
                  <p:embed/>
                </p:oleObj>
              </mc:Choice>
              <mc:Fallback>
                <p:oleObj name="Rovnice" r:id="rId10" imgW="1170376" imgH="428994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275606"/>
                        <a:ext cx="2339975" cy="7920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/>
          </p:nvPr>
        </p:nvGraphicFramePr>
        <p:xfrm>
          <a:off x="4716016" y="2139702"/>
          <a:ext cx="2306637" cy="69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2" name="Rovnice" r:id="rId12" imgW="1152387" imgH="408840" progId="Equation.3">
                  <p:embed/>
                </p:oleObj>
              </mc:Choice>
              <mc:Fallback>
                <p:oleObj name="Rovnice" r:id="rId12" imgW="1152387" imgH="4088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139702"/>
                        <a:ext cx="2306637" cy="6950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/>
          </p:nvPr>
        </p:nvGraphicFramePr>
        <p:xfrm>
          <a:off x="4716016" y="2906750"/>
          <a:ext cx="2533650" cy="3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23" name="Rovnice" r:id="rId14" imgW="1266798" imgH="218456" progId="Equation.3">
                  <p:embed/>
                </p:oleObj>
              </mc:Choice>
              <mc:Fallback>
                <p:oleObj name="Rovnice" r:id="rId14" imgW="1266798" imgH="218456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06750"/>
                        <a:ext cx="2533650" cy="385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649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164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Diagram bodu zvratu založený na využití fiktivního výrobku-reprezentanta je možné prezentovat např. na předpokládané výrobě v měsíci listopadu (Tabulka 2), kde lze specifikovat fiktivní výrobek označený jako „pečivo“. Výše příspěvku na úhradu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PEČIVO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PECIVO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0,9708 Kč/ks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využitím příspěvku na úhradu fiktivního výrobku-reprezentanta označeného jako „pečivo“ je výpočet objemu produkce v bodě zvratu dán vztahem: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23528" y="2283718"/>
          <a:ext cx="29146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2" name="Rovnice" r:id="rId4" imgW="1457123" imgH="837834" progId="Equation.3">
                  <p:embed/>
                </p:oleObj>
              </mc:Choice>
              <mc:Fallback>
                <p:oleObj name="Rovnice" r:id="rId4" imgW="1457123" imgH="837834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83718"/>
                        <a:ext cx="2914650" cy="1152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05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054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Využití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výrobku-reprezentanta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spojeno s předpokladem, že sortimentní skladba vyráběných produktů nedozná změnu oproti skladbě, při které byl příspěvek na úhradu výrobku-reprezentant stanoven.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67544" y="1059582"/>
          <a:ext cx="22272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7" name="Rovnice" r:id="rId4" imgW="1114250" imgH="428994" progId="Equation.3">
                  <p:embed/>
                </p:oleObj>
              </mc:Choice>
              <mc:Fallback>
                <p:oleObj name="Rovnice" r:id="rId4" imgW="1114250" imgH="428994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2227263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467544" y="1779662"/>
          <a:ext cx="1849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8" name="Rovnice" r:id="rId6" imgW="923924" imgH="408840" progId="Equation.3">
                  <p:embed/>
                </p:oleObj>
              </mc:Choice>
              <mc:Fallback>
                <p:oleObj name="Rovnice" r:id="rId6" imgW="923924" imgH="4088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9662"/>
                        <a:ext cx="1849438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67544" y="2502408"/>
          <a:ext cx="2133600" cy="35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9" name="Rovnice" r:id="rId8" imgW="1066337" imgH="215806" progId="Equation.3">
                  <p:embed/>
                </p:oleObj>
              </mc:Choice>
              <mc:Fallback>
                <p:oleObj name="Rovnice" r:id="rId8" imgW="1066337" imgH="215806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02408"/>
                        <a:ext cx="2133600" cy="3573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354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2726" y="432392"/>
            <a:ext cx="56592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podstata ceny výkonů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1611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tržeb je do značné míry ovlivněna uplatňovanou cenovou politikou příslušného podniku. V  rozhodovacím procesu, výsledkem kterého je náčrt cenové politiky, se rozhoduje o tom, jakými formami prodeje bude požadované výše tržeb dosaženo: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cenou, která bude nižší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 na daném tržním segmentu, avšak s předpokladem vyššího objemu prodejů výrobků respektive služeb;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vyšší cenovou úrovní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konkurenci, při současně očekávaném poklesu prodejnosti výrobků respektive služeb.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8678" y="432392"/>
            <a:ext cx="66673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cenových změnách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893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jiné je hodnocení podnikatelské jednotky ve světle výsledku hospodaření, který rovněž reaguje na cenovou politiku promítnutou do tržeb. Tuto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reakci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analyzovat prostřednictvím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ukazatele příspěvek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Jeho chování však nekopíruje chování a vývoj tržeb jako závislosti na cenových vlivech.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3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8586" y="432392"/>
            <a:ext cx="45275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Vztah tržeb a příspěvku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690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může k nárůstu tržeb přispět situace, že: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cena produktu (služby) při nezměněném objemu produkce (prodeje). To znamená, že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souběžně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dojde k nárůstu výroby příslušného produktu při nezměněné ceně. V tom případě platí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jak cena produktu, tak realizovaný objem produkce.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po cenové úpravě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před cenovou úpravou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24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21302" y="432392"/>
            <a:ext cx="6002092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snižování cen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72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jiná situace nastane, pokud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nárůst produkce (prodeje) je vyvolán snížením ceny příslušného výrobku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Z pohledu prodejního útvaru podniku je jakýmsi obranným argumentem tvrzení, že za předpokladu rovnosti tržeb před cenovou úpravou i po její realizaci dojde ke zvýšení prodejnosti výroby naturálních jednotkách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což samo o sobě je jev jednoznačně pozitivní. Samotné snížení ceny může být realizováno s různou intenzitou.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 hlediska ekonomického pohledu na popisovaný problém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pokles ceny promítá do hodnoty příspěvku na úhradu v několika variantách a může navodit následující situace (přičemž stále platí, že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nebo dokonce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5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74054" y="432392"/>
            <a:ext cx="509658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pod úrovni variabilních nákladů:</a:t>
            </a:r>
            <a:r>
              <a:rPr lang="en-US" sz="2400" dirty="0"/>
              <a:t/>
            </a:r>
            <a:br>
              <a:rPr lang="en-US" sz="2400" dirty="0"/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Prodejní politika je realizována tak, že snížením ceny produktu (či služby) dojde sice k nárůstu objemu produkce (prodeje) v takovém množství, že skutečně tržby zůstanou zachovány, avšak snížení ceny je natolik razantní, že její hodnota poklesne pod úroveň jednotkových variabilních nákladů.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tom případě ani možnost, že tržby oproti výchozímu stavu podstatně narostou 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&gt;&gt; 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nepovede k očekávanému zvýšení hospodářského výsledku. Naopak, s rostoucím objemem realizovaných prodejů bude souběžně narůstat i výše ztráty.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situaci lze znázornit v diagramu bodu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zvratu.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9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Hospodářský výsledek v závislosti na tržbách. 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Analýza cenové elasticity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01442" y="432392"/>
            <a:ext cx="404181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 pro p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96789"/>
              </p:ext>
            </p:extLst>
          </p:nvPr>
        </p:nvGraphicFramePr>
        <p:xfrm>
          <a:off x="683569" y="1621651"/>
          <a:ext cx="6120680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9" name="Dokument" r:id="rId4" imgW="5396033" imgH="3158074" progId="Word.Document.12">
                  <p:embed/>
                </p:oleObj>
              </mc:Choice>
              <mc:Fallback>
                <p:oleObj name="Dokument" r:id="rId4" imgW="5396033" imgH="3158074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1621651"/>
                        <a:ext cx="6120680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553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16534" y="432392"/>
            <a:ext cx="501162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nad úrovní variabilních nákladů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511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 rovnosti tržeb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určit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dopad do VH prostřednictvím příspěvku na úhradu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ΔPÚ = – ΔQ</a:t>
            </a:r>
            <a:r>
              <a:rPr lang="cs-CZ" b="1" i="1" baseline="300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	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uvedená rovnice umožňuje učinit obecný závěr, že snaha po zajištění shodných tržeb prostřednictvím snížení ceny a alikvotním zvýšením objemu produkce má za následek snížení výsledku hospodaření prostřednictvím </a:t>
            </a:r>
            <a:r>
              <a:rPr lang="cs-CZ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nižší hodnoty příspěvku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Snížení hodnoty hospodářského výsledku lze stanovit jako součinu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jednotkových variabilních nákladů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a příslušného nárůstu objemu produkce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ΔQ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Jinými slovy nelze bez omezení souhlasit s tvrzením, že zajištění stejné výše tržeb je zárukou i nezměněného výsledku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71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496" y="146615"/>
            <a:ext cx="7523621" cy="8694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Příklad z:</a:t>
            </a:r>
            <a:r>
              <a:rPr lang="cs-CZ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Reporting </a:t>
            </a:r>
            <a:r>
              <a:rPr lang="cs-CZ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moderní metoda hodnocení výkonnosti uvnitř firmy autor Jana FIBIROVÁ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896938">
              <a:tabLst>
                <a:tab pos="623888" algn="l"/>
                <a:tab pos="1162050" algn="l"/>
              </a:tabLst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7202"/>
              </p:ext>
            </p:extLst>
          </p:nvPr>
        </p:nvGraphicFramePr>
        <p:xfrm>
          <a:off x="467544" y="1588636"/>
          <a:ext cx="6913463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6" name="Dokument" r:id="rId4" imgW="5913042" imgH="1302098" progId="Word.Document.8">
                  <p:embed/>
                </p:oleObj>
              </mc:Choice>
              <mc:Fallback>
                <p:oleObj name="Dokument" r:id="rId4" imgW="5913042" imgH="1302098" progId="Word.Document.8">
                  <p:embed/>
                  <p:pic>
                    <p:nvPicPr>
                      <p:cNvPr id="10242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88636"/>
                        <a:ext cx="6913463" cy="2160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331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případě, že dosažení stejné výše tržeb je výsledkem zvýšení ceny a snížení objemu výroby, je efekt v hospodaření firmy opačný, tj. dojde k nárůstu výsledku hospodaření prostřednictvím zvýšení příspěvku na úhradu. </a:t>
            </a:r>
          </a:p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Pokud se úvahy týkají cenových úprav spojených s očekáváním, že snížení ceny přinese zvýšení prodejnosti výrobků nabízí se otázka,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při jaké výši tržeb nedojde k poklesu výsledku hospodaření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V tom případě musí platit, že: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756760"/>
              </p:ext>
            </p:extLst>
          </p:nvPr>
        </p:nvGraphicFramePr>
        <p:xfrm>
          <a:off x="683568" y="4011910"/>
          <a:ext cx="65801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0" name="Rovnice" r:id="rId4" imgW="5080000" imgH="647700" progId="Equation.3">
                  <p:embed/>
                </p:oleObj>
              </mc:Choice>
              <mc:Fallback>
                <p:oleObj name="Rovnice" r:id="rId4" imgW="5080000" imgH="647700" progId="Equation.3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11910"/>
                        <a:ext cx="6580188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149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Rovnice naznačuje, že zvýšení objemu výroby (∆Q) pro dosažení konstantní hodnoty příspěvku na úhradu je závislé nejenom na cenových relacích, ale je ovlivněno rovněž hodnotou variabilních nákladů na jednotku výroby.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ekonomickou praxi má uvedená rovnice ten význam, že je kritériem pro ekonomické posouzení dopadu snížení ceny na zvýšení prodejnosti výrobků. Pokud zvýšení prodeje výrobků (∆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skutečné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bude nižší než hodnota ∆Q stanoveného dle výše uvedeného vztahu, dojde k poklesu výsledku hospodaření.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38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Předpokládá se, že podíl jednotkových variabilních nákladů činí 50 % z výchozí ceny (variabilní náklady zůstávají i po snížení ceny na stejné úrovni tj.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0,5 .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 Dále se očekává, že při poklesu ceny o 10 %, vzroste prodej výrobků o 12 % v naturálních jednotkách, což zabezpečí nárůst tržeb oproti výchozímu stavu. Relace v hodnotách příspěvku na úhradu prezentují následující vztahy: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60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po cenové úpravě: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91630"/>
            <a:ext cx="2171700" cy="115212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135933"/>
            <a:ext cx="2438400" cy="15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58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 srovnání hodnot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vyplývá, že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došlo k poklesu příspěvku na úhradu o 10,4 %. 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Zatímco tržby: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po cenové úpravě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574957"/>
            <a:ext cx="899160" cy="5008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531408"/>
            <a:ext cx="1592580" cy="69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94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84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3021073"/>
              </p:ext>
            </p:extLst>
          </p:nvPr>
        </p:nvGraphicFramePr>
        <p:xfrm>
          <a:off x="467544" y="1131590"/>
          <a:ext cx="748665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40" name="Document" r:id="rId4" imgW="5969169" imgH="2924862" progId="Word.Document.8">
                  <p:embed/>
                </p:oleObj>
              </mc:Choice>
              <mc:Fallback>
                <p:oleObj name="Document" r:id="rId4" imgW="5969169" imgH="2924862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31590"/>
                        <a:ext cx="7486650" cy="3667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84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987574"/>
            <a:ext cx="8796083" cy="8079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Hospodářský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výsledek v závislosti na tržbách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Cenová pružnost poptávky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900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81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52818345"/>
              </p:ext>
            </p:extLst>
          </p:nvPr>
        </p:nvGraphicFramePr>
        <p:xfrm>
          <a:off x="323528" y="1059582"/>
          <a:ext cx="7865318" cy="3846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63" name="Document" r:id="rId4" imgW="5958173" imgH="3391561" progId="Word.Document.8">
                  <p:embed/>
                </p:oleObj>
              </mc:Choice>
              <mc:Fallback>
                <p:oleObj name="Document" r:id="rId4" imgW="5958173" imgH="33915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9582"/>
                        <a:ext cx="7865318" cy="38469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5356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01824" y="432392"/>
            <a:ext cx="36410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6766407"/>
              </p:ext>
            </p:extLst>
          </p:nvPr>
        </p:nvGraphicFramePr>
        <p:xfrm>
          <a:off x="181919" y="1059582"/>
          <a:ext cx="8525073" cy="351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1" name="Document" r:id="rId4" imgW="6125315" imgH="2612474" progId="Word.Document.8">
                  <p:embed/>
                </p:oleObj>
              </mc:Choice>
              <mc:Fallback>
                <p:oleObj name="Document" r:id="rId4" imgW="6125315" imgH="2612474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19" y="1059582"/>
                        <a:ext cx="8525073" cy="351700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7246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9111" y="432392"/>
            <a:ext cx="312649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98167791"/>
              </p:ext>
            </p:extLst>
          </p:nvPr>
        </p:nvGraphicFramePr>
        <p:xfrm>
          <a:off x="899592" y="907634"/>
          <a:ext cx="6768752" cy="404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08" name="Document" r:id="rId4" imgW="6126034" imgH="4413745" progId="Word.Document.8">
                  <p:embed/>
                </p:oleObj>
              </mc:Choice>
              <mc:Fallback>
                <p:oleObj name="Document" r:id="rId4" imgW="6126034" imgH="4413745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907634"/>
                        <a:ext cx="6768752" cy="40481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097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užná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62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vysvětlit hospodářský výsledek v závislosti na tržbách a cenovou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pružnost poptávky.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8601" y="432392"/>
            <a:ext cx="5787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Grp="1" noChangeAspect="1"/>
          </p:cNvGraphicFramePr>
          <p:nvPr>
            <p:extLst/>
          </p:nvPr>
        </p:nvGraphicFramePr>
        <p:xfrm>
          <a:off x="139452" y="1059582"/>
          <a:ext cx="7881216" cy="3912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9" name="Dokument" r:id="rId4" imgW="5756896" imgH="3656168" progId="Word.Document.8">
                  <p:embed/>
                </p:oleObj>
              </mc:Choice>
              <mc:Fallback>
                <p:oleObj name="Dokument" r:id="rId4" imgW="5756896" imgH="3656168" progId="Word.Document.8">
                  <p:embed/>
                  <p:pic>
                    <p:nvPicPr>
                      <p:cNvPr id="6" name="Objek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52" y="1059582"/>
                        <a:ext cx="7881216" cy="391231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99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6510041"/>
              </p:ext>
            </p:extLst>
          </p:nvPr>
        </p:nvGraphicFramePr>
        <p:xfrm>
          <a:off x="299366" y="987574"/>
          <a:ext cx="7740352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9" name="Dokument" r:id="rId4" imgW="5756896" imgH="3651489" progId="Word.Document.8">
                  <p:embed/>
                </p:oleObj>
              </mc:Choice>
              <mc:Fallback>
                <p:oleObj name="Dokument" r:id="rId4" imgW="5756896" imgH="3651489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66" y="987574"/>
                        <a:ext cx="7740352" cy="399821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64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61115"/>
              </p:ext>
            </p:extLst>
          </p:nvPr>
        </p:nvGraphicFramePr>
        <p:xfrm>
          <a:off x="188640" y="1131590"/>
          <a:ext cx="7674247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3" name="Document" r:id="rId4" imgW="5462945" imgH="2908031" progId="Word.Document.8">
                  <p:embed/>
                </p:oleObj>
              </mc:Choice>
              <mc:Fallback>
                <p:oleObj name="Document" r:id="rId4" imgW="5462945" imgH="290803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0" y="1131590"/>
                        <a:ext cx="7674247" cy="367240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36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174248"/>
              </p:ext>
            </p:extLst>
          </p:nvPr>
        </p:nvGraphicFramePr>
        <p:xfrm>
          <a:off x="213792" y="883623"/>
          <a:ext cx="8043141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6" name="Document" r:id="rId4" imgW="6203300" imgH="3708735" progId="Word.Document.8">
                  <p:embed/>
                </p:oleObj>
              </mc:Choice>
              <mc:Fallback>
                <p:oleObj name="Document" r:id="rId4" imgW="6203300" imgH="37087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92" y="883623"/>
                        <a:ext cx="8043141" cy="4114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99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na jednotku produkce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bude u všech vyráběných výrobků vykazovat stejnou hodnotu, je možno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pohlížet na tyto produkty jako rovnocenné výrobky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v tom případě lze hledat objem produkce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spojený s bodem zvratu bez ohledu na sortimentní skladbu takto charakterizovaných výrobků. Obdobné závěry platí i pro objem produkce, který zajistí požadovanou výši zisku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cena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jednotkové variabilní náklady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532918"/>
              </p:ext>
            </p:extLst>
          </p:nvPr>
        </p:nvGraphicFramePr>
        <p:xfrm>
          <a:off x="467544" y="271576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1576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50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9582"/>
            <a:ext cx="7992888" cy="3716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 smtClean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r>
              <a:rPr lang="cs-CZ" dirty="0" smtClean="0">
                <a:cs typeface="Times New Roman"/>
              </a:rPr>
              <a:t>Kde</a:t>
            </a:r>
            <a:r>
              <a:rPr lang="cs-CZ" dirty="0">
                <a:cs typeface="Times New Roman"/>
              </a:rPr>
              <a:t>:</a:t>
            </a:r>
            <a:endParaRPr lang="en-US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p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cena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  <a:endParaRPr lang="en-US" i="1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v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jednotkové variabilní náklady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</a:p>
          <a:p>
            <a:pPr>
              <a:buNone/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potom platí: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pú∙Q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(Q je množství všech výrobků 				v naturálních jednotkách za 				předpokladu, že splňují podmínku </a:t>
            </a: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263377" y="127560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6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77" y="127560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13509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3136</TotalTime>
  <Words>1561</Words>
  <Application>Microsoft Office PowerPoint</Application>
  <PresentationFormat>Předvádění na obrazovce (16:9)</PresentationFormat>
  <Paragraphs>147</Paragraphs>
  <Slides>35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35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Rovnice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285</cp:revision>
  <cp:lastPrinted>2018-03-27T09:30:31Z</cp:lastPrinted>
  <dcterms:created xsi:type="dcterms:W3CDTF">2016-07-06T15:42:34Z</dcterms:created>
  <dcterms:modified xsi:type="dcterms:W3CDTF">2021-09-02T12:54:15Z</dcterms:modified>
</cp:coreProperties>
</file>