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5"/>
  </p:notesMasterIdLst>
  <p:sldIdLst>
    <p:sldId id="256" r:id="rId2"/>
    <p:sldId id="382" r:id="rId3"/>
    <p:sldId id="257" r:id="rId4"/>
    <p:sldId id="341" r:id="rId5"/>
    <p:sldId id="342" r:id="rId6"/>
    <p:sldId id="343" r:id="rId7"/>
    <p:sldId id="373" r:id="rId8"/>
    <p:sldId id="346" r:id="rId9"/>
    <p:sldId id="347" r:id="rId10"/>
    <p:sldId id="345" r:id="rId11"/>
    <p:sldId id="348"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74" r:id="rId27"/>
    <p:sldId id="364" r:id="rId28"/>
    <p:sldId id="365" r:id="rId29"/>
    <p:sldId id="366" r:id="rId30"/>
    <p:sldId id="367" r:id="rId31"/>
    <p:sldId id="368" r:id="rId32"/>
    <p:sldId id="369" r:id="rId33"/>
    <p:sldId id="370" r:id="rId34"/>
    <p:sldId id="371" r:id="rId35"/>
    <p:sldId id="372" r:id="rId36"/>
    <p:sldId id="377" r:id="rId37"/>
    <p:sldId id="378" r:id="rId38"/>
    <p:sldId id="379" r:id="rId39"/>
    <p:sldId id="380" r:id="rId40"/>
    <p:sldId id="381" r:id="rId41"/>
    <p:sldId id="514" r:id="rId42"/>
    <p:sldId id="515"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400" r:id="rId61"/>
    <p:sldId id="401" r:id="rId62"/>
    <p:sldId id="402" r:id="rId63"/>
    <p:sldId id="403" r:id="rId64"/>
    <p:sldId id="404" r:id="rId65"/>
    <p:sldId id="405" r:id="rId66"/>
    <p:sldId id="406" r:id="rId67"/>
    <p:sldId id="407" r:id="rId68"/>
    <p:sldId id="408" r:id="rId69"/>
    <p:sldId id="409" r:id="rId70"/>
    <p:sldId id="410" r:id="rId71"/>
    <p:sldId id="411" r:id="rId72"/>
    <p:sldId id="412" r:id="rId73"/>
    <p:sldId id="413" r:id="rId74"/>
    <p:sldId id="414" r:id="rId75"/>
    <p:sldId id="415" r:id="rId76"/>
    <p:sldId id="417" r:id="rId77"/>
    <p:sldId id="418" r:id="rId78"/>
    <p:sldId id="419" r:id="rId79"/>
    <p:sldId id="420" r:id="rId80"/>
    <p:sldId id="421" r:id="rId81"/>
    <p:sldId id="422" r:id="rId82"/>
    <p:sldId id="423" r:id="rId83"/>
    <p:sldId id="424" r:id="rId84"/>
    <p:sldId id="425" r:id="rId85"/>
    <p:sldId id="426" r:id="rId86"/>
    <p:sldId id="427" r:id="rId87"/>
    <p:sldId id="428" r:id="rId88"/>
    <p:sldId id="429" r:id="rId89"/>
    <p:sldId id="430" r:id="rId90"/>
    <p:sldId id="431" r:id="rId91"/>
    <p:sldId id="432" r:id="rId92"/>
    <p:sldId id="433" r:id="rId93"/>
    <p:sldId id="434" r:id="rId94"/>
    <p:sldId id="435" r:id="rId95"/>
    <p:sldId id="436" r:id="rId96"/>
    <p:sldId id="437" r:id="rId97"/>
    <p:sldId id="438" r:id="rId98"/>
    <p:sldId id="439" r:id="rId99"/>
    <p:sldId id="440" r:id="rId100"/>
    <p:sldId id="441" r:id="rId101"/>
    <p:sldId id="442" r:id="rId102"/>
    <p:sldId id="443" r:id="rId103"/>
    <p:sldId id="444" r:id="rId104"/>
    <p:sldId id="445" r:id="rId105"/>
    <p:sldId id="446" r:id="rId106"/>
    <p:sldId id="447" r:id="rId107"/>
    <p:sldId id="448" r:id="rId108"/>
    <p:sldId id="449" r:id="rId109"/>
    <p:sldId id="450" r:id="rId110"/>
    <p:sldId id="451" r:id="rId111"/>
    <p:sldId id="452" r:id="rId112"/>
    <p:sldId id="453" r:id="rId113"/>
    <p:sldId id="454" r:id="rId114"/>
    <p:sldId id="455" r:id="rId115"/>
    <p:sldId id="456" r:id="rId116"/>
    <p:sldId id="457" r:id="rId117"/>
    <p:sldId id="458" r:id="rId118"/>
    <p:sldId id="459" r:id="rId119"/>
    <p:sldId id="460" r:id="rId120"/>
    <p:sldId id="461" r:id="rId121"/>
    <p:sldId id="462" r:id="rId122"/>
    <p:sldId id="463" r:id="rId123"/>
    <p:sldId id="464" r:id="rId124"/>
    <p:sldId id="465" r:id="rId125"/>
    <p:sldId id="466" r:id="rId126"/>
    <p:sldId id="467" r:id="rId127"/>
    <p:sldId id="468" r:id="rId128"/>
    <p:sldId id="469" r:id="rId129"/>
    <p:sldId id="470" r:id="rId130"/>
    <p:sldId id="471" r:id="rId131"/>
    <p:sldId id="472" r:id="rId132"/>
    <p:sldId id="473" r:id="rId133"/>
    <p:sldId id="474" r:id="rId134"/>
    <p:sldId id="475" r:id="rId135"/>
    <p:sldId id="476" r:id="rId136"/>
    <p:sldId id="477" r:id="rId137"/>
    <p:sldId id="478" r:id="rId138"/>
    <p:sldId id="479" r:id="rId139"/>
    <p:sldId id="480" r:id="rId140"/>
    <p:sldId id="481" r:id="rId141"/>
    <p:sldId id="482" r:id="rId142"/>
    <p:sldId id="483" r:id="rId143"/>
    <p:sldId id="484" r:id="rId144"/>
    <p:sldId id="485" r:id="rId145"/>
    <p:sldId id="486" r:id="rId146"/>
    <p:sldId id="487" r:id="rId147"/>
    <p:sldId id="488" r:id="rId148"/>
    <p:sldId id="489" r:id="rId149"/>
    <p:sldId id="490" r:id="rId150"/>
    <p:sldId id="491" r:id="rId151"/>
    <p:sldId id="492" r:id="rId152"/>
    <p:sldId id="493" r:id="rId153"/>
    <p:sldId id="494" r:id="rId154"/>
    <p:sldId id="495" r:id="rId155"/>
    <p:sldId id="496" r:id="rId156"/>
    <p:sldId id="497" r:id="rId157"/>
    <p:sldId id="498" r:id="rId158"/>
    <p:sldId id="499" r:id="rId159"/>
    <p:sldId id="500" r:id="rId160"/>
    <p:sldId id="501" r:id="rId161"/>
    <p:sldId id="502" r:id="rId162"/>
    <p:sldId id="503" r:id="rId163"/>
    <p:sldId id="504" r:id="rId164"/>
    <p:sldId id="505" r:id="rId165"/>
    <p:sldId id="506" r:id="rId166"/>
    <p:sldId id="507" r:id="rId167"/>
    <p:sldId id="508" r:id="rId168"/>
    <p:sldId id="509" r:id="rId169"/>
    <p:sldId id="510" r:id="rId170"/>
    <p:sldId id="511" r:id="rId171"/>
    <p:sldId id="512" r:id="rId172"/>
    <p:sldId id="513" r:id="rId173"/>
    <p:sldId id="263" r:id="rId17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03" autoAdjust="0"/>
  </p:normalViewPr>
  <p:slideViewPr>
    <p:cSldViewPr>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07.12.2019</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artslexikon.cz/index.php/Speci%C3%A1ln%C3%AD:Zdroje_knih/8024705133"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77583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71119924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102</a:t>
            </a:fld>
            <a:endParaRPr lang="cs-CZ"/>
          </a:p>
        </p:txBody>
      </p:sp>
    </p:spTree>
    <p:extLst>
      <p:ext uri="{BB962C8B-B14F-4D97-AF65-F5344CB8AC3E}">
        <p14:creationId xmlns:p14="http://schemas.microsoft.com/office/powerpoint/2010/main" val="294316603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103</a:t>
            </a:fld>
            <a:endParaRPr lang="cs-CZ"/>
          </a:p>
        </p:txBody>
      </p:sp>
    </p:spTree>
    <p:extLst>
      <p:ext uri="{BB962C8B-B14F-4D97-AF65-F5344CB8AC3E}">
        <p14:creationId xmlns:p14="http://schemas.microsoft.com/office/powerpoint/2010/main" val="22848099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104</a:t>
            </a:fld>
            <a:endParaRPr lang="cs-CZ"/>
          </a:p>
        </p:txBody>
      </p:sp>
    </p:spTree>
    <p:extLst>
      <p:ext uri="{BB962C8B-B14F-4D97-AF65-F5344CB8AC3E}">
        <p14:creationId xmlns:p14="http://schemas.microsoft.com/office/powerpoint/2010/main" val="342557056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105</a:t>
            </a:fld>
            <a:endParaRPr lang="cs-CZ"/>
          </a:p>
        </p:txBody>
      </p:sp>
    </p:spTree>
    <p:extLst>
      <p:ext uri="{BB962C8B-B14F-4D97-AF65-F5344CB8AC3E}">
        <p14:creationId xmlns:p14="http://schemas.microsoft.com/office/powerpoint/2010/main" val="36190806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106</a:t>
            </a:fld>
            <a:endParaRPr lang="cs-CZ"/>
          </a:p>
        </p:txBody>
      </p:sp>
    </p:spTree>
    <p:extLst>
      <p:ext uri="{BB962C8B-B14F-4D97-AF65-F5344CB8AC3E}">
        <p14:creationId xmlns:p14="http://schemas.microsoft.com/office/powerpoint/2010/main" val="35863600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107</a:t>
            </a:fld>
            <a:endParaRPr lang="cs-CZ"/>
          </a:p>
        </p:txBody>
      </p:sp>
    </p:spTree>
    <p:extLst>
      <p:ext uri="{BB962C8B-B14F-4D97-AF65-F5344CB8AC3E}">
        <p14:creationId xmlns:p14="http://schemas.microsoft.com/office/powerpoint/2010/main" val="127031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books.google.cz/books?id=1EfM8GQiOBcC&amp;pg=PA211&amp;lpg=PA211&amp;dq=efekty+cenovych+zmen&amp;source=bl&amp;ots=ULsxVFP-yY&amp;sig=KtudrjuSfkNxMZruGSa70p8vW3g&amp;hl=cs&amp;sa=X&amp;ei=iUVrVK7_OMnfywOVx4HoBg&amp;ved=0CCAQ6AEwAA#v=onepage&amp;q=efekty%20cenovych%20zmen&amp;f=fals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108</a:t>
            </a:fld>
            <a:endParaRPr lang="cs-CZ"/>
          </a:p>
        </p:txBody>
      </p:sp>
    </p:spTree>
    <p:extLst>
      <p:ext uri="{BB962C8B-B14F-4D97-AF65-F5344CB8AC3E}">
        <p14:creationId xmlns:p14="http://schemas.microsoft.com/office/powerpoint/2010/main" val="24063373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109</a:t>
            </a:fld>
            <a:endParaRPr lang="cs-CZ"/>
          </a:p>
        </p:txBody>
      </p:sp>
    </p:spTree>
    <p:extLst>
      <p:ext uri="{BB962C8B-B14F-4D97-AF65-F5344CB8AC3E}">
        <p14:creationId xmlns:p14="http://schemas.microsoft.com/office/powerpoint/2010/main" val="15561797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110</a:t>
            </a:fld>
            <a:endParaRPr lang="cs-CZ"/>
          </a:p>
        </p:txBody>
      </p:sp>
    </p:spTree>
    <p:extLst>
      <p:ext uri="{BB962C8B-B14F-4D97-AF65-F5344CB8AC3E}">
        <p14:creationId xmlns:p14="http://schemas.microsoft.com/office/powerpoint/2010/main" val="12592412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112</a:t>
            </a:fld>
            <a:endParaRPr lang="cs-CZ"/>
          </a:p>
        </p:txBody>
      </p:sp>
    </p:spTree>
    <p:extLst>
      <p:ext uri="{BB962C8B-B14F-4D97-AF65-F5344CB8AC3E}">
        <p14:creationId xmlns:p14="http://schemas.microsoft.com/office/powerpoint/2010/main" val="1524662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9877410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113</a:t>
            </a:fld>
            <a:endParaRPr lang="cs-CZ"/>
          </a:p>
        </p:txBody>
      </p:sp>
    </p:spTree>
    <p:extLst>
      <p:ext uri="{BB962C8B-B14F-4D97-AF65-F5344CB8AC3E}">
        <p14:creationId xmlns:p14="http://schemas.microsoft.com/office/powerpoint/2010/main" val="154924431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114</a:t>
            </a:fld>
            <a:endParaRPr lang="cs-CZ"/>
          </a:p>
        </p:txBody>
      </p:sp>
    </p:spTree>
    <p:extLst>
      <p:ext uri="{BB962C8B-B14F-4D97-AF65-F5344CB8AC3E}">
        <p14:creationId xmlns:p14="http://schemas.microsoft.com/office/powerpoint/2010/main" val="16241992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115</a:t>
            </a:fld>
            <a:endParaRPr lang="cs-CZ"/>
          </a:p>
        </p:txBody>
      </p:sp>
    </p:spTree>
    <p:extLst>
      <p:ext uri="{BB962C8B-B14F-4D97-AF65-F5344CB8AC3E}">
        <p14:creationId xmlns:p14="http://schemas.microsoft.com/office/powerpoint/2010/main" val="154342024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116</a:t>
            </a:fld>
            <a:endParaRPr lang="cs-CZ"/>
          </a:p>
        </p:txBody>
      </p:sp>
    </p:spTree>
    <p:extLst>
      <p:ext uri="{BB962C8B-B14F-4D97-AF65-F5344CB8AC3E}">
        <p14:creationId xmlns:p14="http://schemas.microsoft.com/office/powerpoint/2010/main" val="19977770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118</a:t>
            </a:fld>
            <a:endParaRPr lang="cs-CZ"/>
          </a:p>
        </p:txBody>
      </p:sp>
    </p:spTree>
    <p:extLst>
      <p:ext uri="{BB962C8B-B14F-4D97-AF65-F5344CB8AC3E}">
        <p14:creationId xmlns:p14="http://schemas.microsoft.com/office/powerpoint/2010/main" val="5893796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119</a:t>
            </a:fld>
            <a:endParaRPr lang="cs-CZ"/>
          </a:p>
        </p:txBody>
      </p:sp>
    </p:spTree>
    <p:extLst>
      <p:ext uri="{BB962C8B-B14F-4D97-AF65-F5344CB8AC3E}">
        <p14:creationId xmlns:p14="http://schemas.microsoft.com/office/powerpoint/2010/main" val="143755826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120</a:t>
            </a:fld>
            <a:endParaRPr lang="cs-CZ"/>
          </a:p>
        </p:txBody>
      </p:sp>
    </p:spTree>
    <p:extLst>
      <p:ext uri="{BB962C8B-B14F-4D97-AF65-F5344CB8AC3E}">
        <p14:creationId xmlns:p14="http://schemas.microsoft.com/office/powerpoint/2010/main" val="395826364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121</a:t>
            </a:fld>
            <a:endParaRPr lang="cs-CZ"/>
          </a:p>
        </p:txBody>
      </p:sp>
    </p:spTree>
    <p:extLst>
      <p:ext uri="{BB962C8B-B14F-4D97-AF65-F5344CB8AC3E}">
        <p14:creationId xmlns:p14="http://schemas.microsoft.com/office/powerpoint/2010/main" val="18869724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122</a:t>
            </a:fld>
            <a:endParaRPr lang="cs-CZ"/>
          </a:p>
        </p:txBody>
      </p:sp>
    </p:spTree>
    <p:extLst>
      <p:ext uri="{BB962C8B-B14F-4D97-AF65-F5344CB8AC3E}">
        <p14:creationId xmlns:p14="http://schemas.microsoft.com/office/powerpoint/2010/main" val="338967200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Strategie na diagonále (1, 5, 9)</a:t>
            </a:r>
            <a:r>
              <a:rPr lang="cs-CZ" sz="1200" kern="1200" dirty="0">
                <a:solidFill>
                  <a:schemeClr val="tx1"/>
                </a:solidFill>
                <a:effectLst/>
                <a:latin typeface="+mn-lt"/>
                <a:ea typeface="+mn-ea"/>
                <a:cs typeface="+mn-cs"/>
              </a:rPr>
              <a:t> mohou společně existovat na stejném trhu.</a:t>
            </a:r>
          </a:p>
          <a:p>
            <a:r>
              <a:rPr lang="cs-CZ" sz="1200" kern="1200" dirty="0">
                <a:solidFill>
                  <a:schemeClr val="tx1"/>
                </a:solidFill>
                <a:effectLst/>
                <a:latin typeface="+mn-lt"/>
                <a:ea typeface="+mn-ea"/>
                <a:cs typeface="+mn-cs"/>
              </a:rPr>
              <a:t>Prakticky to znamená, že jedna firma nabízí výrobek vysoké kvality za vysokou cenu, jiná výrobek průměrné kvality za průměrnou cenu a další nabízí výrobek nízké kvality z nízkou cenu. Všechny tyto konkurenční firmy mohou společně existovat na trhu tak dlouho, dokud na něm budou existovat tři skupiny zákazníků, tj. ti, kteří trvají na vysoké kvalitě, ti, kteří trvají na nízké ceně a ti, jejichž požadavky jsou vyvážené.</a:t>
            </a:r>
          </a:p>
          <a:p>
            <a:r>
              <a:rPr lang="cs-CZ" sz="1200" b="1" kern="1200" dirty="0">
                <a:solidFill>
                  <a:schemeClr val="tx1"/>
                </a:solidFill>
                <a:effectLst/>
                <a:latin typeface="+mn-lt"/>
                <a:ea typeface="+mn-ea"/>
                <a:cs typeface="+mn-cs"/>
              </a:rPr>
              <a:t>Strategie v pravém horním rohu</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(2, 3, 6)</a:t>
            </a:r>
            <a:r>
              <a:rPr lang="cs-CZ" sz="1200" kern="1200" dirty="0">
                <a:solidFill>
                  <a:schemeClr val="tx1"/>
                </a:solidFill>
                <a:effectLst/>
                <a:latin typeface="+mn-lt"/>
                <a:ea typeface="+mn-ea"/>
                <a:cs typeface="+mn-cs"/>
              </a:rPr>
              <a:t> představují možné způsoby, jak zaútočit na strategie umístěné na diagonále:</a:t>
            </a:r>
          </a:p>
          <a:p>
            <a:pPr lvl="0"/>
            <a:r>
              <a:rPr lang="cs-CZ" sz="1200" kern="1200" dirty="0">
                <a:solidFill>
                  <a:schemeClr val="tx1"/>
                </a:solidFill>
                <a:effectLst/>
                <a:latin typeface="+mn-lt"/>
                <a:ea typeface="+mn-ea"/>
                <a:cs typeface="+mn-cs"/>
              </a:rPr>
              <a:t>Strategie 2 říká „náš výrobek je stejně kvalitní, jako výrobek 1, ale je levnější“.</a:t>
            </a:r>
          </a:p>
          <a:p>
            <a:pPr lvl="0"/>
            <a:r>
              <a:rPr lang="cs-CZ" sz="1200" kern="1200" dirty="0">
                <a:solidFill>
                  <a:schemeClr val="tx1"/>
                </a:solidFill>
                <a:effectLst/>
                <a:latin typeface="+mn-lt"/>
                <a:ea typeface="+mn-ea"/>
                <a:cs typeface="+mn-cs"/>
              </a:rPr>
              <a:t>Strategie 3 a 6 říká totéž, ale nabízí ještě větší úsporu.</a:t>
            </a:r>
          </a:p>
          <a:p>
            <a:r>
              <a:rPr lang="cs-CZ" sz="1200" kern="1200" dirty="0">
                <a:solidFill>
                  <a:schemeClr val="tx1"/>
                </a:solidFill>
                <a:effectLst/>
                <a:latin typeface="+mn-lt"/>
                <a:ea typeface="+mn-ea"/>
                <a:cs typeface="+mn-cs"/>
              </a:rPr>
              <a:t>Pokud zákazníci uvěří těmto konkurentům, pak u nich z logických důvodů budou nakupovat a tím ušetří své peníze (pokud výrobek 1 nepředstavuje prestižní záležitost).</a:t>
            </a:r>
          </a:p>
          <a:p>
            <a:r>
              <a:rPr lang="cs-CZ" sz="1200" b="1" kern="1200" dirty="0">
                <a:solidFill>
                  <a:schemeClr val="tx1"/>
                </a:solidFill>
                <a:effectLst/>
                <a:latin typeface="+mn-lt"/>
                <a:ea typeface="+mn-ea"/>
                <a:cs typeface="+mn-cs"/>
              </a:rPr>
              <a:t>Strategie v levém dolním rohu (4, 7, 8)</a:t>
            </a:r>
            <a:r>
              <a:rPr lang="cs-CZ" sz="1200" kern="1200" dirty="0">
                <a:solidFill>
                  <a:schemeClr val="tx1"/>
                </a:solidFill>
                <a:effectLst/>
                <a:latin typeface="+mn-lt"/>
                <a:ea typeface="+mn-ea"/>
                <a:cs typeface="+mn-cs"/>
              </a:rPr>
              <a:t> znamenají relativní předražení výrobků, vzhledem k jejich kvalitě. Zákazníci budou mít pocit, že byli okradeni a budou si pravděpodobně stěžovat nebo rozšiřovat o firmě negativní hodnocení. Profesionální prodejce se těmto strategiím vyhýbá. (Heczková 2004)</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124</a:t>
            </a:fld>
            <a:endParaRPr lang="cs-CZ"/>
          </a:p>
        </p:txBody>
      </p:sp>
    </p:spTree>
    <p:extLst>
      <p:ext uri="{BB962C8B-B14F-4D97-AF65-F5344CB8AC3E}">
        <p14:creationId xmlns:p14="http://schemas.microsoft.com/office/powerpoint/2010/main" val="301197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5056463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125</a:t>
            </a:fld>
            <a:endParaRPr lang="cs-CZ"/>
          </a:p>
        </p:txBody>
      </p:sp>
    </p:spTree>
    <p:extLst>
      <p:ext uri="{BB962C8B-B14F-4D97-AF65-F5344CB8AC3E}">
        <p14:creationId xmlns:p14="http://schemas.microsoft.com/office/powerpoint/2010/main" val="291894106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126</a:t>
            </a:fld>
            <a:endParaRPr lang="cs-CZ"/>
          </a:p>
        </p:txBody>
      </p:sp>
    </p:spTree>
    <p:extLst>
      <p:ext uri="{BB962C8B-B14F-4D97-AF65-F5344CB8AC3E}">
        <p14:creationId xmlns:p14="http://schemas.microsoft.com/office/powerpoint/2010/main" val="343083779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127</a:t>
            </a:fld>
            <a:endParaRPr lang="cs-CZ"/>
          </a:p>
        </p:txBody>
      </p:sp>
    </p:spTree>
    <p:extLst>
      <p:ext uri="{BB962C8B-B14F-4D97-AF65-F5344CB8AC3E}">
        <p14:creationId xmlns:p14="http://schemas.microsoft.com/office/powerpoint/2010/main" val="168571719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128</a:t>
            </a:fld>
            <a:endParaRPr lang="cs-CZ"/>
          </a:p>
        </p:txBody>
      </p:sp>
    </p:spTree>
    <p:extLst>
      <p:ext uri="{BB962C8B-B14F-4D97-AF65-F5344CB8AC3E}">
        <p14:creationId xmlns:p14="http://schemas.microsoft.com/office/powerpoint/2010/main" val="330061954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129</a:t>
            </a:fld>
            <a:endParaRPr lang="cs-CZ"/>
          </a:p>
        </p:txBody>
      </p:sp>
    </p:spTree>
    <p:extLst>
      <p:ext uri="{BB962C8B-B14F-4D97-AF65-F5344CB8AC3E}">
        <p14:creationId xmlns:p14="http://schemas.microsoft.com/office/powerpoint/2010/main" val="10818451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130</a:t>
            </a:fld>
            <a:endParaRPr lang="cs-CZ"/>
          </a:p>
        </p:txBody>
      </p:sp>
    </p:spTree>
    <p:extLst>
      <p:ext uri="{BB962C8B-B14F-4D97-AF65-F5344CB8AC3E}">
        <p14:creationId xmlns:p14="http://schemas.microsoft.com/office/powerpoint/2010/main" val="363293723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131</a:t>
            </a:fld>
            <a:endParaRPr lang="cs-CZ"/>
          </a:p>
        </p:txBody>
      </p:sp>
    </p:spTree>
    <p:extLst>
      <p:ext uri="{BB962C8B-B14F-4D97-AF65-F5344CB8AC3E}">
        <p14:creationId xmlns:p14="http://schemas.microsoft.com/office/powerpoint/2010/main" val="135067634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132</a:t>
            </a:fld>
            <a:endParaRPr lang="cs-CZ"/>
          </a:p>
        </p:txBody>
      </p:sp>
    </p:spTree>
    <p:extLst>
      <p:ext uri="{BB962C8B-B14F-4D97-AF65-F5344CB8AC3E}">
        <p14:creationId xmlns:p14="http://schemas.microsoft.com/office/powerpoint/2010/main" val="282890005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133</a:t>
            </a:fld>
            <a:endParaRPr lang="cs-CZ"/>
          </a:p>
        </p:txBody>
      </p:sp>
    </p:spTree>
    <p:extLst>
      <p:ext uri="{BB962C8B-B14F-4D97-AF65-F5344CB8AC3E}">
        <p14:creationId xmlns:p14="http://schemas.microsoft.com/office/powerpoint/2010/main" val="419022173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134</a:t>
            </a:fld>
            <a:endParaRPr lang="cs-CZ"/>
          </a:p>
        </p:txBody>
      </p:sp>
    </p:spTree>
    <p:extLst>
      <p:ext uri="{BB962C8B-B14F-4D97-AF65-F5344CB8AC3E}">
        <p14:creationId xmlns:p14="http://schemas.microsoft.com/office/powerpoint/2010/main" val="3385880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18201173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135</a:t>
            </a:fld>
            <a:endParaRPr lang="cs-CZ"/>
          </a:p>
        </p:txBody>
      </p:sp>
    </p:spTree>
    <p:extLst>
      <p:ext uri="{BB962C8B-B14F-4D97-AF65-F5344CB8AC3E}">
        <p14:creationId xmlns:p14="http://schemas.microsoft.com/office/powerpoint/2010/main" val="296398637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136</a:t>
            </a:fld>
            <a:endParaRPr lang="cs-CZ"/>
          </a:p>
        </p:txBody>
      </p:sp>
    </p:spTree>
    <p:extLst>
      <p:ext uri="{BB962C8B-B14F-4D97-AF65-F5344CB8AC3E}">
        <p14:creationId xmlns:p14="http://schemas.microsoft.com/office/powerpoint/2010/main" val="426116978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137</a:t>
            </a:fld>
            <a:endParaRPr lang="cs-CZ"/>
          </a:p>
        </p:txBody>
      </p:sp>
    </p:spTree>
    <p:extLst>
      <p:ext uri="{BB962C8B-B14F-4D97-AF65-F5344CB8AC3E}">
        <p14:creationId xmlns:p14="http://schemas.microsoft.com/office/powerpoint/2010/main" val="272479650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http://www.agconsult.com/en/usability-blog/product-overview-usability-examples</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138</a:t>
            </a:fld>
            <a:endParaRPr lang="cs-CZ"/>
          </a:p>
        </p:txBody>
      </p:sp>
    </p:spTree>
    <p:extLst>
      <p:ext uri="{BB962C8B-B14F-4D97-AF65-F5344CB8AC3E}">
        <p14:creationId xmlns:p14="http://schemas.microsoft.com/office/powerpoint/2010/main" val="416461097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139</a:t>
            </a:fld>
            <a:endParaRPr lang="cs-CZ"/>
          </a:p>
        </p:txBody>
      </p:sp>
    </p:spTree>
    <p:extLst>
      <p:ext uri="{BB962C8B-B14F-4D97-AF65-F5344CB8AC3E}">
        <p14:creationId xmlns:p14="http://schemas.microsoft.com/office/powerpoint/2010/main" val="38293742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140</a:t>
            </a:fld>
            <a:endParaRPr lang="cs-CZ"/>
          </a:p>
        </p:txBody>
      </p:sp>
    </p:spTree>
    <p:extLst>
      <p:ext uri="{BB962C8B-B14F-4D97-AF65-F5344CB8AC3E}">
        <p14:creationId xmlns:p14="http://schemas.microsoft.com/office/powerpoint/2010/main" val="187538043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142</a:t>
            </a:fld>
            <a:endParaRPr lang="cs-CZ"/>
          </a:p>
        </p:txBody>
      </p:sp>
    </p:spTree>
    <p:extLst>
      <p:ext uri="{BB962C8B-B14F-4D97-AF65-F5344CB8AC3E}">
        <p14:creationId xmlns:p14="http://schemas.microsoft.com/office/powerpoint/2010/main" val="15365834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143</a:t>
            </a:fld>
            <a:endParaRPr lang="cs-CZ"/>
          </a:p>
        </p:txBody>
      </p:sp>
    </p:spTree>
    <p:extLst>
      <p:ext uri="{BB962C8B-B14F-4D97-AF65-F5344CB8AC3E}">
        <p14:creationId xmlns:p14="http://schemas.microsoft.com/office/powerpoint/2010/main" val="331109155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144</a:t>
            </a:fld>
            <a:endParaRPr lang="cs-CZ"/>
          </a:p>
        </p:txBody>
      </p:sp>
    </p:spTree>
    <p:extLst>
      <p:ext uri="{BB962C8B-B14F-4D97-AF65-F5344CB8AC3E}">
        <p14:creationId xmlns:p14="http://schemas.microsoft.com/office/powerpoint/2010/main" val="1379880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145</a:t>
            </a:fld>
            <a:endParaRPr lang="cs-CZ"/>
          </a:p>
        </p:txBody>
      </p:sp>
    </p:spTree>
    <p:extLst>
      <p:ext uri="{BB962C8B-B14F-4D97-AF65-F5344CB8AC3E}">
        <p14:creationId xmlns:p14="http://schemas.microsoft.com/office/powerpoint/2010/main" val="2775161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42484354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146</a:t>
            </a:fld>
            <a:endParaRPr lang="cs-CZ"/>
          </a:p>
        </p:txBody>
      </p:sp>
    </p:spTree>
    <p:extLst>
      <p:ext uri="{BB962C8B-B14F-4D97-AF65-F5344CB8AC3E}">
        <p14:creationId xmlns:p14="http://schemas.microsoft.com/office/powerpoint/2010/main" val="275383842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Další odkaz pro cílovku</a:t>
            </a:r>
            <a:r>
              <a:rPr lang="cs-CZ" baseline="0" dirty="0"/>
              <a:t> dětí: http://www.mediaguru.cz/2012/03/reklama-pro-deti-eticke-dilema-pro-marketery/#.Vl_nVtgveUk</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147</a:t>
            </a:fld>
            <a:endParaRPr lang="cs-CZ"/>
          </a:p>
        </p:txBody>
      </p:sp>
    </p:spTree>
    <p:extLst>
      <p:ext uri="{BB962C8B-B14F-4D97-AF65-F5344CB8AC3E}">
        <p14:creationId xmlns:p14="http://schemas.microsoft.com/office/powerpoint/2010/main" val="370812179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148</a:t>
            </a:fld>
            <a:endParaRPr lang="cs-CZ"/>
          </a:p>
        </p:txBody>
      </p:sp>
    </p:spTree>
    <p:extLst>
      <p:ext uri="{BB962C8B-B14F-4D97-AF65-F5344CB8AC3E}">
        <p14:creationId xmlns:p14="http://schemas.microsoft.com/office/powerpoint/2010/main" val="140513516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149</a:t>
            </a:fld>
            <a:endParaRPr lang="cs-CZ"/>
          </a:p>
        </p:txBody>
      </p:sp>
    </p:spTree>
    <p:extLst>
      <p:ext uri="{BB962C8B-B14F-4D97-AF65-F5344CB8AC3E}">
        <p14:creationId xmlns:p14="http://schemas.microsoft.com/office/powerpoint/2010/main" val="421991860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151</a:t>
            </a:fld>
            <a:endParaRPr lang="cs-CZ"/>
          </a:p>
        </p:txBody>
      </p:sp>
    </p:spTree>
    <p:extLst>
      <p:ext uri="{BB962C8B-B14F-4D97-AF65-F5344CB8AC3E}">
        <p14:creationId xmlns:p14="http://schemas.microsoft.com/office/powerpoint/2010/main" val="18484646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152</a:t>
            </a:fld>
            <a:endParaRPr lang="cs-CZ"/>
          </a:p>
        </p:txBody>
      </p:sp>
    </p:spTree>
    <p:extLst>
      <p:ext uri="{BB962C8B-B14F-4D97-AF65-F5344CB8AC3E}">
        <p14:creationId xmlns:p14="http://schemas.microsoft.com/office/powerpoint/2010/main" val="306759058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153</a:t>
            </a:fld>
            <a:endParaRPr lang="cs-CZ"/>
          </a:p>
        </p:txBody>
      </p:sp>
    </p:spTree>
    <p:extLst>
      <p:ext uri="{BB962C8B-B14F-4D97-AF65-F5344CB8AC3E}">
        <p14:creationId xmlns:p14="http://schemas.microsoft.com/office/powerpoint/2010/main" val="200427504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154</a:t>
            </a:fld>
            <a:endParaRPr lang="cs-CZ"/>
          </a:p>
        </p:txBody>
      </p:sp>
    </p:spTree>
    <p:extLst>
      <p:ext uri="{BB962C8B-B14F-4D97-AF65-F5344CB8AC3E}">
        <p14:creationId xmlns:p14="http://schemas.microsoft.com/office/powerpoint/2010/main" val="37694815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155</a:t>
            </a:fld>
            <a:endParaRPr lang="cs-CZ"/>
          </a:p>
        </p:txBody>
      </p:sp>
    </p:spTree>
    <p:extLst>
      <p:ext uri="{BB962C8B-B14F-4D97-AF65-F5344CB8AC3E}">
        <p14:creationId xmlns:p14="http://schemas.microsoft.com/office/powerpoint/2010/main" val="69442133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156</a:t>
            </a:fld>
            <a:endParaRPr lang="cs-CZ"/>
          </a:p>
        </p:txBody>
      </p:sp>
    </p:spTree>
    <p:extLst>
      <p:ext uri="{BB962C8B-B14F-4D97-AF65-F5344CB8AC3E}">
        <p14:creationId xmlns:p14="http://schemas.microsoft.com/office/powerpoint/2010/main" val="3244826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92136839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157</a:t>
            </a:fld>
            <a:endParaRPr lang="cs-CZ"/>
          </a:p>
        </p:txBody>
      </p:sp>
    </p:spTree>
    <p:extLst>
      <p:ext uri="{BB962C8B-B14F-4D97-AF65-F5344CB8AC3E}">
        <p14:creationId xmlns:p14="http://schemas.microsoft.com/office/powerpoint/2010/main" val="51011742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158</a:t>
            </a:fld>
            <a:endParaRPr lang="cs-CZ"/>
          </a:p>
        </p:txBody>
      </p:sp>
    </p:spTree>
    <p:extLst>
      <p:ext uri="{BB962C8B-B14F-4D97-AF65-F5344CB8AC3E}">
        <p14:creationId xmlns:p14="http://schemas.microsoft.com/office/powerpoint/2010/main" val="26943344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162</a:t>
            </a:fld>
            <a:endParaRPr lang="cs-CZ"/>
          </a:p>
        </p:txBody>
      </p:sp>
    </p:spTree>
    <p:extLst>
      <p:ext uri="{BB962C8B-B14F-4D97-AF65-F5344CB8AC3E}">
        <p14:creationId xmlns:p14="http://schemas.microsoft.com/office/powerpoint/2010/main" val="298113050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163</a:t>
            </a:fld>
            <a:endParaRPr lang="cs-CZ"/>
          </a:p>
        </p:txBody>
      </p:sp>
    </p:spTree>
    <p:extLst>
      <p:ext uri="{BB962C8B-B14F-4D97-AF65-F5344CB8AC3E}">
        <p14:creationId xmlns:p14="http://schemas.microsoft.com/office/powerpoint/2010/main" val="292454978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164</a:t>
            </a:fld>
            <a:endParaRPr lang="cs-CZ"/>
          </a:p>
        </p:txBody>
      </p:sp>
    </p:spTree>
    <p:extLst>
      <p:ext uri="{BB962C8B-B14F-4D97-AF65-F5344CB8AC3E}">
        <p14:creationId xmlns:p14="http://schemas.microsoft.com/office/powerpoint/2010/main" val="224303931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167</a:t>
            </a:fld>
            <a:endParaRPr lang="cs-CZ"/>
          </a:p>
        </p:txBody>
      </p:sp>
    </p:spTree>
    <p:extLst>
      <p:ext uri="{BB962C8B-B14F-4D97-AF65-F5344CB8AC3E}">
        <p14:creationId xmlns:p14="http://schemas.microsoft.com/office/powerpoint/2010/main" val="200991906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168</a:t>
            </a:fld>
            <a:endParaRPr lang="cs-CZ"/>
          </a:p>
        </p:txBody>
      </p:sp>
    </p:spTree>
    <p:extLst>
      <p:ext uri="{BB962C8B-B14F-4D97-AF65-F5344CB8AC3E}">
        <p14:creationId xmlns:p14="http://schemas.microsoft.com/office/powerpoint/2010/main" val="314997967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169</a:t>
            </a:fld>
            <a:endParaRPr lang="cs-CZ"/>
          </a:p>
        </p:txBody>
      </p:sp>
    </p:spTree>
    <p:extLst>
      <p:ext uri="{BB962C8B-B14F-4D97-AF65-F5344CB8AC3E}">
        <p14:creationId xmlns:p14="http://schemas.microsoft.com/office/powerpoint/2010/main" val="426245268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http://www.zive.cz/clanky/odhaleno-jak-si-apple-podrobuje-media/sc-3-a-175501/default.aspx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170</a:t>
            </a:fld>
            <a:endParaRPr lang="cs-CZ"/>
          </a:p>
        </p:txBody>
      </p:sp>
    </p:spTree>
    <p:extLst>
      <p:ext uri="{BB962C8B-B14F-4D97-AF65-F5344CB8AC3E}">
        <p14:creationId xmlns:p14="http://schemas.microsoft.com/office/powerpoint/2010/main" val="278259558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http://www.zive.cz/clanky/odhaleno-jak-si-apple-podrobuje-media/sc-3-a-175501/default.aspx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171</a:t>
            </a:fld>
            <a:endParaRPr lang="cs-CZ"/>
          </a:p>
        </p:txBody>
      </p:sp>
    </p:spTree>
    <p:extLst>
      <p:ext uri="{BB962C8B-B14F-4D97-AF65-F5344CB8AC3E}">
        <p14:creationId xmlns:p14="http://schemas.microsoft.com/office/powerpoint/2010/main" val="813617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73162790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172</a:t>
            </a:fld>
            <a:endParaRPr lang="cs-CZ"/>
          </a:p>
        </p:txBody>
      </p:sp>
    </p:spTree>
    <p:extLst>
      <p:ext uri="{BB962C8B-B14F-4D97-AF65-F5344CB8AC3E}">
        <p14:creationId xmlns:p14="http://schemas.microsoft.com/office/powerpoint/2010/main" val="212756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599754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http://www.businessvize.cz/strategie/genericke-strategie-aneb-zaklad-na-kterem-muzete-stavet-i-dnes</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550846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95026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973331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24165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164730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484768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405839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books.google.cz/books?id=ymYaSrZURd0C&amp;pg=PA242&amp;lpg=PA242&amp;dq=mintzbergovy+strategie&amp;source=bl&amp;ots=KM2MnhW65O&amp;sig=NHGf3yc2Njlk4Wxs1IyVu2lORHo&amp;hl=cs&amp;sa=X&amp;ei=wlYuVMHGL4fqaNXigtAH&amp;ved=0CCMQ6AEwAQ#v=onepage&amp;q=mintzbergovy%20strategie&amp;f=false</a:t>
            </a:r>
          </a:p>
          <a:p>
            <a:r>
              <a:rPr lang="cs-CZ" dirty="0"/>
              <a:t>http://catalog.flatworldknowledge.com/bookhub/reader/3085?e=ketchen_1.0-ch01_s02</a:t>
            </a:r>
          </a:p>
        </p:txBody>
      </p:sp>
      <p:sp>
        <p:nvSpPr>
          <p:cNvPr id="4" name="Slide Number Placeholder 3"/>
          <p:cNvSpPr>
            <a:spLocks noGrp="1"/>
          </p:cNvSpPr>
          <p:nvPr>
            <p:ph type="sldNum" sz="quarter" idx="10"/>
          </p:nvPr>
        </p:nvSpPr>
        <p:spPr/>
        <p:txBody>
          <a:bodyPr/>
          <a:lstStyle/>
          <a:p>
            <a:fld id="{15D17473-DA07-46B4-83BB-43BA1D0259CE}" type="slidenum">
              <a:rPr lang="cs-CZ" smtClean="0"/>
              <a:t>26</a:t>
            </a:fld>
            <a:endParaRPr lang="cs-CZ"/>
          </a:p>
        </p:txBody>
      </p:sp>
    </p:spTree>
    <p:extLst>
      <p:ext uri="{BB962C8B-B14F-4D97-AF65-F5344CB8AC3E}">
        <p14:creationId xmlns:p14="http://schemas.microsoft.com/office/powerpoint/2010/main" val="2211762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761623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710461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804050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74522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230231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870539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901783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338316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850495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239746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a:t>
            </a:r>
            <a:r>
              <a:rPr lang="cs-CZ" sz="1200" b="0" i="0" kern="1200" dirty="0">
                <a:solidFill>
                  <a:schemeClr val="tx1"/>
                </a:solidFill>
                <a:effectLst/>
                <a:latin typeface="+mn-lt"/>
                <a:ea typeface="+mn-ea"/>
                <a:cs typeface="+mn-cs"/>
              </a:rPr>
              <a:t>KOTLER, Philip. Marketing. </a:t>
            </a:r>
            <a:r>
              <a:rPr lang="cs-CZ" sz="1200" b="0" i="0" kern="1200" dirty="0" err="1">
                <a:solidFill>
                  <a:schemeClr val="tx1"/>
                </a:solidFill>
                <a:effectLst/>
                <a:latin typeface="+mn-lt"/>
                <a:ea typeface="+mn-ea"/>
                <a:cs typeface="+mn-cs"/>
              </a:rPr>
              <a:t>Grada</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Publishing</a:t>
            </a:r>
            <a:r>
              <a:rPr lang="cs-CZ" sz="1200" b="0" i="0" kern="1200" dirty="0">
                <a:solidFill>
                  <a:schemeClr val="tx1"/>
                </a:solidFill>
                <a:effectLst/>
                <a:latin typeface="+mn-lt"/>
                <a:ea typeface="+mn-ea"/>
                <a:cs typeface="+mn-cs"/>
              </a:rPr>
              <a:t> a.s., r. 2007, 6. vydání, </a:t>
            </a:r>
            <a:r>
              <a:rPr lang="cs-CZ" sz="1200" b="0" i="0" u="none" strike="noStrike" kern="1200" dirty="0">
                <a:solidFill>
                  <a:schemeClr val="tx1"/>
                </a:solidFill>
                <a:effectLst/>
                <a:latin typeface="+mn-lt"/>
                <a:ea typeface="+mn-ea"/>
                <a:cs typeface="+mn-cs"/>
                <a:hlinkClick r:id="rId3"/>
              </a:rPr>
              <a:t>ISBN 80-247-0513-3</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043521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3514884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53368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876711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97300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266841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815325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1683985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54265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1651755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744277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4225400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321635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437140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801484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238507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3838606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769533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680158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8764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1747981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28563690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1542339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3494633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13340227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41608397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23134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9362703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8660394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24649120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13038268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http://modernirizeni.ihned.cz/c1-20362510-strategie-modreho-oceanu-pro-kazdou-firmu</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95182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11271523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 http://www.marketingovenoviny.cz/marketing_11076/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26020532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Typickým příkladem zde jsou produkty firmy Apple. Jakmile si pořídíte jedno zařízení, dejme tomu iPhone, po přihlášení začínáte využívat veškeré návazné služby, které tvoří značnou část z přidané hodnoty tohoto produktu. Přihlásíte se do iTunes a začnete nakupovat hudbu, filmy, knihy, hry. Samotný produkt, ten přístroj ve vaší ruce, je jen součástí něčeho mnohem většího, za co jsou pak zákazníci ochotni zaplatit podstatně větší částku. Vede to pak k dalšímu jevu, jakmile máte jeden produkt a jste vázáni ve všech doplňkových službách, koupíte si další produkty z produktové rodiny, takže kromě telefonu sáhnete i po tabletu, laptopu atd.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18079983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Vezmeme-li v úvahu model totálního produktu v marketingu, vyplyne nám z toho, že v rámci jednotlivých vrstev je důležitá nejen fyzická charakteristika produktu, ale právě ty nehmatatelné atributy přidávají největší část hodnoty. Např. u </a:t>
            </a:r>
            <a:r>
              <a:rPr lang="cs-CZ" sz="1200" kern="1200" dirty="0" err="1">
                <a:solidFill>
                  <a:schemeClr val="tx1"/>
                </a:solidFill>
                <a:effectLst/>
                <a:latin typeface="+mn-lt"/>
                <a:ea typeface="+mn-ea"/>
                <a:cs typeface="+mn-cs"/>
              </a:rPr>
              <a:t>high-tech</a:t>
            </a:r>
            <a:r>
              <a:rPr lang="cs-CZ" sz="1200" kern="1200" dirty="0">
                <a:solidFill>
                  <a:schemeClr val="tx1"/>
                </a:solidFill>
                <a:effectLst/>
                <a:latin typeface="+mn-lt"/>
                <a:ea typeface="+mn-ea"/>
                <a:cs typeface="+mn-cs"/>
              </a:rPr>
              <a:t> zařízení firmy často sklouznou pouze k zaměření na technické specifikace (patrné např. u telefonů s neustále rostoucím počtem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fotoaparátů, rostoucím rozlišením displejů apod.), místo aby se soustředily na přidanou hodnotu produktu v oblasti digitálních služeb. Patrné je to např. opět u telefonů na chování </a:t>
            </a:r>
            <a:r>
              <a:rPr lang="cs-CZ" sz="1200" kern="1200" dirty="0" err="1">
                <a:solidFill>
                  <a:schemeClr val="tx1"/>
                </a:solidFill>
                <a:effectLst/>
                <a:latin typeface="+mn-lt"/>
                <a:ea typeface="+mn-ea"/>
                <a:cs typeface="+mn-cs"/>
              </a:rPr>
              <a:t>Samsungu</a:t>
            </a:r>
            <a:r>
              <a:rPr lang="cs-CZ" sz="1200" kern="1200" dirty="0">
                <a:solidFill>
                  <a:schemeClr val="tx1"/>
                </a:solidFill>
                <a:effectLst/>
                <a:latin typeface="+mn-lt"/>
                <a:ea typeface="+mn-ea"/>
                <a:cs typeface="+mn-cs"/>
              </a:rPr>
              <a:t> vůči </a:t>
            </a:r>
            <a:r>
              <a:rPr lang="cs-CZ" sz="1200" kern="1200" dirty="0" err="1">
                <a:solidFill>
                  <a:schemeClr val="tx1"/>
                </a:solidFill>
                <a:effectLst/>
                <a:latin typeface="+mn-lt"/>
                <a:ea typeface="+mn-ea"/>
                <a:cs typeface="+mn-cs"/>
              </a:rPr>
              <a:t>Applu</a:t>
            </a:r>
            <a:r>
              <a:rPr lang="cs-CZ" sz="1200" kern="1200" dirty="0">
                <a:solidFill>
                  <a:schemeClr val="tx1"/>
                </a:solidFill>
                <a:effectLst/>
                <a:latin typeface="+mn-lt"/>
                <a:ea typeface="+mn-ea"/>
                <a:cs typeface="+mn-cs"/>
              </a:rPr>
              <a:t>. Samsung dlouhou dobu naprosto ignoroval tuto přidanou hodnotu a pouze se soustředil na specifikace. Běžnému uživateli je ale naprosto jedno, kolik má telefon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on chce snadnost použití a plný obchod, odkud si může stáhnout hudbu, filmy, knihy apod. Samsung tento skluz musel dohánět řadu let (pokusy o vlastní obchod, vlastní hudbu, úspěch až při spolupráci s externími partnery).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30434762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17642718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258932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42201372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18318420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27930431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10809963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39057169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2098411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http://www.jaknainternet.cz/page/1665/crowdsourcing/</a:t>
            </a:r>
          </a:p>
          <a:p>
            <a:endParaRPr lang="cs-CZ" baseline="0" dirty="0"/>
          </a:p>
          <a:p>
            <a:r>
              <a:rPr lang="cs-CZ" baseline="0" dirty="0"/>
              <a:t>Zdroj: http://www.slideshare.net/EnterpriseCoCreation/local-motors-co-creation-case-epmd-13-july2011-v4 !</a:t>
            </a:r>
            <a:r>
              <a:rPr lang="cs-CZ" baseline="0" dirty="0" err="1"/>
              <a:t>thx</a:t>
            </a:r>
            <a:r>
              <a:rPr lang="cs-CZ" baseline="0" dirty="0"/>
              <a:t> to Martin </a:t>
            </a:r>
            <a:r>
              <a:rPr lang="cs-CZ" baseline="0" dirty="0" err="1"/>
              <a:t>Klepek</a:t>
            </a:r>
            <a:r>
              <a:rPr lang="cs-CZ" baseline="0" dirty="0"/>
              <a:t>!</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22318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2796450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3851264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27152486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303812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0866940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17105988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5793641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84</a:t>
            </a:fld>
            <a:endParaRPr lang="cs-CZ"/>
          </a:p>
        </p:txBody>
      </p:sp>
    </p:spTree>
    <p:extLst>
      <p:ext uri="{BB962C8B-B14F-4D97-AF65-F5344CB8AC3E}">
        <p14:creationId xmlns:p14="http://schemas.microsoft.com/office/powerpoint/2010/main" val="32497038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35817459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http://www.czechinno.cz/inovace/definice-inovace/5-hlavnich-inovacnich-typu.aspx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27751593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10451778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29918561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29242707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90</a:t>
            </a:fld>
            <a:endParaRPr lang="cs-CZ"/>
          </a:p>
        </p:txBody>
      </p:sp>
    </p:spTree>
    <p:extLst>
      <p:ext uri="{BB962C8B-B14F-4D97-AF65-F5344CB8AC3E}">
        <p14:creationId xmlns:p14="http://schemas.microsoft.com/office/powerpoint/2010/main" val="7554597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91</a:t>
            </a:fld>
            <a:endParaRPr lang="cs-CZ"/>
          </a:p>
        </p:txBody>
      </p:sp>
    </p:spTree>
    <p:extLst>
      <p:ext uri="{BB962C8B-B14F-4D97-AF65-F5344CB8AC3E}">
        <p14:creationId xmlns:p14="http://schemas.microsoft.com/office/powerpoint/2010/main" val="362171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6174876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92</a:t>
            </a:fld>
            <a:endParaRPr lang="cs-CZ"/>
          </a:p>
        </p:txBody>
      </p:sp>
    </p:spTree>
    <p:extLst>
      <p:ext uri="{BB962C8B-B14F-4D97-AF65-F5344CB8AC3E}">
        <p14:creationId xmlns:p14="http://schemas.microsoft.com/office/powerpoint/2010/main" val="22702315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93</a:t>
            </a:fld>
            <a:endParaRPr lang="cs-CZ"/>
          </a:p>
        </p:txBody>
      </p:sp>
    </p:spTree>
    <p:extLst>
      <p:ext uri="{BB962C8B-B14F-4D97-AF65-F5344CB8AC3E}">
        <p14:creationId xmlns:p14="http://schemas.microsoft.com/office/powerpoint/2010/main" val="30608772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a:p>
        </p:txBody>
      </p:sp>
    </p:spTree>
    <p:extLst>
      <p:ext uri="{BB962C8B-B14F-4D97-AF65-F5344CB8AC3E}">
        <p14:creationId xmlns:p14="http://schemas.microsoft.com/office/powerpoint/2010/main" val="37266531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95</a:t>
            </a:fld>
            <a:endParaRPr lang="cs-CZ"/>
          </a:p>
        </p:txBody>
      </p:sp>
    </p:spTree>
    <p:extLst>
      <p:ext uri="{BB962C8B-B14F-4D97-AF65-F5344CB8AC3E}">
        <p14:creationId xmlns:p14="http://schemas.microsoft.com/office/powerpoint/2010/main" val="34441089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96</a:t>
            </a:fld>
            <a:endParaRPr lang="cs-CZ"/>
          </a:p>
        </p:txBody>
      </p:sp>
    </p:spTree>
    <p:extLst>
      <p:ext uri="{BB962C8B-B14F-4D97-AF65-F5344CB8AC3E}">
        <p14:creationId xmlns:p14="http://schemas.microsoft.com/office/powerpoint/2010/main" val="5165730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97</a:t>
            </a:fld>
            <a:endParaRPr lang="cs-CZ"/>
          </a:p>
        </p:txBody>
      </p:sp>
    </p:spTree>
    <p:extLst>
      <p:ext uri="{BB962C8B-B14F-4D97-AF65-F5344CB8AC3E}">
        <p14:creationId xmlns:p14="http://schemas.microsoft.com/office/powerpoint/2010/main" val="36808047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98</a:t>
            </a:fld>
            <a:endParaRPr lang="cs-CZ"/>
          </a:p>
        </p:txBody>
      </p:sp>
    </p:spTree>
    <p:extLst>
      <p:ext uri="{BB962C8B-B14F-4D97-AF65-F5344CB8AC3E}">
        <p14:creationId xmlns:p14="http://schemas.microsoft.com/office/powerpoint/2010/main" val="14831385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99</a:t>
            </a:fld>
            <a:endParaRPr lang="cs-CZ"/>
          </a:p>
        </p:txBody>
      </p:sp>
    </p:spTree>
    <p:extLst>
      <p:ext uri="{BB962C8B-B14F-4D97-AF65-F5344CB8AC3E}">
        <p14:creationId xmlns:p14="http://schemas.microsoft.com/office/powerpoint/2010/main" val="32493946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100</a:t>
            </a:fld>
            <a:endParaRPr lang="cs-CZ"/>
          </a:p>
        </p:txBody>
      </p:sp>
    </p:spTree>
    <p:extLst>
      <p:ext uri="{BB962C8B-B14F-4D97-AF65-F5344CB8AC3E}">
        <p14:creationId xmlns:p14="http://schemas.microsoft.com/office/powerpoint/2010/main" val="31631625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101</a:t>
            </a:fld>
            <a:endParaRPr lang="cs-CZ"/>
          </a:p>
        </p:txBody>
      </p:sp>
    </p:spTree>
    <p:extLst>
      <p:ext uri="{BB962C8B-B14F-4D97-AF65-F5344CB8AC3E}">
        <p14:creationId xmlns:p14="http://schemas.microsoft.com/office/powerpoint/2010/main" val="13249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04788"/>
            <a:ext cx="7543800" cy="857250"/>
          </a:xfrm>
        </p:spPr>
        <p:txBody>
          <a:bodyPr anchor="b"/>
          <a:lstStyle>
            <a:lvl1pPr>
              <a:defRPr/>
            </a:lvl1pPr>
          </a:lstStyle>
          <a:p>
            <a:r>
              <a:rPr kumimoji="0" lang="cs-CZ"/>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07.12.2019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
        <p:nvSpPr>
          <p:cNvPr id="11" name="Zástupný symbol pro obsah 10"/>
          <p:cNvSpPr>
            <a:spLocks noGrp="1"/>
          </p:cNvSpPr>
          <p:nvPr>
            <p:ph sz="quarter" idx="2"/>
          </p:nvPr>
        </p:nvSpPr>
        <p:spPr>
          <a:xfrm>
            <a:off x="457200" y="1771650"/>
            <a:ext cx="3657600" cy="291465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1771650"/>
            <a:ext cx="3657600" cy="291465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cs-CZ"/>
              <a:t>Klepnutím lze upravit styly předlohy textu.</a:t>
            </a:r>
          </a:p>
        </p:txBody>
      </p:sp>
      <p:sp>
        <p:nvSpPr>
          <p:cNvPr id="14" name="Zástupný symbol pro text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cs-CZ"/>
              <a:t>Klepnutím lze upravit styly předlohy textu.</a:t>
            </a:r>
          </a:p>
        </p:txBody>
      </p:sp>
    </p:spTree>
    <p:extLst>
      <p:ext uri="{BB962C8B-B14F-4D97-AF65-F5344CB8AC3E}">
        <p14:creationId xmlns:p14="http://schemas.microsoft.com/office/powerpoint/2010/main" val="124579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9"/>
            <a:ext cx="7467600" cy="857250"/>
          </a:xfrm>
          <a:prstGeom prst="rect">
            <a:avLst/>
          </a:prstGeom>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200150"/>
            <a:ext cx="7467600" cy="3655314"/>
          </a:xfrm>
          <a:prstGeom prst="rect">
            <a:avLst/>
          </a:prstGeo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a:xfrm rot="5400000">
            <a:off x="7840980" y="763382"/>
            <a:ext cx="1508760" cy="384048"/>
          </a:xfrm>
          <a:prstGeom prst="rect">
            <a:avLst/>
          </a:prstGeom>
        </p:spPr>
        <p:txBody>
          <a:bodyPr rtlCol="0"/>
          <a:lstStyle/>
          <a:p>
            <a:fld id="{18A2481B-5154-415F-B752-558547769AA3}" type="datetimeFigureOut">
              <a:rPr lang="cs-CZ" smtClean="0"/>
              <a:pPr/>
              <a:t>07.12.2019</a:t>
            </a:fld>
            <a:endParaRPr lang="cs-CZ"/>
          </a:p>
        </p:txBody>
      </p:sp>
      <p:sp>
        <p:nvSpPr>
          <p:cNvPr id="9" name="Zástupný symbol pro číslo snímku 8"/>
          <p:cNvSpPr>
            <a:spLocks noGrp="1"/>
          </p:cNvSpPr>
          <p:nvPr>
            <p:ph type="sldNum" sz="quarter" idx="15"/>
          </p:nvPr>
        </p:nvSpPr>
        <p:spPr>
          <a:xfrm>
            <a:off x="8129016" y="4300538"/>
            <a:ext cx="609600" cy="390906"/>
          </a:xfrm>
          <a:prstGeom prst="rect">
            <a:avLst/>
          </a:prstGeom>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a:xfrm rot="5400000">
            <a:off x="7390236" y="2757210"/>
            <a:ext cx="2400300" cy="365760"/>
          </a:xfrm>
          <a:prstGeom prst="rect">
            <a:avLst/>
          </a:prstGeom>
        </p:spPr>
        <p:txBody>
          <a:bodyPr rtlCol="0"/>
          <a:lstStyle/>
          <a:p>
            <a:endParaRPr lang="cs-CZ"/>
          </a:p>
        </p:txBody>
      </p:sp>
    </p:spTree>
    <p:extLst>
      <p:ext uri="{BB962C8B-B14F-4D97-AF65-F5344CB8AC3E}">
        <p14:creationId xmlns:p14="http://schemas.microsoft.com/office/powerpoint/2010/main" val="64520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171700"/>
            <a:ext cx="6172200" cy="1540193"/>
          </a:xfrm>
        </p:spPr>
        <p:txBody>
          <a:bodyPr/>
          <a:lstStyle>
            <a:lvl1pPr algn="l">
              <a:buNone/>
              <a:defRPr sz="225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2286000" y="3757613"/>
            <a:ext cx="6172200" cy="10287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bwMode="auto">
          <a:xfrm rot="5400000">
            <a:off x="8049006" y="830199"/>
            <a:ext cx="1714500" cy="381000"/>
          </a:xfrm>
        </p:spPr>
        <p:txBody>
          <a:bodyPr/>
          <a:lstStyle/>
          <a:p>
            <a:fld id="{18A2481B-5154-415F-B752-558547769AA3}" type="datetimeFigureOut">
              <a:rPr lang="cs-CZ" smtClean="0"/>
              <a:pPr/>
              <a:t>07.12.2019</a:t>
            </a:fld>
            <a:endParaRPr lang="cs-CZ"/>
          </a:p>
        </p:txBody>
      </p:sp>
      <p:sp>
        <p:nvSpPr>
          <p:cNvPr id="5" name="Zástupný symbol pro zápatí 4"/>
          <p:cNvSpPr>
            <a:spLocks noGrp="1"/>
          </p:cNvSpPr>
          <p:nvPr>
            <p:ph type="ftr" sz="quarter" idx="11"/>
          </p:nvPr>
        </p:nvSpPr>
        <p:spPr bwMode="auto">
          <a:xfrm rot="5400000">
            <a:off x="7534656" y="3086100"/>
            <a:ext cx="2743200" cy="384048"/>
          </a:xfrm>
        </p:spPr>
        <p:txBody>
          <a:bodyPr/>
          <a:lstStyle/>
          <a:p>
            <a:endParaRPr lang="cs-CZ"/>
          </a:p>
        </p:txBody>
      </p:sp>
      <p:sp>
        <p:nvSpPr>
          <p:cNvPr id="9" name="Obdélník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Obdélník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Obdélník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Obdélník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Přímá spojovací čára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Přímá spojovací čára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5" name="Přímá spojovací čára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6" name="Přímá spojovací čára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7" name="Přímá spojovací čára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8" name="Obdélník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9" name="Elipsa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0" name="Elipsa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1" name="Elipsa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Elipsa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Elipsa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Přímá spojovací čára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6" name="Zástupný symbol pro číslo snímku 5"/>
          <p:cNvSpPr>
            <a:spLocks noGrp="1"/>
          </p:cNvSpPr>
          <p:nvPr>
            <p:ph type="sldNum" sz="quarter" idx="12"/>
          </p:nvPr>
        </p:nvSpPr>
        <p:spPr bwMode="auto">
          <a:xfrm>
            <a:off x="1340616" y="3696527"/>
            <a:ext cx="609600" cy="388143"/>
          </a:xfrm>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91266252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18A2481B-5154-415F-B752-558547769AA3}" type="datetimeFigureOut">
              <a:rPr lang="cs-CZ" smtClean="0"/>
              <a:pPr/>
              <a:t>07.12.2019</a:t>
            </a:fld>
            <a:endParaRPr lang="cs-CZ"/>
          </a:p>
        </p:txBody>
      </p:sp>
      <p:sp>
        <p:nvSpPr>
          <p:cNvPr id="7" name="Zástupný symbol pro číslo snímku 6"/>
          <p:cNvSpPr>
            <a:spLocks noGrp="1"/>
          </p:cNvSpPr>
          <p:nvPr>
            <p:ph type="sldNum" sz="quarter" idx="11"/>
          </p:nvPr>
        </p:nvSpPr>
        <p:spPr/>
        <p:txBody>
          <a:bodyPr rtlCol="0"/>
          <a:lstStyle/>
          <a:p>
            <a:fld id="{20264769-77EF-4CD0-90DE-F7D7F2D423C4}"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extLst>
      <p:ext uri="{BB962C8B-B14F-4D97-AF65-F5344CB8AC3E}">
        <p14:creationId xmlns:p14="http://schemas.microsoft.com/office/powerpoint/2010/main" val="18487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07.12.2019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132514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31864" y="72629"/>
            <a:ext cx="7158037" cy="1059656"/>
          </a:xfrm>
        </p:spPr>
        <p:txBody>
          <a:bodyPr/>
          <a:lstStyle/>
          <a:p>
            <a:r>
              <a:rPr lang="cs-CZ"/>
              <a:t>Klepnutím lze upravit styl předlohy nadpisů.</a:t>
            </a:r>
          </a:p>
        </p:txBody>
      </p:sp>
      <p:sp>
        <p:nvSpPr>
          <p:cNvPr id="3" name="Zástupný symbol pro tabulku 2"/>
          <p:cNvSpPr>
            <a:spLocks noGrp="1"/>
          </p:cNvSpPr>
          <p:nvPr>
            <p:ph type="tbl" idx="1"/>
          </p:nvPr>
        </p:nvSpPr>
        <p:spPr>
          <a:xfrm>
            <a:off x="949326" y="1485900"/>
            <a:ext cx="7661275" cy="3086100"/>
          </a:xfrm>
        </p:spPr>
        <p:txBody>
          <a:bodyPr/>
          <a:lstStyle/>
          <a:p>
            <a:pPr lvl="0"/>
            <a:endParaRPr lang="cs-CZ" noProof="0"/>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6119B797-AB80-446E-B420-F1FB3C67D02D}" type="slidenum">
              <a:rPr lang="cs-CZ" altLang="cs-CZ"/>
              <a:pPr/>
              <a:t>‹#›</a:t>
            </a:fld>
            <a:endParaRPr lang="cs-CZ" altLang="cs-CZ"/>
          </a:p>
        </p:txBody>
      </p:sp>
    </p:spTree>
    <p:extLst>
      <p:ext uri="{BB962C8B-B14F-4D97-AF65-F5344CB8AC3E}">
        <p14:creationId xmlns:p14="http://schemas.microsoft.com/office/powerpoint/2010/main" val="3756983711"/>
      </p:ext>
    </p:extLst>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coinmarketcap.com/" TargetMode="External"/><Relationship Id="rId2" Type="http://schemas.openxmlformats.org/officeDocument/2006/relationships/hyperlink" Target="https://www.svethardware.cz/kryptomeny-bitcoin-ethereum-virtualni-ale-tvrde-penize/44793" TargetMode="External"/><Relationship Id="rId1" Type="http://schemas.openxmlformats.org/officeDocument/2006/relationships/slideLayout" Target="../slideLayouts/slideLayout2.xml"/><Relationship Id="rId4" Type="http://schemas.openxmlformats.org/officeDocument/2006/relationships/hyperlink" Target="http://www.czechcrunch.cz/2017/09/chatovaci-aplikace-kik-pri-prodeji-vlastni-kryptomeny-vybrala-temer-100-milionu-dolaru/"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7" Type="http://schemas.openxmlformats.org/officeDocument/2006/relationships/hyperlink" Target="https://www.youtube.com/watch?v=YMDGPSWWA18"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hyperlink" Target="https://www.svethardware.cz/mikrotransakce-a-dlc-pokrok-ci-zahuba-herniho-sveta/44992-4" TargetMode="External"/><Relationship Id="rId5" Type="http://schemas.openxmlformats.org/officeDocument/2006/relationships/hyperlink" Target="https://www.svethardware.cz/electronic-arts-a-mikrotransakce-trzby-13-miliardy-dolaru/41947" TargetMode="External"/><Relationship Id="rId4" Type="http://schemas.openxmlformats.org/officeDocument/2006/relationships/hyperlink" Target="http://www.eurogamer.net/articles/2016-02-02-shroud-of-the-avatar-real-money-housing-market"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www.engadget.com/2017/09/20/microsoft-xbox-one-x-standard-pre-orders/?sr_source=Facebook"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www.svethardware.cz/pirate-bay-nahradil-reklamy-skriptem-pro-tezbu-kryptomen/45170"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hyperlink" Target="http://www.zing.cz/novinky/38202/zamysleni-nad-donate-systemem-a-prijeti-prohry" TargetMode="External"/><Relationship Id="rId4" Type="http://schemas.openxmlformats.org/officeDocument/2006/relationships/hyperlink" Target="https://www.zive.cz/clanky/misto-reklamy-tezba-kryptomen-na-pocitacich-navstevniku-i-tak-se-mohou-weby-zivit/sc-3-a-189706/default.aspx"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www.zive.cz/clanky/porno-insider-kvalitni-porno-uz-nebude-na-internetu-zdarma/sc-3-a-188802/default.aspx"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www.slideshare.net/PanMediaWestern/millward-brown-dti-a-tv-reklama"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chcipracovat.info/komunikacni-kampan/"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hyperlink" Target="http://strategie.e15.cz/"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3" Type="http://schemas.openxmlformats.org/officeDocument/2006/relationships/hyperlink" Target="http://www.factum.cz/aktuality/aktualita/postoj-ceske-verejnosti-k-reklame" TargetMode="External"/><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s://www.youtube.com/watch?v=d29d9DqrB2w" TargetMode="External"/><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s://www.templatemonster.com/" TargetMode="External"/><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http://www.mediaguru.cz/medialni-slovnik/cpt-cost-per-thousand/" TargetMode="External"/><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1.xml.rels><?xml version="1.0" encoding="UTF-8" standalone="yes"?>
<Relationships xmlns="http://schemas.openxmlformats.org/package/2006/relationships"><Relationship Id="rId3" Type="http://schemas.openxmlformats.org/officeDocument/2006/relationships/hyperlink" Target="http://cinexpress.cz/kinoreklama/" TargetMode="External"/><Relationship Id="rId2" Type="http://schemas.openxmlformats.org/officeDocument/2006/relationships/hyperlink" Target="http://www.mediaguru.cz/typy-medii/kina/uvod/" TargetMode="External"/><Relationship Id="rId1" Type="http://schemas.openxmlformats.org/officeDocument/2006/relationships/slideLayout" Target="../slideLayouts/slideLayout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omaszykan.cz/soubory/sluzby/brand-proposal-13.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dvamluvci.cz/blog/hodnota-je-vice-nez-produkt"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zive.cz/bleskovky/ipad-pro-zitra-v-obchodech-nejlevnejsi-verze-za-25-tisic-pero-za-tri-a-pul/sc-4-a-180342/default.asp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google.cz/search?q=hodnotov%C3%A1+k%C5%99ivka&amp;espv=2&amp;biw=1920&amp;bih=955&amp;source=lnms&amp;tbm=isch&amp;sa=X&amp;ved=0CAYQ_AUoAWoVChMI8rW2_uOIyQIV4u5yCh3TsAWZ#imgrc=a4WaqxB5dB-USM%3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mediaguru.cz/encyklopedie-medii/slovnik/klicova-slova/long-tai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mgmtpress.cz/strategie-modreho-oceanu-5/"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modernirizeni.ihned.cz/index.php?s1=6&amp;s2=0&amp;s3=0&amp;s4=0&amp;s5=0&amp;s6=0&amp;m=d&amp;article%5bid%5d=17978460"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www.managementnews.cz/manazer/rizeni-firmy-a-organizace-id-147972/jak-eliminovat-konkurenci-modrymi-oceany-id-2111593"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marketingovenoviny.cz/marketing_11076/"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forbes.com/sites/unicefusa/2017/09/30/this-group-of-young-leaders-saves-and-protects-migrants-in-mexico/#37cf9d551da1"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businessinsider.com/apple-ecosystem-2016-6/#1-airdrop-makes-it-easy-to-transfer-stuff-on-your-iphone-to-your-mac-1"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digitaltrends.com/computing/choosing-an-electronic-ecosystem/"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pymnts.com/ecosystems/2017/apple-iphone-supply-chain-and-shares-conundrum/" TargetMode="External"/><Relationship Id="rId5" Type="http://schemas.openxmlformats.org/officeDocument/2006/relationships/hyperlink" Target="https://fontech.startitup.sk/apple-prilaka-zakaznikov-na-iphone-8-trikom/" TargetMode="External"/><Relationship Id="rId4" Type="http://schemas.openxmlformats.org/officeDocument/2006/relationships/hyperlink" Target="https://www.theverge.com/2016/9/7/12828846/apple-s-greatest-product-is-its-ecosystem"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slideshare.net/EnterpriseCoCreation/local-motors-co-creation-case-epmd-13-july2011-v4"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www.zive.cz/clanky/evropska-komise-zverejnila-navod-jak-bojovat-s-piraty-zatim-je-dobrovolny/sc-3-a-189808/default.aspx"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inflow.cz/crowdsourcing-jeho-vyuziti-v-praxi"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www.logopro.cz/nase-sluzby" TargetMode="External"/><Relationship Id="rId4" Type="http://schemas.openxmlformats.org/officeDocument/2006/relationships/hyperlink" Target="http://www.perfectcrowd.cz/crowdsourc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czechinno.cz/inovace/definice-inovace/5-hlavnich-inovacnich-typu.aspx"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ifpi.com/downloads/Music-Consumer-Insight-Report-2017.pdf"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hyperlink" Target="https://www.info.cz/strategie/streamovani-je-zlaty-dul-prijmy-hudebniho-prumyslu-loni-rostly-rekordnim-tempem-8467.html"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czechcrunch.cz/2017/10/5-odbornosti-agregatoru-o-kterych-jste-nemeli-tuseni/"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zpravy.aktualne.cz/ekonomika/e-shopu-v-cesku-mirne-ubylo-jejich-nabidka-se-ale-rozrostla/r~71854fe6e15e11e697210025900fea04/?redirected=1507640134"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s://www.novinky.cz/finance/394430-jak-si-cesi-vybiraji-e-shop-nejnizsi-cena-vzdy-nerozhoduje.html"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3. tutoriál - strategie</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Kupředu vpřed!</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2000" dirty="0">
                <a:solidFill>
                  <a:srgbClr val="002060"/>
                </a:solidFill>
              </a:rPr>
              <a:t>Strategie – </a:t>
            </a:r>
            <a:r>
              <a:rPr lang="cs-CZ" sz="2000" b="1" dirty="0">
                <a:solidFill>
                  <a:srgbClr val="002060"/>
                </a:solidFill>
              </a:rPr>
              <a:t>cesta k cíli</a:t>
            </a:r>
            <a:r>
              <a:rPr lang="cs-CZ" sz="2000" dirty="0">
                <a:solidFill>
                  <a:srgbClr val="002060"/>
                </a:solidFill>
              </a:rPr>
              <a:t>. Vyjadřuje náš postup k cíli za pomoci zdrojů, které máme k dispozici, omezení, stavu trhu atd.</a:t>
            </a:r>
          </a:p>
          <a:p>
            <a:r>
              <a:rPr lang="cs-CZ" sz="2000" dirty="0">
                <a:solidFill>
                  <a:srgbClr val="002060"/>
                </a:solidFill>
              </a:rPr>
              <a:t>Anglosaský svět – „Marketing Management“ – v překladu „Marketingové řízení“ – ale v ČR máme pořád pohled zvlášť Marketing, zvlášť Management (ani to nepřekládáme ..). V praxi počtem vyhrává manažerský pohled. Optikou „problém – hodnota pro zákazníka – řešení – úspěšná firma“ (Apple, Google) ale marketingový přístup rozhodně vede k cíli. Celopodniková (firemní) strategie, strategie SBU, funkční strategie -marketingová strategie. </a:t>
            </a:r>
          </a:p>
          <a:p>
            <a:r>
              <a:rPr lang="cs-CZ" sz="2000" dirty="0">
                <a:solidFill>
                  <a:srgbClr val="002060"/>
                </a:solidFill>
              </a:rPr>
              <a:t>Pochopení trhu – zákazníka (analýzy), tvorba hodnoty pro zákazníka (R&amp;D, produkt), prodej řešení problému zákazníka (komunikace, distribuce, cena), tvorba loajálního zákazníka (péče, CRM). </a:t>
            </a:r>
          </a:p>
          <a:p>
            <a:r>
              <a:rPr lang="cs-CZ" sz="2000" b="1" dirty="0">
                <a:solidFill>
                  <a:srgbClr val="002060"/>
                </a:solidFill>
              </a:rPr>
              <a:t>Potřebujeme se navzájem</a:t>
            </a:r>
            <a:r>
              <a:rPr lang="cs-CZ" sz="2000" dirty="0">
                <a:solidFill>
                  <a:srgbClr val="002060"/>
                </a:solidFill>
              </a:rPr>
              <a:t>, proto </a:t>
            </a:r>
            <a:r>
              <a:rPr lang="cs-CZ" sz="2000" b="1" dirty="0">
                <a:solidFill>
                  <a:srgbClr val="002060"/>
                </a:solidFill>
              </a:rPr>
              <a:t>Marketing Management</a:t>
            </a:r>
            <a:r>
              <a:rPr lang="cs-CZ" sz="2000" dirty="0">
                <a:solidFill>
                  <a:srgbClr val="002060"/>
                </a:solidFill>
              </a:rPr>
              <a:t>. </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2 Strategie v marketingu</a:t>
            </a:r>
          </a:p>
        </p:txBody>
      </p:sp>
    </p:spTree>
    <p:extLst>
      <p:ext uri="{BB962C8B-B14F-4D97-AF65-F5344CB8AC3E}">
        <p14:creationId xmlns:p14="http://schemas.microsoft.com/office/powerpoint/2010/main" val="16462223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sz="2000" dirty="0" err="1">
                <a:solidFill>
                  <a:srgbClr val="002060"/>
                </a:solidFill>
              </a:rPr>
              <a:t>PayPal</a:t>
            </a:r>
            <a:r>
              <a:rPr lang="cs-CZ" sz="2000" dirty="0">
                <a:solidFill>
                  <a:srgbClr val="002060"/>
                </a:solidFill>
              </a:rPr>
              <a:t> je elektronický platební prostředek, kde si uživatel může zřídit účet a nabít na něj peněžní prostředky (lze samozřejmě i propojit s platební kartou/účtem). Ty pak jdou použít jako běžný bankovní účet k platbě na internetu. </a:t>
            </a:r>
          </a:p>
          <a:p>
            <a:r>
              <a:rPr lang="cs-CZ" sz="2000" dirty="0">
                <a:solidFill>
                  <a:srgbClr val="002060"/>
                </a:solidFill>
              </a:rPr>
              <a:t>Zásadní výhodou je možnost nepoužívat údaje našeho hlavního bankovního účtu, ale jen účtu </a:t>
            </a:r>
            <a:r>
              <a:rPr lang="cs-CZ" sz="2000" dirty="0" err="1">
                <a:solidFill>
                  <a:srgbClr val="002060"/>
                </a:solidFill>
              </a:rPr>
              <a:t>PayPal</a:t>
            </a:r>
            <a:r>
              <a:rPr lang="cs-CZ" sz="2000" dirty="0">
                <a:solidFill>
                  <a:srgbClr val="002060"/>
                </a:solidFill>
              </a:rPr>
              <a:t>, na kterém máme omezenou hotovost. Další výhodou je okamžitost platby. Jako výhodu je možno uvést již i velikost celého systému, který pak má vyjednávací sílu při například reklamaci platby a žádosti o vrácení peněz (tzv. </a:t>
            </a:r>
            <a:r>
              <a:rPr lang="cs-CZ" sz="2000" dirty="0" err="1">
                <a:solidFill>
                  <a:srgbClr val="002060"/>
                </a:solidFill>
              </a:rPr>
              <a:t>chargeback</a:t>
            </a:r>
            <a:r>
              <a:rPr lang="cs-CZ" sz="2000" dirty="0">
                <a:solidFill>
                  <a:srgbClr val="002060"/>
                </a:solidFill>
              </a:rPr>
              <a:t>, v západní Evropě a USA naprosto běžná funkce, u nás v ČR ne vždy podporována bankovními institucemi, proto je výhodné platit přes </a:t>
            </a:r>
            <a:r>
              <a:rPr lang="cs-CZ" sz="2000" dirty="0" err="1">
                <a:solidFill>
                  <a:srgbClr val="002060"/>
                </a:solidFill>
              </a:rPr>
              <a:t>PayPal</a:t>
            </a:r>
            <a:r>
              <a:rPr lang="cs-CZ" sz="2000" dirty="0">
                <a:solidFill>
                  <a:srgbClr val="002060"/>
                </a:solidFill>
              </a:rPr>
              <a:t> a při problémech s e-</a:t>
            </a:r>
            <a:r>
              <a:rPr lang="cs-CZ" sz="2000" dirty="0" err="1">
                <a:solidFill>
                  <a:srgbClr val="002060"/>
                </a:solidFill>
              </a:rPr>
              <a:t>shopem</a:t>
            </a:r>
            <a:r>
              <a:rPr lang="cs-CZ" sz="2000" dirty="0">
                <a:solidFill>
                  <a:srgbClr val="002060"/>
                </a:solidFill>
              </a:rPr>
              <a:t> platbu jednoduše stornovat – ALE! Kvůli tomu </a:t>
            </a:r>
            <a:r>
              <a:rPr lang="cs-CZ" sz="2000" dirty="0" err="1">
                <a:solidFill>
                  <a:srgbClr val="002060"/>
                </a:solidFill>
              </a:rPr>
              <a:t>PayPal</a:t>
            </a:r>
            <a:r>
              <a:rPr lang="cs-CZ" sz="2000" dirty="0">
                <a:solidFill>
                  <a:srgbClr val="002060"/>
                </a:solidFill>
              </a:rPr>
              <a:t> neberou všude – weby se chrání před storny).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PayPal</a:t>
            </a:r>
            <a:endParaRPr lang="cs-CZ" dirty="0"/>
          </a:p>
        </p:txBody>
      </p:sp>
    </p:spTree>
    <p:extLst>
      <p:ext uri="{BB962C8B-B14F-4D97-AF65-F5344CB8AC3E}">
        <p14:creationId xmlns:p14="http://schemas.microsoft.com/office/powerpoint/2010/main" val="15892702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Cenou se rozumí peněžní částka sjednaná při nákupu a prodeji výrobků a při poskytování služeb jako protihodnota za poskytnuté plnění (Jakubíková, 2013, s. 270).</a:t>
            </a:r>
          </a:p>
          <a:p>
            <a:r>
              <a:rPr lang="cs-CZ" altLang="cs-CZ" sz="2000" dirty="0">
                <a:solidFill>
                  <a:srgbClr val="002060"/>
                </a:solidFill>
                <a:latin typeface="Times New Roman" panose="02020603050405020304" pitchFamily="18" charset="0"/>
                <a:cs typeface="Times New Roman" panose="02020603050405020304" pitchFamily="18" charset="0"/>
              </a:rPr>
              <a:t>Cenu kontroluje:</a:t>
            </a:r>
          </a:p>
          <a:p>
            <a:pPr lvl="1"/>
            <a:r>
              <a:rPr lang="cs-CZ" altLang="cs-CZ" sz="2000" dirty="0">
                <a:solidFill>
                  <a:srgbClr val="002060"/>
                </a:solidFill>
                <a:latin typeface="Times New Roman" panose="02020603050405020304" pitchFamily="18" charset="0"/>
                <a:cs typeface="Times New Roman" panose="02020603050405020304" pitchFamily="18" charset="0"/>
              </a:rPr>
              <a:t>Trh – existuje-li velká konkurence, tedy výrobci mají malý vliv a zákazník si vždy může vybrat nejnižší cenu.</a:t>
            </a:r>
          </a:p>
          <a:p>
            <a:pPr lvl="1"/>
            <a:r>
              <a:rPr lang="cs-CZ" altLang="cs-CZ" sz="2000" dirty="0">
                <a:solidFill>
                  <a:srgbClr val="002060"/>
                </a:solidFill>
                <a:latin typeface="Times New Roman" panose="02020603050405020304" pitchFamily="18" charset="0"/>
                <a:cs typeface="Times New Roman" panose="02020603050405020304" pitchFamily="18" charset="0"/>
              </a:rPr>
              <a:t>Firma – pokud má dostatečně odlišné produkty od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Stát – kontroluje ceny citlivých produktů.</a:t>
            </a:r>
          </a:p>
        </p:txBody>
      </p:sp>
      <p:sp>
        <p:nvSpPr>
          <p:cNvPr id="6" name="Nadpis 5"/>
          <p:cNvSpPr>
            <a:spLocks noGrp="1"/>
          </p:cNvSpPr>
          <p:nvPr>
            <p:ph type="title"/>
          </p:nvPr>
        </p:nvSpPr>
        <p:spPr>
          <a:xfrm>
            <a:off x="179512" y="195486"/>
            <a:ext cx="6552728" cy="507703"/>
          </a:xfrm>
        </p:spPr>
        <p:txBody>
          <a:bodyPr/>
          <a:lstStyle/>
          <a:p>
            <a:r>
              <a:rPr lang="pl-PL" dirty="0"/>
              <a:t>Definice ceny, kdo ji kontroluje</a:t>
            </a:r>
            <a:endParaRPr lang="cs-CZ" dirty="0"/>
          </a:p>
        </p:txBody>
      </p:sp>
    </p:spTree>
    <p:extLst>
      <p:ext uri="{BB962C8B-B14F-4D97-AF65-F5344CB8AC3E}">
        <p14:creationId xmlns:p14="http://schemas.microsoft.com/office/powerpoint/2010/main" val="6002753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Prodávající:</a:t>
            </a:r>
          </a:p>
          <a:p>
            <a:pPr lvl="1"/>
            <a:r>
              <a:rPr lang="cs-CZ" altLang="cs-CZ" sz="2000" dirty="0">
                <a:solidFill>
                  <a:srgbClr val="002060"/>
                </a:solidFill>
                <a:latin typeface="Times New Roman" panose="02020603050405020304" pitchFamily="18" charset="0"/>
                <a:cs typeface="Times New Roman" panose="02020603050405020304" pitchFamily="18" charset="0"/>
              </a:rPr>
              <a:t>Jediný prvek marketingového mixu, který generuje příjmy (ostatní produkují náklady).</a:t>
            </a:r>
          </a:p>
          <a:p>
            <a:pPr lvl="1"/>
            <a:r>
              <a:rPr lang="cs-CZ" altLang="cs-CZ" sz="2000" dirty="0">
                <a:solidFill>
                  <a:srgbClr val="002060"/>
                </a:solidFill>
                <a:latin typeface="Times New Roman" panose="02020603050405020304" pitchFamily="18" charset="0"/>
                <a:cs typeface="Times New Roman" panose="02020603050405020304" pitchFamily="18" charset="0"/>
              </a:rPr>
              <a:t>Manifestuje podnikovou kulturu navenek.</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Nakupující:</a:t>
            </a:r>
          </a:p>
          <a:p>
            <a:pPr lvl="1"/>
            <a:r>
              <a:rPr lang="cs-CZ" altLang="cs-CZ" sz="2000" dirty="0">
                <a:solidFill>
                  <a:srgbClr val="002060"/>
                </a:solidFill>
                <a:latin typeface="Times New Roman" panose="02020603050405020304" pitchFamily="18" charset="0"/>
                <a:cs typeface="Times New Roman" panose="02020603050405020304" pitchFamily="18" charset="0"/>
              </a:rPr>
              <a:t>Je prostředkem pro obdržení požadovaného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Cena je pro zákazníka často měřítkem kvality.</a:t>
            </a:r>
          </a:p>
          <a:p>
            <a:pPr lvl="1"/>
            <a:r>
              <a:rPr lang="cs-CZ" altLang="cs-CZ" sz="2000" dirty="0">
                <a:solidFill>
                  <a:srgbClr val="002060"/>
                </a:solidFill>
                <a:latin typeface="Times New Roman" panose="02020603050405020304" pitchFamily="18" charset="0"/>
                <a:cs typeface="Times New Roman" panose="02020603050405020304" pitchFamily="18" charset="0"/>
              </a:rPr>
              <a:t>Je významným prvkem ve vícekriteriálním rozhodování spotřebitele.</a:t>
            </a:r>
          </a:p>
        </p:txBody>
      </p:sp>
      <p:sp>
        <p:nvSpPr>
          <p:cNvPr id="6" name="Nadpis 5"/>
          <p:cNvSpPr>
            <a:spLocks noGrp="1"/>
          </p:cNvSpPr>
          <p:nvPr>
            <p:ph type="title"/>
          </p:nvPr>
        </p:nvSpPr>
        <p:spPr>
          <a:xfrm>
            <a:off x="179512" y="195486"/>
            <a:ext cx="6408712" cy="507703"/>
          </a:xfrm>
        </p:spPr>
        <p:txBody>
          <a:bodyPr/>
          <a:lstStyle/>
          <a:p>
            <a:r>
              <a:rPr lang="pl-PL" dirty="0"/>
              <a:t>Význam ceny pro různé subjekty trhu</a:t>
            </a:r>
            <a:endParaRPr lang="cs-CZ" dirty="0"/>
          </a:p>
        </p:txBody>
      </p:sp>
    </p:spTree>
    <p:extLst>
      <p:ext uri="{BB962C8B-B14F-4D97-AF65-F5344CB8AC3E}">
        <p14:creationId xmlns:p14="http://schemas.microsoft.com/office/powerpoint/2010/main" val="18400351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Externí:</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 trhu.</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 poptávky.</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nabídky.</a:t>
            </a:r>
          </a:p>
          <a:p>
            <a:pPr lvl="1"/>
            <a:r>
              <a:rPr lang="cs-CZ" altLang="cs-CZ" sz="2000" dirty="0">
                <a:solidFill>
                  <a:srgbClr val="002060"/>
                </a:solidFill>
                <a:latin typeface="Times New Roman" panose="02020603050405020304" pitchFamily="18" charset="0"/>
                <a:cs typeface="Times New Roman" panose="02020603050405020304" pitchFamily="18" charset="0"/>
              </a:rPr>
              <a:t>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Zákazníci.</a:t>
            </a:r>
          </a:p>
          <a:p>
            <a:r>
              <a:rPr lang="cs-CZ" altLang="cs-CZ" sz="2000" dirty="0">
                <a:solidFill>
                  <a:srgbClr val="002060"/>
                </a:solidFill>
                <a:latin typeface="Times New Roman" panose="02020603050405020304" pitchFamily="18" charset="0"/>
                <a:cs typeface="Times New Roman" panose="02020603050405020304" pitchFamily="18" charset="0"/>
              </a:rPr>
              <a:t>Interní:</a:t>
            </a:r>
          </a:p>
          <a:p>
            <a:pPr lvl="1"/>
            <a:r>
              <a:rPr lang="cs-CZ" altLang="cs-CZ" sz="2000" dirty="0">
                <a:solidFill>
                  <a:srgbClr val="002060"/>
                </a:solidFill>
                <a:latin typeface="Times New Roman" panose="02020603050405020304" pitchFamily="18" charset="0"/>
                <a:cs typeface="Times New Roman" panose="02020603050405020304" pitchFamily="18" charset="0"/>
              </a:rPr>
              <a:t>Strategické a marketingové cíle.</a:t>
            </a:r>
          </a:p>
          <a:p>
            <a:pPr lvl="1"/>
            <a:r>
              <a:rPr lang="cs-CZ" altLang="cs-CZ" sz="2000" dirty="0">
                <a:solidFill>
                  <a:srgbClr val="002060"/>
                </a:solidFill>
                <a:latin typeface="Times New Roman" panose="02020603050405020304" pitchFamily="18" charset="0"/>
                <a:cs typeface="Times New Roman" panose="02020603050405020304" pitchFamily="18" charset="0"/>
              </a:rPr>
              <a:t>Organizace cenové politiky (kdo určuje).</a:t>
            </a:r>
          </a:p>
          <a:p>
            <a:pPr lvl="1"/>
            <a:r>
              <a:rPr lang="cs-CZ" altLang="cs-CZ" sz="2000" dirty="0">
                <a:solidFill>
                  <a:srgbClr val="002060"/>
                </a:solidFill>
                <a:latin typeface="Times New Roman" panose="02020603050405020304" pitchFamily="18" charset="0"/>
                <a:cs typeface="Times New Roman" panose="02020603050405020304" pitchFamily="18" charset="0"/>
              </a:rPr>
              <a:t>Marketingový mix.</a:t>
            </a:r>
          </a:p>
          <a:p>
            <a:pPr lvl="1"/>
            <a:r>
              <a:rPr lang="cs-CZ" altLang="cs-CZ" sz="2000" dirty="0">
                <a:solidFill>
                  <a:srgbClr val="002060"/>
                </a:solidFill>
                <a:latin typeface="Times New Roman" panose="02020603050405020304" pitchFamily="18" charset="0"/>
                <a:cs typeface="Times New Roman" panose="02020603050405020304" pitchFamily="18" charset="0"/>
              </a:rPr>
              <a:t>Diferenciace produktů.</a:t>
            </a:r>
          </a:p>
        </p:txBody>
      </p:sp>
      <p:sp>
        <p:nvSpPr>
          <p:cNvPr id="6" name="Nadpis 5"/>
          <p:cNvSpPr>
            <a:spLocks noGrp="1"/>
          </p:cNvSpPr>
          <p:nvPr>
            <p:ph type="title"/>
          </p:nvPr>
        </p:nvSpPr>
        <p:spPr>
          <a:xfrm>
            <a:off x="179512" y="195486"/>
            <a:ext cx="6552728" cy="507703"/>
          </a:xfrm>
        </p:spPr>
        <p:txBody>
          <a:bodyPr/>
          <a:lstStyle/>
          <a:p>
            <a:r>
              <a:rPr lang="cs-CZ" dirty="0"/>
              <a:t>Faktory ovlivňující stanovení ceny produktů</a:t>
            </a:r>
          </a:p>
        </p:txBody>
      </p:sp>
    </p:spTree>
    <p:extLst>
      <p:ext uri="{BB962C8B-B14F-4D97-AF65-F5344CB8AC3E}">
        <p14:creationId xmlns:p14="http://schemas.microsoft.com/office/powerpoint/2010/main" val="37673407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zavádění nového produktu </a:t>
            </a:r>
            <a:r>
              <a:rPr lang="cs-CZ" altLang="cs-CZ" sz="2000" dirty="0">
                <a:solidFill>
                  <a:srgbClr val="002060"/>
                </a:solidFill>
                <a:latin typeface="Times New Roman" panose="02020603050405020304" pitchFamily="18" charset="0"/>
                <a:cs typeface="Times New Roman" panose="02020603050405020304" pitchFamily="18" charset="0"/>
              </a:rPr>
              <a:t>na trh musíme poprvé stanovit jeho cenu.</a:t>
            </a:r>
          </a:p>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změně tržních podmínek</a:t>
            </a:r>
            <a:r>
              <a:rPr lang="cs-CZ" altLang="cs-CZ" sz="2000" dirty="0">
                <a:solidFill>
                  <a:srgbClr val="002060"/>
                </a:solidFill>
                <a:latin typeface="Times New Roman" panose="02020603050405020304" pitchFamily="18" charset="0"/>
                <a:cs typeface="Times New Roman" panose="02020603050405020304" pitchFamily="18" charset="0"/>
              </a:rPr>
              <a:t>, jako reakce na změnu chování konkurence, chování trhu (vliv inflace, změn hodnoty koruny, sazby daní či legislativních opatření) nebo změny chování zákazníků (pokles či růst reálných příjmů, módní trendy v designu výrobku, sezónní výkyvy v poptávce atd.).</a:t>
            </a:r>
          </a:p>
          <a:p>
            <a:r>
              <a:rPr lang="cs-CZ" altLang="cs-CZ" sz="2000" dirty="0">
                <a:solidFill>
                  <a:srgbClr val="002060"/>
                </a:solidFill>
                <a:latin typeface="Times New Roman" panose="02020603050405020304" pitchFamily="18" charset="0"/>
                <a:cs typeface="Times New Roman" panose="02020603050405020304" pitchFamily="18" charset="0"/>
              </a:rPr>
              <a:t>Když dojde ke </a:t>
            </a:r>
            <a:r>
              <a:rPr lang="cs-CZ" altLang="cs-CZ" sz="2000" i="1" dirty="0">
                <a:solidFill>
                  <a:srgbClr val="002060"/>
                </a:solidFill>
                <a:latin typeface="Times New Roman" panose="02020603050405020304" pitchFamily="18" charset="0"/>
                <a:cs typeface="Times New Roman" panose="02020603050405020304" pitchFamily="18" charset="0"/>
              </a:rPr>
              <a:t>změně struktury nákladů firmy</a:t>
            </a:r>
            <a:r>
              <a:rPr lang="cs-CZ" altLang="cs-CZ" sz="2000" dirty="0">
                <a:solidFill>
                  <a:srgbClr val="002060"/>
                </a:solidFill>
                <a:latin typeface="Times New Roman" panose="02020603050405020304" pitchFamily="18" charset="0"/>
                <a:cs typeface="Times New Roman" panose="02020603050405020304" pitchFamily="18" charset="0"/>
              </a:rPr>
              <a:t>, např. vlivem růstu mezd zaměstnanců, investiční činnosti - modernizace výrobního zařízení, umožňující produkovat levněji.</a:t>
            </a:r>
          </a:p>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zpracování dodavatelských nabídek</a:t>
            </a:r>
            <a:r>
              <a:rPr lang="cs-CZ" altLang="cs-CZ" sz="2000" dirty="0">
                <a:solidFill>
                  <a:srgbClr val="002060"/>
                </a:solidFill>
                <a:latin typeface="Times New Roman" panose="02020603050405020304" pitchFamily="18" charset="0"/>
                <a:cs typeface="Times New Roman" panose="02020603050405020304" pitchFamily="18" charset="0"/>
              </a:rPr>
              <a:t>. Když poptávka a cena jednoho výrobku závisí na ceně jiného výrobku - např. vztah ceny pojištění automobilu a jeho pořizovací ceny, pokles prodeje laserových tiskáren v závislosti na růstu ceny její vyměnitelné náplně.</a:t>
            </a:r>
          </a:p>
        </p:txBody>
      </p:sp>
      <p:sp>
        <p:nvSpPr>
          <p:cNvPr id="6" name="Nadpis 5"/>
          <p:cNvSpPr>
            <a:spLocks noGrp="1"/>
          </p:cNvSpPr>
          <p:nvPr>
            <p:ph type="title"/>
          </p:nvPr>
        </p:nvSpPr>
        <p:spPr>
          <a:xfrm>
            <a:off x="179512" y="195486"/>
            <a:ext cx="3888432" cy="507703"/>
          </a:xfrm>
        </p:spPr>
        <p:txBody>
          <a:bodyPr/>
          <a:lstStyle/>
          <a:p>
            <a:r>
              <a:rPr lang="cs-CZ" dirty="0"/>
              <a:t>Kdy stanovuji cenu?</a:t>
            </a:r>
          </a:p>
        </p:txBody>
      </p:sp>
    </p:spTree>
    <p:extLst>
      <p:ext uri="{BB962C8B-B14F-4D97-AF65-F5344CB8AC3E}">
        <p14:creationId xmlns:p14="http://schemas.microsoft.com/office/powerpoint/2010/main" val="27784251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B2B</a:t>
            </a:r>
          </a:p>
          <a:p>
            <a:pPr lvl="1"/>
            <a:r>
              <a:rPr lang="cs-CZ" altLang="cs-CZ" sz="2000" dirty="0">
                <a:solidFill>
                  <a:srgbClr val="002060"/>
                </a:solidFill>
                <a:latin typeface="Times New Roman" panose="02020603050405020304" pitchFamily="18" charset="0"/>
                <a:cs typeface="Times New Roman" panose="02020603050405020304" pitchFamily="18" charset="0"/>
              </a:rPr>
              <a:t>Cena stanovována většinou pro každý kontrakt zvláště.</a:t>
            </a:r>
          </a:p>
          <a:p>
            <a:pPr lvl="1"/>
            <a:r>
              <a:rPr lang="cs-CZ" altLang="cs-CZ" sz="2000" dirty="0">
                <a:solidFill>
                  <a:srgbClr val="002060"/>
                </a:solidFill>
                <a:latin typeface="Times New Roman" panose="02020603050405020304" pitchFamily="18" charset="0"/>
                <a:cs typeface="Times New Roman" panose="02020603050405020304" pitchFamily="18" charset="0"/>
              </a:rPr>
              <a:t>Součástí bývají tvrdá obchodní vyjednávání.</a:t>
            </a:r>
          </a:p>
          <a:p>
            <a:r>
              <a:rPr lang="cs-CZ" altLang="cs-CZ" sz="2000" dirty="0">
                <a:solidFill>
                  <a:srgbClr val="002060"/>
                </a:solidFill>
                <a:latin typeface="Times New Roman" panose="02020603050405020304" pitchFamily="18" charset="0"/>
                <a:cs typeface="Times New Roman" panose="02020603050405020304" pitchFamily="18" charset="0"/>
              </a:rPr>
              <a:t>B2C</a:t>
            </a:r>
          </a:p>
          <a:p>
            <a:pPr lvl="1"/>
            <a:r>
              <a:rPr lang="cs-CZ" altLang="cs-CZ" sz="2000" dirty="0">
                <a:solidFill>
                  <a:srgbClr val="002060"/>
                </a:solidFill>
                <a:latin typeface="Times New Roman" panose="02020603050405020304" pitchFamily="18" charset="0"/>
                <a:cs typeface="Times New Roman" panose="02020603050405020304" pitchFamily="18" charset="0"/>
              </a:rPr>
              <a:t>Fixní ceny pro všechny v rámci trhu.</a:t>
            </a:r>
          </a:p>
          <a:p>
            <a:pPr lvl="1"/>
            <a:r>
              <a:rPr lang="cs-CZ" altLang="cs-CZ" sz="2000" dirty="0">
                <a:solidFill>
                  <a:srgbClr val="002060"/>
                </a:solidFill>
                <a:latin typeface="Times New Roman" panose="02020603050405020304" pitchFamily="18" charset="0"/>
                <a:cs typeface="Times New Roman" panose="02020603050405020304" pitchFamily="18" charset="0"/>
              </a:rPr>
              <a:t>Ceny jsou veřejné a informace přístupné.</a:t>
            </a:r>
          </a:p>
          <a:p>
            <a:r>
              <a:rPr lang="cs-CZ" altLang="cs-CZ" sz="2000" dirty="0">
                <a:solidFill>
                  <a:srgbClr val="002060"/>
                </a:solidFill>
                <a:latin typeface="Times New Roman" panose="02020603050405020304" pitchFamily="18" charset="0"/>
                <a:cs typeface="Times New Roman" panose="02020603050405020304" pitchFamily="18" charset="0"/>
              </a:rPr>
              <a:t>B2G</a:t>
            </a:r>
          </a:p>
          <a:p>
            <a:pPr lvl="1"/>
            <a:r>
              <a:rPr lang="cs-CZ" altLang="cs-CZ" sz="2000" dirty="0">
                <a:solidFill>
                  <a:srgbClr val="002060"/>
                </a:solidFill>
                <a:latin typeface="Times New Roman" panose="02020603050405020304" pitchFamily="18" charset="0"/>
                <a:cs typeface="Times New Roman" panose="02020603050405020304" pitchFamily="18" charset="0"/>
              </a:rPr>
              <a:t>Cena stanovena v rámci tendrů a veřejných zakázek.</a:t>
            </a:r>
          </a:p>
        </p:txBody>
      </p:sp>
      <p:sp>
        <p:nvSpPr>
          <p:cNvPr id="6" name="Nadpis 5"/>
          <p:cNvSpPr>
            <a:spLocks noGrp="1"/>
          </p:cNvSpPr>
          <p:nvPr>
            <p:ph type="title"/>
          </p:nvPr>
        </p:nvSpPr>
        <p:spPr>
          <a:xfrm>
            <a:off x="179512" y="195486"/>
            <a:ext cx="3888432" cy="507703"/>
          </a:xfrm>
        </p:spPr>
        <p:txBody>
          <a:bodyPr/>
          <a:lstStyle/>
          <a:p>
            <a:r>
              <a:rPr lang="pt-BR" dirty="0"/>
              <a:t>Typy trhů a cenová praxe</a:t>
            </a:r>
            <a:endParaRPr lang="cs-CZ" dirty="0"/>
          </a:p>
        </p:txBody>
      </p:sp>
    </p:spTree>
    <p:extLst>
      <p:ext uri="{BB962C8B-B14F-4D97-AF65-F5344CB8AC3E}">
        <p14:creationId xmlns:p14="http://schemas.microsoft.com/office/powerpoint/2010/main" val="9141995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takers</a:t>
            </a:r>
            <a:r>
              <a:rPr lang="cs-CZ" altLang="cs-CZ" sz="2000" dirty="0">
                <a:solidFill>
                  <a:srgbClr val="002060"/>
                </a:solidFill>
                <a:latin typeface="Times New Roman" panose="02020603050405020304" pitchFamily="18" charset="0"/>
                <a:cs typeface="Times New Roman" panose="02020603050405020304" pitchFamily="18" charset="0"/>
              </a:rPr>
              <a:t> (nemůže ovlivnit cenu na trhu) &amp; </a:t>
            </a:r>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makers</a:t>
            </a:r>
            <a:r>
              <a:rPr lang="cs-CZ" altLang="cs-CZ" sz="2000" dirty="0">
                <a:solidFill>
                  <a:srgbClr val="002060"/>
                </a:solidFill>
                <a:latin typeface="Times New Roman" panose="02020603050405020304" pitchFamily="18" charset="0"/>
                <a:cs typeface="Times New Roman" panose="02020603050405020304" pitchFamily="18" charset="0"/>
              </a:rPr>
              <a:t> (stanovuje cenu na trhu):</a:t>
            </a:r>
          </a:p>
          <a:p>
            <a:pPr lvl="1"/>
            <a:r>
              <a:rPr lang="cs-CZ" altLang="cs-CZ" sz="2000" dirty="0">
                <a:solidFill>
                  <a:srgbClr val="002060"/>
                </a:solidFill>
                <a:latin typeface="Times New Roman" panose="02020603050405020304" pitchFamily="18" charset="0"/>
                <a:cs typeface="Times New Roman" panose="02020603050405020304" pitchFamily="18" charset="0"/>
              </a:rPr>
              <a:t>Monopol.</a:t>
            </a:r>
          </a:p>
          <a:p>
            <a:pPr lvl="1"/>
            <a:r>
              <a:rPr lang="cs-CZ" altLang="cs-CZ" sz="2000" dirty="0">
                <a:solidFill>
                  <a:srgbClr val="002060"/>
                </a:solidFill>
                <a:latin typeface="Times New Roman" panose="02020603050405020304" pitchFamily="18" charset="0"/>
                <a:cs typeface="Times New Roman" panose="02020603050405020304" pitchFamily="18" charset="0"/>
              </a:rPr>
              <a:t>Oligopol.</a:t>
            </a:r>
          </a:p>
          <a:p>
            <a:pPr lvl="1"/>
            <a:r>
              <a:rPr lang="cs-CZ" altLang="cs-CZ" sz="2000" dirty="0">
                <a:solidFill>
                  <a:srgbClr val="002060"/>
                </a:solidFill>
                <a:latin typeface="Times New Roman" panose="02020603050405020304" pitchFamily="18" charset="0"/>
                <a:cs typeface="Times New Roman" panose="02020603050405020304" pitchFamily="18" charset="0"/>
              </a:rPr>
              <a:t>Monopolní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Dokonalá konkurence.</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Klasifikace nákladů: variabilní a fixní.</a:t>
            </a:r>
          </a:p>
        </p:txBody>
      </p:sp>
      <p:sp>
        <p:nvSpPr>
          <p:cNvPr id="6" name="Nadpis 5"/>
          <p:cNvSpPr>
            <a:spLocks noGrp="1"/>
          </p:cNvSpPr>
          <p:nvPr>
            <p:ph type="title"/>
          </p:nvPr>
        </p:nvSpPr>
        <p:spPr>
          <a:xfrm>
            <a:off x="179512" y="195486"/>
            <a:ext cx="6048672" cy="507703"/>
          </a:xfrm>
        </p:spPr>
        <p:txBody>
          <a:bodyPr/>
          <a:lstStyle/>
          <a:p>
            <a:r>
              <a:rPr lang="cs-CZ" dirty="0"/>
              <a:t>Tržní struktura a cenová praxe</a:t>
            </a:r>
          </a:p>
        </p:txBody>
      </p:sp>
    </p:spTree>
    <p:extLst>
      <p:ext uri="{BB962C8B-B14F-4D97-AF65-F5344CB8AC3E}">
        <p14:creationId xmlns:p14="http://schemas.microsoft.com/office/powerpoint/2010/main" val="20595824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Důchodová elasticita.</a:t>
            </a:r>
          </a:p>
          <a:p>
            <a:r>
              <a:rPr lang="cs-CZ" altLang="cs-CZ" sz="2000" dirty="0">
                <a:solidFill>
                  <a:srgbClr val="002060"/>
                </a:solidFill>
                <a:latin typeface="Times New Roman" panose="02020603050405020304" pitchFamily="18" charset="0"/>
                <a:cs typeface="Times New Roman" panose="02020603050405020304" pitchFamily="18" charset="0"/>
              </a:rPr>
              <a:t>Křížová elasticita.</a:t>
            </a:r>
          </a:p>
          <a:p>
            <a:r>
              <a:rPr lang="cs-CZ" altLang="cs-CZ" sz="2000" dirty="0">
                <a:solidFill>
                  <a:srgbClr val="002060"/>
                </a:solidFill>
                <a:latin typeface="Times New Roman" panose="02020603050405020304" pitchFamily="18" charset="0"/>
                <a:cs typeface="Times New Roman" panose="02020603050405020304" pitchFamily="18" charset="0"/>
              </a:rPr>
              <a:t>Cenová elasticita:</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poptávky (Ed).</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nabídky (Es).</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Zákon klesající poptávky.</a:t>
            </a:r>
          </a:p>
        </p:txBody>
      </p:sp>
      <p:sp>
        <p:nvSpPr>
          <p:cNvPr id="6" name="Nadpis 5"/>
          <p:cNvSpPr>
            <a:spLocks noGrp="1"/>
          </p:cNvSpPr>
          <p:nvPr>
            <p:ph type="title"/>
          </p:nvPr>
        </p:nvSpPr>
        <p:spPr>
          <a:xfrm>
            <a:off x="179512" y="195486"/>
            <a:ext cx="3888432" cy="507703"/>
          </a:xfrm>
        </p:spPr>
        <p:txBody>
          <a:bodyPr/>
          <a:lstStyle/>
          <a:p>
            <a:r>
              <a:rPr lang="cs-CZ" dirty="0"/>
              <a:t>Elasticita</a:t>
            </a:r>
          </a:p>
        </p:txBody>
      </p:sp>
    </p:spTree>
    <p:extLst>
      <p:ext uri="{BB962C8B-B14F-4D97-AF65-F5344CB8AC3E}">
        <p14:creationId xmlns:p14="http://schemas.microsoft.com/office/powerpoint/2010/main" val="30361865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Substituční efekt.</a:t>
            </a:r>
          </a:p>
          <a:p>
            <a:r>
              <a:rPr lang="cs-CZ" altLang="cs-CZ" sz="2000" dirty="0" err="1">
                <a:solidFill>
                  <a:srgbClr val="002060"/>
                </a:solidFill>
                <a:latin typeface="Times New Roman" panose="02020603050405020304" pitchFamily="18" charset="0"/>
                <a:cs typeface="Times New Roman" panose="02020603050405020304" pitchFamily="18" charset="0"/>
              </a:rPr>
              <a:t>Veblenův</a:t>
            </a:r>
            <a:r>
              <a:rPr lang="cs-CZ" altLang="cs-CZ" sz="2000" dirty="0">
                <a:solidFill>
                  <a:srgbClr val="002060"/>
                </a:solidFill>
                <a:latin typeface="Times New Roman" panose="02020603050405020304" pitchFamily="18" charset="0"/>
                <a:cs typeface="Times New Roman" panose="02020603050405020304" pitchFamily="18" charset="0"/>
              </a:rPr>
              <a:t> efekt - luxusní</a:t>
            </a:r>
          </a:p>
          <a:p>
            <a:pPr lvl="1"/>
            <a:r>
              <a:rPr lang="cs-CZ" altLang="cs-CZ" sz="2000" dirty="0">
                <a:solidFill>
                  <a:srgbClr val="002060"/>
                </a:solidFill>
                <a:latin typeface="Times New Roman" panose="02020603050405020304" pitchFamily="18" charset="0"/>
                <a:cs typeface="Times New Roman" panose="02020603050405020304" pitchFamily="18" charset="0"/>
              </a:rPr>
              <a:t>Praxe: </a:t>
            </a:r>
            <a:r>
              <a:rPr lang="cs-CZ" altLang="cs-CZ" sz="2000" dirty="0" err="1">
                <a:solidFill>
                  <a:srgbClr val="002060"/>
                </a:solidFill>
                <a:latin typeface="Times New Roman" panose="02020603050405020304" pitchFamily="18" charset="0"/>
                <a:cs typeface="Times New Roman" panose="02020603050405020304" pitchFamily="18" charset="0"/>
              </a:rPr>
              <a:t>Gibson</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Guitars</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err="1">
                <a:solidFill>
                  <a:srgbClr val="002060"/>
                </a:solidFill>
                <a:latin typeface="Times New Roman" panose="02020603050405020304" pitchFamily="18" charset="0"/>
                <a:cs typeface="Times New Roman" panose="02020603050405020304" pitchFamily="18" charset="0"/>
              </a:rPr>
              <a:t>Guttenbergův</a:t>
            </a:r>
            <a:r>
              <a:rPr lang="cs-CZ" altLang="cs-CZ" sz="2000" dirty="0">
                <a:solidFill>
                  <a:srgbClr val="002060"/>
                </a:solidFill>
                <a:latin typeface="Times New Roman" panose="02020603050405020304" pitchFamily="18" charset="0"/>
                <a:cs typeface="Times New Roman" panose="02020603050405020304" pitchFamily="18" charset="0"/>
              </a:rPr>
              <a:t> efekt - slevy.</a:t>
            </a:r>
          </a:p>
          <a:p>
            <a:r>
              <a:rPr lang="cs-CZ" altLang="cs-CZ" sz="2000" dirty="0">
                <a:solidFill>
                  <a:srgbClr val="002060"/>
                </a:solidFill>
                <a:latin typeface="Times New Roman" panose="02020603050405020304" pitchFamily="18" charset="0"/>
                <a:cs typeface="Times New Roman" panose="02020603050405020304" pitchFamily="18" charset="0"/>
              </a:rPr>
              <a:t>Spekulační efekt.</a:t>
            </a:r>
          </a:p>
        </p:txBody>
      </p:sp>
      <p:sp>
        <p:nvSpPr>
          <p:cNvPr id="6" name="Nadpis 5"/>
          <p:cNvSpPr>
            <a:spLocks noGrp="1"/>
          </p:cNvSpPr>
          <p:nvPr>
            <p:ph type="title"/>
          </p:nvPr>
        </p:nvSpPr>
        <p:spPr>
          <a:xfrm>
            <a:off x="179512" y="195486"/>
            <a:ext cx="3888432" cy="507703"/>
          </a:xfrm>
        </p:spPr>
        <p:txBody>
          <a:bodyPr/>
          <a:lstStyle/>
          <a:p>
            <a:r>
              <a:rPr lang="cs-CZ" dirty="0"/>
              <a:t>Efekty cenových změn</a:t>
            </a:r>
          </a:p>
        </p:txBody>
      </p:sp>
      <p:sp>
        <p:nvSpPr>
          <p:cNvPr id="4" name="TextovéPole 3"/>
          <p:cNvSpPr txBox="1"/>
          <p:nvPr/>
        </p:nvSpPr>
        <p:spPr>
          <a:xfrm>
            <a:off x="6207128" y="1131590"/>
            <a:ext cx="2357454" cy="646331"/>
          </a:xfrm>
          <a:prstGeom prst="rect">
            <a:avLst/>
          </a:prstGeom>
          <a:noFill/>
        </p:spPr>
        <p:txBody>
          <a:bodyPr wrap="square" rtlCol="0">
            <a:spAutoFit/>
          </a:bodyPr>
          <a:lstStyle/>
          <a:p>
            <a:pPr algn="ctr"/>
            <a:r>
              <a:rPr lang="cs-CZ" dirty="0" err="1">
                <a:solidFill>
                  <a:srgbClr val="002060"/>
                </a:solidFill>
              </a:rPr>
              <a:t>Thorstein</a:t>
            </a:r>
            <a:r>
              <a:rPr lang="cs-CZ" dirty="0">
                <a:solidFill>
                  <a:srgbClr val="002060"/>
                </a:solidFill>
              </a:rPr>
              <a:t> </a:t>
            </a:r>
            <a:r>
              <a:rPr lang="cs-CZ" dirty="0" err="1">
                <a:solidFill>
                  <a:srgbClr val="002060"/>
                </a:solidFill>
              </a:rPr>
              <a:t>Veblen</a:t>
            </a:r>
            <a:r>
              <a:rPr lang="cs-CZ" dirty="0">
                <a:solidFill>
                  <a:srgbClr val="002060"/>
                </a:solidFill>
              </a:rPr>
              <a:t> 1857 - 1929</a:t>
            </a:r>
          </a:p>
        </p:txBody>
      </p:sp>
      <p:pic>
        <p:nvPicPr>
          <p:cNvPr id="5" name="Picture 2" descr="C:\Users\Libor\Desktop\images.jpg"/>
          <p:cNvPicPr>
            <a:picLocks noChangeAspect="1" noChangeArrowheads="1"/>
          </p:cNvPicPr>
          <p:nvPr/>
        </p:nvPicPr>
        <p:blipFill>
          <a:blip r:embed="rId3"/>
          <a:srcRect/>
          <a:stretch>
            <a:fillRect/>
          </a:stretch>
        </p:blipFill>
        <p:spPr bwMode="auto">
          <a:xfrm>
            <a:off x="6357950" y="1777921"/>
            <a:ext cx="2055810" cy="2873181"/>
          </a:xfrm>
          <a:prstGeom prst="rect">
            <a:avLst/>
          </a:prstGeom>
          <a:noFill/>
        </p:spPr>
      </p:pic>
    </p:spTree>
    <p:extLst>
      <p:ext uri="{BB962C8B-B14F-4D97-AF65-F5344CB8AC3E}">
        <p14:creationId xmlns:p14="http://schemas.microsoft.com/office/powerpoint/2010/main" val="9352473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Zpoplatnění služeb může na internet probíhat řadou zcela inovativních způsobů. Podíváme se zde na zajímavé nové implikace změn vnímání ceny v online prostředí.</a:t>
            </a:r>
          </a:p>
          <a:p>
            <a:r>
              <a:rPr lang="cs-CZ" altLang="cs-CZ" sz="2000" dirty="0">
                <a:solidFill>
                  <a:srgbClr val="002060"/>
                </a:solidFill>
                <a:latin typeface="Times New Roman" panose="02020603050405020304" pitchFamily="18" charset="0"/>
                <a:cs typeface="Times New Roman" panose="02020603050405020304" pitchFamily="18" charset="0"/>
              </a:rPr>
              <a:t>Výraznou novinkou jsou elektronické peníze, zvláště </a:t>
            </a:r>
            <a:r>
              <a:rPr lang="cs-CZ" altLang="cs-CZ" sz="2000" dirty="0" err="1">
                <a:solidFill>
                  <a:srgbClr val="002060"/>
                </a:solidFill>
                <a:latin typeface="Times New Roman" panose="02020603050405020304" pitchFamily="18" charset="0"/>
                <a:cs typeface="Times New Roman" panose="02020603050405020304" pitchFamily="18" charset="0"/>
              </a:rPr>
              <a:t>kryptoměny</a:t>
            </a:r>
            <a:r>
              <a:rPr lang="cs-CZ" altLang="cs-CZ" sz="2000" dirty="0">
                <a:solidFill>
                  <a:srgbClr val="002060"/>
                </a:solidFill>
                <a:latin typeface="Times New Roman" panose="02020603050405020304" pitchFamily="18" charset="0"/>
                <a:cs typeface="Times New Roman" panose="02020603050405020304" pitchFamily="18" charset="0"/>
              </a:rPr>
              <a:t>. (A)</a:t>
            </a: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otřásly herním průmyslem a udělaly z něj nejdůležitější zábavní průmysl. (B)</a:t>
            </a:r>
          </a:p>
          <a:p>
            <a:r>
              <a:rPr lang="cs-CZ" altLang="cs-CZ" sz="2000" dirty="0" err="1">
                <a:solidFill>
                  <a:srgbClr val="002060"/>
                </a:solidFill>
                <a:latin typeface="Times New Roman" panose="02020603050405020304" pitchFamily="18" charset="0"/>
                <a:cs typeface="Times New Roman" panose="02020603050405020304" pitchFamily="18" charset="0"/>
              </a:rPr>
              <a:t>Preorder</a:t>
            </a:r>
            <a:r>
              <a:rPr lang="cs-CZ" altLang="cs-CZ" sz="2000" dirty="0">
                <a:solidFill>
                  <a:srgbClr val="002060"/>
                </a:solidFill>
                <a:latin typeface="Times New Roman" panose="02020603050405020304" pitchFamily="18" charset="0"/>
                <a:cs typeface="Times New Roman" panose="02020603050405020304" pitchFamily="18" charset="0"/>
              </a:rPr>
              <a:t> = předobjednávky. (C) </a:t>
            </a:r>
          </a:p>
          <a:p>
            <a:r>
              <a:rPr lang="cs-CZ" altLang="cs-CZ" sz="2000" dirty="0">
                <a:solidFill>
                  <a:srgbClr val="002060"/>
                </a:solidFill>
                <a:latin typeface="Times New Roman" panose="02020603050405020304" pitchFamily="18" charset="0"/>
                <a:cs typeface="Times New Roman" panose="02020603050405020304" pitchFamily="18" charset="0"/>
              </a:rPr>
              <a:t>Cena na webu? (D)</a:t>
            </a:r>
          </a:p>
          <a:p>
            <a:r>
              <a:rPr lang="cs-CZ" altLang="cs-CZ" sz="2000" dirty="0">
                <a:solidFill>
                  <a:srgbClr val="002060"/>
                </a:solidFill>
                <a:latin typeface="Times New Roman" panose="02020603050405020304" pitchFamily="18" charset="0"/>
                <a:cs typeface="Times New Roman" panose="02020603050405020304" pitchFamily="18" charset="0"/>
              </a:rPr>
              <a:t>Cena jako nástroj podpory prodeje? (E)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dirty="0"/>
              <a:t>Zajímavé implikace změn vnímání ceny v online prostředí</a:t>
            </a:r>
          </a:p>
        </p:txBody>
      </p:sp>
    </p:spTree>
    <p:extLst>
      <p:ext uri="{BB962C8B-B14F-4D97-AF65-F5344CB8AC3E}">
        <p14:creationId xmlns:p14="http://schemas.microsoft.com/office/powerpoint/2010/main" val="259438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Nikdo nemůže poskytnout bezchybný návod, jak to dělat. Možností je nabídnout všechny možné přístupy a vybrat na základě situace firmy.</a:t>
            </a:r>
          </a:p>
          <a:p>
            <a:endParaRPr lang="cs-CZ" sz="2000" dirty="0">
              <a:solidFill>
                <a:srgbClr val="002060"/>
              </a:solidFill>
            </a:endParaRPr>
          </a:p>
          <a:p>
            <a:r>
              <a:rPr lang="cs-CZ" sz="2000" dirty="0">
                <a:solidFill>
                  <a:srgbClr val="002060"/>
                </a:solidFill>
              </a:rPr>
              <a:t>Formulování marketingové strategie se odvíjí od </a:t>
            </a:r>
            <a:r>
              <a:rPr lang="cs-CZ" sz="2000" b="1" dirty="0">
                <a:solidFill>
                  <a:srgbClr val="002060"/>
                </a:solidFill>
              </a:rPr>
              <a:t>marketingového mixu společnosti</a:t>
            </a:r>
            <a:r>
              <a:rPr lang="cs-CZ" sz="2000" dirty="0">
                <a:solidFill>
                  <a:srgbClr val="002060"/>
                </a:solidFill>
              </a:rPr>
              <a:t>. Každá společnost by měla být schopna určit budoucí přínos své nabídky v jednotlivých segmentech trhu.</a:t>
            </a:r>
          </a:p>
          <a:p>
            <a:r>
              <a:rPr lang="cs-CZ" sz="2000" dirty="0">
                <a:solidFill>
                  <a:srgbClr val="002060"/>
                </a:solidFill>
              </a:rPr>
              <a:t>Původní definice </a:t>
            </a:r>
            <a:r>
              <a:rPr lang="cs-CZ" sz="2000" dirty="0" err="1">
                <a:solidFill>
                  <a:srgbClr val="002060"/>
                </a:solidFill>
              </a:rPr>
              <a:t>mar</a:t>
            </a:r>
            <a:r>
              <a:rPr lang="cs-CZ" sz="2000" dirty="0">
                <a:solidFill>
                  <a:srgbClr val="002060"/>
                </a:solidFill>
              </a:rPr>
              <a:t>. mixu: marketér míchá z ingrediencí (4P/7P) chutný pokrm pro zákazníka. </a:t>
            </a:r>
          </a:p>
          <a:p>
            <a:r>
              <a:rPr lang="cs-CZ" sz="2000" dirty="0">
                <a:solidFill>
                  <a:srgbClr val="002060"/>
                </a:solidFill>
              </a:rPr>
              <a:t>Pro každou činnost (P) pak musí být specifikován dílčí cíl, ke kterému míří, a odhadnout náklady a zisky.</a:t>
            </a:r>
          </a:p>
        </p:txBody>
      </p:sp>
      <p:sp>
        <p:nvSpPr>
          <p:cNvPr id="6" name="Nadpis 5"/>
          <p:cNvSpPr>
            <a:spLocks noGrp="1"/>
          </p:cNvSpPr>
          <p:nvPr>
            <p:ph type="title"/>
          </p:nvPr>
        </p:nvSpPr>
        <p:spPr>
          <a:xfrm>
            <a:off x="107504" y="195486"/>
            <a:ext cx="8136904" cy="507703"/>
          </a:xfrm>
        </p:spPr>
        <p:txBody>
          <a:bodyPr/>
          <a:lstStyle/>
          <a:p>
            <a:r>
              <a:rPr lang="cs-CZ" dirty="0"/>
              <a:t>Strategie v marketingu</a:t>
            </a:r>
          </a:p>
        </p:txBody>
      </p:sp>
    </p:spTree>
    <p:extLst>
      <p:ext uri="{BB962C8B-B14F-4D97-AF65-F5344CB8AC3E}">
        <p14:creationId xmlns:p14="http://schemas.microsoft.com/office/powerpoint/2010/main" val="12530662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344" y="843558"/>
            <a:ext cx="8280920" cy="3024336"/>
          </a:xfrm>
          <a:prstGeom prst="rect">
            <a:avLst/>
          </a:prstGeom>
        </p:spPr>
        <p:txBody>
          <a:bodyPr>
            <a:noAutofit/>
          </a:bodyPr>
          <a:lstStyle/>
          <a:p>
            <a:r>
              <a:rPr lang="cs-CZ" sz="2000" dirty="0">
                <a:solidFill>
                  <a:srgbClr val="002060"/>
                </a:solidFill>
              </a:rPr>
              <a:t>Elektronické peníze (hotovost) mají řadu podob, od nabitých karet (klidně i virtuálních), přes peníze v elektronických peněženkách (peníze na </a:t>
            </a:r>
            <a:r>
              <a:rPr lang="cs-CZ" sz="2000" dirty="0" err="1">
                <a:solidFill>
                  <a:srgbClr val="002060"/>
                </a:solidFill>
              </a:rPr>
              <a:t>Steamu</a:t>
            </a:r>
            <a:r>
              <a:rPr lang="cs-CZ" sz="2000" dirty="0">
                <a:solidFill>
                  <a:srgbClr val="002060"/>
                </a:solidFill>
              </a:rPr>
              <a:t>), různé věrnostní systémy, až po </a:t>
            </a:r>
            <a:r>
              <a:rPr lang="cs-CZ" sz="2000" dirty="0" err="1">
                <a:solidFill>
                  <a:srgbClr val="002060"/>
                </a:solidFill>
              </a:rPr>
              <a:t>kryptoměny</a:t>
            </a:r>
            <a:r>
              <a:rPr lang="cs-CZ" sz="2000" dirty="0">
                <a:solidFill>
                  <a:srgbClr val="002060"/>
                </a:solidFill>
              </a:rPr>
              <a:t>. </a:t>
            </a:r>
          </a:p>
          <a:p>
            <a:r>
              <a:rPr lang="cs-CZ" sz="2000" dirty="0">
                <a:solidFill>
                  <a:srgbClr val="002060"/>
                </a:solidFill>
              </a:rPr>
              <a:t>Z těch musíme zmínit </a:t>
            </a:r>
            <a:r>
              <a:rPr lang="cs-CZ" sz="2000" dirty="0" err="1">
                <a:solidFill>
                  <a:srgbClr val="002060"/>
                </a:solidFill>
              </a:rPr>
              <a:t>Bitcoin</a:t>
            </a:r>
            <a:r>
              <a:rPr lang="cs-CZ" sz="2000" dirty="0">
                <a:solidFill>
                  <a:srgbClr val="002060"/>
                </a:solidFill>
              </a:rPr>
              <a:t>, která způsobila doslova novou zlatou horečku a zpopularizovala tuto oblast i mezi laickou veřejností. </a:t>
            </a:r>
            <a:r>
              <a:rPr lang="cs-CZ" sz="2000" dirty="0" err="1">
                <a:solidFill>
                  <a:srgbClr val="002060"/>
                </a:solidFill>
              </a:rPr>
              <a:t>Bitcoin</a:t>
            </a:r>
            <a:r>
              <a:rPr lang="cs-CZ" sz="2000" dirty="0">
                <a:solidFill>
                  <a:srgbClr val="002060"/>
                </a:solidFill>
              </a:rPr>
              <a:t> se pyšní revoluční decentralizovanou technologií pro přenos digitálních prostředků a zcela transparentním systémem, přehled všech transakcí má u sebe každý počítač s nainstalovanou peněženkou.</a:t>
            </a:r>
          </a:p>
          <a:p>
            <a:r>
              <a:rPr lang="cs-CZ" sz="2000" dirty="0">
                <a:solidFill>
                  <a:srgbClr val="002060"/>
                </a:solidFill>
              </a:rPr>
              <a:t>Příkladem, jak </a:t>
            </a:r>
            <a:r>
              <a:rPr lang="cs-CZ" sz="2000" dirty="0" err="1">
                <a:solidFill>
                  <a:srgbClr val="002060"/>
                </a:solidFill>
              </a:rPr>
              <a:t>Bitcoin</a:t>
            </a:r>
            <a:r>
              <a:rPr lang="cs-CZ" sz="2000" dirty="0">
                <a:solidFill>
                  <a:srgbClr val="002060"/>
                </a:solidFill>
              </a:rPr>
              <a:t> mění svět, by mohl být projekt Paralelní Polis, kde se mimo jiné nachází kavárna </a:t>
            </a:r>
            <a:r>
              <a:rPr lang="cs-CZ" sz="2000" dirty="0" err="1">
                <a:solidFill>
                  <a:srgbClr val="002060"/>
                </a:solidFill>
              </a:rPr>
              <a:t>Bitcoin</a:t>
            </a:r>
            <a:r>
              <a:rPr lang="cs-CZ" sz="2000" dirty="0">
                <a:solidFill>
                  <a:srgbClr val="002060"/>
                </a:solidFill>
              </a:rPr>
              <a:t> </a:t>
            </a:r>
            <a:r>
              <a:rPr lang="cs-CZ" sz="2000" dirty="0" err="1">
                <a:solidFill>
                  <a:srgbClr val="002060"/>
                </a:solidFill>
              </a:rPr>
              <a:t>Coffee</a:t>
            </a:r>
            <a:r>
              <a:rPr lang="cs-CZ" sz="2000" dirty="0">
                <a:solidFill>
                  <a:srgbClr val="002060"/>
                </a:solidFill>
              </a:rPr>
              <a:t>. Zde můžete platit pouze </a:t>
            </a:r>
            <a:r>
              <a:rPr lang="cs-CZ" sz="2000" dirty="0" err="1">
                <a:solidFill>
                  <a:srgbClr val="002060"/>
                </a:solidFill>
              </a:rPr>
              <a:t>Bitcoiny</a:t>
            </a:r>
            <a:r>
              <a:rPr lang="cs-CZ" sz="2000" dirty="0">
                <a:solidFill>
                  <a:srgbClr val="002060"/>
                </a:solidFill>
              </a:rPr>
              <a:t>. Celý projekt má za úkol </a:t>
            </a:r>
            <a:r>
              <a:rPr lang="cs-CZ" sz="2000" dirty="0" err="1">
                <a:solidFill>
                  <a:srgbClr val="002060"/>
                </a:solidFill>
              </a:rPr>
              <a:t>edukovat</a:t>
            </a:r>
            <a:r>
              <a:rPr lang="cs-CZ" sz="2000" dirty="0">
                <a:solidFill>
                  <a:srgbClr val="002060"/>
                </a:solidFill>
              </a:rPr>
              <a:t> lidi v technologiích, které jim umožňují větší svobodu a nezávislost na státu.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 Elektronické peníze</a:t>
            </a:r>
          </a:p>
        </p:txBody>
      </p:sp>
    </p:spTree>
    <p:extLst>
      <p:ext uri="{BB962C8B-B14F-4D97-AF65-F5344CB8AC3E}">
        <p14:creationId xmlns:p14="http://schemas.microsoft.com/office/powerpoint/2010/main" val="33998047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Kryptoměny</a:t>
            </a:r>
            <a:endParaRPr lang="cs-CZ" dirty="0"/>
          </a:p>
        </p:txBody>
      </p:sp>
      <p:sp>
        <p:nvSpPr>
          <p:cNvPr id="3" name="Zástupný symbol pro obsah 2"/>
          <p:cNvSpPr txBox="1">
            <a:spLocks/>
          </p:cNvSpPr>
          <p:nvPr/>
        </p:nvSpPr>
        <p:spPr>
          <a:xfrm>
            <a:off x="191344" y="843558"/>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hlinkClick r:id="rId2"/>
              </a:rPr>
              <a:t>Článek</a:t>
            </a:r>
            <a:r>
              <a:rPr lang="cs-CZ" sz="2000" dirty="0">
                <a:solidFill>
                  <a:srgbClr val="002060"/>
                </a:solidFill>
              </a:rPr>
              <a:t> – perfektně vysvětluje fungování </a:t>
            </a:r>
            <a:r>
              <a:rPr lang="cs-CZ" sz="2000" dirty="0" err="1">
                <a:solidFill>
                  <a:srgbClr val="002060"/>
                </a:solidFill>
              </a:rPr>
              <a:t>kryptoměn</a:t>
            </a:r>
            <a:r>
              <a:rPr lang="cs-CZ" sz="2000" dirty="0">
                <a:solidFill>
                  <a:srgbClr val="002060"/>
                </a:solidFill>
              </a:rPr>
              <a:t>. „Nový“ (</a:t>
            </a:r>
            <a:r>
              <a:rPr lang="cs-CZ" sz="2000" dirty="0" err="1">
                <a:solidFill>
                  <a:srgbClr val="002060"/>
                </a:solidFill>
              </a:rPr>
              <a:t>Bitcoin</a:t>
            </a:r>
            <a:r>
              <a:rPr lang="cs-CZ" sz="2000" dirty="0">
                <a:solidFill>
                  <a:srgbClr val="002060"/>
                </a:solidFill>
              </a:rPr>
              <a:t> 2008) fenomén, dává možnost zbohatnout všem, vystřelilo do závratných výšin, některé centrální banky uvažují o přijetí, ALE! jsme totálně anonymní – zneužívání vyděrači, volím si rychlost volbou výše poplatku, je to bezpečné, nezávislost – odolnost vůči klasickým ekonomickým krizím.</a:t>
            </a:r>
          </a:p>
          <a:p>
            <a:r>
              <a:rPr lang="cs-CZ" sz="2000" dirty="0" err="1">
                <a:solidFill>
                  <a:srgbClr val="002060"/>
                </a:solidFill>
              </a:rPr>
              <a:t>Kryptoměn</a:t>
            </a:r>
            <a:r>
              <a:rPr lang="cs-CZ" sz="2000" dirty="0">
                <a:solidFill>
                  <a:srgbClr val="002060"/>
                </a:solidFill>
              </a:rPr>
              <a:t> jsou již stovky (cca tisíc ve 2017), hodnota značně proměnlivá, viz </a:t>
            </a:r>
            <a:r>
              <a:rPr lang="cs-CZ" sz="2000" dirty="0">
                <a:solidFill>
                  <a:srgbClr val="002060"/>
                </a:solidFill>
                <a:hlinkClick r:id="rId3"/>
              </a:rPr>
              <a:t>zde</a:t>
            </a:r>
            <a:r>
              <a:rPr lang="cs-CZ" sz="2000" dirty="0">
                <a:solidFill>
                  <a:srgbClr val="002060"/>
                </a:solidFill>
              </a:rPr>
              <a:t> aktuální čísla.</a:t>
            </a:r>
          </a:p>
          <a:p>
            <a:r>
              <a:rPr lang="cs-CZ" sz="2000" dirty="0">
                <a:solidFill>
                  <a:srgbClr val="002060"/>
                </a:solidFill>
                <a:hlinkClick r:id="rId4"/>
              </a:rPr>
              <a:t>Chatovací </a:t>
            </a:r>
            <a:r>
              <a:rPr lang="cs-CZ" sz="2000" dirty="0">
                <a:solidFill>
                  <a:srgbClr val="002060"/>
                </a:solidFill>
              </a:rPr>
              <a:t>aplikace </a:t>
            </a:r>
            <a:r>
              <a:rPr lang="cs-CZ" sz="2000" dirty="0" err="1">
                <a:solidFill>
                  <a:srgbClr val="002060"/>
                </a:solidFill>
              </a:rPr>
              <a:t>Kik</a:t>
            </a:r>
            <a:r>
              <a:rPr lang="cs-CZ" sz="2000" dirty="0">
                <a:solidFill>
                  <a:srgbClr val="002060"/>
                </a:solidFill>
              </a:rPr>
              <a:t> vydala vlastní </a:t>
            </a:r>
            <a:r>
              <a:rPr lang="cs-CZ" sz="2000" dirty="0" err="1">
                <a:solidFill>
                  <a:srgbClr val="002060"/>
                </a:solidFill>
              </a:rPr>
              <a:t>kryptoměnu</a:t>
            </a:r>
            <a:r>
              <a:rPr lang="cs-CZ" sz="2000" dirty="0">
                <a:solidFill>
                  <a:srgbClr val="002060"/>
                </a:solidFill>
              </a:rPr>
              <a:t>, ta je velmi úspěšná, nahradí veškeré platby klasickými měnami.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7599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latin typeface="Times New Roman" panose="02020603050405020304" pitchFamily="18" charset="0"/>
                <a:cs typeface="Times New Roman" panose="02020603050405020304" pitchFamily="18" charset="0"/>
              </a:rPr>
              <a:t>„Moderní hra je v jádru velmi komplexní produktová řada s mnoha individuálně zpoplatněnými částmi – DLC, </a:t>
            </a:r>
            <a:r>
              <a:rPr lang="cs-CZ" sz="2000" i="1" dirty="0" err="1">
                <a:solidFill>
                  <a:srgbClr val="002060"/>
                </a:solidFill>
                <a:latin typeface="Times New Roman" panose="02020603050405020304" pitchFamily="18" charset="0"/>
                <a:cs typeface="Times New Roman" panose="02020603050405020304" pitchFamily="18" charset="0"/>
              </a:rPr>
              <a:t>mikrotransakce</a:t>
            </a:r>
            <a:r>
              <a:rPr lang="cs-CZ" sz="2000" i="1" dirty="0">
                <a:solidFill>
                  <a:srgbClr val="002060"/>
                </a:solidFill>
                <a:latin typeface="Times New Roman" panose="02020603050405020304" pitchFamily="18" charset="0"/>
                <a:cs typeface="Times New Roman" panose="02020603050405020304" pitchFamily="18" charset="0"/>
              </a:rPr>
              <a:t>, speciální edice, předobjednávky... K tomu všemu můžeme ještě přidat </a:t>
            </a:r>
            <a:r>
              <a:rPr lang="cs-CZ" sz="2000" i="1" dirty="0" err="1">
                <a:solidFill>
                  <a:srgbClr val="002060"/>
                </a:solidFill>
                <a:latin typeface="Times New Roman" panose="02020603050405020304" pitchFamily="18" charset="0"/>
                <a:cs typeface="Times New Roman" panose="02020603050405020304" pitchFamily="18" charset="0"/>
              </a:rPr>
              <a:t>merchandise</a:t>
            </a:r>
            <a:r>
              <a:rPr lang="cs-CZ" sz="2000" i="1" dirty="0">
                <a:solidFill>
                  <a:srgbClr val="002060"/>
                </a:solidFill>
                <a:latin typeface="Times New Roman" panose="02020603050405020304" pitchFamily="18" charset="0"/>
                <a:cs typeface="Times New Roman" panose="02020603050405020304" pitchFamily="18" charset="0"/>
              </a:rPr>
              <a:t> jako oblečení, repliky zbraní nebo sběratelské figurky.“ </a:t>
            </a:r>
            <a:r>
              <a:rPr lang="cs-CZ" sz="2000" dirty="0">
                <a:solidFill>
                  <a:srgbClr val="002060"/>
                </a:solidFill>
                <a:latin typeface="Times New Roman" panose="02020603050405020304" pitchFamily="18" charset="0"/>
                <a:cs typeface="Times New Roman" panose="02020603050405020304" pitchFamily="18" charset="0"/>
                <a:hlinkClick r:id="rId3"/>
              </a:rPr>
              <a:t>Zdroj</a:t>
            </a:r>
            <a:endParaRPr 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jsou v podstatě dodatečné mikro platby, které mohou hráči ve hře učinit. Proto mohou být mobilní hry zdarma (F2P – free to play), protože mají mechaniky uzpůsobené tak, aby donutily hráče postupně utrácet drobné částky za výhody. Obecně jsou dobře hráči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kosmetické (oblečky, skiny atd.). Špatně jsou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zaměřené na zvýšení výkonu hráče ve hře (získání výhody zaplacením, tzv. P2W – </a:t>
            </a:r>
            <a:r>
              <a:rPr lang="cs-CZ" altLang="cs-CZ" sz="2000" dirty="0" err="1">
                <a:solidFill>
                  <a:srgbClr val="002060"/>
                </a:solidFill>
                <a:latin typeface="Times New Roman" panose="02020603050405020304" pitchFamily="18" charset="0"/>
                <a:cs typeface="Times New Roman" panose="02020603050405020304" pitchFamily="18" charset="0"/>
              </a:rPr>
              <a:t>pay</a:t>
            </a:r>
            <a:r>
              <a:rPr lang="cs-CZ" altLang="cs-CZ" sz="2000" dirty="0">
                <a:solidFill>
                  <a:srgbClr val="002060"/>
                </a:solidFill>
                <a:latin typeface="Times New Roman" panose="02020603050405020304" pitchFamily="18" charset="0"/>
                <a:cs typeface="Times New Roman" panose="02020603050405020304" pitchFamily="18" charset="0"/>
              </a:rPr>
              <a:t> to </a:t>
            </a:r>
            <a:r>
              <a:rPr lang="cs-CZ" altLang="cs-CZ" sz="2000" dirty="0" err="1">
                <a:solidFill>
                  <a:srgbClr val="002060"/>
                </a:solidFill>
                <a:latin typeface="Times New Roman" panose="02020603050405020304" pitchFamily="18" charset="0"/>
                <a:cs typeface="Times New Roman" panose="02020603050405020304" pitchFamily="18" charset="0"/>
              </a:rPr>
              <a:t>win</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B </a:t>
            </a:r>
            <a:r>
              <a:rPr lang="cs-CZ" dirty="0" err="1"/>
              <a:t>Mikrotransakce</a:t>
            </a:r>
            <a:r>
              <a:rPr lang="cs-CZ" dirty="0"/>
              <a:t> 1</a:t>
            </a:r>
          </a:p>
        </p:txBody>
      </p:sp>
    </p:spTree>
    <p:extLst>
      <p:ext uri="{BB962C8B-B14F-4D97-AF65-F5344CB8AC3E}">
        <p14:creationId xmlns:p14="http://schemas.microsoft.com/office/powerpoint/2010/main" val="39088821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 připomenutí – herní průmysl má 3x větší obrat, než celý filmový průmysl, a to do herního nepočítáme celou Asii, kde se odhadují extrémní příjmy z </a:t>
            </a:r>
            <a:r>
              <a:rPr lang="cs-CZ" sz="2000" dirty="0" err="1">
                <a:solidFill>
                  <a:srgbClr val="002060"/>
                </a:solidFill>
                <a:latin typeface="Times New Roman" panose="02020603050405020304" pitchFamily="18" charset="0"/>
                <a:cs typeface="Times New Roman" panose="02020603050405020304" pitchFamily="18" charset="0"/>
              </a:rPr>
              <a:t>mikrotransakcí</a:t>
            </a:r>
            <a:r>
              <a:rPr lang="cs-CZ" sz="2000" dirty="0">
                <a:solidFill>
                  <a:srgbClr val="002060"/>
                </a:solidFill>
                <a:latin typeface="Times New Roman" panose="02020603050405020304" pitchFamily="18" charset="0"/>
                <a:cs typeface="Times New Roman" panose="02020603050405020304" pitchFamily="18" charset="0"/>
              </a:rPr>
              <a:t> – tam to vzniklo)</a:t>
            </a:r>
          </a:p>
          <a:p>
            <a:r>
              <a:rPr lang="cs-CZ" altLang="cs-CZ" sz="2000" dirty="0">
                <a:solidFill>
                  <a:srgbClr val="002060"/>
                </a:solidFill>
                <a:latin typeface="Times New Roman" panose="02020603050405020304" pitchFamily="18" charset="0"/>
                <a:cs typeface="Times New Roman" panose="02020603050405020304" pitchFamily="18" charset="0"/>
              </a:rPr>
              <a:t>V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článku</a:t>
            </a:r>
            <a:r>
              <a:rPr lang="cs-CZ" altLang="cs-CZ" sz="2000" dirty="0">
                <a:solidFill>
                  <a:srgbClr val="002060"/>
                </a:solidFill>
                <a:latin typeface="Times New Roman" panose="02020603050405020304" pitchFamily="18" charset="0"/>
                <a:cs typeface="Times New Roman" panose="02020603050405020304" pitchFamily="18" charset="0"/>
              </a:rPr>
              <a:t> mnoho příkladů. </a:t>
            </a:r>
            <a:r>
              <a:rPr lang="cs-CZ" altLang="cs-CZ" sz="2000" dirty="0">
                <a:solidFill>
                  <a:srgbClr val="002060"/>
                </a:solidFill>
                <a:latin typeface="Times New Roman" panose="02020603050405020304" pitchFamily="18" charset="0"/>
                <a:cs typeface="Times New Roman" panose="02020603050405020304" pitchFamily="18" charset="0"/>
                <a:hlinkClick r:id="rId4"/>
              </a:rPr>
              <a:t>Další</a:t>
            </a:r>
            <a:r>
              <a:rPr lang="cs-CZ" altLang="cs-CZ" sz="2000" dirty="0">
                <a:solidFill>
                  <a:srgbClr val="002060"/>
                </a:solidFill>
                <a:latin typeface="Times New Roman" panose="02020603050405020304" pitchFamily="18" charset="0"/>
                <a:cs typeface="Times New Roman" panose="02020603050405020304" pitchFamily="18" charset="0"/>
              </a:rPr>
              <a:t> příklady, lidé utrácejí 12 000 USD za hrad ve hře. </a:t>
            </a:r>
            <a:r>
              <a:rPr lang="cs-CZ" altLang="cs-CZ" sz="2000" dirty="0">
                <a:solidFill>
                  <a:srgbClr val="002060"/>
                </a:solidFill>
                <a:latin typeface="Times New Roman" panose="02020603050405020304" pitchFamily="18" charset="0"/>
                <a:cs typeface="Times New Roman" panose="02020603050405020304" pitchFamily="18" charset="0"/>
                <a:hlinkClick r:id="rId5"/>
              </a:rPr>
              <a:t>EA</a:t>
            </a:r>
            <a:r>
              <a:rPr lang="cs-CZ" altLang="cs-CZ" sz="2000" dirty="0">
                <a:solidFill>
                  <a:srgbClr val="002060"/>
                </a:solidFill>
                <a:latin typeface="Times New Roman" panose="02020603050405020304" pitchFamily="18" charset="0"/>
                <a:cs typeface="Times New Roman" panose="02020603050405020304" pitchFamily="18" charset="0"/>
              </a:rPr>
              <a:t> mělo za rok 2015 1,3 mld. USD na </a:t>
            </a:r>
            <a:r>
              <a:rPr lang="cs-CZ" altLang="cs-CZ" sz="2000" dirty="0" err="1">
                <a:solidFill>
                  <a:srgbClr val="002060"/>
                </a:solidFill>
                <a:latin typeface="Times New Roman" panose="02020603050405020304" pitchFamily="18" charset="0"/>
                <a:cs typeface="Times New Roman" panose="02020603050405020304" pitchFamily="18" charset="0"/>
              </a:rPr>
              <a:t>mikrotransakcích</a:t>
            </a:r>
            <a:r>
              <a:rPr lang="cs-CZ" altLang="cs-CZ" sz="2000" dirty="0">
                <a:solidFill>
                  <a:srgbClr val="002060"/>
                </a:solidFill>
                <a:latin typeface="Times New Roman" panose="02020603050405020304" pitchFamily="18" charset="0"/>
                <a:cs typeface="Times New Roman" panose="02020603050405020304" pitchFamily="18" charset="0"/>
              </a:rPr>
              <a:t> ve sportovních hrách. Další úžasný </a:t>
            </a:r>
            <a:r>
              <a:rPr lang="cs-CZ" altLang="cs-CZ" sz="2000" dirty="0">
                <a:solidFill>
                  <a:srgbClr val="002060"/>
                </a:solidFill>
                <a:latin typeface="Times New Roman" panose="02020603050405020304" pitchFamily="18" charset="0"/>
                <a:cs typeface="Times New Roman" panose="02020603050405020304" pitchFamily="18" charset="0"/>
                <a:hlinkClick r:id="rId6"/>
              </a:rPr>
              <a:t>článek</a:t>
            </a:r>
            <a:r>
              <a:rPr lang="cs-CZ" altLang="cs-CZ" sz="2000" dirty="0">
                <a:solidFill>
                  <a:srgbClr val="002060"/>
                </a:solidFill>
                <a:latin typeface="Times New Roman" panose="02020603050405020304" pitchFamily="18" charset="0"/>
                <a:cs typeface="Times New Roman" panose="02020603050405020304" pitchFamily="18" charset="0"/>
              </a:rPr>
              <a:t> s vysvětlením a příklady. </a:t>
            </a:r>
          </a:p>
          <a:p>
            <a:r>
              <a:rPr lang="cs-CZ" altLang="cs-CZ" sz="2000" dirty="0">
                <a:solidFill>
                  <a:srgbClr val="002060"/>
                </a:solidFill>
                <a:latin typeface="Times New Roman" panose="02020603050405020304" pitchFamily="18" charset="0"/>
                <a:cs typeface="Times New Roman" panose="02020603050405020304" pitchFamily="18" charset="0"/>
              </a:rPr>
              <a:t>Nový trend – </a:t>
            </a:r>
            <a:r>
              <a:rPr lang="cs-CZ" altLang="cs-CZ" sz="2000" dirty="0" err="1">
                <a:solidFill>
                  <a:srgbClr val="002060"/>
                </a:solidFill>
                <a:latin typeface="Times New Roman" panose="02020603050405020304" pitchFamily="18" charset="0"/>
                <a:cs typeface="Times New Roman" panose="02020603050405020304" pitchFamily="18" charset="0"/>
              </a:rPr>
              <a:t>Loot</a:t>
            </a:r>
            <a:r>
              <a:rPr lang="cs-CZ" altLang="cs-CZ" sz="2000" dirty="0">
                <a:solidFill>
                  <a:srgbClr val="002060"/>
                </a:solidFill>
                <a:latin typeface="Times New Roman" panose="02020603050405020304" pitchFamily="18" charset="0"/>
                <a:cs typeface="Times New Roman" panose="02020603050405020304" pitchFamily="18" charset="0"/>
              </a:rPr>
              <a:t> Boxy (krabice s náhodnými odměnami) – lze vydělat hraním hry (pomalé), ale také koupit. Nese prvky </a:t>
            </a:r>
            <a:r>
              <a:rPr lang="cs-CZ" altLang="cs-CZ" sz="2000" dirty="0" err="1">
                <a:solidFill>
                  <a:srgbClr val="002060"/>
                </a:solidFill>
                <a:latin typeface="Times New Roman" panose="02020603050405020304" pitchFamily="18" charset="0"/>
                <a:cs typeface="Times New Roman" panose="02020603050405020304" pitchFamily="18" charset="0"/>
              </a:rPr>
              <a:t>gamblingu</a:t>
            </a:r>
            <a:r>
              <a:rPr lang="cs-CZ" altLang="cs-CZ" sz="2000" dirty="0">
                <a:solidFill>
                  <a:srgbClr val="002060"/>
                </a:solidFill>
                <a:latin typeface="Times New Roman" panose="02020603050405020304" pitchFamily="18" charset="0"/>
                <a:cs typeface="Times New Roman" panose="02020603050405020304" pitchFamily="18" charset="0"/>
              </a:rPr>
              <a:t> a je to velmi výdělečné. </a:t>
            </a:r>
            <a:r>
              <a:rPr lang="cs-CZ" altLang="cs-CZ" sz="2000" dirty="0">
                <a:solidFill>
                  <a:srgbClr val="002060"/>
                </a:solidFill>
                <a:latin typeface="Times New Roman" panose="02020603050405020304" pitchFamily="18" charset="0"/>
                <a:cs typeface="Times New Roman" panose="02020603050405020304" pitchFamily="18" charset="0"/>
                <a:hlinkClick r:id="rId7"/>
              </a:rPr>
              <a:t>Video</a:t>
            </a:r>
            <a:r>
              <a:rPr lang="cs-CZ" altLang="cs-CZ" sz="2000" dirty="0">
                <a:solidFill>
                  <a:srgbClr val="002060"/>
                </a:solidFill>
                <a:latin typeface="Times New Roman" panose="02020603050405020304" pitchFamily="18" charset="0"/>
                <a:cs typeface="Times New Roman" panose="02020603050405020304" pitchFamily="18" charset="0"/>
              </a:rPr>
              <a:t> s vysvětlením principů, ukázkami a polemikou.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Mikrotransakce</a:t>
            </a:r>
            <a:r>
              <a:rPr lang="cs-CZ" dirty="0"/>
              <a:t> 2</a:t>
            </a:r>
          </a:p>
        </p:txBody>
      </p:sp>
    </p:spTree>
    <p:extLst>
      <p:ext uri="{BB962C8B-B14F-4D97-AF65-F5344CB8AC3E}">
        <p14:creationId xmlns:p14="http://schemas.microsoft.com/office/powerpoint/2010/main" val="41946430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Předobjednejte</a:t>
            </a:r>
            <a:r>
              <a:rPr lang="cs-CZ" sz="2000" dirty="0">
                <a:solidFill>
                  <a:srgbClr val="002060"/>
                </a:solidFill>
                <a:latin typeface="Times New Roman" panose="02020603050405020304" pitchFamily="18" charset="0"/>
                <a:cs typeface="Times New Roman" panose="02020603050405020304" pitchFamily="18" charset="0"/>
              </a:rPr>
              <a:t> teď! A můžete zaplatit víc. A to se vyplatí </a:t>
            </a:r>
            <a:r>
              <a:rPr 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p>
          <a:p>
            <a:r>
              <a:rPr lang="cs-CZ" sz="2000" dirty="0">
                <a:solidFill>
                  <a:srgbClr val="002060"/>
                </a:solidFill>
                <a:latin typeface="Times New Roman" panose="02020603050405020304" pitchFamily="18" charset="0"/>
                <a:cs typeface="Times New Roman" panose="02020603050405020304" pitchFamily="18" charset="0"/>
                <a:hlinkClick r:id="rId3"/>
              </a:rPr>
              <a:t>Microsoft </a:t>
            </a:r>
            <a:r>
              <a:rPr lang="cs-CZ" sz="2000" dirty="0" err="1">
                <a:solidFill>
                  <a:srgbClr val="002060"/>
                </a:solidFill>
                <a:latin typeface="Times New Roman" panose="02020603050405020304" pitchFamily="18" charset="0"/>
                <a:cs typeface="Times New Roman" panose="02020603050405020304" pitchFamily="18" charset="0"/>
                <a:hlinkClick r:id="rId3"/>
              </a:rPr>
              <a:t>opens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pre-orders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for</a:t>
            </a:r>
            <a:r>
              <a:rPr lang="cs-CZ" sz="2000" dirty="0">
                <a:solidFill>
                  <a:srgbClr val="002060"/>
                </a:solidFill>
                <a:latin typeface="Times New Roman" panose="02020603050405020304" pitchFamily="18" charset="0"/>
                <a:cs typeface="Times New Roman" panose="02020603050405020304" pitchFamily="18" charset="0"/>
                <a:hlinkClick r:id="rId3"/>
              </a:rPr>
              <a:t> standard Xbox </a:t>
            </a:r>
            <a:r>
              <a:rPr lang="cs-CZ" sz="2000" dirty="0" err="1">
                <a:solidFill>
                  <a:srgbClr val="002060"/>
                </a:solidFill>
                <a:latin typeface="Times New Roman" panose="02020603050405020304" pitchFamily="18" charset="0"/>
                <a:cs typeface="Times New Roman" panose="02020603050405020304" pitchFamily="18" charset="0"/>
                <a:hlinkClick r:id="rId3"/>
              </a:rPr>
              <a:t>One</a:t>
            </a:r>
            <a:r>
              <a:rPr lang="cs-CZ" sz="2000" dirty="0">
                <a:solidFill>
                  <a:srgbClr val="002060"/>
                </a:solidFill>
                <a:latin typeface="Times New Roman" panose="02020603050405020304" pitchFamily="18" charset="0"/>
                <a:cs typeface="Times New Roman" panose="02020603050405020304" pitchFamily="18" charset="0"/>
                <a:hlinkClick r:id="rId3"/>
              </a:rPr>
              <a:t> X</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Běžně využívaná taktika u digitálního obsahu, kde např. u her za předobjednávku dostanete skin na zbraň zdarma. </a:t>
            </a:r>
          </a:p>
          <a:p>
            <a:r>
              <a:rPr lang="cs-CZ" sz="2000" dirty="0">
                <a:solidFill>
                  <a:srgbClr val="002060"/>
                </a:solidFill>
                <a:latin typeface="Times New Roman" panose="02020603050405020304" pitchFamily="18" charset="0"/>
                <a:cs typeface="Times New Roman" panose="02020603050405020304" pitchFamily="18" charset="0"/>
              </a:rPr>
              <a:t>Proč se to dělá? Jste schopni pomocí pocitu omezené nabídky a bonusů donutit zákazníka k vyšší útratě. Budujete </a:t>
            </a:r>
            <a:r>
              <a:rPr lang="cs-CZ" sz="2000" dirty="0" err="1">
                <a:solidFill>
                  <a:srgbClr val="002060"/>
                </a:solidFill>
                <a:latin typeface="Times New Roman" panose="02020603050405020304" pitchFamily="18" charset="0"/>
                <a:cs typeface="Times New Roman" panose="02020603050405020304" pitchFamily="18" charset="0"/>
              </a:rPr>
              <a:t>hype</a:t>
            </a:r>
            <a:r>
              <a:rPr lang="cs-CZ" sz="2000" dirty="0">
                <a:solidFill>
                  <a:srgbClr val="002060"/>
                </a:solidFill>
                <a:latin typeface="Times New Roman" panose="02020603050405020304" pitchFamily="18" charset="0"/>
                <a:cs typeface="Times New Roman" panose="02020603050405020304" pitchFamily="18" charset="0"/>
              </a:rPr>
              <a:t> a zákazník aniž by znal výslednou kvalitu produktu jej koupí za plnou, nebo i vyšší cenu.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 </a:t>
            </a:r>
            <a:r>
              <a:rPr lang="cs-CZ" dirty="0" err="1"/>
              <a:t>Preorder</a:t>
            </a:r>
            <a:endParaRPr lang="cs-CZ" dirty="0"/>
          </a:p>
        </p:txBody>
      </p:sp>
    </p:spTree>
    <p:extLst>
      <p:ext uri="{BB962C8B-B14F-4D97-AF65-F5344CB8AC3E}">
        <p14:creationId xmlns:p14="http://schemas.microsoft.com/office/powerpoint/2010/main" val="12560240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Weby nefungují zadarmo, provoz webu není drahý, ale tvorba obsahu je spojena se značnými náklady. </a:t>
            </a:r>
          </a:p>
          <a:p>
            <a:r>
              <a:rPr lang="cs-CZ" altLang="cs-CZ" sz="2000" dirty="0">
                <a:solidFill>
                  <a:srgbClr val="002060"/>
                </a:solidFill>
                <a:latin typeface="Times New Roman" panose="02020603050405020304" pitchFamily="18" charset="0"/>
                <a:cs typeface="Times New Roman" panose="02020603050405020304" pitchFamily="18" charset="0"/>
              </a:rPr>
              <a:t>Běžný systém financování je přes zobrazenou reklamu. (co ale </a:t>
            </a:r>
            <a:r>
              <a:rPr lang="cs-CZ" altLang="cs-CZ" sz="2000" dirty="0" err="1">
                <a:solidFill>
                  <a:srgbClr val="002060"/>
                </a:solidFill>
                <a:latin typeface="Times New Roman" panose="02020603050405020304" pitchFamily="18" charset="0"/>
                <a:cs typeface="Times New Roman" panose="02020603050405020304" pitchFamily="18" charset="0"/>
              </a:rPr>
              <a:t>AdBlock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Některé typy webů ale mají problém s inzerenty, proto řeší svou cenu jinak.</a:t>
            </a:r>
          </a:p>
          <a:p>
            <a:r>
              <a:rPr lang="cs-CZ" sz="2000" dirty="0">
                <a:solidFill>
                  <a:srgbClr val="002060"/>
                </a:solidFill>
                <a:latin typeface="Times New Roman" panose="02020603050405020304" pitchFamily="18" charset="0"/>
                <a:cs typeface="Times New Roman" panose="02020603050405020304" pitchFamily="18" charset="0"/>
                <a:hlinkClick r:id="rId3"/>
              </a:rPr>
              <a:t>Pirate </a:t>
            </a:r>
            <a:r>
              <a:rPr lang="cs-CZ" sz="2000" dirty="0" err="1">
                <a:solidFill>
                  <a:srgbClr val="002060"/>
                </a:solidFill>
                <a:latin typeface="Times New Roman" panose="02020603050405020304" pitchFamily="18" charset="0"/>
                <a:cs typeface="Times New Roman" panose="02020603050405020304" pitchFamily="18" charset="0"/>
                <a:hlinkClick r:id="rId3"/>
              </a:rPr>
              <a:t>Bay</a:t>
            </a:r>
            <a:r>
              <a:rPr lang="cs-CZ" sz="2000" dirty="0">
                <a:solidFill>
                  <a:srgbClr val="002060"/>
                </a:solidFill>
                <a:latin typeface="Times New Roman" panose="02020603050405020304" pitchFamily="18" charset="0"/>
                <a:cs typeface="Times New Roman" panose="02020603050405020304" pitchFamily="18" charset="0"/>
                <a:hlinkClick r:id="rId3"/>
              </a:rPr>
              <a:t> nahradil reklamy skriptem pro těžbu </a:t>
            </a:r>
            <a:r>
              <a:rPr lang="cs-CZ" sz="2000" dirty="0" err="1">
                <a:solidFill>
                  <a:srgbClr val="002060"/>
                </a:solidFill>
                <a:latin typeface="Times New Roman" panose="02020603050405020304" pitchFamily="18" charset="0"/>
                <a:cs typeface="Times New Roman" panose="02020603050405020304" pitchFamily="18" charset="0"/>
                <a:hlinkClick r:id="rId3"/>
              </a:rPr>
              <a:t>kryptoměn</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hlinkClick r:id="rId4"/>
              </a:rPr>
              <a:t>Místo reklamy těžba </a:t>
            </a:r>
            <a:r>
              <a:rPr lang="cs-CZ" sz="2000" dirty="0" err="1">
                <a:hlinkClick r:id="rId4"/>
              </a:rPr>
              <a:t>kryptoměn</a:t>
            </a:r>
            <a:r>
              <a:rPr lang="cs-CZ" sz="2000" dirty="0">
                <a:hlinkClick r:id="rId4"/>
              </a:rPr>
              <a:t> na počítačích návštěvníků. I tak se mohou weby živit</a:t>
            </a:r>
            <a:r>
              <a:rPr lang="cs-CZ" sz="2000" dirty="0"/>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Zamyšlení nad </a:t>
            </a:r>
            <a:r>
              <a:rPr lang="cs-CZ" altLang="cs-CZ" sz="2000" dirty="0" err="1">
                <a:solidFill>
                  <a:srgbClr val="002060"/>
                </a:solidFill>
                <a:latin typeface="Times New Roman" panose="02020603050405020304" pitchFamily="18" charset="0"/>
                <a:cs typeface="Times New Roman" panose="02020603050405020304" pitchFamily="18" charset="0"/>
                <a:hlinkClick r:id="rId5"/>
              </a:rPr>
              <a:t>donate</a:t>
            </a:r>
            <a:r>
              <a:rPr lang="cs-CZ" altLang="cs-CZ" sz="2000" dirty="0">
                <a:solidFill>
                  <a:srgbClr val="002060"/>
                </a:solidFill>
                <a:latin typeface="Times New Roman" panose="02020603050405020304" pitchFamily="18" charset="0"/>
                <a:cs typeface="Times New Roman" panose="02020603050405020304" pitchFamily="18" charset="0"/>
                <a:hlinkClick r:id="rId5"/>
              </a:rPr>
              <a:t> systémem a přijetí prohry – Zing.cz</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Cena na webu?</a:t>
            </a:r>
          </a:p>
        </p:txBody>
      </p:sp>
    </p:spTree>
    <p:extLst>
      <p:ext uri="{BB962C8B-B14F-4D97-AF65-F5344CB8AC3E}">
        <p14:creationId xmlns:p14="http://schemas.microsoft.com/office/powerpoint/2010/main" val="28304940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 tím souvisí zajímavý jev – jak se dá vydělat na porno stránce? Perfektní seriál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článků</a:t>
            </a:r>
            <a:r>
              <a:rPr lang="cs-CZ" altLang="cs-CZ" sz="2000" dirty="0">
                <a:solidFill>
                  <a:srgbClr val="002060"/>
                </a:solidFill>
                <a:latin typeface="Times New Roman" panose="02020603050405020304" pitchFamily="18" charset="0"/>
                <a:cs typeface="Times New Roman" panose="02020603050405020304" pitchFamily="18" charset="0"/>
              </a:rPr>
              <a:t>. Porno tvoří třetinu internetu (přenesených dat) – konektivita je drahá – inzerce ale nevýnosná – z čeho uživit?</a:t>
            </a:r>
          </a:p>
          <a:p>
            <a:r>
              <a:rPr lang="cs-CZ" sz="2000" dirty="0" err="1">
                <a:solidFill>
                  <a:srgbClr val="002060"/>
                </a:solidFill>
                <a:latin typeface="Times New Roman" panose="02020603050405020304" pitchFamily="18" charset="0"/>
                <a:cs typeface="Times New Roman" panose="02020603050405020304" pitchFamily="18" charset="0"/>
              </a:rPr>
              <a:t>PornHub</a:t>
            </a:r>
            <a:r>
              <a:rPr lang="cs-CZ" sz="2000" dirty="0">
                <a:solidFill>
                  <a:srgbClr val="002060"/>
                </a:solidFill>
                <a:latin typeface="Times New Roman" panose="02020603050405020304" pitchFamily="18" charset="0"/>
                <a:cs typeface="Times New Roman" panose="02020603050405020304" pitchFamily="18" charset="0"/>
              </a:rPr>
              <a:t> má prémiové členství = předplatné.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Xhamster</a:t>
            </a:r>
            <a:r>
              <a:rPr lang="cs-CZ" altLang="cs-CZ" sz="2000" dirty="0">
                <a:solidFill>
                  <a:srgbClr val="002060"/>
                </a:solidFill>
                <a:latin typeface="Times New Roman" panose="02020603050405020304" pitchFamily="18" charset="0"/>
                <a:cs typeface="Times New Roman" panose="02020603050405020304" pitchFamily="18" charset="0"/>
              </a:rPr>
              <a:t> má kreditový systém – nabiju si peníze a platím za každé video.</a:t>
            </a:r>
          </a:p>
          <a:p>
            <a:r>
              <a:rPr lang="cs-CZ" altLang="cs-CZ" sz="2000" dirty="0">
                <a:solidFill>
                  <a:srgbClr val="002060"/>
                </a:solidFill>
                <a:latin typeface="Times New Roman" panose="02020603050405020304" pitchFamily="18" charset="0"/>
                <a:cs typeface="Times New Roman" panose="02020603050405020304" pitchFamily="18" charset="0"/>
              </a:rPr>
              <a:t>Jak uživatele přitlačím do věrnostního systému? Bez placení jen nízká kvalita.</a:t>
            </a:r>
          </a:p>
          <a:p>
            <a:r>
              <a:rPr lang="cs-CZ" altLang="cs-CZ" sz="2000" dirty="0">
                <a:solidFill>
                  <a:srgbClr val="002060"/>
                </a:solidFill>
                <a:latin typeface="Times New Roman" panose="02020603050405020304" pitchFamily="18" charset="0"/>
                <a:cs typeface="Times New Roman" panose="02020603050405020304" pitchFamily="18" charset="0"/>
              </a:rPr>
              <a:t>To se ale dá obejít – stáhnu si to z </a:t>
            </a:r>
            <a:r>
              <a:rPr lang="cs-CZ" altLang="cs-CZ" sz="2000" dirty="0" err="1">
                <a:solidFill>
                  <a:srgbClr val="002060"/>
                </a:solidFill>
                <a:latin typeface="Times New Roman" panose="02020603050405020304" pitchFamily="18" charset="0"/>
                <a:cs typeface="Times New Roman" panose="02020603050405020304" pitchFamily="18" charset="0"/>
              </a:rPr>
              <a:t>Torrentů</a:t>
            </a:r>
            <a:r>
              <a:rPr lang="cs-CZ" altLang="cs-CZ" sz="2000" dirty="0">
                <a:solidFill>
                  <a:srgbClr val="002060"/>
                </a:solidFill>
                <a:latin typeface="Times New Roman" panose="02020603050405020304" pitchFamily="18" charset="0"/>
                <a:cs typeface="Times New Roman" panose="02020603050405020304" pitchFamily="18" charset="0"/>
              </a:rPr>
              <a:t>! Firma </a:t>
            </a:r>
            <a:r>
              <a:rPr lang="cs-CZ" altLang="cs-CZ" sz="2000" dirty="0" err="1">
                <a:solidFill>
                  <a:srgbClr val="002060"/>
                </a:solidFill>
                <a:latin typeface="Times New Roman" panose="02020603050405020304" pitchFamily="18" charset="0"/>
                <a:cs typeface="Times New Roman" panose="02020603050405020304" pitchFamily="18" charset="0"/>
              </a:rPr>
              <a:t>Malibu</a:t>
            </a:r>
            <a:r>
              <a:rPr lang="cs-CZ" altLang="cs-CZ" sz="2000" dirty="0">
                <a:solidFill>
                  <a:srgbClr val="002060"/>
                </a:solidFill>
                <a:latin typeface="Times New Roman" panose="02020603050405020304" pitchFamily="18" charset="0"/>
                <a:cs typeface="Times New Roman" panose="02020603050405020304" pitchFamily="18" charset="0"/>
              </a:rPr>
              <a:t> Media v USA žaluje lidi a vydělává tímto způsobem. </a:t>
            </a:r>
          </a:p>
        </p:txBody>
      </p:sp>
      <p:sp>
        <p:nvSpPr>
          <p:cNvPr id="6" name="Nadpis 5"/>
          <p:cNvSpPr>
            <a:spLocks noGrp="1"/>
          </p:cNvSpPr>
          <p:nvPr>
            <p:ph type="title"/>
          </p:nvPr>
        </p:nvSpPr>
        <p:spPr>
          <a:xfrm>
            <a:off x="179512" y="195486"/>
            <a:ext cx="3888432" cy="507703"/>
          </a:xfrm>
        </p:spPr>
        <p:txBody>
          <a:bodyPr/>
          <a:lstStyle/>
          <a:p>
            <a:r>
              <a:rPr lang="cs-CZ" dirty="0"/>
              <a:t>Cena na porno webu?</a:t>
            </a:r>
          </a:p>
        </p:txBody>
      </p:sp>
    </p:spTree>
    <p:extLst>
      <p:ext uri="{BB962C8B-B14F-4D97-AF65-F5344CB8AC3E}">
        <p14:creationId xmlns:p14="http://schemas.microsoft.com/office/powerpoint/2010/main" val="34523062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464447" y="107139"/>
            <a:ext cx="6172200" cy="857250"/>
          </a:xfrm>
        </p:spPr>
        <p:txBody>
          <a:bodyPr>
            <a:normAutofit fontScale="90000"/>
          </a:bodyPr>
          <a:lstStyle/>
          <a:p>
            <a:r>
              <a:rPr lang="cs-CZ" dirty="0"/>
              <a:t>Postup při tvorbě cenové strategie</a:t>
            </a:r>
          </a:p>
        </p:txBody>
      </p:sp>
      <p:grpSp>
        <p:nvGrpSpPr>
          <p:cNvPr id="84" name="Skupina 83"/>
          <p:cNvGrpSpPr/>
          <p:nvPr/>
        </p:nvGrpSpPr>
        <p:grpSpPr>
          <a:xfrm>
            <a:off x="1625182" y="910817"/>
            <a:ext cx="5518586" cy="3750495"/>
            <a:chOff x="642910" y="1214422"/>
            <a:chExt cx="7358114" cy="5000660"/>
          </a:xfrm>
        </p:grpSpPr>
        <p:sp>
          <p:nvSpPr>
            <p:cNvPr id="6" name="Obdélník 5"/>
            <p:cNvSpPr/>
            <p:nvPr/>
          </p:nvSpPr>
          <p:spPr>
            <a:xfrm>
              <a:off x="3500430" y="1214422"/>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Cíle firmy</a:t>
              </a:r>
            </a:p>
          </p:txBody>
        </p:sp>
        <p:cxnSp>
          <p:nvCxnSpPr>
            <p:cNvPr id="15" name="Tvar 14"/>
            <p:cNvCxnSpPr>
              <a:stCxn id="9" idx="1"/>
              <a:endCxn id="10" idx="2"/>
            </p:cNvCxnSpPr>
            <p:nvPr/>
          </p:nvCxnSpPr>
          <p:spPr>
            <a:xfrm rot="10800000">
              <a:off x="1571604" y="4214818"/>
              <a:ext cx="1928826" cy="1500198"/>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Tvar 17"/>
            <p:cNvCxnSpPr>
              <a:endCxn id="7" idx="1"/>
            </p:cNvCxnSpPr>
            <p:nvPr/>
          </p:nvCxnSpPr>
          <p:spPr>
            <a:xfrm>
              <a:off x="1571604" y="2571744"/>
              <a:ext cx="1928826"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Tvar 17"/>
            <p:cNvCxnSpPr>
              <a:stCxn id="10" idx="3"/>
              <a:endCxn id="8" idx="1"/>
            </p:cNvCxnSpPr>
            <p:nvPr/>
          </p:nvCxnSpPr>
          <p:spPr>
            <a:xfrm>
              <a:off x="2500298" y="3857628"/>
              <a:ext cx="1000132"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Tvar 13"/>
            <p:cNvCxnSpPr>
              <a:stCxn id="10" idx="0"/>
              <a:endCxn id="6" idx="1"/>
            </p:cNvCxnSpPr>
            <p:nvPr/>
          </p:nvCxnSpPr>
          <p:spPr>
            <a:xfrm rot="5400000" flipH="1" flipV="1">
              <a:off x="1571604" y="1571612"/>
              <a:ext cx="1928826" cy="1928826"/>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642910"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Tržní síly</a:t>
              </a:r>
            </a:p>
          </p:txBody>
        </p:sp>
        <p:cxnSp>
          <p:nvCxnSpPr>
            <p:cNvPr id="24" name="Tvar 17"/>
            <p:cNvCxnSpPr>
              <a:stCxn id="7" idx="2"/>
              <a:endCxn id="12" idx="0"/>
            </p:cNvCxnSpPr>
            <p:nvPr/>
          </p:nvCxnSpPr>
          <p:spPr>
            <a:xfrm rot="5400000">
              <a:off x="4286248" y="3071810"/>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Tvar 17"/>
            <p:cNvCxnSpPr>
              <a:stCxn id="6" idx="2"/>
              <a:endCxn id="7" idx="0"/>
            </p:cNvCxnSpPr>
            <p:nvPr/>
          </p:nvCxnSpPr>
          <p:spPr>
            <a:xfrm rot="5400000">
              <a:off x="4286248" y="2071678"/>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Tvar 17"/>
            <p:cNvCxnSpPr>
              <a:endCxn id="7" idx="3"/>
            </p:cNvCxnSpPr>
            <p:nvPr/>
          </p:nvCxnSpPr>
          <p:spPr>
            <a:xfrm rot="10800000">
              <a:off x="5357818" y="2571744"/>
              <a:ext cx="171451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Tvar 17"/>
            <p:cNvCxnSpPr>
              <a:stCxn id="11" idx="0"/>
              <a:endCxn id="6" idx="3"/>
            </p:cNvCxnSpPr>
            <p:nvPr/>
          </p:nvCxnSpPr>
          <p:spPr>
            <a:xfrm rot="16200000" flipV="1">
              <a:off x="5250661" y="1678769"/>
              <a:ext cx="1928826" cy="1714512"/>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3500430" y="2214554"/>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Marketingové cíle</a:t>
              </a:r>
            </a:p>
          </p:txBody>
        </p:sp>
        <p:cxnSp>
          <p:nvCxnSpPr>
            <p:cNvPr id="55" name="Tvar 17"/>
            <p:cNvCxnSpPr>
              <a:stCxn id="12" idx="2"/>
              <a:endCxn id="8" idx="0"/>
            </p:cNvCxnSpPr>
            <p:nvPr/>
          </p:nvCxnSpPr>
          <p:spPr>
            <a:xfrm rot="5400000">
              <a:off x="4214810" y="4143380"/>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Tvar 17"/>
            <p:cNvCxnSpPr>
              <a:stCxn id="10" idx="3"/>
              <a:endCxn id="12" idx="1"/>
            </p:cNvCxnSpPr>
            <p:nvPr/>
          </p:nvCxnSpPr>
          <p:spPr>
            <a:xfrm flipV="1">
              <a:off x="2500298" y="3571876"/>
              <a:ext cx="1000132"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Tvar 17"/>
            <p:cNvCxnSpPr>
              <a:stCxn id="8" idx="2"/>
              <a:endCxn id="9" idx="0"/>
            </p:cNvCxnSpPr>
            <p:nvPr/>
          </p:nvCxnSpPr>
          <p:spPr>
            <a:xfrm rot="5400000">
              <a:off x="4214810" y="5143512"/>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3500430" y="4357694"/>
              <a:ext cx="185738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Cenové cíle</a:t>
              </a:r>
            </a:p>
          </p:txBody>
        </p:sp>
        <p:sp>
          <p:nvSpPr>
            <p:cNvPr id="9" name="Obdélník 8"/>
            <p:cNvSpPr/>
            <p:nvPr/>
          </p:nvSpPr>
          <p:spPr>
            <a:xfrm>
              <a:off x="3500430" y="535782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Cenové taktiky</a:t>
              </a:r>
            </a:p>
          </p:txBody>
        </p:sp>
        <p:cxnSp>
          <p:nvCxnSpPr>
            <p:cNvPr id="73" name="Tvar 17"/>
            <p:cNvCxnSpPr>
              <a:stCxn id="11" idx="1"/>
              <a:endCxn id="8" idx="3"/>
            </p:cNvCxnSpPr>
            <p:nvPr/>
          </p:nvCxnSpPr>
          <p:spPr>
            <a:xfrm rot="10800000" flipV="1">
              <a:off x="5357818" y="3857628"/>
              <a:ext cx="785818"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Tvar 17"/>
            <p:cNvCxnSpPr>
              <a:stCxn id="11" idx="1"/>
              <a:endCxn id="12" idx="3"/>
            </p:cNvCxnSpPr>
            <p:nvPr/>
          </p:nvCxnSpPr>
          <p:spPr>
            <a:xfrm rot="10800000">
              <a:off x="5357818" y="3571876"/>
              <a:ext cx="785818"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6143636"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Sociální a právní normy</a:t>
              </a:r>
            </a:p>
          </p:txBody>
        </p:sp>
        <p:sp>
          <p:nvSpPr>
            <p:cNvPr id="12" name="Obdélník 11"/>
            <p:cNvSpPr/>
            <p:nvPr/>
          </p:nvSpPr>
          <p:spPr>
            <a:xfrm>
              <a:off x="3500430" y="321468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Marketingový mix</a:t>
              </a:r>
            </a:p>
          </p:txBody>
        </p:sp>
        <p:sp>
          <p:nvSpPr>
            <p:cNvPr id="82" name="Obdélník 81"/>
            <p:cNvSpPr/>
            <p:nvPr/>
          </p:nvSpPr>
          <p:spPr>
            <a:xfrm>
              <a:off x="3286116" y="4143380"/>
              <a:ext cx="2286016" cy="2071702"/>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grpSp>
    </p:spTree>
    <p:extLst>
      <p:ext uri="{BB962C8B-B14F-4D97-AF65-F5344CB8AC3E}">
        <p14:creationId xmlns:p14="http://schemas.microsoft.com/office/powerpoint/2010/main" val="2222588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Závisí na: </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charakteru firmy,</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charakteru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použití distribučních kanálů,</a:t>
            </a:r>
          </a:p>
          <a:p>
            <a:pPr lvl="1"/>
            <a:r>
              <a:rPr lang="cs-CZ" altLang="cs-CZ" sz="2000" dirty="0">
                <a:solidFill>
                  <a:srgbClr val="002060"/>
                </a:solidFill>
                <a:latin typeface="Times New Roman" panose="02020603050405020304" pitchFamily="18" charset="0"/>
                <a:cs typeface="Times New Roman" panose="02020603050405020304" pitchFamily="18" charset="0"/>
              </a:rPr>
              <a:t>na velikosti stimulace,</a:t>
            </a:r>
          </a:p>
          <a:p>
            <a:pPr lvl="1"/>
            <a:r>
              <a:rPr lang="cs-CZ" altLang="cs-CZ" sz="2000" dirty="0">
                <a:solidFill>
                  <a:srgbClr val="002060"/>
                </a:solidFill>
                <a:latin typeface="Times New Roman" panose="02020603050405020304" pitchFamily="18" charset="0"/>
                <a:cs typeface="Times New Roman" panose="02020603050405020304" pitchFamily="18" charset="0"/>
              </a:rPr>
              <a:t>především ale na charakteru segmentů.</a:t>
            </a:r>
          </a:p>
          <a:p>
            <a:r>
              <a:rPr lang="cs-CZ" altLang="cs-CZ" sz="2000" dirty="0">
                <a:solidFill>
                  <a:srgbClr val="002060"/>
                </a:solidFill>
                <a:latin typeface="Times New Roman" panose="02020603050405020304" pitchFamily="18" charset="0"/>
                <a:cs typeface="Times New Roman" panose="02020603050405020304" pitchFamily="18" charset="0"/>
              </a:rPr>
              <a:t>Informační potřeba:</a:t>
            </a:r>
          </a:p>
          <a:p>
            <a:pPr lvl="1"/>
            <a:r>
              <a:rPr lang="cs-CZ" altLang="cs-CZ" sz="2000" dirty="0">
                <a:solidFill>
                  <a:srgbClr val="002060"/>
                </a:solidFill>
                <a:latin typeface="Times New Roman" panose="02020603050405020304" pitchFamily="18" charset="0"/>
                <a:cs typeface="Times New Roman" panose="02020603050405020304" pitchFamily="18" charset="0"/>
              </a:rPr>
              <a:t>povaha a rozsah spotřebitelské poptávky,</a:t>
            </a:r>
          </a:p>
          <a:p>
            <a:pPr lvl="1"/>
            <a:r>
              <a:rPr lang="cs-CZ" altLang="cs-CZ" sz="2000" dirty="0">
                <a:solidFill>
                  <a:srgbClr val="002060"/>
                </a:solidFill>
                <a:latin typeface="Times New Roman" panose="02020603050405020304" pitchFamily="18" charset="0"/>
                <a:cs typeface="Times New Roman" panose="02020603050405020304" pitchFamily="18" charset="0"/>
              </a:rPr>
              <a:t>rozbor cen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znalost vlastních marketingových cílů,</a:t>
            </a:r>
          </a:p>
          <a:p>
            <a:pPr lvl="1"/>
            <a:r>
              <a:rPr lang="cs-CZ" altLang="cs-CZ" sz="2000" dirty="0">
                <a:solidFill>
                  <a:srgbClr val="002060"/>
                </a:solidFill>
                <a:latin typeface="Times New Roman" panose="02020603050405020304" pitchFamily="18" charset="0"/>
                <a:cs typeface="Times New Roman" panose="02020603050405020304" pitchFamily="18" charset="0"/>
              </a:rPr>
              <a:t>náklady na výrobu a odbyt.</a:t>
            </a:r>
          </a:p>
        </p:txBody>
      </p:sp>
      <p:sp>
        <p:nvSpPr>
          <p:cNvPr id="6" name="Nadpis 5"/>
          <p:cNvSpPr>
            <a:spLocks noGrp="1"/>
          </p:cNvSpPr>
          <p:nvPr>
            <p:ph type="title"/>
          </p:nvPr>
        </p:nvSpPr>
        <p:spPr>
          <a:xfrm>
            <a:off x="179512" y="195486"/>
            <a:ext cx="5328592" cy="507703"/>
          </a:xfrm>
        </p:spPr>
        <p:txBody>
          <a:bodyPr/>
          <a:lstStyle/>
          <a:p>
            <a:r>
              <a:rPr lang="it-IT" dirty="0"/>
              <a:t>Postup při tvorbě cenové strategie</a:t>
            </a:r>
            <a:endParaRPr lang="cs-CZ" dirty="0"/>
          </a:p>
        </p:txBody>
      </p:sp>
    </p:spTree>
    <p:extLst>
      <p:ext uri="{BB962C8B-B14F-4D97-AF65-F5344CB8AC3E}">
        <p14:creationId xmlns:p14="http://schemas.microsoft.com/office/powerpoint/2010/main" val="24268502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Zákazník kupuje konkrétní produkt až poté, co porovnal vztah ceny a výkonu u dalších konkurenčních nabídek. Zákazník zaplatí více za vyšší užitnou hodnotu (ať už je to cokoliv).</a:t>
            </a:r>
          </a:p>
          <a:p>
            <a:r>
              <a:rPr lang="cs-CZ" altLang="cs-CZ" sz="2000" dirty="0">
                <a:solidFill>
                  <a:srgbClr val="002060"/>
                </a:solidFill>
                <a:latin typeface="Times New Roman" panose="02020603050405020304" pitchFamily="18" charset="0"/>
                <a:cs typeface="Times New Roman" panose="02020603050405020304" pitchFamily="18" charset="0"/>
              </a:rPr>
              <a:t>Užitná hodnota produktu pro zákazníka může pocházet z kterékoliv vrstvy produktu.</a:t>
            </a:r>
          </a:p>
          <a:p>
            <a:r>
              <a:rPr lang="cs-CZ" altLang="cs-CZ" sz="2000" dirty="0">
                <a:solidFill>
                  <a:srgbClr val="002060"/>
                </a:solidFill>
                <a:latin typeface="Times New Roman" panose="02020603050405020304" pitchFamily="18" charset="0"/>
                <a:cs typeface="Times New Roman" panose="02020603050405020304" pitchFamily="18" charset="0"/>
              </a:rPr>
              <a:t>Poté, co firma určila jaký výkon (u produktu/služby) bude dodávat, může určit cenu. To stanovuje s pomocí cenových cílů, které jsou uskutečňovány v podobě strategií.</a:t>
            </a:r>
          </a:p>
        </p:txBody>
      </p:sp>
      <p:sp>
        <p:nvSpPr>
          <p:cNvPr id="6" name="Nadpis 5"/>
          <p:cNvSpPr>
            <a:spLocks noGrp="1"/>
          </p:cNvSpPr>
          <p:nvPr>
            <p:ph type="title"/>
          </p:nvPr>
        </p:nvSpPr>
        <p:spPr>
          <a:xfrm>
            <a:off x="179512" y="195486"/>
            <a:ext cx="6192688" cy="507703"/>
          </a:xfrm>
        </p:spPr>
        <p:txBody>
          <a:bodyPr/>
          <a:lstStyle/>
          <a:p>
            <a:r>
              <a:rPr lang="cs-CZ" dirty="0"/>
              <a:t>Cíle a strategie stanovení ceny</a:t>
            </a:r>
          </a:p>
        </p:txBody>
      </p:sp>
    </p:spTree>
    <p:extLst>
      <p:ext uri="{BB962C8B-B14F-4D97-AF65-F5344CB8AC3E}">
        <p14:creationId xmlns:p14="http://schemas.microsoft.com/office/powerpoint/2010/main" val="188993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568952" cy="3024336"/>
          </a:xfrm>
          <a:prstGeom prst="rect">
            <a:avLst/>
          </a:prstGeom>
        </p:spPr>
        <p:txBody>
          <a:bodyPr>
            <a:noAutofit/>
          </a:bodyPr>
          <a:lstStyle/>
          <a:p>
            <a:r>
              <a:rPr lang="cs-CZ" sz="2000" b="1" dirty="0">
                <a:solidFill>
                  <a:srgbClr val="002060"/>
                </a:solidFill>
              </a:rPr>
              <a:t>Cílový trh</a:t>
            </a:r>
            <a:r>
              <a:rPr lang="cs-CZ" sz="2000" dirty="0">
                <a:solidFill>
                  <a:srgbClr val="002060"/>
                </a:solidFill>
              </a:rPr>
              <a:t> – pro který je naše nabídka určena. Volíme si segment, na který chceme dodávat, podle charakteristik zákazníků. </a:t>
            </a:r>
          </a:p>
          <a:p>
            <a:r>
              <a:rPr lang="cs-CZ" sz="2000" b="1" dirty="0">
                <a:solidFill>
                  <a:srgbClr val="002060"/>
                </a:solidFill>
              </a:rPr>
              <a:t>Stěžejní prezentace </a:t>
            </a:r>
            <a:r>
              <a:rPr lang="cs-CZ" sz="2000" dirty="0">
                <a:solidFill>
                  <a:srgbClr val="002060"/>
                </a:solidFill>
              </a:rPr>
              <a:t>– jedná se o zamýšlený positioning, který by si měl zákazník spojit s naší nabídkou/firmou.</a:t>
            </a:r>
          </a:p>
          <a:p>
            <a:r>
              <a:rPr lang="cs-CZ" sz="2000" b="1" dirty="0">
                <a:solidFill>
                  <a:srgbClr val="002060"/>
                </a:solidFill>
              </a:rPr>
              <a:t>Celková hodnotová proklamace </a:t>
            </a:r>
            <a:r>
              <a:rPr lang="cs-CZ" sz="2000" dirty="0">
                <a:solidFill>
                  <a:srgbClr val="002060"/>
                </a:solidFill>
              </a:rPr>
              <a:t>– tedy jakou hodnotu nabízíme. Hodnotu produktu bude vnímat každý zákazník odlišně, proto musíme mít vhodně nastavenou segmentaci.</a:t>
            </a:r>
          </a:p>
          <a:p>
            <a:r>
              <a:rPr lang="cs-CZ" sz="2000" b="1" dirty="0">
                <a:solidFill>
                  <a:srgbClr val="002060"/>
                </a:solidFill>
              </a:rPr>
              <a:t>Cenová prezentace </a:t>
            </a:r>
            <a:r>
              <a:rPr lang="cs-CZ" sz="2000" dirty="0">
                <a:solidFill>
                  <a:srgbClr val="002060"/>
                </a:solidFill>
              </a:rPr>
              <a:t>– vychází z positioningu, měla by jej podpořit, viz dále.</a:t>
            </a:r>
          </a:p>
          <a:p>
            <a:r>
              <a:rPr lang="cs-CZ" sz="2000" b="1" dirty="0">
                <a:solidFill>
                  <a:srgbClr val="002060"/>
                </a:solidFill>
              </a:rPr>
              <a:t>Distribuční strategie </a:t>
            </a:r>
            <a:r>
              <a:rPr lang="cs-CZ" sz="2000" dirty="0">
                <a:solidFill>
                  <a:srgbClr val="002060"/>
                </a:solidFill>
              </a:rPr>
              <a:t>– udává, jak budeme cílový trh obsluhovat (jaká bude naše dostupnost).</a:t>
            </a:r>
          </a:p>
          <a:p>
            <a:r>
              <a:rPr lang="cs-CZ" sz="2000" b="1" dirty="0">
                <a:solidFill>
                  <a:srgbClr val="002060"/>
                </a:solidFill>
              </a:rPr>
              <a:t>Komunikační strategie </a:t>
            </a:r>
            <a:r>
              <a:rPr lang="cs-CZ" sz="2000" dirty="0">
                <a:solidFill>
                  <a:srgbClr val="002060"/>
                </a:solidFill>
              </a:rPr>
              <a:t>– jaké nástroje a média využijeme, kolik do toho budeme investovat. </a:t>
            </a:r>
          </a:p>
        </p:txBody>
      </p:sp>
      <p:sp>
        <p:nvSpPr>
          <p:cNvPr id="6" name="Nadpis 5"/>
          <p:cNvSpPr>
            <a:spLocks noGrp="1"/>
          </p:cNvSpPr>
          <p:nvPr>
            <p:ph type="title"/>
          </p:nvPr>
        </p:nvSpPr>
        <p:spPr>
          <a:xfrm>
            <a:off x="107504" y="195486"/>
            <a:ext cx="8136904" cy="507703"/>
          </a:xfrm>
        </p:spPr>
        <p:txBody>
          <a:bodyPr/>
          <a:lstStyle/>
          <a:p>
            <a:r>
              <a:rPr lang="cs-CZ" dirty="0"/>
              <a:t>Marketingovou strategii lze popsat takto (Hanzelková, 2009, s. 23-24)</a:t>
            </a:r>
          </a:p>
        </p:txBody>
      </p:sp>
    </p:spTree>
    <p:extLst>
      <p:ext uri="{BB962C8B-B14F-4D97-AF65-F5344CB8AC3E}">
        <p14:creationId xmlns:p14="http://schemas.microsoft.com/office/powerpoint/2010/main" val="14923030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Hledisko zisku - % z obratu/investic/max.</a:t>
            </a:r>
          </a:p>
          <a:p>
            <a:r>
              <a:rPr lang="cs-CZ" altLang="cs-CZ" sz="2000" dirty="0">
                <a:solidFill>
                  <a:srgbClr val="002060"/>
                </a:solidFill>
                <a:latin typeface="Times New Roman" panose="02020603050405020304" pitchFamily="18" charset="0"/>
                <a:cs typeface="Times New Roman" panose="02020603050405020304" pitchFamily="18" charset="0"/>
              </a:rPr>
              <a:t>Hledisko obratu. (kombinujeme oba cíle)</a:t>
            </a:r>
          </a:p>
          <a:p>
            <a:r>
              <a:rPr lang="cs-CZ" altLang="cs-CZ" sz="2000" dirty="0">
                <a:solidFill>
                  <a:srgbClr val="002060"/>
                </a:solidFill>
                <a:latin typeface="Times New Roman" panose="02020603050405020304" pitchFamily="18" charset="0"/>
                <a:cs typeface="Times New Roman" panose="02020603050405020304" pitchFamily="18" charset="0"/>
              </a:rPr>
              <a:t>Hledisko další existence společnosti - výprodej.</a:t>
            </a:r>
          </a:p>
          <a:p>
            <a:r>
              <a:rPr lang="cs-CZ" altLang="cs-CZ" sz="2000" dirty="0">
                <a:solidFill>
                  <a:srgbClr val="002060"/>
                </a:solidFill>
                <a:latin typeface="Times New Roman" panose="02020603050405020304" pitchFamily="18" charset="0"/>
                <a:cs typeface="Times New Roman" panose="02020603050405020304" pitchFamily="18" charset="0"/>
              </a:rPr>
              <a:t>Hledisko vnímané ceny – levný/drahý.</a:t>
            </a:r>
          </a:p>
          <a:p>
            <a:r>
              <a:rPr lang="cs-CZ" altLang="cs-CZ" sz="2000" dirty="0">
                <a:solidFill>
                  <a:srgbClr val="002060"/>
                </a:solidFill>
                <a:latin typeface="Times New Roman" panose="02020603050405020304" pitchFamily="18" charset="0"/>
                <a:cs typeface="Times New Roman" panose="02020603050405020304" pitchFamily="18" charset="0"/>
              </a:rPr>
              <a:t>Hledisko konkurence – bráním, vytlačuji.</a:t>
            </a:r>
          </a:p>
          <a:p>
            <a:r>
              <a:rPr lang="cs-CZ" altLang="cs-CZ" sz="2000" dirty="0">
                <a:solidFill>
                  <a:srgbClr val="002060"/>
                </a:solidFill>
                <a:latin typeface="Times New Roman" panose="02020603050405020304" pitchFamily="18" charset="0"/>
                <a:cs typeface="Times New Roman" panose="02020603050405020304" pitchFamily="18" charset="0"/>
              </a:rPr>
              <a:t>Hledisko image.</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Cíle je možno kombinovat podle jejich vhodnosti.</a:t>
            </a:r>
          </a:p>
        </p:txBody>
      </p:sp>
      <p:sp>
        <p:nvSpPr>
          <p:cNvPr id="6" name="Nadpis 5"/>
          <p:cNvSpPr>
            <a:spLocks noGrp="1"/>
          </p:cNvSpPr>
          <p:nvPr>
            <p:ph type="title"/>
          </p:nvPr>
        </p:nvSpPr>
        <p:spPr>
          <a:xfrm>
            <a:off x="179512" y="195486"/>
            <a:ext cx="3888432" cy="507703"/>
          </a:xfrm>
        </p:spPr>
        <p:txBody>
          <a:bodyPr/>
          <a:lstStyle/>
          <a:p>
            <a:r>
              <a:rPr lang="cs-CZ" dirty="0"/>
              <a:t>Možné cíle stanovení ceny</a:t>
            </a:r>
          </a:p>
        </p:txBody>
      </p:sp>
    </p:spTree>
    <p:extLst>
      <p:ext uri="{BB962C8B-B14F-4D97-AF65-F5344CB8AC3E}">
        <p14:creationId xmlns:p14="http://schemas.microsoft.com/office/powerpoint/2010/main" val="6628124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Metody orientované na náklady</a:t>
            </a:r>
          </a:p>
          <a:p>
            <a:pPr lvl="1"/>
            <a:r>
              <a:rPr lang="cs-CZ" altLang="cs-CZ" sz="2000" dirty="0">
                <a:solidFill>
                  <a:srgbClr val="002060"/>
                </a:solidFill>
                <a:latin typeface="Times New Roman" panose="02020603050405020304" pitchFamily="18" charset="0"/>
                <a:cs typeface="Times New Roman" panose="02020603050405020304" pitchFamily="18" charset="0"/>
              </a:rPr>
              <a:t>V praxi často používané.</a:t>
            </a:r>
          </a:p>
          <a:p>
            <a:pPr lvl="1"/>
            <a:r>
              <a:rPr lang="cs-CZ" altLang="cs-CZ" sz="2000" dirty="0">
                <a:solidFill>
                  <a:srgbClr val="002060"/>
                </a:solidFill>
                <a:latin typeface="Times New Roman" panose="02020603050405020304" pitchFamily="18" charset="0"/>
                <a:cs typeface="Times New Roman" panose="02020603050405020304" pitchFamily="18" charset="0"/>
              </a:rPr>
              <a:t>Náklady určují dolní hranici ceny.</a:t>
            </a:r>
          </a:p>
          <a:p>
            <a:pPr lvl="1"/>
            <a:r>
              <a:rPr lang="cs-CZ" altLang="cs-CZ" sz="2000" dirty="0">
                <a:solidFill>
                  <a:srgbClr val="002060"/>
                </a:solidFill>
                <a:latin typeface="Times New Roman" panose="02020603050405020304" pitchFamily="18" charset="0"/>
                <a:cs typeface="Times New Roman" panose="02020603050405020304" pitchFamily="18" charset="0"/>
              </a:rPr>
              <a:t>Vede k nesouladu mezi zájmy zákazníka a firmy.</a:t>
            </a:r>
          </a:p>
          <a:p>
            <a:pPr lvl="1"/>
            <a:r>
              <a:rPr lang="cs-CZ" altLang="cs-CZ" sz="2000" dirty="0">
                <a:solidFill>
                  <a:srgbClr val="002060"/>
                </a:solidFill>
                <a:latin typeface="Times New Roman" panose="02020603050405020304" pitchFamily="18" charset="0"/>
                <a:cs typeface="Times New Roman" panose="02020603050405020304" pitchFamily="18" charset="0"/>
              </a:rPr>
              <a:t>Přizpůsobení ceny nákladům.</a:t>
            </a:r>
          </a:p>
          <a:p>
            <a:r>
              <a:rPr lang="cs-CZ" altLang="cs-CZ" sz="2000" dirty="0">
                <a:solidFill>
                  <a:srgbClr val="002060"/>
                </a:solidFill>
                <a:latin typeface="Times New Roman" panose="02020603050405020304" pitchFamily="18" charset="0"/>
                <a:cs typeface="Times New Roman" panose="02020603050405020304" pitchFamily="18" charset="0"/>
              </a:rPr>
              <a:t>Metody orientované na konkurenci</a:t>
            </a:r>
          </a:p>
          <a:p>
            <a:pPr lvl="1"/>
            <a:r>
              <a:rPr lang="cs-CZ" altLang="cs-CZ" sz="2000" dirty="0">
                <a:solidFill>
                  <a:srgbClr val="002060"/>
                </a:solidFill>
                <a:latin typeface="Times New Roman" panose="02020603050405020304" pitchFamily="18" charset="0"/>
                <a:cs typeface="Times New Roman" panose="02020603050405020304" pitchFamily="18" charset="0"/>
              </a:rPr>
              <a:t>Soustředění na monitorování a přizpůsobování cen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Časté na trzích s cenovým vůdcem.</a:t>
            </a:r>
            <a:endParaRPr lang="cs-CZ" altLang="cs-CZ" sz="16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Metody orientované na poptávku</a:t>
            </a:r>
          </a:p>
          <a:p>
            <a:pPr lvl="1"/>
            <a:r>
              <a:rPr lang="cs-CZ" altLang="cs-CZ" sz="2000" dirty="0">
                <a:solidFill>
                  <a:srgbClr val="002060"/>
                </a:solidFill>
                <a:latin typeface="Times New Roman" panose="02020603050405020304" pitchFamily="18" charset="0"/>
                <a:cs typeface="Times New Roman" panose="02020603050405020304" pitchFamily="18" charset="0"/>
              </a:rPr>
              <a:t>Založené na psychologických a behaviorálních procesech v nákupním rozhodování spotřebitelů.</a:t>
            </a:r>
          </a:p>
        </p:txBody>
      </p:sp>
      <p:sp>
        <p:nvSpPr>
          <p:cNvPr id="6" name="Nadpis 5"/>
          <p:cNvSpPr>
            <a:spLocks noGrp="1"/>
          </p:cNvSpPr>
          <p:nvPr>
            <p:ph type="title"/>
          </p:nvPr>
        </p:nvSpPr>
        <p:spPr>
          <a:xfrm>
            <a:off x="179512" y="195486"/>
            <a:ext cx="5256584" cy="507703"/>
          </a:xfrm>
        </p:spPr>
        <p:txBody>
          <a:bodyPr/>
          <a:lstStyle/>
          <a:p>
            <a:r>
              <a:rPr lang="it-IT" dirty="0"/>
              <a:t>Postup při tvorbě cenové strategie</a:t>
            </a:r>
            <a:endParaRPr lang="cs-CZ" dirty="0"/>
          </a:p>
        </p:txBody>
      </p:sp>
    </p:spTree>
    <p:extLst>
      <p:ext uri="{BB962C8B-B14F-4D97-AF65-F5344CB8AC3E}">
        <p14:creationId xmlns:p14="http://schemas.microsoft.com/office/powerpoint/2010/main" val="3733518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457200" indent="-457200">
              <a:spcBef>
                <a:spcPts val="0"/>
              </a:spcBef>
              <a:buFont typeface="+mj-lt"/>
              <a:buAutoNum type="arabicPeriod"/>
            </a:pPr>
            <a:r>
              <a:rPr lang="cs-CZ" sz="2000" dirty="0">
                <a:solidFill>
                  <a:srgbClr val="002060"/>
                </a:solidFill>
              </a:rPr>
              <a:t>Přímý materiál (materiál bezprostředně nutný k výrobě).</a:t>
            </a:r>
          </a:p>
          <a:p>
            <a:pPr marL="457200" indent="-457200">
              <a:spcBef>
                <a:spcPts val="0"/>
              </a:spcBef>
              <a:buFont typeface="+mj-lt"/>
              <a:buAutoNum type="arabicPeriod"/>
            </a:pPr>
            <a:r>
              <a:rPr lang="cs-CZ" sz="2000" dirty="0">
                <a:solidFill>
                  <a:srgbClr val="002060"/>
                </a:solidFill>
              </a:rPr>
              <a:t>Přímé mzdy (mzdy pracovníků vyrábějící výrobek).</a:t>
            </a:r>
          </a:p>
          <a:p>
            <a:pPr marL="457200" indent="-457200">
              <a:spcBef>
                <a:spcPts val="0"/>
              </a:spcBef>
              <a:buFont typeface="+mj-lt"/>
              <a:buAutoNum type="arabicPeriod"/>
            </a:pPr>
            <a:r>
              <a:rPr lang="cs-CZ" sz="2000" dirty="0">
                <a:solidFill>
                  <a:srgbClr val="002060"/>
                </a:solidFill>
              </a:rPr>
              <a:t>Výrobní režie (režijní = společné náklady na výrobu).</a:t>
            </a:r>
          </a:p>
          <a:p>
            <a:pPr marL="457200" indent="-457200">
              <a:spcBef>
                <a:spcPts val="0"/>
              </a:spcBef>
              <a:buFont typeface="+mj-lt"/>
              <a:buAutoNum type="arabicPeriod"/>
            </a:pPr>
            <a:r>
              <a:rPr lang="cs-CZ" sz="2000" b="1" dirty="0">
                <a:solidFill>
                  <a:srgbClr val="002060"/>
                </a:solidFill>
              </a:rPr>
              <a:t>SOUČET 1+2+3: VLASTNÍ NÁKLADY VÝROBY</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Správní režie (společné náklady podniku na správní aparát).</a:t>
            </a:r>
          </a:p>
          <a:p>
            <a:pPr marL="457200" indent="-457200">
              <a:spcBef>
                <a:spcPts val="0"/>
              </a:spcBef>
              <a:buFont typeface="+mj-lt"/>
              <a:buAutoNum type="arabicPeriod"/>
            </a:pPr>
            <a:r>
              <a:rPr lang="cs-CZ" sz="2000" dirty="0">
                <a:solidFill>
                  <a:srgbClr val="002060"/>
                </a:solidFill>
              </a:rPr>
              <a:t>Zásobovací režie (spol. náklady na zásobování v podnik).</a:t>
            </a:r>
          </a:p>
          <a:p>
            <a:pPr marL="457200" indent="-457200">
              <a:spcBef>
                <a:spcPts val="0"/>
              </a:spcBef>
              <a:buFont typeface="+mj-lt"/>
              <a:buAutoNum type="arabicPeriod"/>
            </a:pPr>
            <a:r>
              <a:rPr lang="cs-CZ" sz="2000" b="1" dirty="0">
                <a:solidFill>
                  <a:srgbClr val="002060"/>
                </a:solidFill>
              </a:rPr>
              <a:t>SOUČET 4+5+6: VLASTNÍ NÁKLADY VÝKONU</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Odbytové náklady/režie (souvisí s odbytem – prodejem).</a:t>
            </a:r>
          </a:p>
          <a:p>
            <a:pPr marL="457200" indent="-457200">
              <a:spcBef>
                <a:spcPts val="0"/>
              </a:spcBef>
              <a:buFont typeface="+mj-lt"/>
              <a:buAutoNum type="arabicPeriod"/>
            </a:pPr>
            <a:r>
              <a:rPr lang="cs-CZ" sz="2000" b="1" dirty="0">
                <a:solidFill>
                  <a:srgbClr val="002060"/>
                </a:solidFill>
              </a:rPr>
              <a:t>SOUČET 7+8: ÚPLNÉ VLASTNÍ NÁKLADY VÝKONU</a:t>
            </a:r>
          </a:p>
          <a:p>
            <a:pPr marL="457200" indent="-457200">
              <a:spcBef>
                <a:spcPts val="0"/>
              </a:spcBef>
              <a:buFont typeface="+mj-lt"/>
              <a:buAutoNum type="arabicPeriod"/>
            </a:pPr>
            <a:r>
              <a:rPr lang="cs-CZ" sz="2000" dirty="0">
                <a:solidFill>
                  <a:srgbClr val="002060"/>
                </a:solidFill>
              </a:rPr>
              <a:t>Zisk.</a:t>
            </a:r>
          </a:p>
          <a:p>
            <a:pPr marL="457200" indent="-457200">
              <a:spcBef>
                <a:spcPts val="0"/>
              </a:spcBef>
              <a:buFontTx/>
              <a:buAutoNum type="arabicPeriod"/>
            </a:pPr>
            <a:r>
              <a:rPr lang="cs-CZ" sz="2000" b="1" dirty="0">
                <a:solidFill>
                  <a:srgbClr val="002060"/>
                </a:solidFill>
              </a:rPr>
              <a:t>SOUČET 9+10: CENA PŘED ZDANĚNÍM</a:t>
            </a:r>
          </a:p>
          <a:p>
            <a:pPr marL="457200" indent="-457200">
              <a:spcBef>
                <a:spcPts val="0"/>
              </a:spcBef>
              <a:buFontTx/>
              <a:buAutoNum type="arabicPeriod"/>
            </a:pPr>
            <a:r>
              <a:rPr lang="cs-CZ" sz="2000" dirty="0">
                <a:solidFill>
                  <a:srgbClr val="002060"/>
                </a:solidFill>
              </a:rPr>
              <a:t>DPH.</a:t>
            </a:r>
          </a:p>
          <a:p>
            <a:pPr marL="457200" indent="-457200">
              <a:spcBef>
                <a:spcPts val="0"/>
              </a:spcBef>
              <a:buFontTx/>
              <a:buAutoNum type="arabicPeriod"/>
            </a:pPr>
            <a:r>
              <a:rPr lang="cs-CZ" sz="2000" b="1" dirty="0">
                <a:solidFill>
                  <a:srgbClr val="002060"/>
                </a:solidFill>
              </a:rPr>
              <a:t>SOUČET 11+12: FINÁLNÍ CENA</a:t>
            </a:r>
            <a:endParaRPr lang="cs-CZ" sz="2000" dirty="0">
              <a:solidFill>
                <a:srgbClr val="002060"/>
              </a:solidFill>
            </a:endParaRPr>
          </a:p>
        </p:txBody>
      </p:sp>
      <p:sp>
        <p:nvSpPr>
          <p:cNvPr id="6" name="Nadpis 5"/>
          <p:cNvSpPr>
            <a:spLocks noGrp="1"/>
          </p:cNvSpPr>
          <p:nvPr>
            <p:ph type="title"/>
          </p:nvPr>
        </p:nvSpPr>
        <p:spPr>
          <a:xfrm>
            <a:off x="179512" y="195486"/>
            <a:ext cx="5112568" cy="507703"/>
          </a:xfrm>
        </p:spPr>
        <p:txBody>
          <a:bodyPr/>
          <a:lstStyle/>
          <a:p>
            <a:r>
              <a:rPr lang="cs-CZ" dirty="0"/>
              <a:t>Kalkulační rovnice – pohled manažera</a:t>
            </a:r>
          </a:p>
        </p:txBody>
      </p:sp>
    </p:spTree>
    <p:extLst>
      <p:ext uri="{BB962C8B-B14F-4D97-AF65-F5344CB8AC3E}">
        <p14:creationId xmlns:p14="http://schemas.microsoft.com/office/powerpoint/2010/main" val="4421295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a:t>Vybrané typy využívaných cenových strategií</a:t>
            </a:r>
          </a:p>
        </p:txBody>
      </p:sp>
      <p:sp>
        <p:nvSpPr>
          <p:cNvPr id="4" name="Zástupný symbol pro text 3"/>
          <p:cNvSpPr>
            <a:spLocks noGrp="1"/>
          </p:cNvSpPr>
          <p:nvPr>
            <p:ph type="body" idx="1"/>
          </p:nvPr>
        </p:nvSpPr>
        <p:spPr/>
        <p:txBody>
          <a:bodyPr>
            <a:normAutofit/>
          </a:bodyPr>
          <a:lstStyle/>
          <a:p>
            <a:r>
              <a:rPr lang="cs-CZ" sz="1500" dirty="0">
                <a:effectLst>
                  <a:outerShdw blurRad="38100" dist="38100" dir="2700000" algn="tl">
                    <a:srgbClr val="000000">
                      <a:alpha val="43137"/>
                    </a:srgbClr>
                  </a:outerShdw>
                </a:effectLst>
              </a:rPr>
              <a:t>Praktické využití cenové strategie</a:t>
            </a:r>
          </a:p>
        </p:txBody>
      </p:sp>
    </p:spTree>
    <p:extLst>
      <p:ext uri="{BB962C8B-B14F-4D97-AF65-F5344CB8AC3E}">
        <p14:creationId xmlns:p14="http://schemas.microsoft.com/office/powerpoint/2010/main" val="29394671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1" y="195486"/>
            <a:ext cx="8136905" cy="507703"/>
          </a:xfrm>
        </p:spPr>
        <p:txBody>
          <a:bodyPr/>
          <a:lstStyle/>
          <a:p>
            <a:r>
              <a:rPr lang="cs-CZ" dirty="0"/>
              <a:t>Marketingové strategie na základě vztahu cena/kvalita</a:t>
            </a:r>
          </a:p>
        </p:txBody>
      </p:sp>
      <p:graphicFrame>
        <p:nvGraphicFramePr>
          <p:cNvPr id="4" name="Zástupný symbol pro obsah 3"/>
          <p:cNvGraphicFramePr>
            <a:graphicFrameLocks/>
          </p:cNvGraphicFramePr>
          <p:nvPr>
            <p:extLst/>
          </p:nvPr>
        </p:nvGraphicFramePr>
        <p:xfrm>
          <a:off x="467545" y="731708"/>
          <a:ext cx="7848872" cy="4372374"/>
        </p:xfrm>
        <a:graphic>
          <a:graphicData uri="http://schemas.openxmlformats.org/drawingml/2006/table">
            <a:tbl>
              <a:tblPr>
                <a:tableStyleId>{5C22544A-7EE6-4342-B048-85BDC9FD1C3A}</a:tableStyleId>
              </a:tblPr>
              <a:tblGrid>
                <a:gridCol w="1087963">
                  <a:extLst>
                    <a:ext uri="{9D8B030D-6E8A-4147-A177-3AD203B41FA5}">
                      <a16:colId xmlns:a16="http://schemas.microsoft.com/office/drawing/2014/main" val="20000"/>
                    </a:ext>
                  </a:extLst>
                </a:gridCol>
                <a:gridCol w="1243386">
                  <a:extLst>
                    <a:ext uri="{9D8B030D-6E8A-4147-A177-3AD203B41FA5}">
                      <a16:colId xmlns:a16="http://schemas.microsoft.com/office/drawing/2014/main" val="20001"/>
                    </a:ext>
                  </a:extLst>
                </a:gridCol>
                <a:gridCol w="1865078">
                  <a:extLst>
                    <a:ext uri="{9D8B030D-6E8A-4147-A177-3AD203B41FA5}">
                      <a16:colId xmlns:a16="http://schemas.microsoft.com/office/drawing/2014/main" val="20002"/>
                    </a:ext>
                  </a:extLst>
                </a:gridCol>
                <a:gridCol w="1865078">
                  <a:extLst>
                    <a:ext uri="{9D8B030D-6E8A-4147-A177-3AD203B41FA5}">
                      <a16:colId xmlns:a16="http://schemas.microsoft.com/office/drawing/2014/main" val="20003"/>
                    </a:ext>
                  </a:extLst>
                </a:gridCol>
                <a:gridCol w="1787367">
                  <a:extLst>
                    <a:ext uri="{9D8B030D-6E8A-4147-A177-3AD203B41FA5}">
                      <a16:colId xmlns:a16="http://schemas.microsoft.com/office/drawing/2014/main" val="20004"/>
                    </a:ext>
                  </a:extLst>
                </a:gridCol>
              </a:tblGrid>
              <a:tr h="312287">
                <a:tc>
                  <a:txBody>
                    <a:bodyPr/>
                    <a:lstStyle/>
                    <a:p>
                      <a:pPr algn="just">
                        <a:spcAft>
                          <a:spcPts val="0"/>
                        </a:spcAft>
                      </a:pPr>
                      <a:r>
                        <a:rPr lang="cs-CZ" sz="24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gridSpan="4">
                  <a:txBody>
                    <a:bodyPr/>
                    <a:lstStyle/>
                    <a:p>
                      <a:pPr algn="ctr">
                        <a:spcAft>
                          <a:spcPts val="0"/>
                        </a:spcAft>
                      </a:pPr>
                      <a:r>
                        <a:rPr lang="cs-CZ" sz="2000" dirty="0">
                          <a:effectLst/>
                        </a:rPr>
                        <a:t>Cena</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75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7334">
                <a:tc rowSpan="4">
                  <a:txBody>
                    <a:bodyPr/>
                    <a:lstStyle/>
                    <a:p>
                      <a:pPr algn="just">
                        <a:spcAft>
                          <a:spcPts val="0"/>
                        </a:spcAft>
                      </a:pPr>
                      <a:r>
                        <a:rPr lang="cs-CZ" sz="2000" dirty="0">
                          <a:effectLst/>
                        </a:rPr>
                        <a:t>Kvalita</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75000"/>
                      </a:schemeClr>
                    </a:solidFill>
                  </a:tcPr>
                </a:tc>
                <a:tc>
                  <a:txBody>
                    <a:bodyPr/>
                    <a:lstStyle/>
                    <a:p>
                      <a:pPr algn="just">
                        <a:spcAft>
                          <a:spcPts val="0"/>
                        </a:spcAft>
                      </a:pPr>
                      <a:r>
                        <a:rPr lang="cs-CZ" sz="20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cs-CZ" sz="2000" dirty="0">
                          <a:effectLst/>
                        </a:rPr>
                        <a:t>Vysoká</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tc>
                  <a:txBody>
                    <a:bodyPr/>
                    <a:lstStyle/>
                    <a:p>
                      <a:pPr algn="ctr">
                        <a:spcAft>
                          <a:spcPts val="0"/>
                        </a:spcAft>
                      </a:pPr>
                      <a:r>
                        <a:rPr lang="cs-CZ" sz="2000" dirty="0">
                          <a:effectLst/>
                        </a:rPr>
                        <a:t>Střední</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tc>
                  <a:txBody>
                    <a:bodyPr/>
                    <a:lstStyle/>
                    <a:p>
                      <a:pPr algn="ctr">
                        <a:spcAft>
                          <a:spcPts val="0"/>
                        </a:spcAft>
                      </a:pPr>
                      <a:r>
                        <a:rPr lang="cs-CZ" sz="2000" dirty="0">
                          <a:effectLst/>
                        </a:rPr>
                        <a:t>Nízká</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extLst>
                  <a:ext uri="{0D108BD9-81ED-4DB2-BD59-A6C34878D82A}">
                    <a16:rowId xmlns:a16="http://schemas.microsoft.com/office/drawing/2014/main" val="10001"/>
                  </a:ext>
                </a:extLst>
              </a:tr>
              <a:tr h="1086825">
                <a:tc vMerge="1">
                  <a:txBody>
                    <a:bodyPr/>
                    <a:lstStyle/>
                    <a:p>
                      <a:endParaRPr lang="cs-CZ"/>
                    </a:p>
                  </a:txBody>
                  <a:tcPr/>
                </a:tc>
                <a:tc>
                  <a:txBody>
                    <a:bodyPr/>
                    <a:lstStyle/>
                    <a:p>
                      <a:pPr algn="just">
                        <a:spcAft>
                          <a:spcPts val="0"/>
                        </a:spcAft>
                      </a:pPr>
                      <a:r>
                        <a:rPr lang="cs-CZ" sz="2000" dirty="0">
                          <a:effectLst/>
                        </a:rPr>
                        <a:t>Vysoká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1. Strategie</a:t>
                      </a:r>
                      <a:endParaRPr lang="cs-CZ" sz="2400" dirty="0">
                        <a:effectLst/>
                      </a:endParaRPr>
                    </a:p>
                    <a:p>
                      <a:pPr algn="ctr">
                        <a:spcAft>
                          <a:spcPts val="0"/>
                        </a:spcAft>
                      </a:pPr>
                      <a:r>
                        <a:rPr lang="cs-CZ" sz="2000" dirty="0">
                          <a:effectLst/>
                        </a:rPr>
                        <a:t>vůdcovství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tc>
                  <a:txBody>
                    <a:bodyPr/>
                    <a:lstStyle/>
                    <a:p>
                      <a:pPr algn="ctr">
                        <a:spcAft>
                          <a:spcPts val="0"/>
                        </a:spcAft>
                      </a:pPr>
                      <a:r>
                        <a:rPr lang="cs-CZ" sz="2000" dirty="0">
                          <a:effectLst/>
                        </a:rPr>
                        <a:t>2. Strategie vysoké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tc>
                  <a:txBody>
                    <a:bodyPr/>
                    <a:lstStyle/>
                    <a:p>
                      <a:pPr algn="ctr">
                        <a:spcAft>
                          <a:spcPts val="0"/>
                        </a:spcAft>
                      </a:pPr>
                      <a:r>
                        <a:rPr lang="cs-CZ" sz="2000" dirty="0">
                          <a:effectLst/>
                        </a:rPr>
                        <a:t>3. Strategie  vynikající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10002"/>
                  </a:ext>
                </a:extLst>
              </a:tr>
              <a:tr h="1242846">
                <a:tc vMerge="1">
                  <a:txBody>
                    <a:bodyPr/>
                    <a:lstStyle/>
                    <a:p>
                      <a:endParaRPr lang="cs-CZ"/>
                    </a:p>
                  </a:txBody>
                  <a:tcPr/>
                </a:tc>
                <a:tc>
                  <a:txBody>
                    <a:bodyPr/>
                    <a:lstStyle/>
                    <a:p>
                      <a:pPr algn="just">
                        <a:spcAft>
                          <a:spcPts val="0"/>
                        </a:spcAft>
                      </a:pPr>
                      <a:r>
                        <a:rPr lang="cs-CZ" sz="2000" dirty="0">
                          <a:effectLst/>
                        </a:rPr>
                        <a:t>Střední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4. Strategie  předražování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 </a:t>
                      </a:r>
                      <a:endParaRPr lang="cs-CZ" sz="2400" dirty="0">
                        <a:effectLst/>
                      </a:endParaRPr>
                    </a:p>
                    <a:p>
                      <a:pPr algn="ctr">
                        <a:spcAft>
                          <a:spcPts val="0"/>
                        </a:spcAft>
                      </a:pPr>
                      <a:r>
                        <a:rPr lang="cs-CZ" sz="2000" dirty="0">
                          <a:effectLst/>
                        </a:rPr>
                        <a:t>5. Strategie průměrné hodnoty</a:t>
                      </a:r>
                      <a:endParaRPr lang="cs-CZ" sz="2400" dirty="0">
                        <a:effectLst/>
                      </a:endParaRPr>
                    </a:p>
                    <a:p>
                      <a:pPr algn="ctr">
                        <a:spcAft>
                          <a:spcPts val="0"/>
                        </a:spcAft>
                      </a:pPr>
                      <a:r>
                        <a:rPr lang="cs-CZ" sz="20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tc>
                  <a:txBody>
                    <a:bodyPr/>
                    <a:lstStyle/>
                    <a:p>
                      <a:pPr algn="ctr">
                        <a:spcAft>
                          <a:spcPts val="0"/>
                        </a:spcAft>
                      </a:pPr>
                      <a:r>
                        <a:rPr lang="cs-CZ" sz="2000" dirty="0">
                          <a:effectLst/>
                        </a:rPr>
                        <a:t>6 .Strategie</a:t>
                      </a:r>
                      <a:endParaRPr lang="cs-CZ" sz="2400" dirty="0">
                        <a:effectLst/>
                      </a:endParaRPr>
                    </a:p>
                    <a:p>
                      <a:pPr algn="ctr">
                        <a:spcAft>
                          <a:spcPts val="0"/>
                        </a:spcAft>
                      </a:pPr>
                      <a:r>
                        <a:rPr lang="cs-CZ" sz="2000" dirty="0">
                          <a:effectLst/>
                        </a:rPr>
                        <a:t>dobré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10003"/>
                  </a:ext>
                </a:extLst>
              </a:tr>
              <a:tr h="1090989">
                <a:tc vMerge="1">
                  <a:txBody>
                    <a:bodyPr/>
                    <a:lstStyle/>
                    <a:p>
                      <a:endParaRPr lang="cs-CZ"/>
                    </a:p>
                  </a:txBody>
                  <a:tcPr/>
                </a:tc>
                <a:tc>
                  <a:txBody>
                    <a:bodyPr/>
                    <a:lstStyle/>
                    <a:p>
                      <a:pPr algn="just">
                        <a:spcAft>
                          <a:spcPts val="0"/>
                        </a:spcAft>
                      </a:pPr>
                      <a:r>
                        <a:rPr lang="cs-CZ" sz="2000" dirty="0">
                          <a:effectLst/>
                        </a:rPr>
                        <a:t>Nízká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7. Strategie vyděračská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8. Strategie  falešné hospodárnosti</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9. Strategie hospodárnosti</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469566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lvl="0"/>
            <a:r>
              <a:rPr lang="cs-CZ" sz="2000" b="1" dirty="0">
                <a:solidFill>
                  <a:srgbClr val="002060"/>
                </a:solidFill>
              </a:rPr>
              <a:t>Prémiová cenová strategie</a:t>
            </a:r>
            <a:r>
              <a:rPr lang="cs-CZ" sz="2000" dirty="0">
                <a:solidFill>
                  <a:srgbClr val="002060"/>
                </a:solidFill>
              </a:rPr>
              <a:t>: zde se společnost rozhoduje pro vyšší cenu vysoce kvalitního produktu, který je určen pro omezenou cílovou skupinu.   </a:t>
            </a:r>
          </a:p>
          <a:p>
            <a:pPr lvl="0"/>
            <a:r>
              <a:rPr lang="cs-CZ" sz="2000" b="1" dirty="0">
                <a:solidFill>
                  <a:srgbClr val="002060"/>
                </a:solidFill>
              </a:rPr>
              <a:t>Průniková (penetrační) cenová strategie</a:t>
            </a:r>
            <a:r>
              <a:rPr lang="cs-CZ" sz="2000" dirty="0">
                <a:solidFill>
                  <a:srgbClr val="002060"/>
                </a:solidFill>
              </a:rPr>
              <a:t>: znamená, že společnost dočasně sníží cenu svého kvalitního produktu, aby dosáhla určitého tržního podílu, nebo tam, kde jde o nový produkt, s nízkou cenou začne. Spoléhá na to, že se časem se snižováním nákladů, např.: rozšířením výrobní kapacity zvýší obchodní marže.   </a:t>
            </a:r>
          </a:p>
          <a:p>
            <a:r>
              <a:rPr lang="cs-CZ" sz="2000" b="1" dirty="0">
                <a:solidFill>
                  <a:srgbClr val="002060"/>
                </a:solidFill>
              </a:rPr>
              <a:t>Strategie vysoce výhodné koupě</a:t>
            </a:r>
            <a:r>
              <a:rPr lang="cs-CZ" sz="2000" dirty="0">
                <a:solidFill>
                  <a:srgbClr val="002060"/>
                </a:solidFill>
              </a:rPr>
              <a:t>: za zvláštních okolností může společnost nabídnout vysoce kvalitní produkt za nízkou cenu (sezónní výprodej, krátkodobé prodejní kampaně). </a:t>
            </a:r>
          </a:p>
          <a:p>
            <a:r>
              <a:rPr lang="cs-CZ" sz="2000" b="1" dirty="0">
                <a:solidFill>
                  <a:srgbClr val="002060"/>
                </a:solidFill>
              </a:rPr>
              <a:t>Strategie nadsazené ceny</a:t>
            </a:r>
            <a:r>
              <a:rPr lang="cs-CZ" sz="2000" dirty="0">
                <a:solidFill>
                  <a:srgbClr val="002060"/>
                </a:solidFill>
              </a:rPr>
              <a:t>: o té hovoříme tehdy, jestliže dodavatel žádá vysokou cenu např.: proto, že má monopolní postavení za produkt průměrné kvality.   </a:t>
            </a:r>
          </a:p>
          <a:p>
            <a:endParaRPr lang="cs-CZ" sz="2000" dirty="0">
              <a:solidFill>
                <a:srgbClr val="002060"/>
              </a:solidFill>
            </a:endParaRPr>
          </a:p>
        </p:txBody>
      </p:sp>
      <p:sp>
        <p:nvSpPr>
          <p:cNvPr id="6" name="Nadpis 5"/>
          <p:cNvSpPr>
            <a:spLocks noGrp="1"/>
          </p:cNvSpPr>
          <p:nvPr>
            <p:ph type="title"/>
          </p:nvPr>
        </p:nvSpPr>
        <p:spPr>
          <a:xfrm>
            <a:off x="179512" y="195486"/>
            <a:ext cx="7200800" cy="507703"/>
          </a:xfrm>
        </p:spPr>
        <p:txBody>
          <a:bodyPr/>
          <a:lstStyle/>
          <a:p>
            <a:r>
              <a:rPr lang="cs-CZ" dirty="0"/>
              <a:t>Marketingové strategie na základě vztahu cena/kvalita</a:t>
            </a:r>
          </a:p>
        </p:txBody>
      </p:sp>
    </p:spTree>
    <p:extLst>
      <p:ext uri="{BB962C8B-B14F-4D97-AF65-F5344CB8AC3E}">
        <p14:creationId xmlns:p14="http://schemas.microsoft.com/office/powerpoint/2010/main" val="21415008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lvl="0"/>
            <a:r>
              <a:rPr lang="cs-CZ" sz="2000" b="1" dirty="0">
                <a:solidFill>
                  <a:srgbClr val="002060"/>
                </a:solidFill>
              </a:rPr>
              <a:t>Strategie průměrné kvality</a:t>
            </a:r>
            <a:r>
              <a:rPr lang="cs-CZ" sz="2000" dirty="0">
                <a:solidFill>
                  <a:srgbClr val="002060"/>
                </a:solidFill>
              </a:rPr>
              <a:t>: zde se společnost obrací na jednu velkou cílovou skupinu s produktem rozumné kvality za rozumnou cenu.   </a:t>
            </a:r>
          </a:p>
          <a:p>
            <a:pPr lvl="0"/>
            <a:r>
              <a:rPr lang="cs-CZ" sz="2000" b="1" dirty="0">
                <a:solidFill>
                  <a:srgbClr val="002060"/>
                </a:solidFill>
              </a:rPr>
              <a:t>Strategie výhodné koupě</a:t>
            </a:r>
            <a:r>
              <a:rPr lang="cs-CZ" sz="2000" dirty="0">
                <a:solidFill>
                  <a:srgbClr val="002060"/>
                </a:solidFill>
              </a:rPr>
              <a:t>: zde se obchodníci snaží přilákat kupující časově omezenou nabídkou zboží rozumné kvality, které se obvykle prodává za nižší cenu.   </a:t>
            </a:r>
          </a:p>
          <a:p>
            <a:pPr lvl="0"/>
            <a:r>
              <a:rPr lang="cs-CZ" sz="2000" b="1" dirty="0">
                <a:solidFill>
                  <a:srgbClr val="002060"/>
                </a:solidFill>
              </a:rPr>
              <a:t>Strategie "sraz a uteč"</a:t>
            </a:r>
            <a:r>
              <a:rPr lang="cs-CZ" sz="2000" dirty="0">
                <a:solidFill>
                  <a:srgbClr val="002060"/>
                </a:solidFill>
              </a:rPr>
              <a:t>: podle této strategie dodavatel může využít momentální situace na trhu a prodá produkt nízké kvality za vysokou cenu.   </a:t>
            </a:r>
          </a:p>
          <a:p>
            <a:pPr lvl="0"/>
            <a:r>
              <a:rPr lang="cs-CZ" sz="2000" b="1" dirty="0">
                <a:solidFill>
                  <a:srgbClr val="002060"/>
                </a:solidFill>
              </a:rPr>
              <a:t>Strategie podřadného zboží</a:t>
            </a:r>
            <a:r>
              <a:rPr lang="cs-CZ" sz="2000" dirty="0">
                <a:solidFill>
                  <a:srgbClr val="002060"/>
                </a:solidFill>
              </a:rPr>
              <a:t>: ani tato strategie, kde dodavatel žádá příliš mnoho za produkt nízké kvality, nevede k opakovaným nákupům.   </a:t>
            </a:r>
          </a:p>
          <a:p>
            <a:pPr lvl="0"/>
            <a:r>
              <a:rPr lang="cs-CZ" sz="2000" b="1" dirty="0">
                <a:solidFill>
                  <a:srgbClr val="002060"/>
                </a:solidFill>
              </a:rPr>
              <a:t>Strategie levného zboží</a:t>
            </a:r>
            <a:r>
              <a:rPr lang="cs-CZ" sz="2000" dirty="0">
                <a:solidFill>
                  <a:srgbClr val="002060"/>
                </a:solidFill>
              </a:rPr>
              <a:t>: tato poslední strategie, kde společnost stanovuje nízké ceny, je zaměřena na kupující, kteří nejsou citliví na kvalitu.  Z těchto strategií jsou konzistentní pouze tři: prémiová cenová strategie, strategie průměrné kvality a strategie levného zboží. </a:t>
            </a:r>
          </a:p>
          <a:p>
            <a:endParaRPr lang="cs-CZ" sz="2000" dirty="0">
              <a:solidFill>
                <a:srgbClr val="002060"/>
              </a:solidFill>
            </a:endParaRPr>
          </a:p>
        </p:txBody>
      </p:sp>
      <p:sp>
        <p:nvSpPr>
          <p:cNvPr id="6" name="Nadpis 5"/>
          <p:cNvSpPr>
            <a:spLocks noGrp="1"/>
          </p:cNvSpPr>
          <p:nvPr>
            <p:ph type="title"/>
          </p:nvPr>
        </p:nvSpPr>
        <p:spPr>
          <a:xfrm>
            <a:off x="179512" y="195486"/>
            <a:ext cx="7416824" cy="507703"/>
          </a:xfrm>
        </p:spPr>
        <p:txBody>
          <a:bodyPr/>
          <a:lstStyle/>
          <a:p>
            <a:r>
              <a:rPr lang="cs-CZ" dirty="0"/>
              <a:t>Marketingové strategie na základě vztahu cena/kvalita</a:t>
            </a:r>
          </a:p>
        </p:txBody>
      </p:sp>
    </p:spTree>
    <p:extLst>
      <p:ext uri="{BB962C8B-B14F-4D97-AF65-F5344CB8AC3E}">
        <p14:creationId xmlns:p14="http://schemas.microsoft.com/office/powerpoint/2010/main" val="10220160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Cenová politika zaměřená na konkurenci.</a:t>
            </a:r>
          </a:p>
          <a:p>
            <a:r>
              <a:rPr lang="cs-CZ" altLang="cs-CZ" sz="2000" dirty="0">
                <a:solidFill>
                  <a:srgbClr val="002060"/>
                </a:solidFill>
                <a:latin typeface="Times New Roman" panose="02020603050405020304" pitchFamily="18" charset="0"/>
                <a:cs typeface="Times New Roman" panose="02020603050405020304" pitchFamily="18" charset="0"/>
              </a:rPr>
              <a:t>Nebezpečí vzniku cenových válek.</a:t>
            </a:r>
          </a:p>
          <a:p>
            <a:r>
              <a:rPr lang="cs-CZ" altLang="cs-CZ" sz="2000" dirty="0">
                <a:solidFill>
                  <a:srgbClr val="002060"/>
                </a:solidFill>
                <a:latin typeface="Times New Roman" panose="02020603050405020304" pitchFamily="18" charset="0"/>
                <a:cs typeface="Times New Roman" panose="02020603050405020304" pitchFamily="18" charset="0"/>
              </a:rPr>
              <a:t>Ceny oscilují kolem křivky poptávky.</a:t>
            </a:r>
          </a:p>
          <a:p>
            <a:r>
              <a:rPr lang="cs-CZ" altLang="cs-CZ" sz="2000" dirty="0">
                <a:solidFill>
                  <a:srgbClr val="002060"/>
                </a:solidFill>
                <a:latin typeface="Times New Roman" panose="02020603050405020304" pitchFamily="18" charset="0"/>
                <a:cs typeface="Times New Roman" panose="02020603050405020304" pitchFamily="18" charset="0"/>
              </a:rPr>
              <a:t>Čím více je produkt jedinečný, tím vyšší cenu může prodávající stanovit.</a:t>
            </a:r>
          </a:p>
          <a:p>
            <a:r>
              <a:rPr lang="cs-CZ" altLang="cs-CZ" sz="2000" dirty="0">
                <a:solidFill>
                  <a:srgbClr val="002060"/>
                </a:solidFill>
                <a:latin typeface="Times New Roman" panose="02020603050405020304" pitchFamily="18" charset="0"/>
                <a:cs typeface="Times New Roman" panose="02020603050405020304" pitchFamily="18" charset="0"/>
              </a:rPr>
              <a:t>Snížení ceny za účelem ochrany tržního prostoru je možné.</a:t>
            </a:r>
          </a:p>
          <a:p>
            <a:r>
              <a:rPr lang="cs-CZ" altLang="cs-CZ" sz="2000" dirty="0">
                <a:solidFill>
                  <a:srgbClr val="002060"/>
                </a:solidFill>
                <a:latin typeface="Times New Roman" panose="02020603050405020304" pitchFamily="18" charset="0"/>
                <a:cs typeface="Times New Roman" panose="02020603050405020304" pitchFamily="18" charset="0"/>
              </a:rPr>
              <a:t>Potravinové řetězce.</a:t>
            </a:r>
          </a:p>
        </p:txBody>
      </p:sp>
      <p:sp>
        <p:nvSpPr>
          <p:cNvPr id="6" name="Nadpis 5"/>
          <p:cNvSpPr>
            <a:spLocks noGrp="1"/>
          </p:cNvSpPr>
          <p:nvPr>
            <p:ph type="title"/>
          </p:nvPr>
        </p:nvSpPr>
        <p:spPr>
          <a:xfrm>
            <a:off x="179512" y="195486"/>
            <a:ext cx="5112568" cy="507703"/>
          </a:xfrm>
        </p:spPr>
        <p:txBody>
          <a:bodyPr/>
          <a:lstStyle/>
          <a:p>
            <a:r>
              <a:rPr lang="cs-CZ" dirty="0"/>
              <a:t>Strategie aktivní cenové konkurence</a:t>
            </a:r>
          </a:p>
        </p:txBody>
      </p:sp>
    </p:spTree>
    <p:extLst>
      <p:ext uri="{BB962C8B-B14F-4D97-AF65-F5344CB8AC3E}">
        <p14:creationId xmlns:p14="http://schemas.microsoft.com/office/powerpoint/2010/main" val="23532411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Cenová politika zaměřená na konkurenci.</a:t>
            </a:r>
          </a:p>
          <a:p>
            <a:r>
              <a:rPr lang="cs-CZ" altLang="cs-CZ" sz="2000" dirty="0">
                <a:solidFill>
                  <a:srgbClr val="002060"/>
                </a:solidFill>
                <a:latin typeface="Times New Roman" panose="02020603050405020304" pitchFamily="18" charset="0"/>
                <a:cs typeface="Times New Roman" panose="02020603050405020304" pitchFamily="18" charset="0"/>
              </a:rPr>
              <a:t>Prodávající minimalizují cenu rozšířením produktů pomocí stimulačních faktorů.</a:t>
            </a:r>
          </a:p>
          <a:p>
            <a:r>
              <a:rPr lang="cs-CZ" altLang="cs-CZ" sz="2000" dirty="0">
                <a:solidFill>
                  <a:srgbClr val="002060"/>
                </a:solidFill>
                <a:latin typeface="Times New Roman" panose="02020603050405020304" pitchFamily="18" charset="0"/>
                <a:cs typeface="Times New Roman" panose="02020603050405020304" pitchFamily="18" charset="0"/>
              </a:rPr>
              <a:t>Nástroje necenové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kvalita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doprovodné služby,</a:t>
            </a:r>
          </a:p>
          <a:p>
            <a:pPr lvl="1"/>
            <a:r>
              <a:rPr lang="cs-CZ" altLang="cs-CZ" sz="2000" dirty="0">
                <a:solidFill>
                  <a:srgbClr val="002060"/>
                </a:solidFill>
                <a:latin typeface="Times New Roman" panose="02020603050405020304" pitchFamily="18" charset="0"/>
                <a:cs typeface="Times New Roman" panose="02020603050405020304" pitchFamily="18" charset="0"/>
              </a:rPr>
              <a:t>komunikace se zákazníkem,</a:t>
            </a:r>
          </a:p>
          <a:p>
            <a:pPr lvl="1"/>
            <a:r>
              <a:rPr lang="cs-CZ" altLang="cs-CZ" sz="2000" dirty="0">
                <a:solidFill>
                  <a:srgbClr val="002060"/>
                </a:solidFill>
                <a:latin typeface="Times New Roman" panose="02020603050405020304" pitchFamily="18" charset="0"/>
                <a:cs typeface="Times New Roman" panose="02020603050405020304" pitchFamily="18" charset="0"/>
              </a:rPr>
              <a:t>úroveň prodejního personálu,</a:t>
            </a:r>
          </a:p>
          <a:p>
            <a:pPr lvl="1"/>
            <a:r>
              <a:rPr lang="cs-CZ" altLang="cs-CZ" sz="2000" dirty="0">
                <a:solidFill>
                  <a:srgbClr val="002060"/>
                </a:solidFill>
                <a:latin typeface="Times New Roman" panose="02020603050405020304" pitchFamily="18" charset="0"/>
                <a:cs typeface="Times New Roman" panose="02020603050405020304" pitchFamily="18" charset="0"/>
              </a:rPr>
              <a:t>servis.</a:t>
            </a:r>
          </a:p>
        </p:txBody>
      </p:sp>
      <p:sp>
        <p:nvSpPr>
          <p:cNvPr id="6" name="Nadpis 5"/>
          <p:cNvSpPr>
            <a:spLocks noGrp="1"/>
          </p:cNvSpPr>
          <p:nvPr>
            <p:ph type="title"/>
          </p:nvPr>
        </p:nvSpPr>
        <p:spPr>
          <a:xfrm>
            <a:off x="179512" y="195486"/>
            <a:ext cx="5904656" cy="507703"/>
          </a:xfrm>
        </p:spPr>
        <p:txBody>
          <a:bodyPr/>
          <a:lstStyle/>
          <a:p>
            <a:r>
              <a:rPr lang="cs-CZ" dirty="0"/>
              <a:t>Strategie necenové konkurence</a:t>
            </a:r>
          </a:p>
        </p:txBody>
      </p:sp>
    </p:spTree>
    <p:extLst>
      <p:ext uri="{BB962C8B-B14F-4D97-AF65-F5344CB8AC3E}">
        <p14:creationId xmlns:p14="http://schemas.microsoft.com/office/powerpoint/2010/main" val="37915051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Penetrační</a:t>
            </a:r>
            <a:r>
              <a:rPr lang="cs-CZ" altLang="cs-CZ" sz="2000" dirty="0">
                <a:solidFill>
                  <a:srgbClr val="002060"/>
                </a:solidFill>
                <a:latin typeface="Times New Roman" panose="02020603050405020304" pitchFamily="18" charset="0"/>
                <a:cs typeface="Times New Roman" panose="02020603050405020304" pitchFamily="18" charset="0"/>
              </a:rPr>
              <a:t> – velmi nízká cena. Tato cenová strategie se používá pro prodej velkých objemů produktů a průnik na (nový) trh. Zpravidla je produkt silně podpořen komunikací a cena je nejnižší na trhu. Nutnou podmínkou je cenová elasticita poptávky, trh je dostatečně velký pro nízkou ziskovou přirážku, konkurence nemá rozhodující necenovou výhodu.  </a:t>
            </a:r>
          </a:p>
          <a:p>
            <a:r>
              <a:rPr lang="cs-CZ" altLang="cs-CZ" sz="2000" b="1" dirty="0">
                <a:solidFill>
                  <a:srgbClr val="002060"/>
                </a:solidFill>
                <a:latin typeface="Times New Roman" panose="02020603050405020304" pitchFamily="18" charset="0"/>
                <a:cs typeface="Times New Roman" panose="02020603050405020304" pitchFamily="18" charset="0"/>
              </a:rPr>
              <a:t>Smetánková</a:t>
            </a:r>
            <a:r>
              <a:rPr lang="cs-CZ" altLang="cs-CZ" sz="2000" dirty="0">
                <a:solidFill>
                  <a:srgbClr val="002060"/>
                </a:solidFill>
                <a:latin typeface="Times New Roman" panose="02020603050405020304" pitchFamily="18" charset="0"/>
                <a:cs typeface="Times New Roman" panose="02020603050405020304" pitchFamily="18" charset="0"/>
              </a:rPr>
              <a:t> – vysoká cena. V praxi se používá strategie „slízávání smetany“ („</a:t>
            </a:r>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skimming</a:t>
            </a:r>
            <a:r>
              <a:rPr lang="cs-CZ" altLang="cs-CZ" sz="2000" dirty="0">
                <a:solidFill>
                  <a:srgbClr val="002060"/>
                </a:solidFill>
                <a:latin typeface="Times New Roman" panose="02020603050405020304" pitchFamily="18" charset="0"/>
                <a:cs typeface="Times New Roman" panose="02020603050405020304" pitchFamily="18" charset="0"/>
              </a:rPr>
              <a:t>“), kdy je cena nastavena vysoká a v čase se postupně snižuje, tím je podnik schopen v každém časovém období maximalizovat zisk z produktu. Příkladem by mohly být třeba mobilní telefony, kdy vlajková loď je při uvedení za 20.000 Kč a postupně klesne až na 8.000 Kč. </a:t>
            </a:r>
          </a:p>
        </p:txBody>
      </p:sp>
      <p:sp>
        <p:nvSpPr>
          <p:cNvPr id="6" name="Nadpis 5"/>
          <p:cNvSpPr>
            <a:spLocks noGrp="1"/>
          </p:cNvSpPr>
          <p:nvPr>
            <p:ph type="title"/>
          </p:nvPr>
        </p:nvSpPr>
        <p:spPr>
          <a:xfrm>
            <a:off x="179512" y="195486"/>
            <a:ext cx="3888432" cy="507703"/>
          </a:xfrm>
        </p:spPr>
        <p:txBody>
          <a:bodyPr/>
          <a:lstStyle/>
          <a:p>
            <a:r>
              <a:rPr lang="cs-CZ" dirty="0"/>
              <a:t>Specifické typy cen 1</a:t>
            </a:r>
          </a:p>
        </p:txBody>
      </p:sp>
    </p:spTree>
    <p:extLst>
      <p:ext uri="{BB962C8B-B14F-4D97-AF65-F5344CB8AC3E}">
        <p14:creationId xmlns:p14="http://schemas.microsoft.com/office/powerpoint/2010/main" val="333884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Existuje nespočet strategií. Nejsme schopni podat výčet všech, ale jsme schopni představit </a:t>
            </a:r>
            <a:r>
              <a:rPr lang="cs-CZ" sz="2000" b="1" dirty="0">
                <a:solidFill>
                  <a:srgbClr val="002060"/>
                </a:solidFill>
              </a:rPr>
              <a:t>základní typy </a:t>
            </a:r>
            <a:r>
              <a:rPr lang="cs-CZ" sz="2000" dirty="0">
                <a:solidFill>
                  <a:srgbClr val="002060"/>
                </a:solidFill>
              </a:rPr>
              <a:t>a ty pak dále aplikovat na konkrétní situaci firmy.</a:t>
            </a:r>
          </a:p>
          <a:p>
            <a:r>
              <a:rPr lang="cs-CZ" sz="2000" dirty="0">
                <a:solidFill>
                  <a:srgbClr val="002060"/>
                </a:solidFill>
              </a:rPr>
              <a:t>Generické (obecné/univerzální) strategie popisují několik hlavních typů postupů. Nejsou to tedy vždy konkrétní strategie se všemi kroky, ale možný typ postupu, v rámci kterého existuje množství strategií konkrétních. Jsou uplatnitelné pro všechny podniky po přizpůsobení na míru. (původně pouze </a:t>
            </a:r>
            <a:r>
              <a:rPr lang="cs-CZ" sz="2000" dirty="0" err="1">
                <a:solidFill>
                  <a:srgbClr val="002060"/>
                </a:solidFill>
              </a:rPr>
              <a:t>Porterovy</a:t>
            </a:r>
            <a:r>
              <a:rPr lang="cs-CZ" sz="2000" dirty="0">
                <a:solidFill>
                  <a:srgbClr val="002060"/>
                </a:solidFill>
              </a:rPr>
              <a:t>, ale my používáme obecné jako … opravdu obecné)</a:t>
            </a:r>
          </a:p>
        </p:txBody>
      </p:sp>
      <p:sp>
        <p:nvSpPr>
          <p:cNvPr id="6" name="Nadpis 5"/>
          <p:cNvSpPr>
            <a:spLocks noGrp="1"/>
          </p:cNvSpPr>
          <p:nvPr>
            <p:ph type="title"/>
          </p:nvPr>
        </p:nvSpPr>
        <p:spPr>
          <a:xfrm>
            <a:off x="107504" y="195486"/>
            <a:ext cx="8136904" cy="507703"/>
          </a:xfrm>
        </p:spPr>
        <p:txBody>
          <a:bodyPr/>
          <a:lstStyle/>
          <a:p>
            <a:r>
              <a:rPr lang="cs-CZ" dirty="0"/>
              <a:t>3 Generické marketingové strategie</a:t>
            </a:r>
          </a:p>
        </p:txBody>
      </p:sp>
    </p:spTree>
    <p:extLst>
      <p:ext uri="{BB962C8B-B14F-4D97-AF65-F5344CB8AC3E}">
        <p14:creationId xmlns:p14="http://schemas.microsoft.com/office/powerpoint/2010/main" val="15052213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2000" b="1" dirty="0">
                <a:solidFill>
                  <a:srgbClr val="002060"/>
                </a:solidFill>
              </a:rPr>
              <a:t>Jednotná</a:t>
            </a:r>
            <a:r>
              <a:rPr lang="cs-CZ" sz="2000" dirty="0">
                <a:solidFill>
                  <a:srgbClr val="002060"/>
                </a:solidFill>
              </a:rPr>
              <a:t> – velmi specifická strategie, která spoléhá na jednu cenu po dlouhou dobu životnosti produktu. Neměnící se cena dává spotřebiteli pocit pevného (referenčního) bodu na trhu.</a:t>
            </a:r>
          </a:p>
          <a:p>
            <a:pPr lvl="0"/>
            <a:r>
              <a:rPr lang="cs-CZ" sz="2000" b="1" dirty="0">
                <a:solidFill>
                  <a:srgbClr val="002060"/>
                </a:solidFill>
              </a:rPr>
              <a:t>Doporučené prodejní ceny</a:t>
            </a:r>
            <a:r>
              <a:rPr lang="cs-CZ" sz="2000" dirty="0">
                <a:solidFill>
                  <a:srgbClr val="002060"/>
                </a:solidFill>
              </a:rPr>
              <a:t> – jsou to ceny stanovené producentem pro obchodníky, přímo uvedeny v informačních kanálech. </a:t>
            </a:r>
          </a:p>
          <a:p>
            <a:pPr lvl="0"/>
            <a:r>
              <a:rPr lang="cs-CZ" sz="2000" b="1" dirty="0">
                <a:solidFill>
                  <a:srgbClr val="002060"/>
                </a:solidFill>
              </a:rPr>
              <a:t>Akční ceny</a:t>
            </a:r>
            <a:r>
              <a:rPr lang="cs-CZ" sz="2000" dirty="0">
                <a:solidFill>
                  <a:srgbClr val="002060"/>
                </a:solidFill>
              </a:rPr>
              <a:t> – nižší ceny pro stimulaci prodejů. Mnoho různých podob, některé jsou zmíněny v podkapitole o psychologii v oblasti ceny, další by mohly být např. pro zvláštní události, pro klíčové zákazníky apod. </a:t>
            </a:r>
          </a:p>
          <a:p>
            <a:r>
              <a:rPr lang="cs-CZ" sz="2000" b="1" dirty="0">
                <a:solidFill>
                  <a:srgbClr val="002060"/>
                </a:solidFill>
              </a:rPr>
              <a:t>Geografická cena</a:t>
            </a:r>
            <a:r>
              <a:rPr lang="cs-CZ" sz="2000" dirty="0">
                <a:solidFill>
                  <a:srgbClr val="002060"/>
                </a:solidFill>
              </a:rPr>
              <a:t> – podle vzdálenosti od podniku se cena zvyšuje s rostoucími náklady na transport. </a:t>
            </a:r>
          </a:p>
        </p:txBody>
      </p:sp>
      <p:sp>
        <p:nvSpPr>
          <p:cNvPr id="6" name="Nadpis 5"/>
          <p:cNvSpPr>
            <a:spLocks noGrp="1"/>
          </p:cNvSpPr>
          <p:nvPr>
            <p:ph type="title"/>
          </p:nvPr>
        </p:nvSpPr>
        <p:spPr>
          <a:xfrm>
            <a:off x="179512" y="195486"/>
            <a:ext cx="3888432" cy="507703"/>
          </a:xfrm>
        </p:spPr>
        <p:txBody>
          <a:bodyPr/>
          <a:lstStyle/>
          <a:p>
            <a:r>
              <a:rPr lang="cs-CZ" dirty="0"/>
              <a:t>Specifické typy cen 2</a:t>
            </a:r>
          </a:p>
        </p:txBody>
      </p:sp>
    </p:spTree>
    <p:extLst>
      <p:ext uri="{BB962C8B-B14F-4D97-AF65-F5344CB8AC3E}">
        <p14:creationId xmlns:p14="http://schemas.microsoft.com/office/powerpoint/2010/main" val="37144437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lvl="0"/>
            <a:r>
              <a:rPr lang="cs-CZ" sz="1800" b="1" dirty="0">
                <a:solidFill>
                  <a:srgbClr val="002060"/>
                </a:solidFill>
              </a:rPr>
              <a:t>Diskriminační cena</a:t>
            </a:r>
            <a:r>
              <a:rPr lang="cs-CZ" sz="1800" dirty="0">
                <a:solidFill>
                  <a:srgbClr val="002060"/>
                </a:solidFill>
              </a:rPr>
              <a:t> – podnik prodává produkt za několik rozdílných cen, např. různým segmentům, podle distribučního kanálu, podle času apod. </a:t>
            </a:r>
          </a:p>
          <a:p>
            <a:pPr lvl="0"/>
            <a:r>
              <a:rPr lang="cs-CZ" sz="1800" b="1" dirty="0">
                <a:solidFill>
                  <a:srgbClr val="002060"/>
                </a:solidFill>
              </a:rPr>
              <a:t>Aukční ceny</a:t>
            </a:r>
            <a:r>
              <a:rPr lang="cs-CZ" sz="1800" dirty="0">
                <a:solidFill>
                  <a:srgbClr val="002060"/>
                </a:solidFill>
              </a:rPr>
              <a:t> – cena je určována aukcí. Využívány pro nestandardní produkty (např. umění). U tzv. holandské aukce se nabídka upravuje od nejvyšší ceny směrem dolů.</a:t>
            </a:r>
          </a:p>
          <a:p>
            <a:pPr lvl="0"/>
            <a:r>
              <a:rPr lang="cs-CZ" sz="1800" b="1" dirty="0">
                <a:solidFill>
                  <a:srgbClr val="002060"/>
                </a:solidFill>
              </a:rPr>
              <a:t>Cenový vůdce se ztrátou</a:t>
            </a:r>
            <a:r>
              <a:rPr lang="cs-CZ" sz="1800" dirty="0">
                <a:solidFill>
                  <a:srgbClr val="002060"/>
                </a:solidFill>
              </a:rPr>
              <a:t> – nízká cena, která je využívána ke zničení konkurence, která není dlouhodobě schopná vedoucí firmě na trhu při těchto podmínkách konkurovat.</a:t>
            </a:r>
          </a:p>
          <a:p>
            <a:r>
              <a:rPr lang="cs-CZ" sz="1800" b="1" dirty="0">
                <a:solidFill>
                  <a:srgbClr val="002060"/>
                </a:solidFill>
              </a:rPr>
              <a:t>Prémiová cena </a:t>
            </a:r>
            <a:r>
              <a:rPr lang="cs-CZ" sz="1800" dirty="0">
                <a:solidFill>
                  <a:srgbClr val="002060"/>
                </a:solidFill>
              </a:rPr>
              <a:t>- vysoká cena po celý životní cyklus produktu. Snížení by bylo vnímáno zákazníky jako ztráta symbolu prestiže. Luxusní značky (móda, automobily, šperky, hodinky). Předpoklady prémiové ceny:</a:t>
            </a:r>
          </a:p>
          <a:p>
            <a:pPr lvl="1"/>
            <a:r>
              <a:rPr lang="cs-CZ" sz="1800" dirty="0">
                <a:solidFill>
                  <a:srgbClr val="002060"/>
                </a:solidFill>
              </a:rPr>
              <a:t>Zákazník věří, že zboží je kvalitní.</a:t>
            </a:r>
          </a:p>
          <a:p>
            <a:pPr lvl="1"/>
            <a:r>
              <a:rPr lang="cs-CZ" sz="1800" dirty="0">
                <a:solidFill>
                  <a:srgbClr val="002060"/>
                </a:solidFill>
              </a:rPr>
              <a:t>Produkt mu umožní reflektovat společenský status luxusu.</a:t>
            </a:r>
          </a:p>
          <a:p>
            <a:pPr lvl="1"/>
            <a:r>
              <a:rPr lang="cs-CZ" sz="1800" dirty="0">
                <a:solidFill>
                  <a:srgbClr val="002060"/>
                </a:solidFill>
              </a:rPr>
              <a:t>Náklady na poruchu výrobku jsou příliš vysoké.</a:t>
            </a:r>
          </a:p>
        </p:txBody>
      </p:sp>
      <p:sp>
        <p:nvSpPr>
          <p:cNvPr id="6" name="Nadpis 5"/>
          <p:cNvSpPr>
            <a:spLocks noGrp="1"/>
          </p:cNvSpPr>
          <p:nvPr>
            <p:ph type="title"/>
          </p:nvPr>
        </p:nvSpPr>
        <p:spPr>
          <a:xfrm>
            <a:off x="179512" y="195486"/>
            <a:ext cx="3888432" cy="507703"/>
          </a:xfrm>
        </p:spPr>
        <p:txBody>
          <a:bodyPr/>
          <a:lstStyle/>
          <a:p>
            <a:r>
              <a:rPr lang="cs-CZ" dirty="0"/>
              <a:t>Specifické typy cen 3</a:t>
            </a:r>
          </a:p>
        </p:txBody>
      </p:sp>
    </p:spTree>
    <p:extLst>
      <p:ext uri="{BB962C8B-B14F-4D97-AF65-F5344CB8AC3E}">
        <p14:creationId xmlns:p14="http://schemas.microsoft.com/office/powerpoint/2010/main" val="361064843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Jsou tedy strategie vysokých cen.</a:t>
            </a:r>
          </a:p>
          <a:p>
            <a:r>
              <a:rPr lang="cs-CZ" altLang="cs-CZ" sz="2000" dirty="0">
                <a:solidFill>
                  <a:srgbClr val="002060"/>
                </a:solidFill>
                <a:latin typeface="Times New Roman" panose="02020603050405020304" pitchFamily="18" charset="0"/>
                <a:cs typeface="Times New Roman" panose="02020603050405020304" pitchFamily="18" charset="0"/>
              </a:rPr>
              <a:t>Užití vysoké ceny nese určité předpoklady:</a:t>
            </a:r>
          </a:p>
          <a:p>
            <a:pPr lvl="1"/>
            <a:r>
              <a:rPr lang="cs-CZ" altLang="cs-CZ" sz="2000" dirty="0">
                <a:solidFill>
                  <a:srgbClr val="002060"/>
                </a:solidFill>
                <a:latin typeface="Times New Roman" panose="02020603050405020304" pitchFamily="18" charset="0"/>
                <a:cs typeface="Times New Roman" panose="02020603050405020304" pitchFamily="18" charset="0"/>
              </a:rPr>
              <a:t>Produkt je jedinečný, patentově chráněný.</a:t>
            </a:r>
          </a:p>
          <a:p>
            <a:pPr lvl="1"/>
            <a:r>
              <a:rPr lang="cs-CZ" altLang="cs-CZ" sz="2000" dirty="0">
                <a:solidFill>
                  <a:srgbClr val="002060"/>
                </a:solidFill>
                <a:latin typeface="Times New Roman" panose="02020603050405020304" pitchFamily="18" charset="0"/>
                <a:cs typeface="Times New Roman" panose="02020603050405020304" pitchFamily="18" charset="0"/>
              </a:rPr>
              <a:t>Výroba je obtížná.</a:t>
            </a:r>
          </a:p>
          <a:p>
            <a:pPr lvl="1"/>
            <a:r>
              <a:rPr lang="cs-CZ" altLang="cs-CZ" sz="2000" dirty="0">
                <a:solidFill>
                  <a:srgbClr val="002060"/>
                </a:solidFill>
                <a:latin typeface="Times New Roman" panose="02020603050405020304" pitchFamily="18" charset="0"/>
                <a:cs typeface="Times New Roman" panose="02020603050405020304" pitchFamily="18" charset="0"/>
              </a:rPr>
              <a:t>Vysoká cena neodrazuje určité segmenty zákazníků.</a:t>
            </a:r>
          </a:p>
          <a:p>
            <a:pPr lvl="1"/>
            <a:r>
              <a:rPr lang="cs-CZ" altLang="cs-CZ" sz="2000" dirty="0">
                <a:solidFill>
                  <a:srgbClr val="002060"/>
                </a:solidFill>
                <a:latin typeface="Times New Roman" panose="02020603050405020304" pitchFamily="18" charset="0"/>
                <a:cs typeface="Times New Roman" panose="02020603050405020304" pitchFamily="18" charset="0"/>
              </a:rPr>
              <a:t>Trh je příliš malý, než aby přilákal konkurenci.</a:t>
            </a:r>
          </a:p>
          <a:p>
            <a:pPr lvl="1"/>
            <a:r>
              <a:rPr lang="cs-CZ" altLang="cs-CZ" sz="2000" dirty="0">
                <a:solidFill>
                  <a:srgbClr val="002060"/>
                </a:solidFill>
                <a:latin typeface="Times New Roman" panose="02020603050405020304" pitchFamily="18" charset="0"/>
                <a:cs typeface="Times New Roman" panose="02020603050405020304" pitchFamily="18" charset="0"/>
              </a:rPr>
              <a:t>Produkt vyžaduje vysokou kvalifikaci zaměstnanců.</a:t>
            </a:r>
          </a:p>
        </p:txBody>
      </p:sp>
      <p:sp>
        <p:nvSpPr>
          <p:cNvPr id="6" name="Nadpis 5"/>
          <p:cNvSpPr>
            <a:spLocks noGrp="1"/>
          </p:cNvSpPr>
          <p:nvPr>
            <p:ph type="title"/>
          </p:nvPr>
        </p:nvSpPr>
        <p:spPr>
          <a:xfrm>
            <a:off x="179512" y="195486"/>
            <a:ext cx="3888432" cy="507703"/>
          </a:xfrm>
        </p:spPr>
        <p:txBody>
          <a:bodyPr/>
          <a:lstStyle/>
          <a:p>
            <a:r>
              <a:rPr lang="cs-CZ" dirty="0" err="1"/>
              <a:t>Skimming</a:t>
            </a:r>
            <a:r>
              <a:rPr lang="cs-CZ" dirty="0"/>
              <a:t> a </a:t>
            </a:r>
            <a:r>
              <a:rPr lang="cs-CZ" dirty="0" err="1"/>
              <a:t>premium</a:t>
            </a:r>
            <a:r>
              <a:rPr lang="cs-CZ" dirty="0"/>
              <a:t> </a:t>
            </a:r>
            <a:r>
              <a:rPr lang="cs-CZ" dirty="0" err="1"/>
              <a:t>pricing</a:t>
            </a:r>
            <a:endParaRPr lang="cs-CZ" dirty="0"/>
          </a:p>
        </p:txBody>
      </p:sp>
    </p:spTree>
    <p:extLst>
      <p:ext uri="{BB962C8B-B14F-4D97-AF65-F5344CB8AC3E}">
        <p14:creationId xmlns:p14="http://schemas.microsoft.com/office/powerpoint/2010/main" val="21521503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Cenové úlevy jsou odměnou poskytovanou zákazníkovi za splnění určitých podmínek nebo za určitých okolností. </a:t>
            </a:r>
          </a:p>
          <a:p>
            <a:r>
              <a:rPr lang="cs-CZ" altLang="cs-CZ" sz="2000" dirty="0">
                <a:solidFill>
                  <a:srgbClr val="002060"/>
                </a:solidFill>
                <a:latin typeface="Times New Roman" panose="02020603050405020304" pitchFamily="18" charset="0"/>
                <a:cs typeface="Times New Roman" panose="02020603050405020304" pitchFamily="18" charset="0"/>
              </a:rPr>
              <a:t>Většina firem poskytuje slevy a rabaty za včasné platby, objem objednávky, mimosezónní nákupy atd.</a:t>
            </a:r>
          </a:p>
          <a:p>
            <a:r>
              <a:rPr lang="cs-CZ" altLang="cs-CZ" sz="2000" dirty="0">
                <a:solidFill>
                  <a:srgbClr val="002060"/>
                </a:solidFill>
                <a:latin typeface="Times New Roman" panose="02020603050405020304" pitchFamily="18" charset="0"/>
                <a:cs typeface="Times New Roman" panose="02020603050405020304" pitchFamily="18" charset="0"/>
              </a:rPr>
              <a:t>Na B2C trhu to může být strategie vyšší ceny podpořené slevami k určitým událostem (také se nazývá strategií akčních cen). </a:t>
            </a:r>
          </a:p>
        </p:txBody>
      </p:sp>
      <p:sp>
        <p:nvSpPr>
          <p:cNvPr id="6" name="Nadpis 5"/>
          <p:cNvSpPr>
            <a:spLocks noGrp="1"/>
          </p:cNvSpPr>
          <p:nvPr>
            <p:ph type="title"/>
          </p:nvPr>
        </p:nvSpPr>
        <p:spPr>
          <a:xfrm>
            <a:off x="179512" y="195486"/>
            <a:ext cx="3888432" cy="507703"/>
          </a:xfrm>
        </p:spPr>
        <p:txBody>
          <a:bodyPr/>
          <a:lstStyle/>
          <a:p>
            <a:r>
              <a:rPr lang="cs-CZ" dirty="0"/>
              <a:t>Strategie cenových úlev</a:t>
            </a:r>
          </a:p>
        </p:txBody>
      </p:sp>
    </p:spTree>
    <p:extLst>
      <p:ext uri="{BB962C8B-B14F-4D97-AF65-F5344CB8AC3E}">
        <p14:creationId xmlns:p14="http://schemas.microsoft.com/office/powerpoint/2010/main" val="28027419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pPr lvl="0"/>
            <a:r>
              <a:rPr lang="cs-CZ" sz="1600" b="1" dirty="0">
                <a:solidFill>
                  <a:srgbClr val="002060"/>
                </a:solidFill>
              </a:rPr>
              <a:t>Zaokrouhlování cen</a:t>
            </a:r>
            <a:r>
              <a:rPr lang="cs-CZ" sz="1600" dirty="0">
                <a:solidFill>
                  <a:srgbClr val="002060"/>
                </a:solidFill>
              </a:rPr>
              <a:t>: výše ceny 9.90 místo 10 Kč vytváří iluzi levnějšího produktu. </a:t>
            </a:r>
          </a:p>
          <a:p>
            <a:pPr lvl="0"/>
            <a:r>
              <a:rPr lang="cs-CZ" sz="1600" b="1" dirty="0">
                <a:solidFill>
                  <a:srgbClr val="002060"/>
                </a:solidFill>
              </a:rPr>
              <a:t>Komparativní ceny</a:t>
            </a:r>
            <a:r>
              <a:rPr lang="cs-CZ" sz="1600" dirty="0">
                <a:solidFill>
                  <a:srgbClr val="002060"/>
                </a:solidFill>
              </a:rPr>
              <a:t>: využíváno u přeškrtnuté dřívější ceny a zdůrazněné nové ceny (dříve 44.90 teď pouze 39.90).  </a:t>
            </a:r>
          </a:p>
          <a:p>
            <a:pPr lvl="0"/>
            <a:r>
              <a:rPr lang="cs-CZ" sz="1600" b="1" dirty="0">
                <a:solidFill>
                  <a:srgbClr val="002060"/>
                </a:solidFill>
              </a:rPr>
              <a:t>Uvádění měsíčních splátek místo celé ceny</a:t>
            </a:r>
            <a:r>
              <a:rPr lang="cs-CZ" sz="1600" dirty="0">
                <a:solidFill>
                  <a:srgbClr val="002060"/>
                </a:solidFill>
              </a:rPr>
              <a:t>: produkt je možno koupit již za 399 Kč měsíčně, místo ceny 8000 Kč.</a:t>
            </a:r>
          </a:p>
          <a:p>
            <a:pPr lvl="0"/>
            <a:r>
              <a:rPr lang="cs-CZ" sz="1600" b="1" dirty="0">
                <a:solidFill>
                  <a:srgbClr val="002060"/>
                </a:solidFill>
              </a:rPr>
              <a:t>Akce X+1 zdarma</a:t>
            </a:r>
            <a:r>
              <a:rPr lang="cs-CZ" sz="1600" dirty="0">
                <a:solidFill>
                  <a:srgbClr val="002060"/>
                </a:solidFill>
              </a:rPr>
              <a:t>: zdánlivě nesouvisí s cenou, protože spotřebitel přece dostává kus zdarma, tento kus je ale samozřejmě v ceně zohledněn, ta může být i vyšší, než by počtu kusů produktu odpovídalo.</a:t>
            </a:r>
          </a:p>
          <a:p>
            <a:pPr lvl="0"/>
            <a:r>
              <a:rPr lang="cs-CZ" sz="1600" b="1" dirty="0">
                <a:solidFill>
                  <a:srgbClr val="002060"/>
                </a:solidFill>
              </a:rPr>
              <a:t>Vše za XX</a:t>
            </a:r>
            <a:r>
              <a:rPr lang="cs-CZ" sz="1600" dirty="0">
                <a:solidFill>
                  <a:srgbClr val="002060"/>
                </a:solidFill>
              </a:rPr>
              <a:t>: produkty jsou nabízeny za stejnou cenu. Tento postup vytváří iluzi úžasných hodnot za skvělé ceny.</a:t>
            </a:r>
          </a:p>
          <a:p>
            <a:pPr lvl="0"/>
            <a:r>
              <a:rPr lang="cs-CZ" sz="1600" b="1" dirty="0">
                <a:solidFill>
                  <a:srgbClr val="002060"/>
                </a:solidFill>
              </a:rPr>
              <a:t>Cenové prahy</a:t>
            </a:r>
            <a:r>
              <a:rPr lang="cs-CZ" sz="1600" dirty="0">
                <a:solidFill>
                  <a:srgbClr val="002060"/>
                </a:solidFill>
              </a:rPr>
              <a:t>: jedná se o určité cenové body, které má každý spotřebitel přiřazeny k určitému poměru kvality/ceny. </a:t>
            </a:r>
          </a:p>
          <a:p>
            <a:pPr lvl="0"/>
            <a:r>
              <a:rPr lang="cs-CZ" sz="1600" b="1" dirty="0">
                <a:solidFill>
                  <a:srgbClr val="002060"/>
                </a:solidFill>
              </a:rPr>
              <a:t>Rozdělení ceny podle produktu a služeb (komplementární cena)</a:t>
            </a:r>
            <a:r>
              <a:rPr lang="cs-CZ" sz="1600" dirty="0">
                <a:solidFill>
                  <a:srgbClr val="002060"/>
                </a:solidFill>
              </a:rPr>
              <a:t>: jedná se o stanovení na první pohled nízké ceny za produkt, která se později ukáže jako vysoká při započtení všech dodatečných služeb. </a:t>
            </a:r>
          </a:p>
          <a:p>
            <a:pPr lvl="0"/>
            <a:r>
              <a:rPr lang="cs-CZ" sz="1600" b="1" dirty="0">
                <a:solidFill>
                  <a:srgbClr val="002060"/>
                </a:solidFill>
              </a:rPr>
              <a:t>Barvy a velikost písma</a:t>
            </a:r>
            <a:r>
              <a:rPr lang="cs-CZ" sz="1600" dirty="0">
                <a:solidFill>
                  <a:srgbClr val="002060"/>
                </a:solidFill>
              </a:rPr>
              <a:t>: obchodní řetězce využívají pro upoutání pozornosti rozdílnou velikost písma a barevného podkladu pro akční ceny a normální ceny. </a:t>
            </a:r>
          </a:p>
        </p:txBody>
      </p:sp>
      <p:sp>
        <p:nvSpPr>
          <p:cNvPr id="6" name="Nadpis 5"/>
          <p:cNvSpPr>
            <a:spLocks noGrp="1"/>
          </p:cNvSpPr>
          <p:nvPr>
            <p:ph type="title"/>
          </p:nvPr>
        </p:nvSpPr>
        <p:spPr>
          <a:xfrm>
            <a:off x="179512" y="195486"/>
            <a:ext cx="3888432" cy="507703"/>
          </a:xfrm>
        </p:spPr>
        <p:txBody>
          <a:bodyPr/>
          <a:lstStyle/>
          <a:p>
            <a:r>
              <a:rPr lang="cs-CZ" dirty="0"/>
              <a:t>Psychologická cenová tvorba</a:t>
            </a:r>
          </a:p>
        </p:txBody>
      </p:sp>
    </p:spTree>
    <p:extLst>
      <p:ext uri="{BB962C8B-B14F-4D97-AF65-F5344CB8AC3E}">
        <p14:creationId xmlns:p14="http://schemas.microsoft.com/office/powerpoint/2010/main" val="14567755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Diskriminační ceny</a:t>
            </a:r>
          </a:p>
        </p:txBody>
      </p:sp>
      <p:graphicFrame>
        <p:nvGraphicFramePr>
          <p:cNvPr id="4" name="Tabulka 3"/>
          <p:cNvGraphicFramePr>
            <a:graphicFrameLocks noGrp="1"/>
          </p:cNvGraphicFramePr>
          <p:nvPr>
            <p:extLst/>
          </p:nvPr>
        </p:nvGraphicFramePr>
        <p:xfrm>
          <a:off x="94583" y="1340768"/>
          <a:ext cx="8715436" cy="2997535"/>
        </p:xfrm>
        <a:graphic>
          <a:graphicData uri="http://schemas.openxmlformats.org/drawingml/2006/table">
            <a:tbl>
              <a:tblPr firstRow="1" bandRow="1">
                <a:tableStyleId>{5940675A-B579-460E-94D1-54222C63F5DA}</a:tableStyleId>
              </a:tblPr>
              <a:tblGrid>
                <a:gridCol w="1918995">
                  <a:extLst>
                    <a:ext uri="{9D8B030D-6E8A-4147-A177-3AD203B41FA5}">
                      <a16:colId xmlns:a16="http://schemas.microsoft.com/office/drawing/2014/main" val="20000"/>
                    </a:ext>
                  </a:extLst>
                </a:gridCol>
                <a:gridCol w="3891296">
                  <a:extLst>
                    <a:ext uri="{9D8B030D-6E8A-4147-A177-3AD203B41FA5}">
                      <a16:colId xmlns:a16="http://schemas.microsoft.com/office/drawing/2014/main" val="20001"/>
                    </a:ext>
                  </a:extLst>
                </a:gridCol>
                <a:gridCol w="2905145">
                  <a:extLst>
                    <a:ext uri="{9D8B030D-6E8A-4147-A177-3AD203B41FA5}">
                      <a16:colId xmlns:a16="http://schemas.microsoft.com/office/drawing/2014/main" val="20002"/>
                    </a:ext>
                  </a:extLst>
                </a:gridCol>
              </a:tblGrid>
              <a:tr h="710012">
                <a:tc>
                  <a:txBody>
                    <a:bodyPr/>
                    <a:lstStyle/>
                    <a:p>
                      <a:r>
                        <a:rPr lang="cs-CZ" b="1" dirty="0">
                          <a:solidFill>
                            <a:srgbClr val="002060"/>
                          </a:solidFill>
                        </a:rPr>
                        <a:t>CENY PODLE</a:t>
                      </a:r>
                    </a:p>
                  </a:txBody>
                  <a:tcPr/>
                </a:tc>
                <a:tc>
                  <a:txBody>
                    <a:bodyPr/>
                    <a:lstStyle/>
                    <a:p>
                      <a:r>
                        <a:rPr lang="cs-CZ" b="1" dirty="0">
                          <a:solidFill>
                            <a:srgbClr val="002060"/>
                          </a:solidFill>
                        </a:rPr>
                        <a:t>PŘÍKLAD</a:t>
                      </a:r>
                    </a:p>
                  </a:txBody>
                  <a:tcPr/>
                </a:tc>
                <a:tc>
                  <a:txBody>
                    <a:bodyPr/>
                    <a:lstStyle/>
                    <a:p>
                      <a:r>
                        <a:rPr lang="cs-CZ" b="1" dirty="0">
                          <a:solidFill>
                            <a:srgbClr val="002060"/>
                          </a:solidFill>
                        </a:rPr>
                        <a:t>CÍL</a:t>
                      </a:r>
                    </a:p>
                  </a:txBody>
                  <a:tcPr/>
                </a:tc>
                <a:extLst>
                  <a:ext uri="{0D108BD9-81ED-4DB2-BD59-A6C34878D82A}">
                    <a16:rowId xmlns:a16="http://schemas.microsoft.com/office/drawing/2014/main" val="10000"/>
                  </a:ext>
                </a:extLst>
              </a:tr>
              <a:tr h="867499">
                <a:tc>
                  <a:txBody>
                    <a:bodyPr/>
                    <a:lstStyle/>
                    <a:p>
                      <a:r>
                        <a:rPr lang="cs-CZ" dirty="0">
                          <a:solidFill>
                            <a:srgbClr val="002060"/>
                          </a:solidFill>
                        </a:rPr>
                        <a:t>SEGMENTŮ</a:t>
                      </a:r>
                    </a:p>
                  </a:txBody>
                  <a:tcPr/>
                </a:tc>
                <a:tc>
                  <a:txBody>
                    <a:bodyPr/>
                    <a:lstStyle/>
                    <a:p>
                      <a:r>
                        <a:rPr lang="cs-CZ" dirty="0">
                          <a:solidFill>
                            <a:srgbClr val="002060"/>
                          </a:solidFill>
                        </a:rPr>
                        <a:t>Jízdné, vstupné pro studenty, důchodce.</a:t>
                      </a:r>
                    </a:p>
                  </a:txBody>
                  <a:tcPr/>
                </a:tc>
                <a:tc>
                  <a:txBody>
                    <a:bodyPr/>
                    <a:lstStyle/>
                    <a:p>
                      <a:r>
                        <a:rPr lang="cs-CZ" dirty="0">
                          <a:solidFill>
                            <a:srgbClr val="002060"/>
                          </a:solidFill>
                        </a:rPr>
                        <a:t>Získání více segmentů.</a:t>
                      </a:r>
                    </a:p>
                  </a:txBody>
                  <a:tcPr/>
                </a:tc>
                <a:extLst>
                  <a:ext uri="{0D108BD9-81ED-4DB2-BD59-A6C34878D82A}">
                    <a16:rowId xmlns:a16="http://schemas.microsoft.com/office/drawing/2014/main" val="10001"/>
                  </a:ext>
                </a:extLst>
              </a:tr>
              <a:tr h="710012">
                <a:tc>
                  <a:txBody>
                    <a:bodyPr/>
                    <a:lstStyle/>
                    <a:p>
                      <a:r>
                        <a:rPr lang="cs-CZ" dirty="0">
                          <a:solidFill>
                            <a:srgbClr val="002060"/>
                          </a:solidFill>
                        </a:rPr>
                        <a:t>MÍSTA</a:t>
                      </a:r>
                    </a:p>
                  </a:txBody>
                  <a:tcPr/>
                </a:tc>
                <a:tc>
                  <a:txBody>
                    <a:bodyPr/>
                    <a:lstStyle/>
                    <a:p>
                      <a:r>
                        <a:rPr lang="cs-CZ" dirty="0">
                          <a:solidFill>
                            <a:srgbClr val="002060"/>
                          </a:solidFill>
                        </a:rPr>
                        <a:t>Ceny sedadel v kině, divadle, na stadionech,</a:t>
                      </a:r>
                      <a:r>
                        <a:rPr lang="cs-CZ" baseline="0" dirty="0">
                          <a:solidFill>
                            <a:srgbClr val="002060"/>
                          </a:solidFill>
                        </a:rPr>
                        <a:t> v letadle.</a:t>
                      </a:r>
                      <a:endParaRPr lang="cs-CZ" dirty="0">
                        <a:solidFill>
                          <a:srgbClr val="002060"/>
                        </a:solidFill>
                      </a:endParaRPr>
                    </a:p>
                  </a:txBody>
                  <a:tcPr/>
                </a:tc>
                <a:tc>
                  <a:txBody>
                    <a:bodyPr/>
                    <a:lstStyle/>
                    <a:p>
                      <a:r>
                        <a:rPr lang="cs-CZ" dirty="0">
                          <a:solidFill>
                            <a:srgbClr val="002060"/>
                          </a:solidFill>
                        </a:rPr>
                        <a:t>Odlišení segmentů</a:t>
                      </a:r>
                      <a:r>
                        <a:rPr lang="cs-CZ" baseline="0" dirty="0">
                          <a:solidFill>
                            <a:srgbClr val="002060"/>
                          </a:solidFill>
                        </a:rPr>
                        <a:t> podle úplnosti produktu.</a:t>
                      </a:r>
                      <a:endParaRPr lang="cs-CZ" dirty="0">
                        <a:solidFill>
                          <a:srgbClr val="002060"/>
                        </a:solidFill>
                      </a:endParaRPr>
                    </a:p>
                  </a:txBody>
                  <a:tcPr/>
                </a:tc>
                <a:extLst>
                  <a:ext uri="{0D108BD9-81ED-4DB2-BD59-A6C34878D82A}">
                    <a16:rowId xmlns:a16="http://schemas.microsoft.com/office/drawing/2014/main" val="10002"/>
                  </a:ext>
                </a:extLst>
              </a:tr>
              <a:tr h="710012">
                <a:tc>
                  <a:txBody>
                    <a:bodyPr/>
                    <a:lstStyle/>
                    <a:p>
                      <a:r>
                        <a:rPr lang="cs-CZ" dirty="0">
                          <a:solidFill>
                            <a:srgbClr val="002060"/>
                          </a:solidFill>
                        </a:rPr>
                        <a:t>DOBY</a:t>
                      </a:r>
                    </a:p>
                  </a:txBody>
                  <a:tcPr/>
                </a:tc>
                <a:tc>
                  <a:txBody>
                    <a:bodyPr/>
                    <a:lstStyle/>
                    <a:p>
                      <a:r>
                        <a:rPr lang="cs-CZ" dirty="0">
                          <a:solidFill>
                            <a:srgbClr val="002060"/>
                          </a:solidFill>
                        </a:rPr>
                        <a:t>Sezónní ceny</a:t>
                      </a:r>
                      <a:r>
                        <a:rPr lang="cs-CZ" baseline="0" dirty="0">
                          <a:solidFill>
                            <a:srgbClr val="002060"/>
                          </a:solidFill>
                        </a:rPr>
                        <a:t> zájezdů, pobytů. Tarify elektřiny, mobilních operátorů.</a:t>
                      </a:r>
                      <a:endParaRPr lang="cs-CZ" dirty="0">
                        <a:solidFill>
                          <a:srgbClr val="002060"/>
                        </a:solidFill>
                      </a:endParaRPr>
                    </a:p>
                  </a:txBody>
                  <a:tcPr/>
                </a:tc>
                <a:tc>
                  <a:txBody>
                    <a:bodyPr/>
                    <a:lstStyle/>
                    <a:p>
                      <a:r>
                        <a:rPr lang="cs-CZ" dirty="0">
                          <a:solidFill>
                            <a:srgbClr val="002060"/>
                          </a:solidFill>
                        </a:rPr>
                        <a:t>Zajištění rovnoměrného</a:t>
                      </a:r>
                      <a:r>
                        <a:rPr lang="cs-CZ" baseline="0" dirty="0">
                          <a:solidFill>
                            <a:srgbClr val="002060"/>
                          </a:solidFill>
                        </a:rPr>
                        <a:t> užití produktu.</a:t>
                      </a:r>
                      <a:endParaRPr lang="cs-CZ" dirty="0">
                        <a:solidFill>
                          <a:srgbClr val="00206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82178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err="1">
                <a:solidFill>
                  <a:srgbClr val="002060"/>
                </a:solidFill>
                <a:latin typeface="Times New Roman" panose="02020603050405020304" pitchFamily="18" charset="0"/>
                <a:cs typeface="Times New Roman" panose="02020603050405020304" pitchFamily="18" charset="0"/>
              </a:rPr>
              <a:t>Podnákladová</a:t>
            </a:r>
            <a:r>
              <a:rPr lang="cs-CZ" altLang="cs-CZ" sz="2000" b="1" dirty="0">
                <a:solidFill>
                  <a:srgbClr val="002060"/>
                </a:solidFill>
                <a:latin typeface="Times New Roman" panose="02020603050405020304" pitchFamily="18" charset="0"/>
                <a:cs typeface="Times New Roman" panose="02020603050405020304" pitchFamily="18" charset="0"/>
              </a:rPr>
              <a:t> cena </a:t>
            </a:r>
            <a:r>
              <a:rPr lang="cs-CZ" altLang="cs-CZ" sz="2000" dirty="0">
                <a:solidFill>
                  <a:srgbClr val="002060"/>
                </a:solidFill>
                <a:latin typeface="Times New Roman" panose="02020603050405020304" pitchFamily="18" charset="0"/>
                <a:cs typeface="Times New Roman" panose="02020603050405020304" pitchFamily="18" charset="0"/>
              </a:rPr>
              <a:t>– varianta ceny obratového tahouna, kdy se cena nachází dokonce pod náklady produkce, ale produkt je ve výsledku ziskový, protože vydělává na dodatečných službách nebo produktech nutných k pozdější koupi. </a:t>
            </a:r>
          </a:p>
          <a:p>
            <a:r>
              <a:rPr lang="cs-CZ" altLang="cs-CZ" sz="2000" dirty="0">
                <a:solidFill>
                  <a:srgbClr val="002060"/>
                </a:solidFill>
                <a:latin typeface="Times New Roman" panose="02020603050405020304" pitchFamily="18" charset="0"/>
                <a:cs typeface="Times New Roman" panose="02020603050405020304" pitchFamily="18" charset="0"/>
              </a:rPr>
              <a:t>Příkladem může být třeba tablet Amazon Kindle </a:t>
            </a:r>
            <a:r>
              <a:rPr lang="cs-CZ" altLang="cs-CZ" sz="2000" dirty="0" err="1">
                <a:solidFill>
                  <a:srgbClr val="002060"/>
                </a:solidFill>
                <a:latin typeface="Times New Roman" panose="02020603050405020304" pitchFamily="18" charset="0"/>
                <a:cs typeface="Times New Roman" panose="02020603050405020304" pitchFamily="18" charset="0"/>
              </a:rPr>
              <a:t>Fire</a:t>
            </a:r>
            <a:r>
              <a:rPr lang="cs-CZ" altLang="cs-CZ" sz="2000" dirty="0">
                <a:solidFill>
                  <a:srgbClr val="002060"/>
                </a:solidFill>
                <a:latin typeface="Times New Roman" panose="02020603050405020304" pitchFamily="18" charset="0"/>
                <a:cs typeface="Times New Roman" panose="02020603050405020304" pitchFamily="18" charset="0"/>
              </a:rPr>
              <a:t>, který za cenu 59 dolarů nabízí co konkurence za 200 dolarů – okamžitě po zapnutí je zákazník připojen do obchodu Amazon, kde začne utrácet a ztrátu z tabletu brzy Amazonu vynahradí. </a:t>
            </a:r>
          </a:p>
        </p:txBody>
      </p:sp>
      <p:sp>
        <p:nvSpPr>
          <p:cNvPr id="6" name="Nadpis 5"/>
          <p:cNvSpPr>
            <a:spLocks noGrp="1"/>
          </p:cNvSpPr>
          <p:nvPr>
            <p:ph type="title"/>
          </p:nvPr>
        </p:nvSpPr>
        <p:spPr>
          <a:xfrm>
            <a:off x="179512" y="195486"/>
            <a:ext cx="7272808" cy="507703"/>
          </a:xfrm>
        </p:spPr>
        <p:txBody>
          <a:bodyPr/>
          <a:lstStyle/>
          <a:p>
            <a:r>
              <a:rPr lang="cs-CZ" dirty="0"/>
              <a:t>Produkt, který přiláká zákazníky k ostatním produktům</a:t>
            </a:r>
          </a:p>
        </p:txBody>
      </p:sp>
    </p:spTree>
    <p:extLst>
      <p:ext uri="{BB962C8B-B14F-4D97-AF65-F5344CB8AC3E}">
        <p14:creationId xmlns:p14="http://schemas.microsoft.com/office/powerpoint/2010/main" val="6322052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Prodejní stanovení ceny</a:t>
            </a:r>
            <a:r>
              <a:rPr lang="cs-CZ" altLang="cs-CZ" sz="2000" dirty="0">
                <a:solidFill>
                  <a:srgbClr val="002060"/>
                </a:solidFill>
                <a:latin typeface="Times New Roman" panose="02020603050405020304" pitchFamily="18" charset="0"/>
                <a:cs typeface="Times New Roman" panose="02020603050405020304" pitchFamily="18" charset="0"/>
              </a:rPr>
              <a:t>: je nejpřísnější forma stanovení ceny. Zahrnuje právní smlouvy, jejichž dodržování může dodavatel vymáhat soudně.</a:t>
            </a:r>
          </a:p>
          <a:p>
            <a:r>
              <a:rPr lang="cs-CZ" altLang="cs-CZ" sz="2000" b="1" dirty="0">
                <a:solidFill>
                  <a:srgbClr val="002060"/>
                </a:solidFill>
                <a:latin typeface="Times New Roman" panose="02020603050405020304" pitchFamily="18" charset="0"/>
                <a:cs typeface="Times New Roman" panose="02020603050405020304" pitchFamily="18" charset="0"/>
              </a:rPr>
              <a:t>Integrace</a:t>
            </a:r>
            <a:r>
              <a:rPr lang="cs-CZ" altLang="cs-CZ" sz="2000" dirty="0">
                <a:solidFill>
                  <a:srgbClr val="002060"/>
                </a:solidFill>
                <a:latin typeface="Times New Roman" panose="02020603050405020304" pitchFamily="18" charset="0"/>
                <a:cs typeface="Times New Roman" panose="02020603050405020304" pitchFamily="18" charset="0"/>
              </a:rPr>
              <a:t>: dodavatel může kontrolovat finální prodejní ceny prostřednictvím vpřed postupující vertikální integrací (tak, že přebírá následující článek průmyslového řetězce). </a:t>
            </a:r>
          </a:p>
          <a:p>
            <a:r>
              <a:rPr lang="cs-CZ" altLang="cs-CZ" sz="2000" b="1" dirty="0">
                <a:solidFill>
                  <a:srgbClr val="002060"/>
                </a:solidFill>
                <a:latin typeface="Times New Roman" panose="02020603050405020304" pitchFamily="18" charset="0"/>
                <a:cs typeface="Times New Roman" panose="02020603050405020304" pitchFamily="18" charset="0"/>
              </a:rPr>
              <a:t>Doporučené ceny</a:t>
            </a:r>
            <a:r>
              <a:rPr lang="cs-CZ" altLang="cs-CZ" sz="2000" dirty="0">
                <a:solidFill>
                  <a:srgbClr val="002060"/>
                </a:solidFill>
                <a:latin typeface="Times New Roman" panose="02020603050405020304" pitchFamily="18" charset="0"/>
                <a:cs typeface="Times New Roman" panose="02020603050405020304" pitchFamily="18" charset="0"/>
              </a:rPr>
              <a:t>: dodavatelé radí prodejcům, jaké prodejní ceny by měli spotřebitelům určovat. Nicméně uposlechnutí této rady nemůže být vymáháno soudně.</a:t>
            </a:r>
          </a:p>
          <a:p>
            <a:r>
              <a:rPr lang="cs-CZ" altLang="cs-CZ" sz="2000" b="1" dirty="0">
                <a:solidFill>
                  <a:srgbClr val="002060"/>
                </a:solidFill>
                <a:latin typeface="Times New Roman" panose="02020603050405020304" pitchFamily="18" charset="0"/>
                <a:cs typeface="Times New Roman" panose="02020603050405020304" pitchFamily="18" charset="0"/>
              </a:rPr>
              <a:t>Minimální ceny</a:t>
            </a:r>
            <a:r>
              <a:rPr lang="cs-CZ" altLang="cs-CZ" sz="2000" dirty="0">
                <a:solidFill>
                  <a:srgbClr val="002060"/>
                </a:solidFill>
                <a:latin typeface="Times New Roman" panose="02020603050405020304" pitchFamily="18" charset="0"/>
                <a:cs typeface="Times New Roman" panose="02020603050405020304" pitchFamily="18" charset="0"/>
              </a:rPr>
              <a:t>: jedná se o variantu určování prodejních doporučených cen.</a:t>
            </a:r>
          </a:p>
        </p:txBody>
      </p:sp>
      <p:sp>
        <p:nvSpPr>
          <p:cNvPr id="6" name="Nadpis 5"/>
          <p:cNvSpPr>
            <a:spLocks noGrp="1"/>
          </p:cNvSpPr>
          <p:nvPr>
            <p:ph type="title"/>
          </p:nvPr>
        </p:nvSpPr>
        <p:spPr>
          <a:xfrm>
            <a:off x="179512" y="195486"/>
            <a:ext cx="7272808" cy="507703"/>
          </a:xfrm>
        </p:spPr>
        <p:txBody>
          <a:bodyPr/>
          <a:lstStyle/>
          <a:p>
            <a:r>
              <a:rPr lang="cs-CZ" dirty="0"/>
              <a:t>Strategie z hlediska udržení ceny v distribučním kanálu</a:t>
            </a:r>
          </a:p>
        </p:txBody>
      </p:sp>
    </p:spTree>
    <p:extLst>
      <p:ext uri="{BB962C8B-B14F-4D97-AF65-F5344CB8AC3E}">
        <p14:creationId xmlns:p14="http://schemas.microsoft.com/office/powerpoint/2010/main" val="3661891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Stanovení cen na základě charakteristik produktu</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843558"/>
            <a:ext cx="4968552" cy="3776099"/>
          </a:xfrm>
          <a:prstGeom prst="rect">
            <a:avLst/>
          </a:prstGeom>
        </p:spPr>
      </p:pic>
    </p:spTree>
    <p:extLst>
      <p:ext uri="{BB962C8B-B14F-4D97-AF65-F5344CB8AC3E}">
        <p14:creationId xmlns:p14="http://schemas.microsoft.com/office/powerpoint/2010/main" val="40830418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Komunikace, komunikační model.</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2 Komunikační strategie – kampaň.</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3 PR </a:t>
            </a:r>
            <a:r>
              <a:rPr lang="cs-CZ" altLang="cs-CZ" sz="2000" b="1" dirty="0" err="1">
                <a:solidFill>
                  <a:srgbClr val="002060"/>
                </a:solidFill>
                <a:latin typeface="Times New Roman" panose="02020603050405020304" pitchFamily="18" charset="0"/>
                <a:cs typeface="Times New Roman" panose="02020603050405020304" pitchFamily="18" charset="0"/>
              </a:rPr>
              <a:t>Applu</a:t>
            </a:r>
            <a:r>
              <a:rPr lang="cs-CZ" altLang="cs-CZ" sz="2000" b="1"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5688632" cy="507703"/>
          </a:xfrm>
        </p:spPr>
        <p:txBody>
          <a:bodyPr/>
          <a:lstStyle/>
          <a:p>
            <a:r>
              <a:rPr lang="cs-CZ" dirty="0"/>
              <a:t>Obsah kapitoly komunikační strategie</a:t>
            </a:r>
          </a:p>
        </p:txBody>
      </p:sp>
    </p:spTree>
    <p:extLst>
      <p:ext uri="{BB962C8B-B14F-4D97-AF65-F5344CB8AC3E}">
        <p14:creationId xmlns:p14="http://schemas.microsoft.com/office/powerpoint/2010/main" val="133599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r>
              <a:rPr lang="cs-CZ" sz="2000" dirty="0">
                <a:solidFill>
                  <a:srgbClr val="002060"/>
                </a:solidFill>
              </a:rPr>
              <a:t>Firmy, které se neliší ani </a:t>
            </a:r>
            <a:r>
              <a:rPr lang="cs-CZ" sz="2000" b="1" dirty="0">
                <a:solidFill>
                  <a:srgbClr val="002060"/>
                </a:solidFill>
              </a:rPr>
              <a:t>cenou</a:t>
            </a:r>
            <a:r>
              <a:rPr lang="cs-CZ" sz="2000" dirty="0">
                <a:solidFill>
                  <a:srgbClr val="002060"/>
                </a:solidFill>
              </a:rPr>
              <a:t> ani </a:t>
            </a:r>
            <a:r>
              <a:rPr lang="cs-CZ" sz="2000" b="1" dirty="0">
                <a:solidFill>
                  <a:srgbClr val="002060"/>
                </a:solidFill>
              </a:rPr>
              <a:t>kvalitou</a:t>
            </a:r>
            <a:r>
              <a:rPr lang="cs-CZ" sz="2000" dirty="0">
                <a:solidFill>
                  <a:srgbClr val="002060"/>
                </a:solidFill>
              </a:rPr>
              <a:t> (jsou uprostřed), by měly usilovat o jedno nebo druhé.</a:t>
            </a:r>
            <a:endParaRPr lang="cs-CZ" sz="2000" b="1" dirty="0">
              <a:solidFill>
                <a:srgbClr val="002060"/>
              </a:solidFill>
            </a:endParaRPr>
          </a:p>
          <a:p>
            <a:pPr marL="514350" indent="-514350">
              <a:buFont typeface="Calibri" pitchFamily="34" charset="0"/>
              <a:buAutoNum type="arabicPeriod"/>
            </a:pPr>
            <a:r>
              <a:rPr lang="cs-CZ" sz="2000" b="1" dirty="0">
                <a:solidFill>
                  <a:srgbClr val="002060"/>
                </a:solidFill>
              </a:rPr>
              <a:t>Strategie minimálních nákladů </a:t>
            </a:r>
            <a:r>
              <a:rPr lang="cs-CZ" sz="2000" dirty="0">
                <a:solidFill>
                  <a:srgbClr val="002060"/>
                </a:solidFill>
              </a:rPr>
              <a:t>-primárním cílem jsou nízké náklady. Lze aplikovat u firem působících na rozsáhlém a masovém trhu. Důraz na nákup, výrobu a distribuci.</a:t>
            </a:r>
          </a:p>
          <a:p>
            <a:pPr marL="514350" indent="-514350">
              <a:buFont typeface="Calibri" pitchFamily="34" charset="0"/>
              <a:buAutoNum type="arabicPeriod"/>
            </a:pPr>
            <a:r>
              <a:rPr lang="cs-CZ" sz="2000" b="1" dirty="0">
                <a:solidFill>
                  <a:srgbClr val="002060"/>
                </a:solidFill>
              </a:rPr>
              <a:t>Strategie diferenciace produktu </a:t>
            </a:r>
            <a:r>
              <a:rPr lang="cs-CZ" sz="2000" dirty="0">
                <a:solidFill>
                  <a:srgbClr val="002060"/>
                </a:solidFill>
              </a:rPr>
              <a:t>– tj. odlišení produktu jeho výjimečností (služby, kvalita, design, technologie).</a:t>
            </a:r>
          </a:p>
          <a:p>
            <a:pPr marL="514350" indent="-514350">
              <a:buFont typeface="Calibri" pitchFamily="34" charset="0"/>
              <a:buAutoNum type="arabicPeriod"/>
            </a:pPr>
            <a:r>
              <a:rPr lang="cs-CZ" sz="2000" b="1" dirty="0">
                <a:solidFill>
                  <a:srgbClr val="002060"/>
                </a:solidFill>
              </a:rPr>
              <a:t>Strategie tržní orientace -</a:t>
            </a:r>
            <a:r>
              <a:rPr lang="cs-CZ" sz="2000" dirty="0">
                <a:solidFill>
                  <a:srgbClr val="002060"/>
                </a:solidFill>
              </a:rPr>
              <a:t> znamená, že firma způsobem provedení svého produktu řeší problém určitého segmentu trhu.  Neusiluje o ovládnutí celého trhu.</a:t>
            </a:r>
          </a:p>
        </p:txBody>
      </p:sp>
      <p:sp>
        <p:nvSpPr>
          <p:cNvPr id="6" name="Nadpis 5"/>
          <p:cNvSpPr>
            <a:spLocks noGrp="1"/>
          </p:cNvSpPr>
          <p:nvPr>
            <p:ph type="title"/>
          </p:nvPr>
        </p:nvSpPr>
        <p:spPr>
          <a:xfrm>
            <a:off x="107504" y="195486"/>
            <a:ext cx="8136904" cy="507703"/>
          </a:xfrm>
        </p:spPr>
        <p:txBody>
          <a:bodyPr/>
          <a:lstStyle/>
          <a:p>
            <a:r>
              <a:rPr lang="pl-PL" dirty="0"/>
              <a:t>Základní marketingové strategie dle Portera</a:t>
            </a:r>
            <a:endParaRPr lang="cs-CZ" dirty="0"/>
          </a:p>
        </p:txBody>
      </p:sp>
    </p:spTree>
    <p:extLst>
      <p:ext uri="{BB962C8B-B14F-4D97-AF65-F5344CB8AC3E}">
        <p14:creationId xmlns:p14="http://schemas.microsoft.com/office/powerpoint/2010/main" val="33325789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Je proces sdělování, sdílení, přenosu a výměny významů a hodnot, zahrnujících v širším významu nejen oblast informací, ale také dalších projevů a výsledků lidské činnosti, jako jsou nejrůznější nabízené produkty, stejně jako reakce zákazníků na ně (</a:t>
            </a:r>
            <a:r>
              <a:rPr lang="cs-CZ" altLang="cs-CZ" sz="2000" dirty="0" err="1">
                <a:solidFill>
                  <a:srgbClr val="002060"/>
                </a:solidFill>
                <a:latin typeface="Times New Roman" panose="02020603050405020304" pitchFamily="18" charset="0"/>
                <a:cs typeface="Times New Roman" panose="02020603050405020304" pitchFamily="18" charset="0"/>
              </a:rPr>
              <a:t>Foret</a:t>
            </a:r>
            <a:r>
              <a:rPr lang="cs-CZ" altLang="cs-CZ" sz="2000" dirty="0">
                <a:solidFill>
                  <a:srgbClr val="002060"/>
                </a:solidFill>
                <a:latin typeface="Times New Roman" panose="02020603050405020304" pitchFamily="18" charset="0"/>
                <a:cs typeface="Times New Roman" panose="02020603050405020304" pitchFamily="18" charset="0"/>
              </a:rPr>
              <a:t>, 2003).</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Marketingová komunikace:</a:t>
            </a:r>
          </a:p>
          <a:p>
            <a:pPr lvl="1"/>
            <a:r>
              <a:rPr lang="cs-CZ" altLang="cs-CZ" sz="2000" dirty="0">
                <a:solidFill>
                  <a:srgbClr val="002060"/>
                </a:solidFill>
                <a:latin typeface="Times New Roman" panose="02020603050405020304" pitchFamily="18" charset="0"/>
                <a:cs typeface="Times New Roman" panose="02020603050405020304" pitchFamily="18" charset="0"/>
              </a:rPr>
              <a:t>Širší pojetí: veškerá plánovaná i neplánovaná komunikace ve všech bodech kontaktů organizace se současnými i potenciálními zákazníky (obal produktu, vnímání značky, cena, distribuční místa, reklama, chování zaměstnanců, tradice organizace atd.) Integrovaná marketingová komunikace.</a:t>
            </a:r>
          </a:p>
          <a:p>
            <a:pPr lvl="1"/>
            <a:r>
              <a:rPr lang="cs-CZ" altLang="cs-CZ" sz="2000" dirty="0">
                <a:solidFill>
                  <a:srgbClr val="002060"/>
                </a:solidFill>
                <a:latin typeface="Times New Roman" panose="02020603050405020304" pitchFamily="18" charset="0"/>
                <a:cs typeface="Times New Roman" panose="02020603050405020304" pitchFamily="18" charset="0"/>
              </a:rPr>
              <a:t>Užší pojetí: marketingový komunikační mix.</a:t>
            </a:r>
          </a:p>
        </p:txBody>
      </p:sp>
      <p:sp>
        <p:nvSpPr>
          <p:cNvPr id="6" name="Nadpis 5"/>
          <p:cNvSpPr>
            <a:spLocks noGrp="1"/>
          </p:cNvSpPr>
          <p:nvPr>
            <p:ph type="title"/>
          </p:nvPr>
        </p:nvSpPr>
        <p:spPr>
          <a:xfrm>
            <a:off x="179512" y="195486"/>
            <a:ext cx="5328592" cy="507703"/>
          </a:xfrm>
        </p:spPr>
        <p:txBody>
          <a:bodyPr/>
          <a:lstStyle/>
          <a:p>
            <a:r>
              <a:rPr lang="cs-CZ" dirty="0"/>
              <a:t>1 Komunikace </a:t>
            </a:r>
          </a:p>
        </p:txBody>
      </p:sp>
    </p:spTree>
    <p:extLst>
      <p:ext uri="{BB962C8B-B14F-4D97-AF65-F5344CB8AC3E}">
        <p14:creationId xmlns:p14="http://schemas.microsoft.com/office/powerpoint/2010/main" val="6712648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65660" y="250032"/>
            <a:ext cx="6535340" cy="269081"/>
          </a:xfrm>
          <a:noFill/>
        </p:spPr>
        <p:txBody>
          <a:bodyPr anchor="t">
            <a:noAutofit/>
          </a:bodyPr>
          <a:lstStyle/>
          <a:p>
            <a:pPr algn="ctr" eaLnBrk="1" hangingPunct="1"/>
            <a:r>
              <a:rPr lang="cs-CZ" altLang="cs-CZ" sz="3600" dirty="0"/>
              <a:t>Kybernetický model komunikace </a:t>
            </a:r>
          </a:p>
        </p:txBody>
      </p:sp>
      <p:grpSp>
        <p:nvGrpSpPr>
          <p:cNvPr id="2" name="Group 60"/>
          <p:cNvGrpSpPr>
            <a:grpSpLocks noChangeAspect="1"/>
          </p:cNvGrpSpPr>
          <p:nvPr/>
        </p:nvGrpSpPr>
        <p:grpSpPr bwMode="auto">
          <a:xfrm>
            <a:off x="1818085" y="607219"/>
            <a:ext cx="5886450" cy="4536281"/>
            <a:chOff x="2198" y="4433"/>
            <a:chExt cx="7200" cy="4320"/>
          </a:xfrm>
        </p:grpSpPr>
        <p:sp>
          <p:nvSpPr>
            <p:cNvPr id="21508" name="AutoShape 61"/>
            <p:cNvSpPr>
              <a:spLocks noChangeAspect="1" noChangeArrowheads="1"/>
            </p:cNvSpPr>
            <p:nvPr/>
          </p:nvSpPr>
          <p:spPr bwMode="auto">
            <a:xfrm>
              <a:off x="2198" y="4433"/>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350"/>
            </a:p>
          </p:txBody>
        </p:sp>
        <p:sp>
          <p:nvSpPr>
            <p:cNvPr id="21509" name="Rectangle 62"/>
            <p:cNvSpPr>
              <a:spLocks noChangeArrowheads="1"/>
            </p:cNvSpPr>
            <p:nvPr/>
          </p:nvSpPr>
          <p:spPr bwMode="auto">
            <a:xfrm>
              <a:off x="3494" y="5153"/>
              <a:ext cx="1296"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900"/>
                </a:spcBef>
                <a:buClrTx/>
                <a:buSzTx/>
                <a:buNone/>
              </a:pPr>
              <a:r>
                <a:rPr lang="cs-CZ" altLang="cs-CZ" sz="1200" b="1"/>
                <a:t>zakódování</a:t>
              </a:r>
            </a:p>
          </p:txBody>
        </p:sp>
        <p:sp>
          <p:nvSpPr>
            <p:cNvPr id="21510" name="Rectangle 63"/>
            <p:cNvSpPr>
              <a:spLocks noChangeArrowheads="1"/>
            </p:cNvSpPr>
            <p:nvPr/>
          </p:nvSpPr>
          <p:spPr bwMode="auto">
            <a:xfrm>
              <a:off x="5222" y="5153"/>
              <a:ext cx="1296"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450"/>
                </a:spcBef>
                <a:buClrTx/>
                <a:buSzTx/>
                <a:buNone/>
              </a:pPr>
              <a:r>
                <a:rPr lang="cs-CZ" altLang="cs-CZ" sz="1200" b="1"/>
                <a:t>přenos médiem</a:t>
              </a:r>
            </a:p>
          </p:txBody>
        </p:sp>
        <p:sp>
          <p:nvSpPr>
            <p:cNvPr id="21511" name="Rectangle 64"/>
            <p:cNvSpPr>
              <a:spLocks noChangeArrowheads="1"/>
            </p:cNvSpPr>
            <p:nvPr/>
          </p:nvSpPr>
          <p:spPr bwMode="auto">
            <a:xfrm>
              <a:off x="6806" y="5153"/>
              <a:ext cx="1296"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900"/>
                </a:spcBef>
                <a:buClrTx/>
                <a:buSzTx/>
                <a:buNone/>
              </a:pPr>
              <a:r>
                <a:rPr lang="cs-CZ" altLang="cs-CZ" sz="1200" b="1"/>
                <a:t>dekódování</a:t>
              </a:r>
            </a:p>
          </p:txBody>
        </p:sp>
        <p:sp>
          <p:nvSpPr>
            <p:cNvPr id="21512" name="Line 65"/>
            <p:cNvSpPr>
              <a:spLocks noChangeShapeType="1"/>
            </p:cNvSpPr>
            <p:nvPr/>
          </p:nvSpPr>
          <p:spPr bwMode="auto">
            <a:xfrm>
              <a:off x="3206" y="558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21513" name="Line 66"/>
            <p:cNvSpPr>
              <a:spLocks noChangeShapeType="1"/>
            </p:cNvSpPr>
            <p:nvPr/>
          </p:nvSpPr>
          <p:spPr bwMode="auto">
            <a:xfrm>
              <a:off x="4790" y="5585"/>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21514" name="Line 67"/>
            <p:cNvSpPr>
              <a:spLocks noChangeShapeType="1"/>
            </p:cNvSpPr>
            <p:nvPr/>
          </p:nvSpPr>
          <p:spPr bwMode="auto">
            <a:xfrm>
              <a:off x="6518" y="558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21515" name="Line 68"/>
            <p:cNvSpPr>
              <a:spLocks noChangeShapeType="1"/>
            </p:cNvSpPr>
            <p:nvPr/>
          </p:nvSpPr>
          <p:spPr bwMode="auto">
            <a:xfrm>
              <a:off x="8102" y="558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21516" name="Rectangle 69"/>
            <p:cNvSpPr>
              <a:spLocks noChangeArrowheads="1"/>
            </p:cNvSpPr>
            <p:nvPr/>
          </p:nvSpPr>
          <p:spPr bwMode="auto">
            <a:xfrm>
              <a:off x="5078" y="6593"/>
              <a:ext cx="1152" cy="864"/>
            </a:xfrm>
            <a:prstGeom prst="rect">
              <a:avLst/>
            </a:prstGeom>
            <a:solidFill>
              <a:srgbClr val="FDFF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1200" b="1"/>
            </a:p>
            <a:p>
              <a:pPr algn="ctr" eaLnBrk="1" hangingPunct="1">
                <a:spcBef>
                  <a:spcPct val="0"/>
                </a:spcBef>
                <a:buClrTx/>
                <a:buSzTx/>
                <a:buFontTx/>
                <a:buNone/>
              </a:pPr>
              <a:r>
                <a:rPr lang="cs-CZ" altLang="cs-CZ" sz="1200" b="1"/>
                <a:t>ŠUM</a:t>
              </a:r>
            </a:p>
          </p:txBody>
        </p:sp>
        <p:sp>
          <p:nvSpPr>
            <p:cNvPr id="21517" name="Line 70"/>
            <p:cNvSpPr>
              <a:spLocks noChangeShapeType="1"/>
            </p:cNvSpPr>
            <p:nvPr/>
          </p:nvSpPr>
          <p:spPr bwMode="auto">
            <a:xfrm flipV="1">
              <a:off x="5654" y="6305"/>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21518" name="Line 71"/>
            <p:cNvSpPr>
              <a:spLocks noChangeShapeType="1"/>
            </p:cNvSpPr>
            <p:nvPr/>
          </p:nvSpPr>
          <p:spPr bwMode="auto">
            <a:xfrm flipH="1">
              <a:off x="4646" y="7025"/>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21519" name="Line 72"/>
            <p:cNvSpPr>
              <a:spLocks noChangeShapeType="1"/>
            </p:cNvSpPr>
            <p:nvPr/>
          </p:nvSpPr>
          <p:spPr bwMode="auto">
            <a:xfrm>
              <a:off x="5654" y="7457"/>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21520" name="Line 73"/>
            <p:cNvSpPr>
              <a:spLocks noChangeShapeType="1"/>
            </p:cNvSpPr>
            <p:nvPr/>
          </p:nvSpPr>
          <p:spPr bwMode="auto">
            <a:xfrm>
              <a:off x="6230" y="702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21521" name="Rectangle 74"/>
            <p:cNvSpPr>
              <a:spLocks noChangeArrowheads="1"/>
            </p:cNvSpPr>
            <p:nvPr/>
          </p:nvSpPr>
          <p:spPr bwMode="auto">
            <a:xfrm>
              <a:off x="7238" y="7889"/>
              <a:ext cx="1152" cy="432"/>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200" b="1"/>
                <a:t>reakce</a:t>
              </a:r>
            </a:p>
          </p:txBody>
        </p:sp>
        <p:sp>
          <p:nvSpPr>
            <p:cNvPr id="21522" name="Rectangle 75"/>
            <p:cNvSpPr>
              <a:spLocks noChangeArrowheads="1"/>
            </p:cNvSpPr>
            <p:nvPr/>
          </p:nvSpPr>
          <p:spPr bwMode="auto">
            <a:xfrm>
              <a:off x="4502" y="7745"/>
              <a:ext cx="1008" cy="576"/>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200" b="1"/>
                <a:t>zpětná vazba</a:t>
              </a:r>
            </a:p>
          </p:txBody>
        </p:sp>
        <p:sp>
          <p:nvSpPr>
            <p:cNvPr id="21523" name="Rectangle 76"/>
            <p:cNvSpPr>
              <a:spLocks noChangeArrowheads="1"/>
            </p:cNvSpPr>
            <p:nvPr/>
          </p:nvSpPr>
          <p:spPr bwMode="auto">
            <a:xfrm>
              <a:off x="8388" y="5143"/>
              <a:ext cx="1010"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450"/>
                </a:spcBef>
                <a:buClrTx/>
                <a:buSzTx/>
                <a:buNone/>
              </a:pPr>
              <a:r>
                <a:rPr lang="cs-CZ" altLang="cs-CZ" sz="1200" b="1"/>
                <a:t>příjemce sdělení</a:t>
              </a:r>
            </a:p>
          </p:txBody>
        </p:sp>
        <p:sp>
          <p:nvSpPr>
            <p:cNvPr id="21524" name="Rectangle 77"/>
            <p:cNvSpPr>
              <a:spLocks noChangeArrowheads="1"/>
            </p:cNvSpPr>
            <p:nvPr/>
          </p:nvSpPr>
          <p:spPr bwMode="auto">
            <a:xfrm>
              <a:off x="2198" y="5153"/>
              <a:ext cx="1010"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050" b="1"/>
                <a:t>odesílatel (zdroj) sdělení</a:t>
              </a:r>
            </a:p>
          </p:txBody>
        </p:sp>
        <p:sp>
          <p:nvSpPr>
            <p:cNvPr id="21525" name="Line 78"/>
            <p:cNvSpPr>
              <a:spLocks noChangeShapeType="1"/>
            </p:cNvSpPr>
            <p:nvPr/>
          </p:nvSpPr>
          <p:spPr bwMode="auto">
            <a:xfrm>
              <a:off x="8966" y="6017"/>
              <a:ext cx="0" cy="20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21526" name="Line 79"/>
            <p:cNvSpPr>
              <a:spLocks noChangeShapeType="1"/>
            </p:cNvSpPr>
            <p:nvPr/>
          </p:nvSpPr>
          <p:spPr bwMode="auto">
            <a:xfrm flipH="1">
              <a:off x="8390" y="8033"/>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21527" name="Line 80"/>
            <p:cNvSpPr>
              <a:spLocks noChangeShapeType="1"/>
            </p:cNvSpPr>
            <p:nvPr/>
          </p:nvSpPr>
          <p:spPr bwMode="auto">
            <a:xfrm flipH="1">
              <a:off x="5510" y="8033"/>
              <a:ext cx="172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21528" name="Line 81"/>
            <p:cNvSpPr>
              <a:spLocks noChangeShapeType="1"/>
            </p:cNvSpPr>
            <p:nvPr/>
          </p:nvSpPr>
          <p:spPr bwMode="auto">
            <a:xfrm flipH="1">
              <a:off x="2630" y="8033"/>
              <a:ext cx="18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sz="1350"/>
            </a:p>
          </p:txBody>
        </p:sp>
        <p:sp>
          <p:nvSpPr>
            <p:cNvPr id="21529" name="Line 82"/>
            <p:cNvSpPr>
              <a:spLocks noChangeShapeType="1"/>
            </p:cNvSpPr>
            <p:nvPr/>
          </p:nvSpPr>
          <p:spPr bwMode="auto">
            <a:xfrm flipV="1">
              <a:off x="2630" y="6017"/>
              <a:ext cx="0" cy="20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21530" name="Text Box 83"/>
            <p:cNvSpPr txBox="1">
              <a:spLocks noChangeArrowheads="1"/>
            </p:cNvSpPr>
            <p:nvPr/>
          </p:nvSpPr>
          <p:spPr bwMode="auto">
            <a:xfrm>
              <a:off x="2918" y="4721"/>
              <a:ext cx="1008" cy="288"/>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200" b="1"/>
                <a:t>sdělení</a:t>
              </a:r>
            </a:p>
          </p:txBody>
        </p:sp>
        <p:sp>
          <p:nvSpPr>
            <p:cNvPr id="21531" name="Text Box 84"/>
            <p:cNvSpPr txBox="1">
              <a:spLocks noChangeArrowheads="1"/>
            </p:cNvSpPr>
            <p:nvPr/>
          </p:nvSpPr>
          <p:spPr bwMode="auto">
            <a:xfrm>
              <a:off x="4646" y="4721"/>
              <a:ext cx="864" cy="288"/>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200" b="1"/>
                <a:t>sdělení</a:t>
              </a:r>
            </a:p>
          </p:txBody>
        </p:sp>
        <p:sp>
          <p:nvSpPr>
            <p:cNvPr id="21532" name="Rectangle 85"/>
            <p:cNvSpPr>
              <a:spLocks noChangeArrowheads="1"/>
            </p:cNvSpPr>
            <p:nvPr/>
          </p:nvSpPr>
          <p:spPr bwMode="auto">
            <a:xfrm>
              <a:off x="6086" y="4721"/>
              <a:ext cx="1008" cy="432"/>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200" b="1"/>
                <a:t>sdělení</a:t>
              </a:r>
            </a:p>
          </p:txBody>
        </p:sp>
        <p:sp>
          <p:nvSpPr>
            <p:cNvPr id="21533" name="Text Box 86"/>
            <p:cNvSpPr txBox="1">
              <a:spLocks noChangeArrowheads="1"/>
            </p:cNvSpPr>
            <p:nvPr/>
          </p:nvSpPr>
          <p:spPr bwMode="auto">
            <a:xfrm>
              <a:off x="7814" y="4721"/>
              <a:ext cx="1008" cy="288"/>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200" b="1"/>
                <a:t>sdělení</a:t>
              </a:r>
            </a:p>
          </p:txBody>
        </p:sp>
      </p:grpSp>
    </p:spTree>
    <p:extLst>
      <p:ext uri="{BB962C8B-B14F-4D97-AF65-F5344CB8AC3E}">
        <p14:creationId xmlns:p14="http://schemas.microsoft.com/office/powerpoint/2010/main" val="3766219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150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150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328592" cy="507703"/>
          </a:xfrm>
        </p:spPr>
        <p:txBody>
          <a:bodyPr/>
          <a:lstStyle/>
          <a:p>
            <a:r>
              <a:rPr lang="cs-CZ" dirty="0"/>
              <a:t>Další modely – STDC a AIDA</a:t>
            </a:r>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275606"/>
            <a:ext cx="3871991" cy="3312368"/>
          </a:xfrm>
          <a:prstGeom prst="rect">
            <a:avLst/>
          </a:prstGeom>
        </p:spPr>
      </p:pic>
      <p:pic>
        <p:nvPicPr>
          <p:cNvPr id="5" name="Picture 2" descr="http://d24nkegzgh58k.cloudfront.net/wp-content/uploads/sites/7/2017/04/forester-purchase-funnel.gif?iv=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955718"/>
            <a:ext cx="2962688" cy="363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1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A. Situační analýza</a:t>
            </a:r>
          </a:p>
          <a:p>
            <a:r>
              <a:rPr lang="cs-CZ" altLang="cs-CZ" sz="2000" dirty="0">
                <a:solidFill>
                  <a:srgbClr val="002060"/>
                </a:solidFill>
                <a:latin typeface="Times New Roman" panose="02020603050405020304" pitchFamily="18" charset="0"/>
                <a:cs typeface="Times New Roman" panose="02020603050405020304" pitchFamily="18" charset="0"/>
              </a:rPr>
              <a:t>B. Stanovení cílů a cílových skupin MK</a:t>
            </a:r>
          </a:p>
          <a:p>
            <a:r>
              <a:rPr lang="cs-CZ" altLang="cs-CZ" sz="2000" dirty="0">
                <a:solidFill>
                  <a:srgbClr val="002060"/>
                </a:solidFill>
                <a:latin typeface="Times New Roman" panose="02020603050405020304" pitchFamily="18" charset="0"/>
                <a:cs typeface="Times New Roman" panose="02020603050405020304" pitchFamily="18" charset="0"/>
              </a:rPr>
              <a:t>C. </a:t>
            </a:r>
            <a:r>
              <a:rPr lang="cs-CZ" altLang="cs-CZ" sz="2000" dirty="0" err="1">
                <a:solidFill>
                  <a:srgbClr val="002060"/>
                </a:solidFill>
                <a:latin typeface="Times New Roman" panose="02020603050405020304" pitchFamily="18" charset="0"/>
                <a:cs typeface="Times New Roman" panose="02020603050405020304" pitchFamily="18" charset="0"/>
              </a:rPr>
              <a:t>Budgeting</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D. Strategie marketingového komunikačního mixu (strategie, komunikační prvky, média)</a:t>
            </a:r>
          </a:p>
          <a:p>
            <a:r>
              <a:rPr lang="cs-CZ" altLang="cs-CZ" sz="2000" dirty="0">
                <a:solidFill>
                  <a:srgbClr val="002060"/>
                </a:solidFill>
                <a:latin typeface="Times New Roman" panose="02020603050405020304" pitchFamily="18" charset="0"/>
                <a:cs typeface="Times New Roman" panose="02020603050405020304" pitchFamily="18" charset="0"/>
              </a:rPr>
              <a:t>E. Koordinace a integrace MK</a:t>
            </a:r>
          </a:p>
          <a:p>
            <a:r>
              <a:rPr lang="cs-CZ" altLang="cs-CZ" sz="2000" dirty="0">
                <a:solidFill>
                  <a:srgbClr val="002060"/>
                </a:solidFill>
                <a:latin typeface="Times New Roman" panose="02020603050405020304" pitchFamily="18" charset="0"/>
                <a:cs typeface="Times New Roman" panose="02020603050405020304" pitchFamily="18" charset="0"/>
              </a:rPr>
              <a:t>F. Implementace MK</a:t>
            </a:r>
          </a:p>
          <a:p>
            <a:r>
              <a:rPr lang="cs-CZ" altLang="cs-CZ" sz="2000" dirty="0">
                <a:solidFill>
                  <a:srgbClr val="002060"/>
                </a:solidFill>
                <a:latin typeface="Times New Roman" panose="02020603050405020304" pitchFamily="18" charset="0"/>
                <a:cs typeface="Times New Roman" panose="02020603050405020304" pitchFamily="18" charset="0"/>
              </a:rPr>
              <a:t>G. Kontrola výsledků účinnosti MK </a:t>
            </a:r>
          </a:p>
        </p:txBody>
      </p:sp>
      <p:sp>
        <p:nvSpPr>
          <p:cNvPr id="6" name="Nadpis 5"/>
          <p:cNvSpPr>
            <a:spLocks noGrp="1"/>
          </p:cNvSpPr>
          <p:nvPr>
            <p:ph type="title"/>
          </p:nvPr>
        </p:nvSpPr>
        <p:spPr>
          <a:xfrm>
            <a:off x="179512" y="195486"/>
            <a:ext cx="6984776" cy="507703"/>
          </a:xfrm>
        </p:spPr>
        <p:txBody>
          <a:bodyPr/>
          <a:lstStyle/>
          <a:p>
            <a:r>
              <a:rPr lang="cs-CZ" dirty="0"/>
              <a:t>2 Postup při přípravě komunikační kampaně</a:t>
            </a:r>
          </a:p>
        </p:txBody>
      </p:sp>
    </p:spTree>
    <p:extLst>
      <p:ext uri="{BB962C8B-B14F-4D97-AF65-F5344CB8AC3E}">
        <p14:creationId xmlns:p14="http://schemas.microsoft.com/office/powerpoint/2010/main" val="16021475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INTERNÍ (vynikající produkt a jeho dobrý positioning, lépe rozpoznatelná a zapamatovatelná značka, loajální zákazníci, tradice, dostatek finančních zdrojů na marketingové komunikační aktivity, účast na sponzorských projektech, úspěšné  komunikační kampaně v minulosti apod.)</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EXTERNÍ (produkt a komunikační aktivity konkurence, legislativní prostředí v oblasti marketingové komunikace a etické kodexy profesních sdružení, míra oblíbenosti a využití médií v dané lokalitě, místní zvyklosti, množství a kvalita komunikačních agentur atd.)</a:t>
            </a:r>
          </a:p>
        </p:txBody>
      </p:sp>
      <p:sp>
        <p:nvSpPr>
          <p:cNvPr id="6" name="Nadpis 5"/>
          <p:cNvSpPr>
            <a:spLocks noGrp="1"/>
          </p:cNvSpPr>
          <p:nvPr>
            <p:ph type="title"/>
          </p:nvPr>
        </p:nvSpPr>
        <p:spPr>
          <a:xfrm>
            <a:off x="179512" y="195486"/>
            <a:ext cx="5328592" cy="507703"/>
          </a:xfrm>
        </p:spPr>
        <p:txBody>
          <a:bodyPr/>
          <a:lstStyle/>
          <a:p>
            <a:r>
              <a:rPr lang="cs-CZ" dirty="0"/>
              <a:t>A Situační analýza</a:t>
            </a:r>
          </a:p>
        </p:txBody>
      </p:sp>
    </p:spTree>
    <p:extLst>
      <p:ext uri="{BB962C8B-B14F-4D97-AF65-F5344CB8AC3E}">
        <p14:creationId xmlns:p14="http://schemas.microsoft.com/office/powerpoint/2010/main" val="40101602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Vycházející z cílů celé strategie (mise, vize), nebo z cílů pro produkt, distribuci, cenu - zvýšení obratu, zvýšení zisku, zvýšení TP.</a:t>
            </a:r>
          </a:p>
          <a:p>
            <a:r>
              <a:rPr lang="cs-CZ" altLang="cs-CZ" sz="2000" dirty="0">
                <a:solidFill>
                  <a:srgbClr val="002060"/>
                </a:solidFill>
                <a:latin typeface="Times New Roman" panose="02020603050405020304" pitchFamily="18" charset="0"/>
                <a:cs typeface="Times New Roman" panose="02020603050405020304" pitchFamily="18" charset="0"/>
              </a:rPr>
              <a:t>Čistě komunikačně zaměřené cíle by byly:</a:t>
            </a:r>
          </a:p>
          <a:p>
            <a:pPr lvl="1"/>
            <a:r>
              <a:rPr lang="cs-CZ" altLang="cs-CZ" sz="1600" dirty="0">
                <a:solidFill>
                  <a:srgbClr val="002060"/>
                </a:solidFill>
                <a:latin typeface="Times New Roman" panose="02020603050405020304" pitchFamily="18" charset="0"/>
                <a:cs typeface="Times New Roman" panose="02020603050405020304" pitchFamily="18" charset="0"/>
              </a:rPr>
              <a:t>Zlepšení image podniku/produktu/značky.</a:t>
            </a:r>
          </a:p>
          <a:p>
            <a:pPr lvl="1"/>
            <a:r>
              <a:rPr lang="cs-CZ" altLang="cs-CZ" sz="1600" dirty="0">
                <a:solidFill>
                  <a:srgbClr val="002060"/>
                </a:solidFill>
                <a:latin typeface="Times New Roman" panose="02020603050405020304" pitchFamily="18" charset="0"/>
                <a:cs typeface="Times New Roman" panose="02020603050405020304" pitchFamily="18" charset="0"/>
              </a:rPr>
              <a:t>Zvýšení povědomí o podniku/produktu.</a:t>
            </a:r>
          </a:p>
          <a:p>
            <a:pPr lvl="1"/>
            <a:r>
              <a:rPr lang="cs-CZ" altLang="cs-CZ" sz="1600" dirty="0">
                <a:solidFill>
                  <a:srgbClr val="002060"/>
                </a:solidFill>
                <a:latin typeface="Times New Roman" panose="02020603050405020304" pitchFamily="18" charset="0"/>
                <a:cs typeface="Times New Roman" panose="02020603050405020304" pitchFamily="18" charset="0"/>
              </a:rPr>
              <a:t>Budovat nové asociace se značkou.</a:t>
            </a:r>
          </a:p>
          <a:p>
            <a:pPr lvl="1"/>
            <a:r>
              <a:rPr lang="cs-CZ" altLang="cs-CZ" sz="1600" dirty="0">
                <a:solidFill>
                  <a:srgbClr val="002060"/>
                </a:solidFill>
                <a:latin typeface="Times New Roman" panose="02020603050405020304" pitchFamily="18" charset="0"/>
                <a:cs typeface="Times New Roman" panose="02020603050405020304" pitchFamily="18" charset="0"/>
              </a:rPr>
              <a:t>Tvorba nového positioningu. </a:t>
            </a:r>
          </a:p>
          <a:p>
            <a:pPr lvl="1"/>
            <a:r>
              <a:rPr lang="cs-CZ" altLang="cs-CZ" sz="1600" dirty="0">
                <a:solidFill>
                  <a:srgbClr val="002060"/>
                </a:solidFill>
                <a:latin typeface="Times New Roman" panose="02020603050405020304" pitchFamily="18" charset="0"/>
                <a:cs typeface="Times New Roman" panose="02020603050405020304" pitchFamily="18" charset="0"/>
              </a:rPr>
              <a:t>Připomenout značku.</a:t>
            </a:r>
          </a:p>
          <a:p>
            <a:pPr lvl="1"/>
            <a:r>
              <a:rPr lang="cs-CZ" altLang="cs-CZ" sz="1600" dirty="0">
                <a:solidFill>
                  <a:srgbClr val="002060"/>
                </a:solidFill>
                <a:latin typeface="Times New Roman" panose="02020603050405020304" pitchFamily="18" charset="0"/>
                <a:cs typeface="Times New Roman" panose="02020603050405020304" pitchFamily="18" charset="0"/>
              </a:rPr>
              <a:t>Podpořit okamžitý (spontánní) nákup. </a:t>
            </a:r>
          </a:p>
          <a:p>
            <a:pPr lvl="1"/>
            <a:r>
              <a:rPr lang="cs-CZ" altLang="cs-CZ" sz="1600" dirty="0">
                <a:solidFill>
                  <a:srgbClr val="002060"/>
                </a:solidFill>
                <a:latin typeface="Times New Roman" panose="02020603050405020304" pitchFamily="18" charset="0"/>
                <a:cs typeface="Times New Roman" panose="02020603050405020304" pitchFamily="18" charset="0"/>
              </a:rPr>
              <a:t>Usnadňovat nákup.</a:t>
            </a:r>
          </a:p>
          <a:p>
            <a:pPr lvl="1"/>
            <a:r>
              <a:rPr lang="cs-CZ" altLang="cs-CZ" sz="1600" dirty="0">
                <a:solidFill>
                  <a:srgbClr val="002060"/>
                </a:solidFill>
                <a:latin typeface="Times New Roman" panose="02020603050405020304" pitchFamily="18" charset="0"/>
                <a:cs typeface="Times New Roman" panose="02020603050405020304" pitchFamily="18" charset="0"/>
              </a:rPr>
              <a:t>Vybudovat TOM (Top of Mind).</a:t>
            </a:r>
          </a:p>
          <a:p>
            <a:pPr lvl="1"/>
            <a:r>
              <a:rPr lang="cs-CZ" altLang="cs-CZ" sz="1600" dirty="0">
                <a:solidFill>
                  <a:srgbClr val="002060"/>
                </a:solidFill>
                <a:latin typeface="Times New Roman" panose="02020603050405020304" pitchFamily="18" charset="0"/>
                <a:cs typeface="Times New Roman" panose="02020603050405020304" pitchFamily="18" charset="0"/>
              </a:rPr>
              <a:t>Budova vztah se zákazníky.</a:t>
            </a:r>
          </a:p>
          <a:p>
            <a:pPr lvl="1"/>
            <a:r>
              <a:rPr lang="cs-CZ" altLang="cs-CZ" sz="1600" dirty="0">
                <a:solidFill>
                  <a:srgbClr val="002060"/>
                </a:solidFill>
                <a:latin typeface="Times New Roman" panose="02020603050405020304" pitchFamily="18" charset="0"/>
                <a:cs typeface="Times New Roman" panose="02020603050405020304" pitchFamily="18" charset="0"/>
              </a:rPr>
              <a:t>Podporovat a udržovat loajalitu zákazníků.</a:t>
            </a:r>
          </a:p>
        </p:txBody>
      </p:sp>
      <p:sp>
        <p:nvSpPr>
          <p:cNvPr id="6" name="Nadpis 5"/>
          <p:cNvSpPr>
            <a:spLocks noGrp="1"/>
          </p:cNvSpPr>
          <p:nvPr>
            <p:ph type="title"/>
          </p:nvPr>
        </p:nvSpPr>
        <p:spPr>
          <a:xfrm>
            <a:off x="179512" y="195486"/>
            <a:ext cx="7200800" cy="507703"/>
          </a:xfrm>
        </p:spPr>
        <p:txBody>
          <a:bodyPr/>
          <a:lstStyle/>
          <a:p>
            <a:r>
              <a:rPr lang="cs-CZ" dirty="0"/>
              <a:t>B Stanovení cílů a cílových skupin (SMART!)</a:t>
            </a:r>
          </a:p>
        </p:txBody>
      </p:sp>
    </p:spTree>
    <p:extLst>
      <p:ext uri="{BB962C8B-B14F-4D97-AF65-F5344CB8AC3E}">
        <p14:creationId xmlns:p14="http://schemas.microsoft.com/office/powerpoint/2010/main" val="334487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Marketingové komunikační cíle dle ŽC produktu:</a:t>
            </a:r>
          </a:p>
        </p:txBody>
      </p:sp>
      <p:sp>
        <p:nvSpPr>
          <p:cNvPr id="6" name="Nadpis 5"/>
          <p:cNvSpPr>
            <a:spLocks noGrp="1"/>
          </p:cNvSpPr>
          <p:nvPr>
            <p:ph type="title"/>
          </p:nvPr>
        </p:nvSpPr>
        <p:spPr>
          <a:xfrm>
            <a:off x="179512" y="195486"/>
            <a:ext cx="5328592" cy="507703"/>
          </a:xfrm>
        </p:spPr>
        <p:txBody>
          <a:bodyPr/>
          <a:lstStyle/>
          <a:p>
            <a:r>
              <a:rPr lang="cs-CZ" dirty="0"/>
              <a:t>B Stanovení cílů a cílových skupin</a:t>
            </a:r>
          </a:p>
        </p:txBody>
      </p:sp>
      <p:graphicFrame>
        <p:nvGraphicFramePr>
          <p:cNvPr id="4" name="Group 176"/>
          <p:cNvGraphicFramePr>
            <a:graphicFrameLocks noGrp="1"/>
          </p:cNvGraphicFramePr>
          <p:nvPr>
            <p:extLst/>
          </p:nvPr>
        </p:nvGraphicFramePr>
        <p:xfrm>
          <a:off x="395536" y="1707654"/>
          <a:ext cx="8569325" cy="2992476"/>
        </p:xfrm>
        <a:graphic>
          <a:graphicData uri="http://schemas.openxmlformats.org/drawingml/2006/table">
            <a:tbl>
              <a:tblPr/>
              <a:tblGrid>
                <a:gridCol w="1712912">
                  <a:extLst>
                    <a:ext uri="{9D8B030D-6E8A-4147-A177-3AD203B41FA5}">
                      <a16:colId xmlns:a16="http://schemas.microsoft.com/office/drawing/2014/main" val="20000"/>
                    </a:ext>
                  </a:extLst>
                </a:gridCol>
                <a:gridCol w="1535113">
                  <a:extLst>
                    <a:ext uri="{9D8B030D-6E8A-4147-A177-3AD203B41FA5}">
                      <a16:colId xmlns:a16="http://schemas.microsoft.com/office/drawing/2014/main" val="20001"/>
                    </a:ext>
                  </a:extLst>
                </a:gridCol>
                <a:gridCol w="1550987">
                  <a:extLst>
                    <a:ext uri="{9D8B030D-6E8A-4147-A177-3AD203B41FA5}">
                      <a16:colId xmlns:a16="http://schemas.microsoft.com/office/drawing/2014/main" val="20002"/>
                    </a:ext>
                  </a:extLst>
                </a:gridCol>
                <a:gridCol w="1689100">
                  <a:extLst>
                    <a:ext uri="{9D8B030D-6E8A-4147-A177-3AD203B41FA5}">
                      <a16:colId xmlns:a16="http://schemas.microsoft.com/office/drawing/2014/main" val="20003"/>
                    </a:ext>
                  </a:extLst>
                </a:gridCol>
                <a:gridCol w="2081213">
                  <a:extLst>
                    <a:ext uri="{9D8B030D-6E8A-4147-A177-3AD203B41FA5}">
                      <a16:colId xmlns:a16="http://schemas.microsoft.com/office/drawing/2014/main" val="20004"/>
                    </a:ext>
                  </a:extLst>
                </a:gridCol>
              </a:tblGrid>
              <a:tr h="67609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1" i="1" u="none" strike="noStrike" cap="none" normalizeH="0" baseline="0">
                          <a:ln>
                            <a:noFill/>
                          </a:ln>
                          <a:solidFill>
                            <a:schemeClr val="tx1"/>
                          </a:solidFill>
                          <a:effectLst/>
                          <a:latin typeface="Times New Roman" pitchFamily="18" charset="0"/>
                          <a:ea typeface="SimSun" pitchFamily="2" charset="-122"/>
                          <a:cs typeface="Times New Roman" pitchFamily="18" charset="0"/>
                        </a:rPr>
                        <a:t>Stádium</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1" i="1" u="none" strike="noStrike" cap="none" normalizeH="0" baseline="0">
                          <a:ln>
                            <a:noFill/>
                          </a:ln>
                          <a:solidFill>
                            <a:schemeClr val="tx1"/>
                          </a:solidFill>
                          <a:effectLst/>
                          <a:latin typeface="Times New Roman" pitchFamily="18" charset="0"/>
                          <a:ea typeface="SimSun" pitchFamily="2" charset="-122"/>
                          <a:cs typeface="Times New Roman" pitchFamily="18" charset="0"/>
                        </a:rPr>
                        <a:t>Zavádění</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1" i="1" u="none" strike="noStrike" cap="none" normalizeH="0" baseline="0">
                          <a:ln>
                            <a:noFill/>
                          </a:ln>
                          <a:solidFill>
                            <a:schemeClr val="tx1"/>
                          </a:solidFill>
                          <a:effectLst/>
                          <a:latin typeface="Times New Roman" pitchFamily="18" charset="0"/>
                          <a:ea typeface="SimSun" pitchFamily="2" charset="-122"/>
                          <a:cs typeface="Times New Roman" pitchFamily="18" charset="0"/>
                        </a:rPr>
                        <a:t>Růst</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1" i="1" u="none" strike="noStrike" cap="none" normalizeH="0" baseline="0">
                          <a:ln>
                            <a:noFill/>
                          </a:ln>
                          <a:solidFill>
                            <a:schemeClr val="tx1"/>
                          </a:solidFill>
                          <a:effectLst/>
                          <a:latin typeface="Times New Roman" pitchFamily="18" charset="0"/>
                          <a:ea typeface="SimSun" pitchFamily="2" charset="-122"/>
                          <a:cs typeface="Times New Roman" pitchFamily="18" charset="0"/>
                        </a:rPr>
                        <a:t>Dospělost (zralost, nasycení)</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1" i="1" u="none" strike="noStrike" cap="none" normalizeH="0" baseline="0">
                          <a:ln>
                            <a:noFill/>
                          </a:ln>
                          <a:solidFill>
                            <a:schemeClr val="tx1"/>
                          </a:solidFill>
                          <a:effectLst/>
                          <a:latin typeface="Times New Roman" pitchFamily="18" charset="0"/>
                          <a:ea typeface="SimSun" pitchFamily="2" charset="-122"/>
                          <a:cs typeface="Times New Roman" pitchFamily="18" charset="0"/>
                        </a:rPr>
                        <a:t>Pokles</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579086">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endParaRPr kumimoji="0" lang="cs-CZ" altLang="zh-CN" sz="16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831975" algn="l"/>
                        </a:tabLst>
                      </a:pPr>
                      <a:endParaRPr kumimoji="0" lang="cs-CZ" altLang="zh-CN" sz="16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Cíle marketingové komunikace</a:t>
                      </a:r>
                      <a:endParaRPr kumimoji="0" lang="cs-CZ" altLang="zh-CN" sz="1600" b="0" i="0" u="none" strike="noStrike" cap="none" normalizeH="0" baseline="0">
                        <a:ln>
                          <a:noFill/>
                        </a:ln>
                        <a:solidFill>
                          <a:schemeClr val="tx1"/>
                        </a:solidFill>
                        <a:effectLst/>
                        <a:latin typeface="Arial"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Povědomí o kategorii</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Postoj ke značce</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První místo v povědomí</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Nákup</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086">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Povědomí o značce</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Preference značky</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Postoj ke značce</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Nové cílové skupiny</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086">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Znalost značky</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600" b="0" i="0" u="none" strike="noStrike" cap="none" normalizeH="0" baseline="0">
                        <a:ln>
                          <a:noFill/>
                        </a:ln>
                        <a:solidFill>
                          <a:schemeClr val="tx1"/>
                        </a:solidFill>
                        <a:effectLst/>
                        <a:latin typeface="Arial"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Loajalita ke značce</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600" b="0" i="0" u="none" strike="noStrike" cap="none" normalizeH="0" baseline="0">
                        <a:ln>
                          <a:noFill/>
                        </a:ln>
                        <a:solidFill>
                          <a:schemeClr val="tx1"/>
                        </a:solidFill>
                        <a:effectLst/>
                        <a:latin typeface="Arial"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86">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Postoj ke značce</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600" b="0" i="0" u="none" strike="noStrike" cap="none" normalizeH="0" baseline="0">
                        <a:ln>
                          <a:noFill/>
                        </a:ln>
                        <a:solidFill>
                          <a:schemeClr val="tx1"/>
                        </a:solidFill>
                        <a:effectLst/>
                        <a:latin typeface="Arial"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31975" algn="l"/>
                        </a:tabLst>
                      </a:pPr>
                      <a:r>
                        <a:rPr kumimoji="0" lang="cs-CZ" altLang="zh-CN" sz="16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Spokojenost zákazníka</a:t>
                      </a:r>
                      <a:endParaRPr kumimoji="0" lang="cs-CZ" altLang="zh-CN" sz="16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600" b="0" i="0" u="none" strike="noStrike" cap="none" normalizeH="0" baseline="0" dirty="0">
                        <a:ln>
                          <a:noFill/>
                        </a:ln>
                        <a:solidFill>
                          <a:schemeClr val="tx1"/>
                        </a:solidFill>
                        <a:effectLst/>
                        <a:latin typeface="Arial" charset="0"/>
                      </a:endParaRPr>
                    </a:p>
                  </a:txBody>
                  <a:tcPr marT="45708" marB="4570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296686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en-US" sz="2000" dirty="0">
                <a:solidFill>
                  <a:srgbClr val="002060"/>
                </a:solidFill>
              </a:rPr>
              <a:t>Cílová skupina opět vychází ze strategie/ostatních prvků </a:t>
            </a:r>
            <a:r>
              <a:rPr lang="cs-CZ" altLang="en-US" sz="2000" dirty="0" err="1">
                <a:solidFill>
                  <a:srgbClr val="002060"/>
                </a:solidFill>
              </a:rPr>
              <a:t>mar</a:t>
            </a:r>
            <a:r>
              <a:rPr lang="cs-CZ" altLang="en-US" sz="2000" dirty="0">
                <a:solidFill>
                  <a:srgbClr val="002060"/>
                </a:solidFill>
              </a:rPr>
              <a:t>. mixu, ale blíže je specifikuje (dětské oblečení – cílová skupina děti + rodiče).</a:t>
            </a:r>
          </a:p>
          <a:p>
            <a:endParaRPr lang="cs-CZ" altLang="en-US" sz="2000" dirty="0">
              <a:solidFill>
                <a:srgbClr val="002060"/>
              </a:solidFill>
            </a:endParaRPr>
          </a:p>
          <a:p>
            <a:r>
              <a:rPr lang="cs-CZ" altLang="en-US" sz="2000" dirty="0">
                <a:solidFill>
                  <a:srgbClr val="002060"/>
                </a:solidFill>
              </a:rPr>
              <a:t>Specifické cílové skupiny: </a:t>
            </a:r>
          </a:p>
          <a:p>
            <a:pPr lvl="1"/>
            <a:r>
              <a:rPr lang="cs-CZ" altLang="en-US" sz="2000" dirty="0">
                <a:solidFill>
                  <a:srgbClr val="002060"/>
                </a:solidFill>
                <a:hlinkClick r:id="rId3"/>
              </a:rPr>
              <a:t>děti</a:t>
            </a:r>
            <a:r>
              <a:rPr lang="cs-CZ" altLang="en-US" sz="2000" dirty="0">
                <a:solidFill>
                  <a:srgbClr val="002060"/>
                </a:solidFill>
              </a:rPr>
              <a:t>, </a:t>
            </a:r>
          </a:p>
          <a:p>
            <a:pPr lvl="1"/>
            <a:r>
              <a:rPr lang="cs-CZ" altLang="en-US" sz="2000" dirty="0">
                <a:solidFill>
                  <a:srgbClr val="002060"/>
                </a:solidFill>
              </a:rPr>
              <a:t>senioři, </a:t>
            </a:r>
          </a:p>
          <a:p>
            <a:pPr lvl="1"/>
            <a:r>
              <a:rPr lang="cs-CZ" altLang="en-US" sz="2000" dirty="0">
                <a:solidFill>
                  <a:srgbClr val="002060"/>
                </a:solidFill>
              </a:rPr>
              <a:t>budoucí rodiče,</a:t>
            </a:r>
          </a:p>
          <a:p>
            <a:pPr lvl="1"/>
            <a:r>
              <a:rPr lang="cs-CZ" altLang="en-US" sz="2000" dirty="0" err="1">
                <a:solidFill>
                  <a:srgbClr val="002060"/>
                </a:solidFill>
              </a:rPr>
              <a:t>singles</a:t>
            </a:r>
            <a:r>
              <a:rPr lang="cs-CZ" altLang="en-US" sz="2000" dirty="0">
                <a:solidFill>
                  <a:srgbClr val="002060"/>
                </a:solidFill>
              </a:rPr>
              <a:t>.</a:t>
            </a:r>
          </a:p>
        </p:txBody>
      </p:sp>
      <p:sp>
        <p:nvSpPr>
          <p:cNvPr id="6" name="Nadpis 5"/>
          <p:cNvSpPr>
            <a:spLocks noGrp="1"/>
          </p:cNvSpPr>
          <p:nvPr>
            <p:ph type="title"/>
          </p:nvPr>
        </p:nvSpPr>
        <p:spPr>
          <a:xfrm>
            <a:off x="179512" y="195486"/>
            <a:ext cx="5328592" cy="507703"/>
          </a:xfrm>
        </p:spPr>
        <p:txBody>
          <a:bodyPr/>
          <a:lstStyle/>
          <a:p>
            <a:r>
              <a:rPr lang="cs-CZ" dirty="0"/>
              <a:t>B Stanovení cílů a cílových skupin</a:t>
            </a:r>
          </a:p>
        </p:txBody>
      </p:sp>
    </p:spTree>
    <p:extLst>
      <p:ext uri="{BB962C8B-B14F-4D97-AF65-F5344CB8AC3E}">
        <p14:creationId xmlns:p14="http://schemas.microsoft.com/office/powerpoint/2010/main" val="121718993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Metody tvorby rozpočtu:</a:t>
            </a:r>
          </a:p>
          <a:p>
            <a:pPr lvl="1"/>
            <a:r>
              <a:rPr lang="cs-CZ" altLang="cs-CZ" sz="2000" dirty="0">
                <a:solidFill>
                  <a:srgbClr val="002060"/>
                </a:solidFill>
                <a:latin typeface="Times New Roman" panose="02020603050405020304" pitchFamily="18" charset="0"/>
                <a:cs typeface="Times New Roman" panose="02020603050405020304" pitchFamily="18" charset="0"/>
              </a:rPr>
              <a:t>Metoda zůstatkového rozpočtu.</a:t>
            </a:r>
          </a:p>
          <a:p>
            <a:pPr lvl="1"/>
            <a:r>
              <a:rPr lang="cs-CZ" altLang="cs-CZ" sz="2000" dirty="0">
                <a:solidFill>
                  <a:srgbClr val="002060"/>
                </a:solidFill>
                <a:latin typeface="Times New Roman" panose="02020603050405020304" pitchFamily="18" charset="0"/>
                <a:cs typeface="Times New Roman" panose="02020603050405020304" pitchFamily="18" charset="0"/>
              </a:rPr>
              <a:t>Metoda procentuálního podílu z obratu.</a:t>
            </a:r>
          </a:p>
          <a:p>
            <a:pPr lvl="1"/>
            <a:r>
              <a:rPr lang="cs-CZ" altLang="cs-CZ" sz="2000" dirty="0">
                <a:solidFill>
                  <a:srgbClr val="002060"/>
                </a:solidFill>
                <a:latin typeface="Times New Roman" panose="02020603050405020304" pitchFamily="18" charset="0"/>
                <a:cs typeface="Times New Roman" panose="02020603050405020304" pitchFamily="18" charset="0"/>
              </a:rPr>
              <a:t>Metoda konkurenční parity.</a:t>
            </a:r>
          </a:p>
          <a:p>
            <a:pPr lvl="1"/>
            <a:r>
              <a:rPr lang="cs-CZ" altLang="cs-CZ" sz="2000" dirty="0">
                <a:solidFill>
                  <a:srgbClr val="002060"/>
                </a:solidFill>
                <a:latin typeface="Times New Roman" panose="02020603050405020304" pitchFamily="18" charset="0"/>
                <a:cs typeface="Times New Roman" panose="02020603050405020304" pitchFamily="18" charset="0"/>
              </a:rPr>
              <a:t>Metoda orientovaná na cíle.</a:t>
            </a:r>
          </a:p>
        </p:txBody>
      </p:sp>
      <p:sp>
        <p:nvSpPr>
          <p:cNvPr id="6" name="Nadpis 5"/>
          <p:cNvSpPr>
            <a:spLocks noGrp="1"/>
          </p:cNvSpPr>
          <p:nvPr>
            <p:ph type="title"/>
          </p:nvPr>
        </p:nvSpPr>
        <p:spPr>
          <a:xfrm>
            <a:off x="179512" y="195486"/>
            <a:ext cx="5328592" cy="507703"/>
          </a:xfrm>
        </p:spPr>
        <p:txBody>
          <a:bodyPr/>
          <a:lstStyle/>
          <a:p>
            <a:r>
              <a:rPr lang="cs-CZ" dirty="0"/>
              <a:t>C </a:t>
            </a:r>
            <a:r>
              <a:rPr lang="cs-CZ" dirty="0" err="1"/>
              <a:t>Budgeting</a:t>
            </a:r>
            <a:endParaRPr lang="cs-CZ" dirty="0"/>
          </a:p>
        </p:txBody>
      </p:sp>
    </p:spTree>
    <p:extLst>
      <p:ext uri="{BB962C8B-B14F-4D97-AF65-F5344CB8AC3E}">
        <p14:creationId xmlns:p14="http://schemas.microsoft.com/office/powerpoint/2010/main" val="111457850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en-US" sz="2000" dirty="0">
                <a:solidFill>
                  <a:srgbClr val="002060"/>
                </a:solidFill>
              </a:rPr>
              <a:t>Volba strategie marketingové komunikace: </a:t>
            </a:r>
            <a:r>
              <a:rPr lang="cs-CZ" altLang="en-US" sz="2000" dirty="0">
                <a:solidFill>
                  <a:srgbClr val="FF5050"/>
                </a:solidFill>
              </a:rPr>
              <a:t>Strategie tlaku</a:t>
            </a:r>
            <a:r>
              <a:rPr lang="cs-CZ" altLang="en-US" sz="2000" dirty="0"/>
              <a:t> </a:t>
            </a:r>
            <a:r>
              <a:rPr lang="cs-CZ" altLang="en-US" sz="2000" dirty="0">
                <a:solidFill>
                  <a:srgbClr val="002060"/>
                </a:solidFill>
              </a:rPr>
              <a:t>(</a:t>
            </a:r>
            <a:r>
              <a:rPr lang="cs-CZ" altLang="en-US" sz="2000" dirty="0" err="1">
                <a:solidFill>
                  <a:srgbClr val="002060"/>
                </a:solidFill>
              </a:rPr>
              <a:t>push</a:t>
            </a:r>
            <a:r>
              <a:rPr lang="cs-CZ" altLang="en-US" sz="2000" dirty="0">
                <a:solidFill>
                  <a:srgbClr val="002060"/>
                </a:solidFill>
              </a:rPr>
              <a:t>-strategie) a </a:t>
            </a:r>
            <a:r>
              <a:rPr lang="cs-CZ" altLang="en-US" sz="2000" dirty="0">
                <a:solidFill>
                  <a:srgbClr val="FF5050"/>
                </a:solidFill>
              </a:rPr>
              <a:t>Strategie tahu</a:t>
            </a:r>
            <a:r>
              <a:rPr lang="cs-CZ" altLang="en-US" sz="2000" dirty="0"/>
              <a:t> </a:t>
            </a:r>
            <a:r>
              <a:rPr lang="cs-CZ" altLang="en-US" sz="2000" dirty="0">
                <a:solidFill>
                  <a:srgbClr val="002060"/>
                </a:solidFill>
              </a:rPr>
              <a:t>(</a:t>
            </a:r>
            <a:r>
              <a:rPr lang="cs-CZ" altLang="en-US" sz="2000" dirty="0" err="1">
                <a:solidFill>
                  <a:srgbClr val="002060"/>
                </a:solidFill>
              </a:rPr>
              <a:t>pull</a:t>
            </a:r>
            <a:r>
              <a:rPr lang="cs-CZ" altLang="en-US" sz="2000" dirty="0">
                <a:solidFill>
                  <a:srgbClr val="002060"/>
                </a:solidFill>
              </a:rPr>
              <a:t>-strategie). </a:t>
            </a:r>
            <a:r>
              <a:rPr lang="cs-CZ" altLang="en-US" sz="2000" dirty="0">
                <a:hlinkClick r:id="rId3"/>
              </a:rPr>
              <a:t>Kampaň</a:t>
            </a:r>
            <a:r>
              <a:rPr lang="cs-CZ" altLang="en-US" sz="2000" dirty="0"/>
              <a:t>, </a:t>
            </a:r>
            <a:r>
              <a:rPr lang="cs-CZ" altLang="en-US" sz="2000" dirty="0">
                <a:hlinkClick r:id="rId4"/>
              </a:rPr>
              <a:t>přehled českého dění</a:t>
            </a:r>
            <a:r>
              <a:rPr lang="cs-CZ" altLang="en-US" sz="2000" dirty="0"/>
              <a:t>.</a:t>
            </a:r>
          </a:p>
          <a:p>
            <a:endParaRPr lang="cs-CZ" altLang="en-US" sz="2000" dirty="0"/>
          </a:p>
          <a:p>
            <a:r>
              <a:rPr lang="cs-CZ" altLang="en-US" sz="2000" dirty="0">
                <a:solidFill>
                  <a:srgbClr val="002060"/>
                </a:solidFill>
              </a:rPr>
              <a:t>Volba prvků marketingového komunikačního mixu: reklama </a:t>
            </a:r>
            <a:r>
              <a:rPr lang="cs-CZ" altLang="en-US" sz="2000" dirty="0">
                <a:solidFill>
                  <a:srgbClr val="FF5050"/>
                </a:solidFill>
              </a:rPr>
              <a:t>(mediální mix),</a:t>
            </a:r>
            <a:r>
              <a:rPr lang="cs-CZ" altLang="en-US" sz="2000" dirty="0"/>
              <a:t> </a:t>
            </a:r>
            <a:r>
              <a:rPr lang="cs-CZ" altLang="en-US" sz="2000" dirty="0">
                <a:solidFill>
                  <a:srgbClr val="002060"/>
                </a:solidFill>
              </a:rPr>
              <a:t>podpora prodeje, osobní prodej, PR, DM, sponzoring.</a:t>
            </a:r>
          </a:p>
        </p:txBody>
      </p:sp>
      <p:sp>
        <p:nvSpPr>
          <p:cNvPr id="6" name="Nadpis 5"/>
          <p:cNvSpPr>
            <a:spLocks noGrp="1"/>
          </p:cNvSpPr>
          <p:nvPr>
            <p:ph type="title"/>
          </p:nvPr>
        </p:nvSpPr>
        <p:spPr>
          <a:xfrm>
            <a:off x="179512" y="195486"/>
            <a:ext cx="7848872" cy="507703"/>
          </a:xfrm>
        </p:spPr>
        <p:txBody>
          <a:bodyPr/>
          <a:lstStyle/>
          <a:p>
            <a:r>
              <a:rPr lang="cs-CZ" dirty="0"/>
              <a:t>D Volba strategie, prvků komunikačního mixu a médií</a:t>
            </a:r>
          </a:p>
        </p:txBody>
      </p:sp>
    </p:spTree>
    <p:extLst>
      <p:ext uri="{BB962C8B-B14F-4D97-AF65-F5344CB8AC3E}">
        <p14:creationId xmlns:p14="http://schemas.microsoft.com/office/powerpoint/2010/main" val="93474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Název je nepřesný, dnes bychom pojmenovali </a:t>
            </a:r>
            <a:r>
              <a:rPr lang="cs-CZ" sz="2000" b="1" dirty="0">
                <a:solidFill>
                  <a:srgbClr val="002060"/>
                </a:solidFill>
              </a:rPr>
              <a:t>vedení cenou</a:t>
            </a:r>
            <a:r>
              <a:rPr lang="cs-CZ" sz="2000" dirty="0">
                <a:solidFill>
                  <a:srgbClr val="002060"/>
                </a:solidFill>
              </a:rPr>
              <a:t>.</a:t>
            </a:r>
          </a:p>
          <a:p>
            <a:r>
              <a:rPr lang="cs-CZ" sz="2000" dirty="0">
                <a:solidFill>
                  <a:srgbClr val="002060"/>
                </a:solidFill>
              </a:rPr>
              <a:t>Cílem je nízká cena a tedy i co nejmenší náklady.</a:t>
            </a:r>
          </a:p>
          <a:p>
            <a:pPr lvl="1"/>
            <a:r>
              <a:rPr lang="cs-CZ" sz="2000" dirty="0">
                <a:solidFill>
                  <a:srgbClr val="002060"/>
                </a:solidFill>
              </a:rPr>
              <a:t>Snaha o nejnižší náklady na produkci a distribuci produktů.</a:t>
            </a:r>
          </a:p>
          <a:p>
            <a:pPr lvl="1"/>
            <a:r>
              <a:rPr lang="cs-CZ" sz="2000" dirty="0">
                <a:solidFill>
                  <a:srgbClr val="002060"/>
                </a:solidFill>
              </a:rPr>
              <a:t>Následné snížení ceny oproti konkurenci a ovládnutí trhů.</a:t>
            </a:r>
          </a:p>
          <a:p>
            <a:r>
              <a:rPr lang="cs-CZ" sz="2000" dirty="0">
                <a:solidFill>
                  <a:srgbClr val="002060"/>
                </a:solidFill>
              </a:rPr>
              <a:t>Klíčové schopnosti: nákup, výroba, fyzická distribuce. Méně klíčové: marketing.</a:t>
            </a:r>
          </a:p>
          <a:p>
            <a:r>
              <a:rPr lang="cs-CZ" sz="2000" dirty="0">
                <a:solidFill>
                  <a:srgbClr val="002060"/>
                </a:solidFill>
              </a:rPr>
              <a:t>Nízké náklady bývají ovšem jedinou konkurenční výhodou – nebezpečné. Dlouhodobě neudržitelné.</a:t>
            </a:r>
          </a:p>
          <a:p>
            <a:r>
              <a:rPr lang="cs-CZ" sz="2000" dirty="0">
                <a:solidFill>
                  <a:srgbClr val="002060"/>
                </a:solidFill>
              </a:rPr>
              <a:t>Paradoxně v době krize funguje i opačná strategie – vysoké ceny („mám na to“).</a:t>
            </a:r>
          </a:p>
        </p:txBody>
      </p:sp>
      <p:sp>
        <p:nvSpPr>
          <p:cNvPr id="6" name="Nadpis 5"/>
          <p:cNvSpPr>
            <a:spLocks noGrp="1"/>
          </p:cNvSpPr>
          <p:nvPr>
            <p:ph type="title"/>
          </p:nvPr>
        </p:nvSpPr>
        <p:spPr>
          <a:xfrm>
            <a:off x="107504" y="195486"/>
            <a:ext cx="8136904" cy="507703"/>
          </a:xfrm>
        </p:spPr>
        <p:txBody>
          <a:bodyPr/>
          <a:lstStyle/>
          <a:p>
            <a:r>
              <a:rPr lang="cs-CZ" dirty="0"/>
              <a:t>A </a:t>
            </a:r>
            <a:r>
              <a:rPr lang="cs-CZ" dirty="0" err="1"/>
              <a:t>Overall</a:t>
            </a:r>
            <a:r>
              <a:rPr lang="cs-CZ" dirty="0"/>
              <a:t> </a:t>
            </a:r>
            <a:r>
              <a:rPr lang="cs-CZ" dirty="0" err="1"/>
              <a:t>cost</a:t>
            </a:r>
            <a:r>
              <a:rPr lang="cs-CZ" dirty="0"/>
              <a:t> </a:t>
            </a:r>
            <a:r>
              <a:rPr lang="cs-CZ" dirty="0" err="1"/>
              <a:t>leadership</a:t>
            </a:r>
            <a:endParaRPr lang="cs-CZ" dirty="0"/>
          </a:p>
        </p:txBody>
      </p:sp>
    </p:spTree>
    <p:extLst>
      <p:ext uri="{BB962C8B-B14F-4D97-AF65-F5344CB8AC3E}">
        <p14:creationId xmlns:p14="http://schemas.microsoft.com/office/powerpoint/2010/main" val="383382224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656160" y="1168003"/>
            <a:ext cx="2483644" cy="300082"/>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sz="1350" b="1"/>
              <a:t>BTL</a:t>
            </a:r>
          </a:p>
        </p:txBody>
      </p:sp>
      <p:sp>
        <p:nvSpPr>
          <p:cNvPr id="30723" name="Text Box 5"/>
          <p:cNvSpPr txBox="1">
            <a:spLocks noChangeArrowheads="1"/>
          </p:cNvSpPr>
          <p:nvPr/>
        </p:nvSpPr>
        <p:spPr bwMode="auto">
          <a:xfrm>
            <a:off x="4518423" y="1168003"/>
            <a:ext cx="2755106" cy="300082"/>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sz="1350" b="1"/>
              <a:t>ATL</a:t>
            </a:r>
          </a:p>
        </p:txBody>
      </p:sp>
      <p:sp>
        <p:nvSpPr>
          <p:cNvPr id="30724" name="Text Box 6"/>
          <p:cNvSpPr txBox="1">
            <a:spLocks noChangeArrowheads="1"/>
          </p:cNvSpPr>
          <p:nvPr/>
        </p:nvSpPr>
        <p:spPr bwMode="auto">
          <a:xfrm>
            <a:off x="2736056" y="303610"/>
            <a:ext cx="3239691" cy="300082"/>
          </a:xfrm>
          <a:prstGeom prst="rect">
            <a:avLst/>
          </a:prstGeom>
          <a:solidFill>
            <a:srgbClr val="FFFF66"/>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sz="1350" b="1"/>
              <a:t>MARKETINGOVÁ KOMUNIKACE</a:t>
            </a:r>
          </a:p>
        </p:txBody>
      </p:sp>
      <p:sp>
        <p:nvSpPr>
          <p:cNvPr id="30725" name="Text Box 7"/>
          <p:cNvSpPr txBox="1">
            <a:spLocks noChangeArrowheads="1"/>
          </p:cNvSpPr>
          <p:nvPr/>
        </p:nvSpPr>
        <p:spPr bwMode="auto">
          <a:xfrm>
            <a:off x="1709738" y="2139553"/>
            <a:ext cx="2430066"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sz="1350" b="1"/>
              <a:t>PUBLIC RELATIONS</a:t>
            </a:r>
          </a:p>
        </p:txBody>
      </p:sp>
      <p:sp>
        <p:nvSpPr>
          <p:cNvPr id="30726" name="Text Box 8"/>
          <p:cNvSpPr txBox="1">
            <a:spLocks noChangeArrowheads="1"/>
          </p:cNvSpPr>
          <p:nvPr/>
        </p:nvSpPr>
        <p:spPr bwMode="auto">
          <a:xfrm>
            <a:off x="1709738" y="3057525"/>
            <a:ext cx="2430066" cy="300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sz="1350" b="1"/>
              <a:t>DIRECT MARKETING</a:t>
            </a:r>
          </a:p>
        </p:txBody>
      </p:sp>
      <p:sp>
        <p:nvSpPr>
          <p:cNvPr id="30727" name="Text Box 9"/>
          <p:cNvSpPr txBox="1">
            <a:spLocks noChangeArrowheads="1"/>
          </p:cNvSpPr>
          <p:nvPr/>
        </p:nvSpPr>
        <p:spPr bwMode="auto">
          <a:xfrm>
            <a:off x="1709738" y="3921919"/>
            <a:ext cx="2430066" cy="11310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88900" indent="-88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sz="1350" b="1"/>
              <a:t>SALES PROMOTION</a:t>
            </a:r>
          </a:p>
          <a:p>
            <a:pPr eaLnBrk="1" hangingPunct="1">
              <a:spcBef>
                <a:spcPct val="50000"/>
              </a:spcBef>
              <a:buFontTx/>
              <a:buChar char="•"/>
            </a:pPr>
            <a:r>
              <a:rPr lang="cs-CZ" altLang="cs-CZ" sz="1200"/>
              <a:t>Služby sales promotion</a:t>
            </a:r>
          </a:p>
          <a:p>
            <a:pPr eaLnBrk="1" hangingPunct="1">
              <a:spcBef>
                <a:spcPct val="50000"/>
              </a:spcBef>
              <a:buFontTx/>
              <a:buChar char="•"/>
            </a:pPr>
            <a:r>
              <a:rPr lang="cs-CZ" altLang="cs-CZ" sz="1200"/>
              <a:t>Dárkové předměty a produkty</a:t>
            </a:r>
          </a:p>
          <a:p>
            <a:pPr eaLnBrk="1" hangingPunct="1">
              <a:spcBef>
                <a:spcPct val="50000"/>
              </a:spcBef>
              <a:buFontTx/>
              <a:buChar char="•"/>
            </a:pPr>
            <a:r>
              <a:rPr lang="cs-CZ" altLang="cs-CZ" sz="1200"/>
              <a:t>POP a POS předměty</a:t>
            </a:r>
          </a:p>
        </p:txBody>
      </p:sp>
      <p:sp>
        <p:nvSpPr>
          <p:cNvPr id="30728" name="Text Box 10"/>
          <p:cNvSpPr txBox="1">
            <a:spLocks noChangeArrowheads="1"/>
          </p:cNvSpPr>
          <p:nvPr/>
        </p:nvSpPr>
        <p:spPr bwMode="auto">
          <a:xfrm>
            <a:off x="4518423" y="2139554"/>
            <a:ext cx="2753915" cy="18582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sz="1350" b="1"/>
              <a:t>REKLAMA</a:t>
            </a:r>
          </a:p>
          <a:p>
            <a:pPr eaLnBrk="1" hangingPunct="1">
              <a:spcBef>
                <a:spcPct val="50000"/>
              </a:spcBef>
              <a:buFontTx/>
              <a:buChar char="•"/>
            </a:pPr>
            <a:r>
              <a:rPr lang="cs-CZ" altLang="cs-CZ" sz="1350"/>
              <a:t>Televize</a:t>
            </a:r>
          </a:p>
          <a:p>
            <a:pPr eaLnBrk="1" hangingPunct="1">
              <a:spcBef>
                <a:spcPct val="50000"/>
              </a:spcBef>
              <a:buFontTx/>
              <a:buChar char="•"/>
            </a:pPr>
            <a:r>
              <a:rPr lang="cs-CZ" altLang="cs-CZ" sz="1350"/>
              <a:t>Tisk</a:t>
            </a:r>
          </a:p>
          <a:p>
            <a:pPr eaLnBrk="1" hangingPunct="1">
              <a:spcBef>
                <a:spcPct val="50000"/>
              </a:spcBef>
              <a:buFontTx/>
              <a:buChar char="•"/>
            </a:pPr>
            <a:r>
              <a:rPr lang="cs-CZ" altLang="cs-CZ" sz="1350"/>
              <a:t>Rozhlas</a:t>
            </a:r>
          </a:p>
          <a:p>
            <a:pPr eaLnBrk="1" hangingPunct="1">
              <a:spcBef>
                <a:spcPct val="50000"/>
              </a:spcBef>
              <a:buFontTx/>
              <a:buChar char="•"/>
            </a:pPr>
            <a:r>
              <a:rPr lang="cs-CZ" altLang="cs-CZ" sz="1350"/>
              <a:t>Outdoor</a:t>
            </a:r>
          </a:p>
          <a:p>
            <a:pPr eaLnBrk="1" hangingPunct="1">
              <a:spcBef>
                <a:spcPct val="50000"/>
              </a:spcBef>
              <a:buFontTx/>
              <a:buChar char="•"/>
            </a:pPr>
            <a:r>
              <a:rPr lang="cs-CZ" altLang="cs-CZ" sz="1350"/>
              <a:t>Internet</a:t>
            </a:r>
          </a:p>
        </p:txBody>
      </p:sp>
      <p:sp>
        <p:nvSpPr>
          <p:cNvPr id="30729" name="Line 11"/>
          <p:cNvSpPr>
            <a:spLocks noChangeShapeType="1"/>
          </p:cNvSpPr>
          <p:nvPr/>
        </p:nvSpPr>
        <p:spPr bwMode="auto">
          <a:xfrm>
            <a:off x="2844404" y="1653779"/>
            <a:ext cx="0" cy="3786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30730" name="Line 12"/>
          <p:cNvSpPr>
            <a:spLocks noChangeShapeType="1"/>
          </p:cNvSpPr>
          <p:nvPr/>
        </p:nvSpPr>
        <p:spPr bwMode="auto">
          <a:xfrm>
            <a:off x="2844404" y="2571750"/>
            <a:ext cx="0" cy="3786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30731" name="Line 13"/>
          <p:cNvSpPr>
            <a:spLocks noChangeShapeType="1"/>
          </p:cNvSpPr>
          <p:nvPr/>
        </p:nvSpPr>
        <p:spPr bwMode="auto">
          <a:xfrm>
            <a:off x="2897981" y="3436144"/>
            <a:ext cx="0" cy="3786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30732" name="Line 14"/>
          <p:cNvSpPr>
            <a:spLocks noChangeShapeType="1"/>
          </p:cNvSpPr>
          <p:nvPr/>
        </p:nvSpPr>
        <p:spPr bwMode="auto">
          <a:xfrm>
            <a:off x="5868591" y="1653779"/>
            <a:ext cx="0" cy="3786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30733" name="Line 15"/>
          <p:cNvSpPr>
            <a:spLocks noChangeShapeType="1"/>
          </p:cNvSpPr>
          <p:nvPr/>
        </p:nvSpPr>
        <p:spPr bwMode="auto">
          <a:xfrm flipH="1">
            <a:off x="3330179" y="627460"/>
            <a:ext cx="701278" cy="3786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30734" name="Line 16"/>
          <p:cNvSpPr>
            <a:spLocks noChangeShapeType="1"/>
          </p:cNvSpPr>
          <p:nvPr/>
        </p:nvSpPr>
        <p:spPr bwMode="auto">
          <a:xfrm>
            <a:off x="4572000" y="627460"/>
            <a:ext cx="1026319" cy="3786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Tree>
    <p:extLst>
      <p:ext uri="{BB962C8B-B14F-4D97-AF65-F5344CB8AC3E}">
        <p14:creationId xmlns:p14="http://schemas.microsoft.com/office/powerpoint/2010/main" val="272006491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altLang="cs-CZ" sz="2000" b="1" dirty="0">
                <a:solidFill>
                  <a:srgbClr val="002060"/>
                </a:solidFill>
              </a:rPr>
              <a:t>Reklama</a:t>
            </a:r>
            <a:r>
              <a:rPr lang="cs-CZ" altLang="cs-CZ" sz="2000" dirty="0">
                <a:solidFill>
                  <a:srgbClr val="002060"/>
                </a:solidFill>
              </a:rPr>
              <a:t> je </a:t>
            </a:r>
            <a:r>
              <a:rPr lang="cs-CZ" altLang="cs-CZ" sz="2000" b="1" dirty="0">
                <a:solidFill>
                  <a:srgbClr val="002060"/>
                </a:solidFill>
              </a:rPr>
              <a:t>placená</a:t>
            </a:r>
            <a:r>
              <a:rPr lang="cs-CZ" altLang="cs-CZ" sz="2000" dirty="0">
                <a:solidFill>
                  <a:srgbClr val="002060"/>
                </a:solidFill>
              </a:rPr>
              <a:t> forma </a:t>
            </a:r>
            <a:r>
              <a:rPr lang="cs-CZ" altLang="cs-CZ" sz="2000" b="1" dirty="0">
                <a:solidFill>
                  <a:srgbClr val="002060"/>
                </a:solidFill>
              </a:rPr>
              <a:t>neosobní</a:t>
            </a:r>
            <a:r>
              <a:rPr lang="cs-CZ" altLang="cs-CZ" sz="2000" dirty="0">
                <a:solidFill>
                  <a:srgbClr val="002060"/>
                </a:solidFill>
              </a:rPr>
              <a:t> prezentace zboží, myšlenek a služeb prostřednictvím různých médií.</a:t>
            </a:r>
          </a:p>
          <a:p>
            <a:pPr lvl="1"/>
            <a:r>
              <a:rPr lang="cs-CZ" sz="2000" dirty="0">
                <a:solidFill>
                  <a:srgbClr val="002060"/>
                </a:solidFill>
              </a:rPr>
              <a:t>Výhody: </a:t>
            </a:r>
            <a:r>
              <a:rPr lang="cs-CZ" sz="2000" dirty="0">
                <a:solidFill>
                  <a:srgbClr val="002060"/>
                </a:solidFill>
                <a:latin typeface="Arial" charset="0"/>
              </a:rPr>
              <a:t>upoutá pozornost a dosáhne okamžitý účinek, dává podnět k nákupu. Je flexibilní, variabilní a dá se dobře kombinovat s ostatními kom. prvky.</a:t>
            </a:r>
            <a:endParaRPr lang="cs-CZ" sz="2000" dirty="0">
              <a:solidFill>
                <a:srgbClr val="002060"/>
              </a:solidFill>
            </a:endParaRPr>
          </a:p>
          <a:p>
            <a:pPr lvl="1"/>
            <a:r>
              <a:rPr lang="cs-CZ" sz="2000" dirty="0">
                <a:solidFill>
                  <a:srgbClr val="002060"/>
                </a:solidFill>
              </a:rPr>
              <a:t>Nevýhody: </a:t>
            </a:r>
            <a:r>
              <a:rPr lang="cs-CZ" sz="2000" dirty="0">
                <a:solidFill>
                  <a:srgbClr val="002060"/>
                </a:solidFill>
                <a:latin typeface="Arial" charset="0"/>
              </a:rPr>
              <a:t>neosobní, nelze předvést výrobek, nelze přímo ovlivnit nákup, nesnadné měření response.</a:t>
            </a:r>
          </a:p>
          <a:p>
            <a:r>
              <a:rPr lang="cs-CZ" sz="2000" dirty="0">
                <a:solidFill>
                  <a:srgbClr val="002060"/>
                </a:solidFill>
                <a:latin typeface="Arial" charset="0"/>
              </a:rPr>
              <a:t>Informace vs. Emoce (různé typy). Sociální reklama. Doporučovatelé (různé typy). Interkulturní komunikace.</a:t>
            </a:r>
          </a:p>
          <a:p>
            <a:r>
              <a:rPr lang="cs-CZ" sz="2000" dirty="0">
                <a:solidFill>
                  <a:srgbClr val="002060"/>
                </a:solidFill>
              </a:rPr>
              <a:t>Výrobková, značková, podniková. </a:t>
            </a:r>
          </a:p>
          <a:p>
            <a:r>
              <a:rPr lang="cs-CZ" sz="2000" dirty="0">
                <a:solidFill>
                  <a:srgbClr val="002060"/>
                </a:solidFill>
              </a:rPr>
              <a:t>Informativní, přesvědčovací, připomínková.</a:t>
            </a:r>
          </a:p>
          <a:p>
            <a:r>
              <a:rPr lang="cs-CZ" sz="2000" dirty="0">
                <a:solidFill>
                  <a:srgbClr val="002060"/>
                </a:solidFill>
                <a:hlinkClick r:id="rId3"/>
              </a:rPr>
              <a:t>Postoj české veřejnosti k reklamě</a:t>
            </a:r>
            <a:r>
              <a:rPr lang="cs-CZ" sz="2000" dirty="0">
                <a:solidFill>
                  <a:srgbClr val="002060"/>
                </a:solidFill>
              </a:rPr>
              <a:t>. </a:t>
            </a:r>
          </a:p>
        </p:txBody>
      </p:sp>
      <p:sp>
        <p:nvSpPr>
          <p:cNvPr id="6" name="Nadpis 5"/>
          <p:cNvSpPr>
            <a:spLocks noGrp="1"/>
          </p:cNvSpPr>
          <p:nvPr>
            <p:ph type="title"/>
          </p:nvPr>
        </p:nvSpPr>
        <p:spPr>
          <a:xfrm>
            <a:off x="179512" y="195486"/>
            <a:ext cx="5328592" cy="507703"/>
          </a:xfrm>
        </p:spPr>
        <p:txBody>
          <a:bodyPr/>
          <a:lstStyle/>
          <a:p>
            <a:r>
              <a:rPr lang="cs-CZ" dirty="0"/>
              <a:t>Reklama</a:t>
            </a:r>
          </a:p>
        </p:txBody>
      </p:sp>
    </p:spTree>
    <p:extLst>
      <p:ext uri="{BB962C8B-B14F-4D97-AF65-F5344CB8AC3E}">
        <p14:creationId xmlns:p14="http://schemas.microsoft.com/office/powerpoint/2010/main" val="29139404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altLang="cs-CZ" sz="2000" b="1" dirty="0">
                <a:solidFill>
                  <a:srgbClr val="002060"/>
                </a:solidFill>
              </a:rPr>
              <a:t>Podpora prodeje</a:t>
            </a:r>
            <a:r>
              <a:rPr lang="cs-CZ" altLang="cs-CZ" sz="2000" dirty="0">
                <a:solidFill>
                  <a:srgbClr val="002060"/>
                </a:solidFill>
              </a:rPr>
              <a:t> je forma </a:t>
            </a:r>
            <a:r>
              <a:rPr lang="cs-CZ" altLang="cs-CZ" sz="2000" b="1" dirty="0">
                <a:solidFill>
                  <a:srgbClr val="002060"/>
                </a:solidFill>
              </a:rPr>
              <a:t>neosobní</a:t>
            </a:r>
            <a:r>
              <a:rPr lang="cs-CZ" altLang="cs-CZ" sz="2000" dirty="0">
                <a:solidFill>
                  <a:srgbClr val="002060"/>
                </a:solidFill>
              </a:rPr>
              <a:t> komunikace a zahrnuje všechny prostředky vedoucí ke </a:t>
            </a:r>
            <a:r>
              <a:rPr lang="cs-CZ" altLang="cs-CZ" sz="2000" b="1" dirty="0">
                <a:solidFill>
                  <a:srgbClr val="002060"/>
                </a:solidFill>
              </a:rPr>
              <a:t>krátkodobému</a:t>
            </a:r>
            <a:r>
              <a:rPr lang="cs-CZ" altLang="cs-CZ" sz="2000" dirty="0">
                <a:solidFill>
                  <a:srgbClr val="002060"/>
                </a:solidFill>
              </a:rPr>
              <a:t> stimulování prodeje.</a:t>
            </a:r>
          </a:p>
          <a:p>
            <a:pPr lvl="1"/>
            <a:r>
              <a:rPr lang="cs-CZ" sz="2000" dirty="0">
                <a:solidFill>
                  <a:srgbClr val="002060"/>
                </a:solidFill>
              </a:rPr>
              <a:t>Výhody: upoutá pozornost a dosáhne okamžitý účinek, dává podnět k nákupu. Je flexibilní, variabilní a dá se dobře kombinovat.</a:t>
            </a:r>
          </a:p>
          <a:p>
            <a:pPr lvl="1"/>
            <a:r>
              <a:rPr lang="cs-CZ" sz="2000" dirty="0">
                <a:solidFill>
                  <a:srgbClr val="002060"/>
                </a:solidFill>
              </a:rPr>
              <a:t>Nevýhody: snadno napodobitelná konkurencí, působí krátkodobě, nižší zisky a image.</a:t>
            </a:r>
          </a:p>
          <a:p>
            <a:r>
              <a:rPr lang="cs-CZ" sz="2000" dirty="0">
                <a:solidFill>
                  <a:srgbClr val="002060"/>
                </a:solidFill>
              </a:rPr>
              <a:t>Cílovka – zákazník, distributor, prodejce.</a:t>
            </a:r>
          </a:p>
          <a:p>
            <a:r>
              <a:rPr lang="cs-CZ" sz="2000" dirty="0">
                <a:solidFill>
                  <a:srgbClr val="002060"/>
                </a:solidFill>
              </a:rPr>
              <a:t>Nástroje – slevy, vzorky, kupony, prémie a zvýhodnění balení, odměny za věrnost, soutěže, rabaty, veletrhy a výstavy, </a:t>
            </a:r>
            <a:r>
              <a:rPr lang="cs-CZ" sz="2000" b="1" dirty="0" err="1">
                <a:solidFill>
                  <a:srgbClr val="002060"/>
                </a:solidFill>
              </a:rPr>
              <a:t>eventy</a:t>
            </a:r>
            <a:r>
              <a:rPr lang="cs-CZ" sz="2000" dirty="0">
                <a:solidFill>
                  <a:srgbClr val="002060"/>
                </a:solidFill>
              </a:rPr>
              <a:t>, </a:t>
            </a:r>
            <a:r>
              <a:rPr lang="cs-CZ" sz="2000" b="1" dirty="0">
                <a:solidFill>
                  <a:srgbClr val="002060"/>
                </a:solidFill>
              </a:rPr>
              <a:t>POP, „3D reklama“</a:t>
            </a:r>
            <a:r>
              <a:rPr lang="cs-CZ" sz="2000" dirty="0">
                <a:solidFill>
                  <a:srgbClr val="002060"/>
                </a:solidFill>
              </a:rPr>
              <a:t>, </a:t>
            </a:r>
            <a:r>
              <a:rPr lang="cs-CZ" sz="2000" b="1" dirty="0">
                <a:solidFill>
                  <a:srgbClr val="002060"/>
                </a:solidFill>
              </a:rPr>
              <a:t>merchandising</a:t>
            </a:r>
            <a:r>
              <a:rPr lang="cs-CZ" sz="2000" dirty="0">
                <a:solidFill>
                  <a:srgbClr val="002060"/>
                </a:solidFill>
              </a:rPr>
              <a:t>. </a:t>
            </a:r>
          </a:p>
        </p:txBody>
      </p:sp>
      <p:sp>
        <p:nvSpPr>
          <p:cNvPr id="6" name="Nadpis 5"/>
          <p:cNvSpPr>
            <a:spLocks noGrp="1"/>
          </p:cNvSpPr>
          <p:nvPr>
            <p:ph type="title"/>
          </p:nvPr>
        </p:nvSpPr>
        <p:spPr>
          <a:xfrm>
            <a:off x="179512" y="195486"/>
            <a:ext cx="5328592" cy="507703"/>
          </a:xfrm>
        </p:spPr>
        <p:txBody>
          <a:bodyPr/>
          <a:lstStyle/>
          <a:p>
            <a:r>
              <a:rPr lang="cs-CZ" dirty="0"/>
              <a:t>Podpora prodeje</a:t>
            </a:r>
          </a:p>
        </p:txBody>
      </p:sp>
    </p:spTree>
    <p:extLst>
      <p:ext uri="{BB962C8B-B14F-4D97-AF65-F5344CB8AC3E}">
        <p14:creationId xmlns:p14="http://schemas.microsoft.com/office/powerpoint/2010/main" val="284179150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altLang="cs-CZ" sz="2000" b="1" dirty="0">
                <a:solidFill>
                  <a:srgbClr val="002060"/>
                </a:solidFill>
              </a:rPr>
              <a:t>Osobní prodej</a:t>
            </a:r>
            <a:r>
              <a:rPr lang="cs-CZ" altLang="cs-CZ" sz="2000" dirty="0">
                <a:solidFill>
                  <a:srgbClr val="002060"/>
                </a:solidFill>
              </a:rPr>
              <a:t> je proces ovlivňování zákazníka prostřednictvím </a:t>
            </a:r>
            <a:r>
              <a:rPr lang="cs-CZ" altLang="cs-CZ" sz="2000" b="1" dirty="0">
                <a:solidFill>
                  <a:srgbClr val="002060"/>
                </a:solidFill>
              </a:rPr>
              <a:t>osobního kontaktu.</a:t>
            </a:r>
            <a:endParaRPr lang="cs-CZ" sz="2000" b="1" dirty="0">
              <a:solidFill>
                <a:srgbClr val="002060"/>
              </a:solidFill>
            </a:endParaRPr>
          </a:p>
          <a:p>
            <a:pPr lvl="1"/>
            <a:r>
              <a:rPr lang="cs-CZ" sz="2000" dirty="0">
                <a:solidFill>
                  <a:srgbClr val="002060"/>
                </a:solidFill>
              </a:rPr>
              <a:t>Výhody: </a:t>
            </a:r>
            <a:r>
              <a:rPr lang="cs-CZ" altLang="zh-CN" sz="2000" dirty="0">
                <a:solidFill>
                  <a:srgbClr val="002060"/>
                </a:solidFill>
                <a:latin typeface="Arial" charset="0"/>
              </a:rPr>
              <a:t>umožňuje pružnou prezentaci a získání okamžité reakce, možnost využití neverbální komunikace, interaktivnost. </a:t>
            </a:r>
            <a:endParaRPr lang="cs-CZ" sz="2000" dirty="0">
              <a:solidFill>
                <a:srgbClr val="002060"/>
              </a:solidFill>
              <a:latin typeface="Arial" charset="0"/>
            </a:endParaRPr>
          </a:p>
          <a:p>
            <a:pPr lvl="1"/>
            <a:r>
              <a:rPr lang="cs-CZ" sz="2000" dirty="0">
                <a:solidFill>
                  <a:srgbClr val="002060"/>
                </a:solidFill>
              </a:rPr>
              <a:t>Nevýhody: </a:t>
            </a:r>
            <a:r>
              <a:rPr lang="cs-CZ" altLang="zh-CN" sz="2000" dirty="0">
                <a:solidFill>
                  <a:srgbClr val="002060"/>
                </a:solidFill>
                <a:latin typeface="Arial" charset="0"/>
              </a:rPr>
              <a:t>náklady na kontakt podstatně vyšší než u ostatních forem, nesnadné získat či vychovat kvalifikované obchodníky, malý dosah oslovených zákazníků, ztížená kontrola prodejců. </a:t>
            </a:r>
            <a:endParaRPr lang="cs-CZ" sz="2000" dirty="0">
              <a:solidFill>
                <a:srgbClr val="002060"/>
              </a:solidFill>
              <a:latin typeface="Arial" charset="0"/>
            </a:endParaRPr>
          </a:p>
          <a:p>
            <a:r>
              <a:rPr lang="cs-CZ" sz="2000" dirty="0">
                <a:solidFill>
                  <a:srgbClr val="002060"/>
                </a:solidFill>
              </a:rPr>
              <a:t>Úkoly OP: prodávat – příjmy, </a:t>
            </a:r>
            <a:r>
              <a:rPr lang="cs-CZ" sz="2000" dirty="0" err="1">
                <a:solidFill>
                  <a:srgbClr val="002060"/>
                </a:solidFill>
              </a:rPr>
              <a:t>prospecting</a:t>
            </a:r>
            <a:r>
              <a:rPr lang="cs-CZ" sz="2000" dirty="0">
                <a:solidFill>
                  <a:srgbClr val="002060"/>
                </a:solidFill>
              </a:rPr>
              <a:t>!, plány a prognózy, sledování konkurence, vývoj nových produktů, předávání informací/image, poradenství, následné služby. </a:t>
            </a:r>
          </a:p>
        </p:txBody>
      </p:sp>
      <p:sp>
        <p:nvSpPr>
          <p:cNvPr id="6" name="Nadpis 5"/>
          <p:cNvSpPr>
            <a:spLocks noGrp="1"/>
          </p:cNvSpPr>
          <p:nvPr>
            <p:ph type="title"/>
          </p:nvPr>
        </p:nvSpPr>
        <p:spPr>
          <a:xfrm>
            <a:off x="179512" y="195486"/>
            <a:ext cx="5328592" cy="507703"/>
          </a:xfrm>
        </p:spPr>
        <p:txBody>
          <a:bodyPr/>
          <a:lstStyle/>
          <a:p>
            <a:r>
              <a:rPr lang="cs-CZ" dirty="0"/>
              <a:t>Osobní prodej</a:t>
            </a:r>
          </a:p>
        </p:txBody>
      </p:sp>
    </p:spTree>
    <p:extLst>
      <p:ext uri="{BB962C8B-B14F-4D97-AF65-F5344CB8AC3E}">
        <p14:creationId xmlns:p14="http://schemas.microsoft.com/office/powerpoint/2010/main" val="37123307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altLang="cs-CZ" sz="2000" b="1" dirty="0">
                <a:solidFill>
                  <a:srgbClr val="002060"/>
                </a:solidFill>
              </a:rPr>
              <a:t>P.R.</a:t>
            </a:r>
            <a:r>
              <a:rPr lang="cs-CZ" altLang="cs-CZ" sz="2000" dirty="0">
                <a:solidFill>
                  <a:srgbClr val="002060"/>
                </a:solidFill>
              </a:rPr>
              <a:t> je forma nepřímé komunikace, jejímž cílem je budovat a upevňovat prestiž a image celého podniku jako celku, tzn. vytvářet dobré vztahy mezi podnikem a všemi účastníky trhu jako jsou dodavatelé, zákazníci, konkurenti, distributoři a veřejnost (mediální, finanční, místní, všeobecná, vnitřní, odborná).</a:t>
            </a:r>
          </a:p>
          <a:p>
            <a:pPr lvl="1"/>
            <a:r>
              <a:rPr lang="cs-CZ" sz="2000" dirty="0">
                <a:solidFill>
                  <a:srgbClr val="002060"/>
                </a:solidFill>
              </a:rPr>
              <a:t>Výhody: </a:t>
            </a:r>
            <a:r>
              <a:rPr lang="cs-CZ" altLang="zh-CN" sz="2000" dirty="0">
                <a:solidFill>
                  <a:srgbClr val="002060"/>
                </a:solidFill>
                <a:latin typeface="Arial" charset="0"/>
              </a:rPr>
              <a:t>vysoký stupeň důvěryhodnosti, individualizace působení. Dlouhodobý účinek</a:t>
            </a:r>
            <a:endParaRPr lang="cs-CZ" sz="2000" dirty="0">
              <a:solidFill>
                <a:srgbClr val="002060"/>
              </a:solidFill>
            </a:endParaRPr>
          </a:p>
          <a:p>
            <a:pPr lvl="1"/>
            <a:r>
              <a:rPr lang="cs-CZ" sz="2000" dirty="0">
                <a:solidFill>
                  <a:srgbClr val="002060"/>
                </a:solidFill>
              </a:rPr>
              <a:t>Nevýhody: </a:t>
            </a:r>
            <a:r>
              <a:rPr lang="cs-CZ" altLang="zh-CN" sz="2000" dirty="0">
                <a:solidFill>
                  <a:srgbClr val="002060"/>
                </a:solidFill>
                <a:latin typeface="Arial" charset="0"/>
              </a:rPr>
              <a:t>PR nelze řídit tak snadno jako ostatní formy komunikace.</a:t>
            </a:r>
          </a:p>
          <a:p>
            <a:r>
              <a:rPr lang="cs-CZ" sz="2000" dirty="0">
                <a:solidFill>
                  <a:srgbClr val="002060"/>
                </a:solidFill>
              </a:rPr>
              <a:t>Nástroje: externí – výroční zprávy, dobročinnost, tiskové konference/zprávy, interview, informační letáky, dny otevřených dveří, </a:t>
            </a:r>
            <a:r>
              <a:rPr lang="cs-CZ" sz="2000" dirty="0" err="1">
                <a:solidFill>
                  <a:srgbClr val="002060"/>
                </a:solidFill>
              </a:rPr>
              <a:t>road</a:t>
            </a:r>
            <a:r>
              <a:rPr lang="cs-CZ" sz="2000" dirty="0">
                <a:solidFill>
                  <a:srgbClr val="002060"/>
                </a:solidFill>
              </a:rPr>
              <a:t> show, </a:t>
            </a:r>
            <a:r>
              <a:rPr lang="cs-CZ" sz="2000" dirty="0" err="1">
                <a:solidFill>
                  <a:srgbClr val="002060"/>
                </a:solidFill>
              </a:rPr>
              <a:t>eventy</a:t>
            </a:r>
            <a:r>
              <a:rPr lang="cs-CZ" sz="2000" dirty="0">
                <a:solidFill>
                  <a:srgbClr val="002060"/>
                </a:solidFill>
              </a:rPr>
              <a:t>. Interní – školení, porady, časopis, schránky návrhů, </a:t>
            </a:r>
            <a:r>
              <a:rPr lang="cs-CZ" sz="2000" dirty="0" err="1">
                <a:solidFill>
                  <a:srgbClr val="002060"/>
                </a:solidFill>
              </a:rPr>
              <a:t>teambuilding</a:t>
            </a:r>
            <a:r>
              <a:rPr lang="cs-CZ" sz="2000" dirty="0">
                <a:solidFill>
                  <a:srgbClr val="002060"/>
                </a:solidFill>
              </a:rPr>
              <a:t>, firemní dny, zdravotní péče. </a:t>
            </a:r>
          </a:p>
        </p:txBody>
      </p:sp>
      <p:sp>
        <p:nvSpPr>
          <p:cNvPr id="6" name="Nadpis 5"/>
          <p:cNvSpPr>
            <a:spLocks noGrp="1"/>
          </p:cNvSpPr>
          <p:nvPr>
            <p:ph type="title"/>
          </p:nvPr>
        </p:nvSpPr>
        <p:spPr>
          <a:xfrm>
            <a:off x="179512" y="195486"/>
            <a:ext cx="5328592" cy="507703"/>
          </a:xfrm>
        </p:spPr>
        <p:txBody>
          <a:bodyPr/>
          <a:lstStyle/>
          <a:p>
            <a:r>
              <a:rPr lang="cs-CZ" dirty="0"/>
              <a:t>Public relations (P.R.)</a:t>
            </a:r>
          </a:p>
        </p:txBody>
      </p:sp>
    </p:spTree>
    <p:extLst>
      <p:ext uri="{BB962C8B-B14F-4D97-AF65-F5344CB8AC3E}">
        <p14:creationId xmlns:p14="http://schemas.microsoft.com/office/powerpoint/2010/main" val="22668855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sz="2000" b="1" dirty="0">
                <a:solidFill>
                  <a:srgbClr val="002060"/>
                </a:solidFill>
              </a:rPr>
              <a:t>Přímý marketing </a:t>
            </a:r>
            <a:r>
              <a:rPr lang="cs-CZ" sz="2000" dirty="0">
                <a:solidFill>
                  <a:srgbClr val="002060"/>
                </a:solidFill>
              </a:rPr>
              <a:t>přenáší reklamní sdělení přímo k existujícímu nebo budoucímu spotřebiteli tak, aby vyvolalo okamžitou reakci. Také zahrnuje tvorbu databáze respondentů. </a:t>
            </a:r>
          </a:p>
          <a:p>
            <a:r>
              <a:rPr lang="cs-CZ" sz="2000" dirty="0">
                <a:solidFill>
                  <a:srgbClr val="002060"/>
                </a:solidFill>
              </a:rPr>
              <a:t>Přímý marketing používá poštu, telefon, e-mail, přímou reklamu, osobní kontakty atd., aby nalezl své zákazníky. </a:t>
            </a:r>
          </a:p>
          <a:p>
            <a:pPr lvl="1"/>
            <a:r>
              <a:rPr lang="cs-CZ" sz="2000" dirty="0">
                <a:solidFill>
                  <a:srgbClr val="002060"/>
                </a:solidFill>
              </a:rPr>
              <a:t>Výhody: </a:t>
            </a:r>
            <a:r>
              <a:rPr lang="cs-CZ" altLang="zh-CN" sz="2000" dirty="0">
                <a:solidFill>
                  <a:srgbClr val="002060"/>
                </a:solidFill>
                <a:latin typeface="Arial" charset="0"/>
              </a:rPr>
              <a:t>Efektivní zacílení využitím databáze, flexibilnost a aktuálnost reklamního sdělení, měřitelnost odezvy.</a:t>
            </a:r>
            <a:endParaRPr lang="cs-CZ" sz="2000" dirty="0">
              <a:solidFill>
                <a:srgbClr val="002060"/>
              </a:solidFill>
            </a:endParaRPr>
          </a:p>
          <a:p>
            <a:pPr lvl="1"/>
            <a:r>
              <a:rPr lang="cs-CZ" sz="2000" dirty="0">
                <a:solidFill>
                  <a:srgbClr val="002060"/>
                </a:solidFill>
              </a:rPr>
              <a:t>Nevýhody: </a:t>
            </a:r>
            <a:r>
              <a:rPr lang="cs-CZ" altLang="zh-CN" sz="2000" dirty="0">
                <a:solidFill>
                  <a:srgbClr val="002060"/>
                </a:solidFill>
                <a:latin typeface="Arial" charset="0"/>
              </a:rPr>
              <a:t>Náklady spojené se  získáním databáze.</a:t>
            </a:r>
          </a:p>
          <a:p>
            <a:r>
              <a:rPr lang="cs-CZ" sz="2000" dirty="0">
                <a:solidFill>
                  <a:srgbClr val="002060"/>
                </a:solidFill>
              </a:rPr>
              <a:t>Aktivní vs. Pasivní. Adresný vs. Neadresný.</a:t>
            </a:r>
          </a:p>
        </p:txBody>
      </p:sp>
      <p:sp>
        <p:nvSpPr>
          <p:cNvPr id="6" name="Nadpis 5"/>
          <p:cNvSpPr>
            <a:spLocks noGrp="1"/>
          </p:cNvSpPr>
          <p:nvPr>
            <p:ph type="title"/>
          </p:nvPr>
        </p:nvSpPr>
        <p:spPr>
          <a:xfrm>
            <a:off x="179512" y="195486"/>
            <a:ext cx="5328592" cy="507703"/>
          </a:xfrm>
        </p:spPr>
        <p:txBody>
          <a:bodyPr/>
          <a:lstStyle/>
          <a:p>
            <a:r>
              <a:rPr lang="cs-CZ" dirty="0"/>
              <a:t>Přímý marketing</a:t>
            </a:r>
          </a:p>
        </p:txBody>
      </p:sp>
    </p:spTree>
    <p:extLst>
      <p:ext uri="{BB962C8B-B14F-4D97-AF65-F5344CB8AC3E}">
        <p14:creationId xmlns:p14="http://schemas.microsoft.com/office/powerpoint/2010/main" val="25748487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sz="2000" dirty="0">
                <a:solidFill>
                  <a:srgbClr val="002060"/>
                </a:solidFill>
              </a:rPr>
              <a:t>Má online být zvlášť? Digital?</a:t>
            </a:r>
          </a:p>
          <a:p>
            <a:r>
              <a:rPr lang="cs-CZ" sz="2000" dirty="0">
                <a:solidFill>
                  <a:srgbClr val="002060"/>
                </a:solidFill>
              </a:rPr>
              <a:t>„Nové“ trendy – guerilla marketing, virální, </a:t>
            </a:r>
            <a:r>
              <a:rPr lang="cs-CZ" sz="2000" dirty="0" err="1">
                <a:solidFill>
                  <a:srgbClr val="002060"/>
                </a:solidFill>
              </a:rPr>
              <a:t>product</a:t>
            </a:r>
            <a:r>
              <a:rPr lang="cs-CZ" sz="2000" dirty="0">
                <a:solidFill>
                  <a:srgbClr val="002060"/>
                </a:solidFill>
              </a:rPr>
              <a:t> </a:t>
            </a:r>
            <a:r>
              <a:rPr lang="cs-CZ" sz="2000" dirty="0" err="1">
                <a:solidFill>
                  <a:srgbClr val="002060"/>
                </a:solidFill>
              </a:rPr>
              <a:t>placement</a:t>
            </a:r>
            <a:r>
              <a:rPr lang="cs-CZ" sz="2000" dirty="0">
                <a:solidFill>
                  <a:srgbClr val="002060"/>
                </a:solidFill>
              </a:rPr>
              <a:t>. </a:t>
            </a:r>
          </a:p>
          <a:p>
            <a:endParaRPr lang="cs-CZ" sz="2000" dirty="0"/>
          </a:p>
          <a:p>
            <a:r>
              <a:rPr lang="en-US" sz="2000" dirty="0">
                <a:hlinkClick r:id="rId3"/>
              </a:rPr>
              <a:t>Jägermeister Ice Ball Case Study</a:t>
            </a:r>
            <a:r>
              <a:rPr lang="cs-CZ" sz="2000" dirty="0">
                <a:hlinkClick r:id="rId3"/>
              </a:rPr>
              <a:t>.</a:t>
            </a:r>
            <a:endParaRPr lang="cs-CZ" sz="2000" dirty="0"/>
          </a:p>
          <a:p>
            <a:endParaRPr lang="cs-CZ" sz="2000" dirty="0"/>
          </a:p>
          <a:p>
            <a:r>
              <a:rPr lang="cs-CZ" sz="2000" dirty="0">
                <a:solidFill>
                  <a:srgbClr val="002060"/>
                </a:solidFill>
              </a:rPr>
              <a:t>Nástroje e-marketingu: </a:t>
            </a:r>
            <a:r>
              <a:rPr lang="cs-CZ" sz="2000" b="1" dirty="0">
                <a:solidFill>
                  <a:srgbClr val="002060"/>
                </a:solidFill>
              </a:rPr>
              <a:t>Webová stránka</a:t>
            </a:r>
            <a:r>
              <a:rPr lang="cs-CZ" sz="2000" dirty="0">
                <a:solidFill>
                  <a:srgbClr val="002060"/>
                </a:solidFill>
              </a:rPr>
              <a:t>, </a:t>
            </a:r>
            <a:r>
              <a:rPr lang="cs-CZ" sz="2000" b="1" dirty="0">
                <a:solidFill>
                  <a:srgbClr val="002060"/>
                </a:solidFill>
              </a:rPr>
              <a:t>Sociální média</a:t>
            </a:r>
            <a:r>
              <a:rPr lang="cs-CZ" sz="2000" dirty="0">
                <a:solidFill>
                  <a:srgbClr val="002060"/>
                </a:solidFill>
              </a:rPr>
              <a:t>, </a:t>
            </a:r>
            <a:r>
              <a:rPr lang="cs-CZ" sz="2000" b="1" dirty="0">
                <a:solidFill>
                  <a:srgbClr val="002060"/>
                </a:solidFill>
              </a:rPr>
              <a:t>SEO</a:t>
            </a:r>
            <a:r>
              <a:rPr lang="cs-CZ" sz="2000" dirty="0">
                <a:solidFill>
                  <a:srgbClr val="002060"/>
                </a:solidFill>
              </a:rPr>
              <a:t>, </a:t>
            </a:r>
            <a:r>
              <a:rPr lang="cs-CZ" sz="2000" i="1" dirty="0">
                <a:solidFill>
                  <a:srgbClr val="002060"/>
                </a:solidFill>
              </a:rPr>
              <a:t>Mobilní marketing</a:t>
            </a:r>
            <a:r>
              <a:rPr lang="cs-CZ" sz="2000" dirty="0">
                <a:solidFill>
                  <a:srgbClr val="002060"/>
                </a:solidFill>
              </a:rPr>
              <a:t>, </a:t>
            </a:r>
            <a:r>
              <a:rPr lang="cs-CZ" sz="2000" dirty="0" err="1">
                <a:solidFill>
                  <a:srgbClr val="002060"/>
                </a:solidFill>
              </a:rPr>
              <a:t>Webináře</a:t>
            </a:r>
            <a:r>
              <a:rPr lang="cs-CZ" sz="2000" dirty="0">
                <a:solidFill>
                  <a:srgbClr val="002060"/>
                </a:solidFill>
              </a:rPr>
              <a:t>, </a:t>
            </a:r>
            <a:r>
              <a:rPr lang="cs-CZ" sz="2000" b="1" i="1" dirty="0">
                <a:solidFill>
                  <a:srgbClr val="002060"/>
                </a:solidFill>
              </a:rPr>
              <a:t>Obsahový marketing</a:t>
            </a:r>
            <a:r>
              <a:rPr lang="cs-CZ" sz="2000" dirty="0">
                <a:solidFill>
                  <a:srgbClr val="002060"/>
                </a:solidFill>
              </a:rPr>
              <a:t>, </a:t>
            </a:r>
            <a:r>
              <a:rPr lang="cs-CZ" sz="2000" dirty="0"/>
              <a:t>Online reklamy, Email kampaně, </a:t>
            </a:r>
            <a:r>
              <a:rPr lang="cs-CZ" sz="2000" dirty="0" err="1"/>
              <a:t>Newsletter</a:t>
            </a:r>
            <a:r>
              <a:rPr lang="cs-CZ" sz="2000" dirty="0"/>
              <a:t>.</a:t>
            </a:r>
          </a:p>
          <a:p>
            <a:endParaRPr lang="cs-CZ" sz="2000" dirty="0"/>
          </a:p>
        </p:txBody>
      </p:sp>
      <p:sp>
        <p:nvSpPr>
          <p:cNvPr id="6" name="Nadpis 5"/>
          <p:cNvSpPr>
            <a:spLocks noGrp="1"/>
          </p:cNvSpPr>
          <p:nvPr>
            <p:ph type="title"/>
          </p:nvPr>
        </p:nvSpPr>
        <p:spPr>
          <a:xfrm>
            <a:off x="179512" y="195486"/>
            <a:ext cx="5328592" cy="507703"/>
          </a:xfrm>
        </p:spPr>
        <p:txBody>
          <a:bodyPr/>
          <a:lstStyle/>
          <a:p>
            <a:r>
              <a:rPr lang="cs-CZ" dirty="0"/>
              <a:t>Další nástroje</a:t>
            </a:r>
          </a:p>
        </p:txBody>
      </p:sp>
    </p:spTree>
    <p:extLst>
      <p:ext uri="{BB962C8B-B14F-4D97-AF65-F5344CB8AC3E}">
        <p14:creationId xmlns:p14="http://schemas.microsoft.com/office/powerpoint/2010/main" val="345176774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sz="2000" dirty="0">
                <a:solidFill>
                  <a:srgbClr val="002060"/>
                </a:solidFill>
              </a:rPr>
              <a:t>Ústřední nástroj marketingové komunikace na internetu.</a:t>
            </a:r>
          </a:p>
          <a:p>
            <a:r>
              <a:rPr lang="cs-CZ" sz="2000" dirty="0">
                <a:solidFill>
                  <a:srgbClr val="002060"/>
                </a:solidFill>
              </a:rPr>
              <a:t>Je na ni navázáno mnoho dalších nástrojů e-marketingu.</a:t>
            </a:r>
          </a:p>
          <a:p>
            <a:pPr lvl="1"/>
            <a:r>
              <a:rPr lang="cs-CZ" sz="2000" dirty="0">
                <a:solidFill>
                  <a:srgbClr val="002060"/>
                </a:solidFill>
              </a:rPr>
              <a:t>SEO – bez webu není co optimalizovat</a:t>
            </a:r>
          </a:p>
          <a:p>
            <a:pPr lvl="1"/>
            <a:r>
              <a:rPr lang="cs-CZ" sz="2000" dirty="0">
                <a:solidFill>
                  <a:srgbClr val="002060"/>
                </a:solidFill>
              </a:rPr>
              <a:t>PPC – bez webu není kam zákazníky směřovat</a:t>
            </a:r>
          </a:p>
          <a:p>
            <a:pPr lvl="1"/>
            <a:r>
              <a:rPr lang="cs-CZ" sz="2000" dirty="0">
                <a:solidFill>
                  <a:srgbClr val="002060"/>
                </a:solidFill>
              </a:rPr>
              <a:t>Sociální média – můžeme zde fungovat bez webu?</a:t>
            </a:r>
          </a:p>
          <a:p>
            <a:r>
              <a:rPr lang="cs-CZ" sz="2000" dirty="0">
                <a:solidFill>
                  <a:srgbClr val="002060"/>
                </a:solidFill>
              </a:rPr>
              <a:t>Pro e-</a:t>
            </a:r>
            <a:r>
              <a:rPr lang="cs-CZ" sz="2000" dirty="0" err="1">
                <a:solidFill>
                  <a:srgbClr val="002060"/>
                </a:solidFill>
              </a:rPr>
              <a:t>commerce</a:t>
            </a:r>
            <a:r>
              <a:rPr lang="cs-CZ" sz="2000" dirty="0">
                <a:solidFill>
                  <a:srgbClr val="002060"/>
                </a:solidFill>
              </a:rPr>
              <a:t> také místo, kde dochází k transakci.</a:t>
            </a:r>
          </a:p>
          <a:p>
            <a:r>
              <a:rPr lang="cs-CZ" sz="2000" dirty="0">
                <a:solidFill>
                  <a:srgbClr val="002060"/>
                </a:solidFill>
              </a:rPr>
              <a:t>Web je novodobá výkladní skříň značky.</a:t>
            </a:r>
          </a:p>
          <a:p>
            <a:r>
              <a:rPr lang="cs-CZ" sz="2000" dirty="0">
                <a:solidFill>
                  <a:srgbClr val="002060"/>
                </a:solidFill>
              </a:rPr>
              <a:t>Ceny webové stránky se díky různým technologiím výrazně liší.</a:t>
            </a:r>
          </a:p>
          <a:p>
            <a:pPr lvl="1"/>
            <a:r>
              <a:rPr lang="cs-CZ" sz="2000" dirty="0">
                <a:solidFill>
                  <a:srgbClr val="002060"/>
                </a:solidFill>
              </a:rPr>
              <a:t>Web postavený od nuly (v kódu je pouze to co potřebujete)</a:t>
            </a:r>
          </a:p>
          <a:p>
            <a:pPr lvl="1"/>
            <a:r>
              <a:rPr lang="cs-CZ" sz="2000" dirty="0">
                <a:solidFill>
                  <a:srgbClr val="002060"/>
                </a:solidFill>
              </a:rPr>
              <a:t>Řešení postavené na </a:t>
            </a:r>
            <a:r>
              <a:rPr lang="cs-CZ" sz="2000" dirty="0">
                <a:solidFill>
                  <a:srgbClr val="002060"/>
                </a:solidFill>
                <a:hlinkClick r:id="rId3"/>
              </a:rPr>
              <a:t>šabloně</a:t>
            </a:r>
            <a:r>
              <a:rPr lang="cs-CZ" sz="2000" dirty="0">
                <a:solidFill>
                  <a:srgbClr val="002060"/>
                </a:solidFill>
              </a:rPr>
              <a:t> (</a:t>
            </a:r>
            <a:r>
              <a:rPr lang="cs-CZ" sz="2000" dirty="0" err="1">
                <a:solidFill>
                  <a:srgbClr val="002060"/>
                </a:solidFill>
              </a:rPr>
              <a:t>wordpress</a:t>
            </a:r>
            <a:r>
              <a:rPr lang="cs-CZ" sz="2000" dirty="0">
                <a:solidFill>
                  <a:srgbClr val="002060"/>
                </a:solidFill>
              </a:rPr>
              <a:t>, </a:t>
            </a:r>
            <a:r>
              <a:rPr lang="cs-CZ" sz="2000" dirty="0" err="1">
                <a:solidFill>
                  <a:srgbClr val="002060"/>
                </a:solidFill>
              </a:rPr>
              <a:t>joomla</a:t>
            </a:r>
            <a:r>
              <a:rPr lang="cs-CZ" sz="2000" dirty="0">
                <a:solidFill>
                  <a:srgbClr val="002060"/>
                </a:solidFill>
              </a:rPr>
              <a:t>, </a:t>
            </a:r>
            <a:r>
              <a:rPr lang="cs-CZ" sz="2000" dirty="0" err="1">
                <a:solidFill>
                  <a:srgbClr val="002060"/>
                </a:solidFill>
              </a:rPr>
              <a:t>prestashop</a:t>
            </a:r>
            <a:r>
              <a:rPr lang="cs-CZ" sz="2000" dirty="0">
                <a:solidFill>
                  <a:srgbClr val="002060"/>
                </a:solidFill>
              </a:rPr>
              <a:t>, </a:t>
            </a:r>
            <a:r>
              <a:rPr lang="cs-CZ" sz="2000" dirty="0" err="1">
                <a:solidFill>
                  <a:srgbClr val="002060"/>
                </a:solidFill>
              </a:rPr>
              <a:t>woocommerce</a:t>
            </a:r>
            <a:r>
              <a:rPr lang="cs-CZ" sz="2000" dirty="0">
                <a:solidFill>
                  <a:srgbClr val="002060"/>
                </a:solidFill>
              </a:rPr>
              <a:t>)</a:t>
            </a:r>
          </a:p>
        </p:txBody>
      </p:sp>
      <p:sp>
        <p:nvSpPr>
          <p:cNvPr id="6" name="Nadpis 5"/>
          <p:cNvSpPr>
            <a:spLocks noGrp="1"/>
          </p:cNvSpPr>
          <p:nvPr>
            <p:ph type="title"/>
          </p:nvPr>
        </p:nvSpPr>
        <p:spPr>
          <a:xfrm>
            <a:off x="179512" y="195486"/>
            <a:ext cx="5328592" cy="507703"/>
          </a:xfrm>
        </p:spPr>
        <p:txBody>
          <a:bodyPr/>
          <a:lstStyle/>
          <a:p>
            <a:r>
              <a:rPr lang="cs-CZ" dirty="0"/>
              <a:t>Webová stránka</a:t>
            </a:r>
          </a:p>
        </p:txBody>
      </p:sp>
    </p:spTree>
    <p:extLst>
      <p:ext uri="{BB962C8B-B14F-4D97-AF65-F5344CB8AC3E}">
        <p14:creationId xmlns:p14="http://schemas.microsoft.com/office/powerpoint/2010/main" val="2552269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sz="2000" dirty="0">
                <a:solidFill>
                  <a:srgbClr val="002060"/>
                </a:solidFill>
              </a:rPr>
              <a:t>Umožňují rychlé šíření sociokulturních trendů.</a:t>
            </a:r>
          </a:p>
          <a:p>
            <a:r>
              <a:rPr lang="cs-CZ" sz="2000" dirty="0">
                <a:solidFill>
                  <a:srgbClr val="002060"/>
                </a:solidFill>
              </a:rPr>
              <a:t>Uživatelé mohou vkládat a sdílet s ostatními vlastní obsah.</a:t>
            </a:r>
          </a:p>
          <a:p>
            <a:r>
              <a:rPr lang="cs-CZ" sz="2000" dirty="0">
                <a:solidFill>
                  <a:srgbClr val="002060"/>
                </a:solidFill>
              </a:rPr>
              <a:t>Vzniká UGC – user </a:t>
            </a:r>
            <a:r>
              <a:rPr lang="cs-CZ" sz="2000" dirty="0" err="1">
                <a:solidFill>
                  <a:srgbClr val="002060"/>
                </a:solidFill>
              </a:rPr>
              <a:t>generated</a:t>
            </a:r>
            <a:r>
              <a:rPr lang="cs-CZ" sz="2000" dirty="0">
                <a:solidFill>
                  <a:srgbClr val="002060"/>
                </a:solidFill>
              </a:rPr>
              <a:t> content.</a:t>
            </a:r>
          </a:p>
          <a:p>
            <a:r>
              <a:rPr lang="cs-CZ" sz="2000" dirty="0">
                <a:solidFill>
                  <a:srgbClr val="002060"/>
                </a:solidFill>
              </a:rPr>
              <a:t>Mají globální dosah, pocitově </a:t>
            </a:r>
            <a:r>
              <a:rPr lang="cs-CZ" sz="2000" dirty="0" err="1">
                <a:solidFill>
                  <a:srgbClr val="002060"/>
                </a:solidFill>
              </a:rPr>
              <a:t>změnšují</a:t>
            </a:r>
            <a:r>
              <a:rPr lang="cs-CZ" sz="2000" dirty="0">
                <a:solidFill>
                  <a:srgbClr val="002060"/>
                </a:solidFill>
              </a:rPr>
              <a:t> vzdálenost mezi lidmi.</a:t>
            </a:r>
          </a:p>
          <a:p>
            <a:r>
              <a:rPr lang="cs-CZ" sz="2000" dirty="0">
                <a:solidFill>
                  <a:srgbClr val="002060"/>
                </a:solidFill>
              </a:rPr>
              <a:t>Jsou zdrojem informací pro nákupní rozhodnutí.</a:t>
            </a:r>
          </a:p>
          <a:p>
            <a:r>
              <a:rPr lang="cs-CZ" sz="2000" dirty="0">
                <a:solidFill>
                  <a:srgbClr val="002060"/>
                </a:solidFill>
              </a:rPr>
              <a:t>Pro firmu: informace o zákaznících, </a:t>
            </a:r>
            <a:r>
              <a:rPr lang="cs-CZ" sz="2000" dirty="0" err="1">
                <a:solidFill>
                  <a:srgbClr val="002060"/>
                </a:solidFill>
              </a:rPr>
              <a:t>brand</a:t>
            </a:r>
            <a:r>
              <a:rPr lang="cs-CZ" sz="2000" dirty="0">
                <a:solidFill>
                  <a:srgbClr val="002060"/>
                </a:solidFill>
              </a:rPr>
              <a:t> </a:t>
            </a:r>
            <a:r>
              <a:rPr lang="cs-CZ" sz="2000" dirty="0" err="1">
                <a:solidFill>
                  <a:srgbClr val="002060"/>
                </a:solidFill>
              </a:rPr>
              <a:t>building</a:t>
            </a:r>
            <a:r>
              <a:rPr lang="cs-CZ" sz="2000" dirty="0">
                <a:solidFill>
                  <a:srgbClr val="002060"/>
                </a:solidFill>
              </a:rPr>
              <a:t>, reklama, servis, návštěvnost pro web, sdílení obsahu, komunita. </a:t>
            </a:r>
          </a:p>
          <a:p>
            <a:r>
              <a:rPr lang="cs-CZ" sz="2000" dirty="0">
                <a:solidFill>
                  <a:srgbClr val="002060"/>
                </a:solidFill>
              </a:rPr>
              <a:t>Typy: Blogy, Sociální sítě (Facebook, </a:t>
            </a:r>
            <a:r>
              <a:rPr lang="cs-CZ" sz="2000" dirty="0" err="1">
                <a:solidFill>
                  <a:srgbClr val="002060"/>
                </a:solidFill>
              </a:rPr>
              <a:t>Instagram</a:t>
            </a:r>
            <a:r>
              <a:rPr lang="cs-CZ" sz="2000" dirty="0">
                <a:solidFill>
                  <a:srgbClr val="002060"/>
                </a:solidFill>
              </a:rPr>
              <a:t>, </a:t>
            </a:r>
            <a:r>
              <a:rPr lang="cs-CZ" sz="2000" dirty="0" err="1">
                <a:solidFill>
                  <a:srgbClr val="002060"/>
                </a:solidFill>
              </a:rPr>
              <a:t>LinkedIn</a:t>
            </a:r>
            <a:r>
              <a:rPr lang="cs-CZ" sz="2000" dirty="0">
                <a:solidFill>
                  <a:srgbClr val="002060"/>
                </a:solidFill>
              </a:rPr>
              <a:t>), Obsahové komunity, </a:t>
            </a:r>
            <a:r>
              <a:rPr lang="cs-CZ" sz="2000" dirty="0" err="1">
                <a:solidFill>
                  <a:srgbClr val="002060"/>
                </a:solidFill>
              </a:rPr>
              <a:t>Kolaborativní</a:t>
            </a:r>
            <a:r>
              <a:rPr lang="cs-CZ" sz="2000" dirty="0">
                <a:solidFill>
                  <a:srgbClr val="002060"/>
                </a:solidFill>
              </a:rPr>
              <a:t> projekty.</a:t>
            </a: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5328592" cy="507703"/>
          </a:xfrm>
        </p:spPr>
        <p:txBody>
          <a:bodyPr/>
          <a:lstStyle/>
          <a:p>
            <a:r>
              <a:rPr lang="cs-CZ" dirty="0"/>
              <a:t>Sociální média</a:t>
            </a:r>
          </a:p>
        </p:txBody>
      </p:sp>
    </p:spTree>
    <p:extLst>
      <p:ext uri="{BB962C8B-B14F-4D97-AF65-F5344CB8AC3E}">
        <p14:creationId xmlns:p14="http://schemas.microsoft.com/office/powerpoint/2010/main" val="21923887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1pPr>
            <a:lvl2pPr marL="557213" indent="-214313" eaLnBrk="0" hangingPunct="0">
              <a:spcBef>
                <a:spcPct val="20000"/>
              </a:spcBef>
              <a:buClr>
                <a:schemeClr val="hlink"/>
              </a:buClr>
              <a:buSzPct val="65000"/>
              <a:buFont typeface="Wingdings" panose="05000000000000000000" pitchFamily="2" charset="2"/>
              <a:buChar char="¡"/>
              <a:defRPr sz="2100">
                <a:solidFill>
                  <a:schemeClr val="tx1"/>
                </a:solidFill>
                <a:latin typeface="Arial" panose="020B0604020202020204" pitchFamily="34" charset="0"/>
              </a:defRPr>
            </a:lvl2pPr>
            <a:lvl3pPr marL="857250" indent="-171450" eaLnBrk="0" hangingPunct="0">
              <a:spcBef>
                <a:spcPct val="20000"/>
              </a:spcBef>
              <a:buClr>
                <a:schemeClr val="accent1"/>
              </a:buClr>
              <a:buSzPct val="70000"/>
              <a:buFont typeface="Wingdings" panose="05000000000000000000" pitchFamily="2" charset="2"/>
              <a:buChar char="n"/>
              <a:defRPr sz="1800">
                <a:solidFill>
                  <a:schemeClr val="tx1"/>
                </a:solidFill>
                <a:latin typeface="Arial" panose="020B0604020202020204" pitchFamily="34" charset="0"/>
              </a:defRPr>
            </a:lvl3pPr>
            <a:lvl4pPr marL="1200150" indent="-171450" eaLnBrk="0" hangingPunct="0">
              <a:spcBef>
                <a:spcPct val="20000"/>
              </a:spcBef>
              <a:buClr>
                <a:schemeClr val="hlink"/>
              </a:buClr>
              <a:buSzPct val="75000"/>
              <a:buFont typeface="Wingdings" panose="05000000000000000000" pitchFamily="2" charset="2"/>
              <a:buChar char="¡"/>
              <a:defRPr sz="1500">
                <a:solidFill>
                  <a:schemeClr val="tx1"/>
                </a:solidFill>
                <a:latin typeface="Arial" panose="020B0604020202020204" pitchFamily="34" charset="0"/>
              </a:defRPr>
            </a:lvl4pPr>
            <a:lvl5pPr marL="1543050" indent="-171450" eaLnBrk="0" hangingPunct="0">
              <a:spcBef>
                <a:spcPct val="20000"/>
              </a:spcBef>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9pPr>
          </a:lstStyle>
          <a:p>
            <a:pPr eaLnBrk="1" hangingPunct="1">
              <a:spcBef>
                <a:spcPct val="0"/>
              </a:spcBef>
              <a:buClrTx/>
              <a:buSzTx/>
              <a:buFontTx/>
              <a:buNone/>
            </a:pPr>
            <a:fld id="{BC1D912C-0B29-46BF-9838-BAD082B68ECC}" type="slidenum">
              <a:rPr lang="cs-CZ" altLang="en-US" sz="750"/>
              <a:pPr eaLnBrk="1" hangingPunct="1">
                <a:spcBef>
                  <a:spcPct val="0"/>
                </a:spcBef>
                <a:buClrTx/>
                <a:buSzTx/>
                <a:buFontTx/>
                <a:buNone/>
              </a:pPr>
              <a:t>159</a:t>
            </a:fld>
            <a:endParaRPr lang="cs-CZ" altLang="en-US" sz="750"/>
          </a:p>
        </p:txBody>
      </p:sp>
      <p:sp>
        <p:nvSpPr>
          <p:cNvPr id="10243" name="Rectangle 2"/>
          <p:cNvSpPr>
            <a:spLocks noGrp="1" noChangeArrowheads="1"/>
          </p:cNvSpPr>
          <p:nvPr>
            <p:ph type="title" idx="4294967295"/>
          </p:nvPr>
        </p:nvSpPr>
        <p:spPr>
          <a:xfrm>
            <a:off x="1980010" y="303610"/>
            <a:ext cx="5368528" cy="594122"/>
          </a:xfrm>
        </p:spPr>
        <p:txBody>
          <a:bodyPr>
            <a:normAutofit/>
          </a:bodyPr>
          <a:lstStyle/>
          <a:p>
            <a:r>
              <a:rPr lang="cs-CZ" altLang="en-US" sz="2400" b="1" dirty="0"/>
              <a:t>Mediální  cíle </a:t>
            </a:r>
          </a:p>
        </p:txBody>
      </p:sp>
      <p:grpSp>
        <p:nvGrpSpPr>
          <p:cNvPr id="10245" name="Group 7"/>
          <p:cNvGrpSpPr>
            <a:grpSpLocks noChangeAspect="1"/>
          </p:cNvGrpSpPr>
          <p:nvPr/>
        </p:nvGrpSpPr>
        <p:grpSpPr bwMode="auto">
          <a:xfrm>
            <a:off x="1774627" y="1419622"/>
            <a:ext cx="5779294" cy="3042047"/>
            <a:chOff x="3062" y="5477"/>
            <a:chExt cx="5472" cy="2880"/>
          </a:xfrm>
        </p:grpSpPr>
        <p:sp>
          <p:nvSpPr>
            <p:cNvPr id="10247" name="AutoShape 8"/>
            <p:cNvSpPr>
              <a:spLocks noChangeAspect="1" noChangeArrowheads="1"/>
            </p:cNvSpPr>
            <p:nvPr/>
          </p:nvSpPr>
          <p:spPr bwMode="auto">
            <a:xfrm>
              <a:off x="3062" y="5477"/>
              <a:ext cx="5472"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350"/>
            </a:p>
          </p:txBody>
        </p:sp>
        <p:sp>
          <p:nvSpPr>
            <p:cNvPr id="10248" name="Rectangle 9" descr="Pergamen"/>
            <p:cNvSpPr>
              <a:spLocks noChangeArrowheads="1"/>
            </p:cNvSpPr>
            <p:nvPr/>
          </p:nvSpPr>
          <p:spPr bwMode="auto">
            <a:xfrm>
              <a:off x="4358" y="5477"/>
              <a:ext cx="1296" cy="432"/>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en-US" sz="1350" b="1" dirty="0">
                  <a:latin typeface="Times New Roman" panose="02020603050405020304" pitchFamily="18" charset="0"/>
                  <a:hlinkClick r:id="rId3"/>
                </a:rPr>
                <a:t>Náklady</a:t>
              </a:r>
              <a:endParaRPr lang="cs-CZ" altLang="en-US" sz="1350" dirty="0"/>
            </a:p>
          </p:txBody>
        </p:sp>
        <p:sp>
          <p:nvSpPr>
            <p:cNvPr id="10249" name="Rectangle 10" descr="Pergamen"/>
            <p:cNvSpPr>
              <a:spLocks noChangeArrowheads="1"/>
            </p:cNvSpPr>
            <p:nvPr/>
          </p:nvSpPr>
          <p:spPr bwMode="auto">
            <a:xfrm>
              <a:off x="6518" y="5621"/>
              <a:ext cx="1296" cy="432"/>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en-US" sz="1350" b="1">
                  <a:latin typeface="Times New Roman" panose="02020603050405020304" pitchFamily="18" charset="0"/>
                </a:rPr>
                <a:t>Frekvence</a:t>
              </a:r>
            </a:p>
          </p:txBody>
        </p:sp>
        <p:sp>
          <p:nvSpPr>
            <p:cNvPr id="10250" name="Rectangle 11" descr="Pergamen"/>
            <p:cNvSpPr>
              <a:spLocks noChangeArrowheads="1"/>
            </p:cNvSpPr>
            <p:nvPr/>
          </p:nvSpPr>
          <p:spPr bwMode="auto">
            <a:xfrm>
              <a:off x="3062" y="6773"/>
              <a:ext cx="1152" cy="432"/>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en-US" sz="1350" b="1">
                  <a:latin typeface="Times New Roman" panose="02020603050405020304" pitchFamily="18" charset="0"/>
                </a:rPr>
                <a:t>Pokrytí</a:t>
              </a:r>
            </a:p>
          </p:txBody>
        </p:sp>
        <p:sp>
          <p:nvSpPr>
            <p:cNvPr id="10251" name="Rectangle 12" descr="Pergamen"/>
            <p:cNvSpPr>
              <a:spLocks noChangeArrowheads="1"/>
            </p:cNvSpPr>
            <p:nvPr/>
          </p:nvSpPr>
          <p:spPr bwMode="auto">
            <a:xfrm>
              <a:off x="7238" y="6917"/>
              <a:ext cx="1152" cy="432"/>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en-US" sz="1350" b="1">
                  <a:latin typeface="Times New Roman" panose="02020603050405020304" pitchFamily="18" charset="0"/>
                </a:rPr>
                <a:t>Dosah</a:t>
              </a:r>
            </a:p>
          </p:txBody>
        </p:sp>
        <p:sp>
          <p:nvSpPr>
            <p:cNvPr id="10252" name="Rectangle 13"/>
            <p:cNvSpPr>
              <a:spLocks noChangeArrowheads="1"/>
            </p:cNvSpPr>
            <p:nvPr/>
          </p:nvSpPr>
          <p:spPr bwMode="auto">
            <a:xfrm>
              <a:off x="5222" y="7925"/>
              <a:ext cx="14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en-US" sz="1350" b="1">
                  <a:latin typeface="Times New Roman" panose="02020603050405020304" pitchFamily="18" charset="0"/>
                </a:rPr>
                <a:t>Kontinuita </a:t>
              </a:r>
            </a:p>
          </p:txBody>
        </p:sp>
        <p:sp>
          <p:nvSpPr>
            <p:cNvPr id="10253" name="Oval 14"/>
            <p:cNvSpPr>
              <a:spLocks noChangeArrowheads="1"/>
            </p:cNvSpPr>
            <p:nvPr/>
          </p:nvSpPr>
          <p:spPr bwMode="auto">
            <a:xfrm>
              <a:off x="4934" y="6629"/>
              <a:ext cx="1872" cy="720"/>
            </a:xfrm>
            <a:prstGeom prst="ellipse">
              <a:avLst/>
            </a:prstGeom>
            <a:solidFill>
              <a:srgbClr val="CCFFFF"/>
            </a:solidFill>
            <a:ln w="9525">
              <a:solidFill>
                <a:srgbClr val="000000"/>
              </a:solidFill>
              <a:round/>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en-US" sz="1200" b="1">
                  <a:latin typeface="Times New Roman" panose="02020603050405020304" pitchFamily="18" charset="0"/>
                </a:rPr>
                <a:t>Mediální cíle</a:t>
              </a:r>
              <a:endParaRPr lang="cs-CZ" altLang="en-US" sz="1200"/>
            </a:p>
          </p:txBody>
        </p:sp>
        <p:sp>
          <p:nvSpPr>
            <p:cNvPr id="10254" name="Line 15"/>
            <p:cNvSpPr>
              <a:spLocks noChangeShapeType="1"/>
            </p:cNvSpPr>
            <p:nvPr/>
          </p:nvSpPr>
          <p:spPr bwMode="auto">
            <a:xfrm flipV="1">
              <a:off x="5942" y="7493"/>
              <a:ext cx="1"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10255" name="Line 16"/>
            <p:cNvSpPr>
              <a:spLocks noChangeShapeType="1"/>
            </p:cNvSpPr>
            <p:nvPr/>
          </p:nvSpPr>
          <p:spPr bwMode="auto">
            <a:xfrm flipH="1">
              <a:off x="6950" y="7061"/>
              <a:ext cx="432"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10256" name="Line 17"/>
            <p:cNvSpPr>
              <a:spLocks noChangeShapeType="1"/>
            </p:cNvSpPr>
            <p:nvPr/>
          </p:nvSpPr>
          <p:spPr bwMode="auto">
            <a:xfrm flipH="1">
              <a:off x="6518" y="6053"/>
              <a:ext cx="288"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10257" name="Line 18"/>
            <p:cNvSpPr>
              <a:spLocks noChangeShapeType="1"/>
            </p:cNvSpPr>
            <p:nvPr/>
          </p:nvSpPr>
          <p:spPr bwMode="auto">
            <a:xfrm>
              <a:off x="5078" y="6053"/>
              <a:ext cx="288"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sp>
          <p:nvSpPr>
            <p:cNvPr id="10258" name="Line 19"/>
            <p:cNvSpPr>
              <a:spLocks noChangeShapeType="1"/>
            </p:cNvSpPr>
            <p:nvPr/>
          </p:nvSpPr>
          <p:spPr bwMode="auto">
            <a:xfrm>
              <a:off x="4214" y="6917"/>
              <a:ext cx="57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sz="1350"/>
            </a:p>
          </p:txBody>
        </p:sp>
      </p:grpSp>
    </p:spTree>
    <p:extLst>
      <p:ext uri="{BB962C8B-B14F-4D97-AF65-F5344CB8AC3E}">
        <p14:creationId xmlns:p14="http://schemas.microsoft.com/office/powerpoint/2010/main" val="2738262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Podnik se snaží o odlišení ve specifické oblasti.</a:t>
            </a:r>
          </a:p>
          <a:p>
            <a:r>
              <a:rPr lang="cs-CZ" sz="2000" dirty="0">
                <a:solidFill>
                  <a:srgbClr val="002060"/>
                </a:solidFill>
              </a:rPr>
              <a:t>Snaží se zákazníkovi přinést něco navíc, něco lepšího, funkčnějšího, dostupnějšího.</a:t>
            </a:r>
          </a:p>
          <a:p>
            <a:r>
              <a:rPr lang="cs-CZ" sz="2000" dirty="0">
                <a:solidFill>
                  <a:srgbClr val="002060"/>
                </a:solidFill>
              </a:rPr>
              <a:t>Například: nejlepší servis, nejlepší kvalita, nejlepší styl nebo design, nejlepší technologie.</a:t>
            </a:r>
          </a:p>
          <a:p>
            <a:r>
              <a:rPr lang="cs-CZ" sz="2000" dirty="0">
                <a:solidFill>
                  <a:srgbClr val="002060"/>
                </a:solidFill>
              </a:rPr>
              <a:t>Snaha o dominanci v jedné oblasti nikoliv ve všech.</a:t>
            </a:r>
          </a:p>
          <a:p>
            <a:r>
              <a:rPr lang="cs-CZ" sz="2000" dirty="0">
                <a:solidFill>
                  <a:srgbClr val="002060"/>
                </a:solidFill>
              </a:rPr>
              <a:t>Odlišnost produktu či služby může být až taková, že ji konkurence zkrátka nemůže nijak napodobit či okopírovat.</a:t>
            </a:r>
          </a:p>
        </p:txBody>
      </p:sp>
      <p:sp>
        <p:nvSpPr>
          <p:cNvPr id="6" name="Nadpis 5"/>
          <p:cNvSpPr>
            <a:spLocks noGrp="1"/>
          </p:cNvSpPr>
          <p:nvPr>
            <p:ph type="title"/>
          </p:nvPr>
        </p:nvSpPr>
        <p:spPr>
          <a:xfrm>
            <a:off x="107504" y="195486"/>
            <a:ext cx="8136904" cy="507703"/>
          </a:xfrm>
        </p:spPr>
        <p:txBody>
          <a:bodyPr/>
          <a:lstStyle/>
          <a:p>
            <a:r>
              <a:rPr lang="cs-CZ" dirty="0"/>
              <a:t>B </a:t>
            </a:r>
            <a:r>
              <a:rPr lang="cs-CZ" dirty="0" err="1"/>
              <a:t>Differentiation</a:t>
            </a:r>
            <a:endParaRPr lang="cs-CZ" dirty="0"/>
          </a:p>
        </p:txBody>
      </p:sp>
    </p:spTree>
    <p:extLst>
      <p:ext uri="{BB962C8B-B14F-4D97-AF65-F5344CB8AC3E}">
        <p14:creationId xmlns:p14="http://schemas.microsoft.com/office/powerpoint/2010/main" val="10962254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1pPr>
            <a:lvl2pPr marL="557213" indent="-214313" eaLnBrk="0" hangingPunct="0">
              <a:spcBef>
                <a:spcPct val="20000"/>
              </a:spcBef>
              <a:buClr>
                <a:schemeClr val="hlink"/>
              </a:buClr>
              <a:buSzPct val="65000"/>
              <a:buFont typeface="Wingdings" panose="05000000000000000000" pitchFamily="2" charset="2"/>
              <a:buChar char="¡"/>
              <a:defRPr sz="2100">
                <a:solidFill>
                  <a:schemeClr val="tx1"/>
                </a:solidFill>
                <a:latin typeface="Arial" panose="020B0604020202020204" pitchFamily="34" charset="0"/>
              </a:defRPr>
            </a:lvl2pPr>
            <a:lvl3pPr marL="857250" indent="-171450" eaLnBrk="0" hangingPunct="0">
              <a:spcBef>
                <a:spcPct val="20000"/>
              </a:spcBef>
              <a:buClr>
                <a:schemeClr val="accent1"/>
              </a:buClr>
              <a:buSzPct val="70000"/>
              <a:buFont typeface="Wingdings" panose="05000000000000000000" pitchFamily="2" charset="2"/>
              <a:buChar char="n"/>
              <a:defRPr sz="1800">
                <a:solidFill>
                  <a:schemeClr val="tx1"/>
                </a:solidFill>
                <a:latin typeface="Arial" panose="020B0604020202020204" pitchFamily="34" charset="0"/>
              </a:defRPr>
            </a:lvl3pPr>
            <a:lvl4pPr marL="1200150" indent="-171450" eaLnBrk="0" hangingPunct="0">
              <a:spcBef>
                <a:spcPct val="20000"/>
              </a:spcBef>
              <a:buClr>
                <a:schemeClr val="hlink"/>
              </a:buClr>
              <a:buSzPct val="75000"/>
              <a:buFont typeface="Wingdings" panose="05000000000000000000" pitchFamily="2" charset="2"/>
              <a:buChar char="¡"/>
              <a:defRPr sz="1500">
                <a:solidFill>
                  <a:schemeClr val="tx1"/>
                </a:solidFill>
                <a:latin typeface="Arial" panose="020B0604020202020204" pitchFamily="34" charset="0"/>
              </a:defRPr>
            </a:lvl4pPr>
            <a:lvl5pPr marL="1543050" indent="-171450" eaLnBrk="0" hangingPunct="0">
              <a:spcBef>
                <a:spcPct val="20000"/>
              </a:spcBef>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9pPr>
          </a:lstStyle>
          <a:p>
            <a:pPr eaLnBrk="1" hangingPunct="1">
              <a:spcBef>
                <a:spcPct val="0"/>
              </a:spcBef>
              <a:buClrTx/>
              <a:buSzTx/>
              <a:buFontTx/>
              <a:buNone/>
            </a:pPr>
            <a:fld id="{109F749F-61A3-4018-958C-C23195E68836}" type="slidenum">
              <a:rPr lang="cs-CZ" altLang="en-US" sz="750"/>
              <a:pPr eaLnBrk="1" hangingPunct="1">
                <a:spcBef>
                  <a:spcPct val="0"/>
                </a:spcBef>
                <a:buClrTx/>
                <a:buSzTx/>
                <a:buFontTx/>
                <a:buNone/>
              </a:pPr>
              <a:t>160</a:t>
            </a:fld>
            <a:endParaRPr lang="cs-CZ" altLang="en-US" sz="750"/>
          </a:p>
        </p:txBody>
      </p:sp>
      <p:sp>
        <p:nvSpPr>
          <p:cNvPr id="14339" name="Rectangle 2"/>
          <p:cNvSpPr>
            <a:spLocks noGrp="1" noChangeArrowheads="1"/>
          </p:cNvSpPr>
          <p:nvPr>
            <p:ph type="title"/>
          </p:nvPr>
        </p:nvSpPr>
        <p:spPr>
          <a:xfrm>
            <a:off x="1871662" y="303610"/>
            <a:ext cx="5368529" cy="666750"/>
          </a:xfrm>
        </p:spPr>
        <p:txBody>
          <a:bodyPr>
            <a:normAutofit fontScale="90000"/>
          </a:bodyPr>
          <a:lstStyle/>
          <a:p>
            <a:pPr algn="ctr" eaLnBrk="1" hangingPunct="1"/>
            <a:r>
              <a:rPr lang="cs-CZ" altLang="en-US" sz="2700" b="1" dirty="0"/>
              <a:t>Mediální mix</a:t>
            </a:r>
            <a:br>
              <a:rPr lang="cs-CZ" altLang="en-US" sz="2700" b="1" dirty="0"/>
            </a:br>
            <a:r>
              <a:rPr lang="cs-CZ" altLang="en-US" sz="2700" dirty="0"/>
              <a:t> </a:t>
            </a:r>
            <a:r>
              <a:rPr lang="cs-CZ" altLang="en-US" sz="1050" b="1" i="1" dirty="0"/>
              <a:t>„Nejlepší reklamou je spokojený zákazník.“</a:t>
            </a:r>
            <a:r>
              <a:rPr lang="cs-CZ" altLang="en-US" sz="2700" dirty="0"/>
              <a:t> </a:t>
            </a:r>
          </a:p>
        </p:txBody>
      </p:sp>
      <p:graphicFrame>
        <p:nvGraphicFramePr>
          <p:cNvPr id="273997" name="Group 589"/>
          <p:cNvGraphicFramePr>
            <a:graphicFrameLocks noGrp="1"/>
          </p:cNvGraphicFramePr>
          <p:nvPr>
            <p:ph idx="1"/>
            <p:extLst/>
          </p:nvPr>
        </p:nvGraphicFramePr>
        <p:xfrm>
          <a:off x="179512" y="1131590"/>
          <a:ext cx="8856984" cy="4008195"/>
        </p:xfrm>
        <a:graphic>
          <a:graphicData uri="http://schemas.openxmlformats.org/drawingml/2006/table">
            <a:tbl>
              <a:tblPr/>
              <a:tblGrid>
                <a:gridCol w="1356759">
                  <a:extLst>
                    <a:ext uri="{9D8B030D-6E8A-4147-A177-3AD203B41FA5}">
                      <a16:colId xmlns:a16="http://schemas.microsoft.com/office/drawing/2014/main" val="20000"/>
                    </a:ext>
                  </a:extLst>
                </a:gridCol>
                <a:gridCol w="3592100">
                  <a:extLst>
                    <a:ext uri="{9D8B030D-6E8A-4147-A177-3AD203B41FA5}">
                      <a16:colId xmlns:a16="http://schemas.microsoft.com/office/drawing/2014/main" val="20001"/>
                    </a:ext>
                  </a:extLst>
                </a:gridCol>
                <a:gridCol w="3908125">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400" b="0" i="0" u="none" strike="noStrike" cap="none" normalizeH="0" baseline="0" dirty="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cs-CZ" altLang="zh-CN" sz="14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Výhody</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cs-CZ" altLang="zh-CN" sz="14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Nevýhody</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259573">
                <a:tc rowSpan="5">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endParaRPr kumimoji="0" lang="cs-CZ" altLang="zh-CN" sz="1400" b="1" i="0" u="none" strike="noStrike" cap="none" normalizeH="0" baseline="0">
                        <a:ln>
                          <a:noFill/>
                        </a:ln>
                        <a:solidFill>
                          <a:schemeClr val="tx1"/>
                        </a:solidFill>
                        <a:effectLst/>
                        <a:latin typeface="Times New Roman" pitchFamily="18" charset="0"/>
                        <a:cs typeface="Times New Roman" pitchFamily="18" charset="0"/>
                      </a:endParaRPr>
                    </a:p>
                    <a:p>
                      <a:pPr marL="447675" marR="0" lvl="0" indent="-447675" algn="ctr" defTabSz="914400" rtl="0" eaLnBrk="1" fontAlgn="base" latinLnBrk="0" hangingPunct="1">
                        <a:lnSpc>
                          <a:spcPct val="100000"/>
                        </a:lnSpc>
                        <a:spcBef>
                          <a:spcPct val="0"/>
                        </a:spcBef>
                        <a:spcAft>
                          <a:spcPct val="0"/>
                        </a:spcAft>
                        <a:buClrTx/>
                        <a:buSzTx/>
                        <a:buFontTx/>
                        <a:buNone/>
                        <a:tabLst/>
                      </a:pPr>
                      <a:endParaRPr kumimoji="0" lang="cs-CZ" altLang="zh-CN" sz="1400" b="1" i="0" u="none" strike="noStrike" cap="none" normalizeH="0" baseline="0">
                        <a:ln>
                          <a:noFill/>
                        </a:ln>
                        <a:solidFill>
                          <a:schemeClr val="tx1"/>
                        </a:solidFill>
                        <a:effectLst/>
                        <a:latin typeface="Times New Roman" pitchFamily="18" charset="0"/>
                        <a:cs typeface="Times New Roman" pitchFamily="18" charset="0"/>
                      </a:endParaRPr>
                    </a:p>
                    <a:p>
                      <a:pPr marL="447675" marR="0" lvl="0" indent="-447675" algn="ctr" defTabSz="914400" rtl="0" eaLnBrk="1" fontAlgn="base" latinLnBrk="0" hangingPunct="1">
                        <a:lnSpc>
                          <a:spcPct val="100000"/>
                        </a:lnSpc>
                        <a:spcBef>
                          <a:spcPct val="0"/>
                        </a:spcBef>
                        <a:spcAft>
                          <a:spcPct val="0"/>
                        </a:spcAft>
                        <a:buClrTx/>
                        <a:buSzTx/>
                        <a:buFontTx/>
                        <a:buNone/>
                        <a:tabLst/>
                      </a:pPr>
                      <a:endParaRPr kumimoji="0" lang="cs-CZ" altLang="zh-CN" sz="1400" b="1" i="0" u="none" strike="noStrike" cap="none" normalizeH="0" baseline="0">
                        <a:ln>
                          <a:noFill/>
                        </a:ln>
                        <a:solidFill>
                          <a:schemeClr val="tx1"/>
                        </a:solidFill>
                        <a:effectLst/>
                        <a:latin typeface="Times New Roman" pitchFamily="18" charset="0"/>
                        <a:cs typeface="Times New Roman" pitchFamily="18" charset="0"/>
                      </a:endParaRP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cs-CZ" altLang="zh-CN" sz="14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Televize</a:t>
                      </a:r>
                      <a:endParaRPr kumimoji="0" lang="cs-CZ" altLang="zh-CN" sz="1400" b="0" i="0" u="none" strike="noStrike" cap="none" normalizeH="0" baseline="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Působení na více smyslů</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Vysoké náklady </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573">
                <a:tc vMerge="1">
                  <a:txBody>
                    <a:bodyPr/>
                    <a:lstStyle/>
                    <a:p>
                      <a:endParaRPr lang="cs-CZ"/>
                    </a:p>
                  </a:txBody>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Masový dosah</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Možnost přepínání kanálů </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9573">
                <a:tc vMerge="1">
                  <a:txBody>
                    <a:bodyPr/>
                    <a:lstStyle/>
                    <a:p>
                      <a:endParaRPr lang="cs-CZ"/>
                    </a:p>
                  </a:txBody>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Flexibilita v časovém plánování </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Omezená selektivita</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765">
                <a:tc vMerge="1">
                  <a:txBody>
                    <a:bodyPr/>
                    <a:lstStyle/>
                    <a:p>
                      <a:endParaRPr lang="cs-CZ"/>
                    </a:p>
                  </a:txBody>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Emocionální působení </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Informační přeplněnost</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0046">
                <a:tc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400" b="0" i="0" u="none" strike="noStrike" cap="none" normalizeH="0" baseline="0" dirty="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Omezené informace (spot - 30 sekund)</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9573">
                <a:tc rowSpan="3">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endParaRPr kumimoji="0" lang="cs-CZ" altLang="zh-CN" sz="1400" b="1" i="0" u="none" strike="noStrike" cap="none" normalizeH="0" baseline="0">
                        <a:ln>
                          <a:noFill/>
                        </a:ln>
                        <a:solidFill>
                          <a:schemeClr val="tx1"/>
                        </a:solidFill>
                        <a:effectLst/>
                        <a:latin typeface="Times New Roman" pitchFamily="18" charset="0"/>
                        <a:cs typeface="Times New Roman" pitchFamily="18" charset="0"/>
                      </a:endParaRP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cs-CZ" altLang="zh-CN" sz="14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Rozhlas </a:t>
                      </a:r>
                      <a:endParaRPr kumimoji="0" lang="cs-CZ" altLang="zh-CN" sz="1400" b="0" i="0" u="none" strike="noStrike" cap="none" normalizeH="0" baseline="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Vysoká segmentace</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„Médium v pozadí“ (kulisa)</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0765">
                <a:tc vMerge="1">
                  <a:txBody>
                    <a:bodyPr/>
                    <a:lstStyle/>
                    <a:p>
                      <a:endParaRPr lang="cs-CZ"/>
                    </a:p>
                  </a:txBody>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Cenová dostupnost</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Dočasnost sdělení</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9573">
                <a:tc vMerge="1">
                  <a:txBody>
                    <a:bodyPr/>
                    <a:lstStyle/>
                    <a:p>
                      <a:endParaRPr lang="cs-CZ"/>
                    </a:p>
                  </a:txBody>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Časová flexibilita</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Informační přeplněnost</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9573">
                <a:tc rowSpan="4">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cs-CZ" altLang="zh-CN" sz="14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Venkovní</a:t>
                      </a: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cs-CZ" altLang="zh-CN" sz="14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reklama</a:t>
                      </a: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cs-CZ" altLang="zh-CN" sz="14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(outdoor,</a:t>
                      </a: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cs-CZ" altLang="zh-CN" sz="140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out-of-home)</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Pestrost forem</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Omezené množství informací</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9573">
                <a:tc vMerge="1">
                  <a:txBody>
                    <a:bodyPr/>
                    <a:lstStyle/>
                    <a:p>
                      <a:endParaRPr lang="cs-CZ"/>
                    </a:p>
                  </a:txBody>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Velký počet míst a geografická flexibilita </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Nízká či žádná selektivnost</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3890">
                <a:tc vMerge="1">
                  <a:txBody>
                    <a:bodyPr/>
                    <a:lstStyle/>
                    <a:p>
                      <a:endParaRPr lang="cs-CZ"/>
                    </a:p>
                  </a:txBody>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Efektivita (nižší cena)</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Omezená dostupnost některých forem venkovní reklamy (omezeno vyhláškami)</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11507">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Široký zásah a vysoká úroveň frekvence zásahu </a:t>
                      </a:r>
                      <a:endParaRPr kumimoji="0" lang="cs-CZ" altLang="zh-CN" sz="140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cs-CZ" altLang="zh-CN"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Dlouhá doba realizace </a:t>
                      </a:r>
                      <a:endParaRPr kumimoji="0" lang="cs-CZ" altLang="zh-CN" sz="140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861013591"/>
      </p:ext>
    </p:extLst>
  </p:cSld>
  <p:clrMapOvr>
    <a:masterClrMapping/>
  </p:clrMapOvr>
  <p:transition>
    <p:blinds dir="vert"/>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67" name="Group 287"/>
          <p:cNvGraphicFramePr>
            <a:graphicFrameLocks noGrp="1"/>
          </p:cNvGraphicFramePr>
          <p:nvPr>
            <p:extLst/>
          </p:nvPr>
        </p:nvGraphicFramePr>
        <p:xfrm>
          <a:off x="2" y="0"/>
          <a:ext cx="9130857" cy="5392546"/>
        </p:xfrm>
        <a:graphic>
          <a:graphicData uri="http://schemas.openxmlformats.org/drawingml/2006/table">
            <a:tbl>
              <a:tblPr/>
              <a:tblGrid>
                <a:gridCol w="1711928">
                  <a:extLst>
                    <a:ext uri="{9D8B030D-6E8A-4147-A177-3AD203B41FA5}">
                      <a16:colId xmlns:a16="http://schemas.microsoft.com/office/drawing/2014/main" val="20000"/>
                    </a:ext>
                  </a:extLst>
                </a:gridCol>
                <a:gridCol w="3829901">
                  <a:extLst>
                    <a:ext uri="{9D8B030D-6E8A-4147-A177-3AD203B41FA5}">
                      <a16:colId xmlns:a16="http://schemas.microsoft.com/office/drawing/2014/main" val="20001"/>
                    </a:ext>
                  </a:extLst>
                </a:gridCol>
                <a:gridCol w="3589028">
                  <a:extLst>
                    <a:ext uri="{9D8B030D-6E8A-4147-A177-3AD203B41FA5}">
                      <a16:colId xmlns:a16="http://schemas.microsoft.com/office/drawing/2014/main" val="20002"/>
                    </a:ext>
                  </a:extLst>
                </a:gridCol>
              </a:tblGrid>
              <a:tr h="200821">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zh-CN" sz="105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zh-CN" sz="105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zh-CN" sz="1050" b="1"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Noviny </a:t>
                      </a:r>
                      <a:endParaRPr kumimoji="0" lang="cs-CZ" altLang="zh-CN" sz="1050" b="0" i="0" u="none" strike="noStrike" cap="none" normalizeH="0" baseline="0" dirty="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Možnost geografického omezení</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Kvalita reprodukce</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Flexibilita inzerce</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Rychlé stárnutí výtisku novin</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Důvěryhodnost média </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Přeplněnost inzercí </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Archivační schopnost </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Možnost rychlé reakce konkurentů </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Vysoká četnost </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Omezená schopnost emotivního působení </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0821">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zh-CN" sz="105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zh-CN" sz="105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zh-CN" sz="105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zh-CN" sz="105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Časopisy </a:t>
                      </a:r>
                      <a:endParaRPr kumimoji="0" lang="cs-CZ" altLang="zh-CN" sz="1050" b="0" i="0" u="none" strike="noStrike" cap="none" normalizeH="0" baseline="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Možnost zasažení specifických cílových skupin</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Vyšší ceny</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Delší životnost </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Delší doba realizace </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Vyšší kvalita reprodukce</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Celoplošnost </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124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Využití redakčního kontextu (luxusní časopis – luxusní kosmetika)</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050" b="0" i="0" u="none" strike="noStrike" cap="none" normalizeH="0" baseline="0" dirty="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7769">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Podrobnost a věrohodnost informací </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050" b="0" i="0" u="none" strike="noStrike" cap="none" normalizeH="0" baseline="0" dirty="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00821">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zh-CN" sz="105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zh-CN" sz="105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zh-CN" sz="105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zh-CN" sz="105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zh-CN" sz="1050" b="1" i="0" u="none" strike="noStrike" cap="none" normalizeH="0" baseline="0">
                          <a:ln>
                            <a:noFill/>
                          </a:ln>
                          <a:solidFill>
                            <a:schemeClr val="tx1"/>
                          </a:solidFill>
                          <a:effectLst/>
                          <a:latin typeface="Times New Roman" pitchFamily="18" charset="0"/>
                          <a:ea typeface="SimSun" pitchFamily="2" charset="-122"/>
                          <a:cs typeface="Times New Roman" pitchFamily="18" charset="0"/>
                        </a:rPr>
                        <a:t>Internet</a:t>
                      </a: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 </a:t>
                      </a:r>
                      <a:endParaRPr kumimoji="0" lang="cs-CZ" altLang="zh-CN" sz="1050" b="0" i="0" u="none" strike="noStrike" cap="none" normalizeH="0" baseline="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Nepřetržitost a rychlost sdělení</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Neosobnost komunikace</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393">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Široký dosah</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Technická omezení (rychlost, kapacita hardwaru, ochranné brány na serverech, atd.) </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Nízká cena</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Vybavenost internetovým připojením</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Zpětná vazba, snadné měření</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050" b="0" i="0" u="none" strike="noStrike" cap="none" normalizeH="0" baseline="0" dirty="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Selektivnost </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050" b="0" i="0" u="none" strike="noStrike" cap="none" normalizeH="0" baseline="0" dirty="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Snadná práce s informacemi </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050" b="0" i="0" u="none" strike="noStrike" cap="none" normalizeH="0" baseline="0" dirty="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Využití obrázků, textu, zvuku, hypertextových odkazů </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050" b="0" i="0" u="none" strike="noStrike" cap="none" normalizeH="0" baseline="0" dirty="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4139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zh-CN" sz="105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zh-CN" sz="105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zh-CN" sz="1050" b="1" i="0" u="none" strike="noStrike" cap="none" normalizeH="0" baseline="0" dirty="0">
                          <a:ln>
                            <a:noFill/>
                          </a:ln>
                          <a:solidFill>
                            <a:schemeClr val="tx1"/>
                          </a:solidFill>
                          <a:effectLst/>
                          <a:latin typeface="Times New Roman" pitchFamily="18" charset="0"/>
                          <a:ea typeface="SimSun" pitchFamily="2" charset="-122"/>
                          <a:cs typeface="Times New Roman" pitchFamily="18" charset="0"/>
                          <a:hlinkClick r:id="rId2"/>
                        </a:rPr>
                        <a:t>Kino</a:t>
                      </a:r>
                      <a:endParaRPr kumimoji="0" lang="cs-CZ" altLang="zh-CN" sz="1050" b="1" i="0" u="none" strike="noStrike" cap="none" normalizeH="0" baseline="0" dirty="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Působení na emotivní vnímání spotřebitele (kreativnější a delší spoty – až dvou minutové)</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Vysoké náklady spojené se zápisem na filmový materiál a kopie</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41393">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Dobré zacílení</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Nedostatečný počet realizovaných výzkumů o účinnosti kina jako </a:t>
                      </a:r>
                      <a:r>
                        <a:rPr kumimoji="0" lang="cs-CZ" altLang="zh-CN" sz="105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hlinkClick r:id="rId3"/>
                        </a:rPr>
                        <a:t>média </a:t>
                      </a:r>
                      <a:endParaRPr kumimoji="0" lang="cs-CZ" altLang="zh-CN" sz="1050" b="0" i="0" u="none" strike="noStrike" cap="none" normalizeH="0" baseline="0" dirty="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00821">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0" i="0" u="none" strike="noStrike" cap="none" normalizeH="0" baseline="0">
                          <a:ln>
                            <a:noFill/>
                          </a:ln>
                          <a:solidFill>
                            <a:schemeClr val="tx1"/>
                          </a:solidFill>
                          <a:effectLst/>
                          <a:latin typeface="Times New Roman" pitchFamily="18" charset="0"/>
                          <a:ea typeface="SimSun" pitchFamily="2" charset="-122"/>
                          <a:cs typeface="Times New Roman" pitchFamily="18" charset="0"/>
                        </a:rPr>
                        <a:t>Nelze přepnout </a:t>
                      </a:r>
                      <a:endParaRPr kumimoji="0" lang="cs-CZ" altLang="zh-CN" sz="1050" b="0" i="0" u="none" strike="noStrike" cap="none" normalizeH="0" baseline="0">
                        <a:ln>
                          <a:noFill/>
                        </a:ln>
                        <a:solidFill>
                          <a:schemeClr val="tx1"/>
                        </a:solidFill>
                        <a:effectLst/>
                        <a:latin typeface="Arial" charset="0"/>
                        <a:ea typeface="SimSun" pitchFamily="2" charset="-122"/>
                        <a:cs typeface="Times New Roman" pitchFamily="18"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cs-CZ" sz="1050" b="0" i="0" u="none" strike="noStrike" cap="none" normalizeH="0" baseline="0" dirty="0">
                        <a:ln>
                          <a:noFill/>
                        </a:ln>
                        <a:solidFill>
                          <a:schemeClr val="tx1"/>
                        </a:solidFill>
                        <a:effectLst/>
                        <a:latin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008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zh-CN" sz="1050" b="1"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Mobilní telefon</a:t>
                      </a: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zh-CN" sz="1050" b="1" i="0" u="none" strike="noStrike" cap="none" normalizeH="0" baseline="0" dirty="0">
                          <a:ln>
                            <a:noFill/>
                          </a:ln>
                          <a:solidFill>
                            <a:schemeClr val="tx1"/>
                          </a:solidFill>
                          <a:effectLst/>
                          <a:latin typeface="Times New Roman" pitchFamily="18" charset="0"/>
                          <a:cs typeface="Times New Roman" pitchFamily="18" charset="0"/>
                        </a:rPr>
                        <a:t>Médium budoucnosti (jak dlouho?) – vysoká interaktivita a zacílení!</a:t>
                      </a: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89884995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Příliš rychlý vývoj médií! Učíme firmy nutnost Facebooku, jak s ním pracovat, jak tvořit obsah (content), ale spotřebitelé skáčou na nové trendy sítě – </a:t>
            </a:r>
            <a:r>
              <a:rPr lang="cs-CZ" altLang="cs-CZ" sz="2000" dirty="0" err="1">
                <a:solidFill>
                  <a:srgbClr val="002060"/>
                </a:solidFill>
                <a:latin typeface="Times New Roman" panose="02020603050405020304" pitchFamily="18" charset="0"/>
                <a:cs typeface="Times New Roman" panose="02020603050405020304" pitchFamily="18" charset="0"/>
              </a:rPr>
              <a:t>Instagram</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Pinterest</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Youtubeři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blogeři</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Roste důležitost operačních systémů – pro </a:t>
            </a:r>
            <a:r>
              <a:rPr lang="cs-CZ" altLang="cs-CZ" sz="2000" dirty="0" err="1">
                <a:solidFill>
                  <a:srgbClr val="002060"/>
                </a:solidFill>
                <a:latin typeface="Times New Roman" panose="02020603050405020304" pitchFamily="18" charset="0"/>
                <a:cs typeface="Times New Roman" panose="02020603050405020304" pitchFamily="18" charset="0"/>
              </a:rPr>
              <a:t>brand</a:t>
            </a:r>
            <a:r>
              <a:rPr lang="cs-CZ" altLang="cs-CZ" sz="2000" dirty="0">
                <a:solidFill>
                  <a:srgbClr val="002060"/>
                </a:solidFill>
                <a:latin typeface="Times New Roman" panose="02020603050405020304" pitchFamily="18" charset="0"/>
                <a:cs typeface="Times New Roman" panose="02020603050405020304" pitchFamily="18" charset="0"/>
              </a:rPr>
              <a:t> může udělat více umístění v seznamu doporučených aplikací, než miliony za reklamu v TV.</a:t>
            </a:r>
          </a:p>
          <a:p>
            <a:r>
              <a:rPr lang="cs-CZ" altLang="cs-CZ" sz="2000" dirty="0">
                <a:solidFill>
                  <a:srgbClr val="002060"/>
                </a:solidFill>
                <a:latin typeface="Times New Roman" panose="02020603050405020304" pitchFamily="18" charset="0"/>
                <a:cs typeface="Times New Roman" panose="02020603050405020304" pitchFamily="18" charset="0"/>
              </a:rPr>
              <a:t>Komunikace skrze aplikace – </a:t>
            </a:r>
            <a:r>
              <a:rPr lang="cs-CZ" altLang="cs-CZ" sz="2000" b="1" dirty="0" err="1">
                <a:solidFill>
                  <a:srgbClr val="002060"/>
                </a:solidFill>
                <a:latin typeface="Times New Roman" panose="02020603050405020304" pitchFamily="18" charset="0"/>
                <a:cs typeface="Times New Roman" panose="02020603050405020304" pitchFamily="18" charset="0"/>
              </a:rPr>
              <a:t>advergaming</a:t>
            </a:r>
            <a:r>
              <a:rPr lang="cs-CZ" altLang="cs-CZ" sz="2000" dirty="0">
                <a:solidFill>
                  <a:srgbClr val="002060"/>
                </a:solidFill>
                <a:latin typeface="Times New Roman" panose="02020603050405020304" pitchFamily="18" charset="0"/>
                <a:cs typeface="Times New Roman" panose="02020603050405020304" pitchFamily="18" charset="0"/>
              </a:rPr>
              <a:t>. S tím spojená </a:t>
            </a:r>
            <a:r>
              <a:rPr lang="cs-CZ" altLang="cs-CZ" sz="2000" b="1" dirty="0" err="1">
                <a:solidFill>
                  <a:srgbClr val="002060"/>
                </a:solidFill>
                <a:latin typeface="Times New Roman" panose="02020603050405020304" pitchFamily="18" charset="0"/>
                <a:cs typeface="Times New Roman" panose="02020603050405020304" pitchFamily="18" charset="0"/>
              </a:rPr>
              <a:t>gamifikace</a:t>
            </a:r>
            <a:r>
              <a:rPr lang="cs-CZ" altLang="cs-CZ" sz="2000" dirty="0">
                <a:solidFill>
                  <a:srgbClr val="002060"/>
                </a:solidFill>
                <a:latin typeface="Times New Roman" panose="02020603050405020304" pitchFamily="18" charset="0"/>
                <a:cs typeface="Times New Roman" panose="02020603050405020304" pitchFamily="18" charset="0"/>
              </a:rPr>
              <a:t> všeho. </a:t>
            </a:r>
          </a:p>
          <a:p>
            <a:r>
              <a:rPr lang="cs-CZ" altLang="cs-CZ" sz="2000" dirty="0">
                <a:solidFill>
                  <a:srgbClr val="002060"/>
                </a:solidFill>
                <a:latin typeface="Times New Roman" panose="02020603050405020304" pitchFamily="18" charset="0"/>
                <a:cs typeface="Times New Roman" panose="02020603050405020304" pitchFamily="18" charset="0"/>
              </a:rPr>
              <a:t>Mohou existovat </a:t>
            </a:r>
            <a:r>
              <a:rPr lang="cs-CZ" altLang="cs-CZ" sz="2000" dirty="0" err="1">
                <a:solidFill>
                  <a:srgbClr val="002060"/>
                </a:solidFill>
                <a:latin typeface="Times New Roman" panose="02020603050405020304" pitchFamily="18" charset="0"/>
                <a:cs typeface="Times New Roman" panose="02020603050405020304" pitchFamily="18" charset="0"/>
              </a:rPr>
              <a:t>spefická</a:t>
            </a:r>
            <a:r>
              <a:rPr lang="cs-CZ" altLang="cs-CZ" sz="2000" dirty="0">
                <a:solidFill>
                  <a:srgbClr val="002060"/>
                </a:solidFill>
                <a:latin typeface="Times New Roman" panose="02020603050405020304" pitchFamily="18" charset="0"/>
                <a:cs typeface="Times New Roman" panose="02020603050405020304" pitchFamily="18" charset="0"/>
              </a:rPr>
              <a:t> média pro specifické potřeby – hit měst a obcí je SMS systém (+FB).</a:t>
            </a:r>
          </a:p>
        </p:txBody>
      </p:sp>
      <p:sp>
        <p:nvSpPr>
          <p:cNvPr id="6" name="Nadpis 5"/>
          <p:cNvSpPr>
            <a:spLocks noGrp="1"/>
          </p:cNvSpPr>
          <p:nvPr>
            <p:ph type="title"/>
          </p:nvPr>
        </p:nvSpPr>
        <p:spPr>
          <a:xfrm>
            <a:off x="179512" y="195486"/>
            <a:ext cx="5328592" cy="507703"/>
          </a:xfrm>
        </p:spPr>
        <p:txBody>
          <a:bodyPr/>
          <a:lstStyle/>
          <a:p>
            <a:r>
              <a:rPr lang="cs-CZ" dirty="0"/>
              <a:t>Vývoj médií – ta rychlost!</a:t>
            </a:r>
          </a:p>
        </p:txBody>
      </p:sp>
    </p:spTree>
    <p:extLst>
      <p:ext uri="{BB962C8B-B14F-4D97-AF65-F5344CB8AC3E}">
        <p14:creationId xmlns:p14="http://schemas.microsoft.com/office/powerpoint/2010/main" val="26879760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Klasická média – informace, přesvědčování, připomínkování. Ale také emoce, loajalita.</a:t>
            </a:r>
          </a:p>
          <a:p>
            <a:r>
              <a:rPr lang="cs-CZ" altLang="cs-CZ" sz="2000" dirty="0" err="1">
                <a:solidFill>
                  <a:srgbClr val="002060"/>
                </a:solidFill>
                <a:latin typeface="Times New Roman" panose="02020603050405020304" pitchFamily="18" charset="0"/>
                <a:cs typeface="Times New Roman" panose="02020603050405020304" pitchFamily="18" charset="0"/>
              </a:rPr>
              <a:t>Soušly</a:t>
            </a:r>
            <a:r>
              <a:rPr lang="cs-CZ" altLang="cs-CZ" sz="2000" dirty="0">
                <a:solidFill>
                  <a:srgbClr val="002060"/>
                </a:solidFill>
                <a:latin typeface="Times New Roman" panose="02020603050405020304" pitchFamily="18" charset="0"/>
                <a:cs typeface="Times New Roman" panose="02020603050405020304" pitchFamily="18" charset="0"/>
              </a:rPr>
              <a:t> – příběhy! Zábava. </a:t>
            </a:r>
            <a:r>
              <a:rPr lang="cs-CZ" altLang="cs-CZ" sz="2000" dirty="0" err="1">
                <a:solidFill>
                  <a:srgbClr val="002060"/>
                </a:solidFill>
                <a:latin typeface="Times New Roman" panose="02020603050405020304" pitchFamily="18" charset="0"/>
                <a:cs typeface="Times New Roman" panose="02020603050405020304" pitchFamily="18" charset="0"/>
              </a:rPr>
              <a:t>Customer</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service</a:t>
            </a:r>
            <a:r>
              <a:rPr lang="cs-CZ" altLang="cs-CZ" sz="2000" dirty="0">
                <a:solidFill>
                  <a:srgbClr val="002060"/>
                </a:solidFill>
                <a:latin typeface="Times New Roman" panose="02020603050405020304" pitchFamily="18" charset="0"/>
                <a:cs typeface="Times New Roman" panose="02020603050405020304" pitchFamily="18" charset="0"/>
              </a:rPr>
              <a:t>. Co se děje pod pokličkou. O hodnotách. Cílem není prodat, ale vyprávět.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Vždy musíme znát jazyk cílovky. </a:t>
            </a:r>
          </a:p>
          <a:p>
            <a:r>
              <a:rPr lang="cs-CZ" altLang="cs-CZ" sz="2000" dirty="0">
                <a:solidFill>
                  <a:srgbClr val="002060"/>
                </a:solidFill>
                <a:latin typeface="Times New Roman" panose="02020603050405020304" pitchFamily="18" charset="0"/>
                <a:cs typeface="Times New Roman" panose="02020603050405020304" pitchFamily="18" charset="0"/>
              </a:rPr>
              <a:t>Existuje řada pouček, jak </a:t>
            </a:r>
            <a:r>
              <a:rPr lang="cs-CZ" altLang="cs-CZ" sz="2000" dirty="0" err="1">
                <a:solidFill>
                  <a:srgbClr val="002060"/>
                </a:solidFill>
                <a:latin typeface="Times New Roman" panose="02020603050405020304" pitchFamily="18" charset="0"/>
                <a:cs typeface="Times New Roman" panose="02020603050405020304" pitchFamily="18" charset="0"/>
              </a:rPr>
              <a:t>message</a:t>
            </a:r>
            <a:r>
              <a:rPr lang="cs-CZ" altLang="cs-CZ" sz="2000" dirty="0">
                <a:solidFill>
                  <a:srgbClr val="002060"/>
                </a:solidFill>
                <a:latin typeface="Times New Roman" panose="02020603050405020304" pitchFamily="18" charset="0"/>
                <a:cs typeface="Times New Roman" panose="02020603050405020304" pitchFamily="18" charset="0"/>
              </a:rPr>
              <a:t> dělat, některé se kloní ke komunikačnímu minimalismu, některé zdůrazňují význam informací. </a:t>
            </a:r>
          </a:p>
          <a:p>
            <a:r>
              <a:rPr lang="cs-CZ" altLang="cs-CZ" sz="2000" dirty="0">
                <a:solidFill>
                  <a:srgbClr val="002060"/>
                </a:solidFill>
                <a:latin typeface="Times New Roman" panose="02020603050405020304" pitchFamily="18" charset="0"/>
                <a:cs typeface="Times New Roman" panose="02020603050405020304" pitchFamily="18" charset="0"/>
              </a:rPr>
              <a:t>Jako minisukně, krátká aby zaujala, akorát dlouhá pro sdělení obsahu.</a:t>
            </a:r>
          </a:p>
        </p:txBody>
      </p:sp>
      <p:sp>
        <p:nvSpPr>
          <p:cNvPr id="6" name="Nadpis 5"/>
          <p:cNvSpPr>
            <a:spLocks noGrp="1"/>
          </p:cNvSpPr>
          <p:nvPr>
            <p:ph type="title"/>
          </p:nvPr>
        </p:nvSpPr>
        <p:spPr>
          <a:xfrm>
            <a:off x="179512" y="195486"/>
            <a:ext cx="5328592" cy="507703"/>
          </a:xfrm>
        </p:spPr>
        <p:txBody>
          <a:bodyPr/>
          <a:lstStyle/>
          <a:p>
            <a:r>
              <a:rPr lang="cs-CZ" dirty="0" err="1"/>
              <a:t>Message</a:t>
            </a:r>
            <a:endParaRPr lang="cs-CZ" dirty="0"/>
          </a:p>
        </p:txBody>
      </p:sp>
    </p:spTree>
    <p:extLst>
      <p:ext uri="{BB962C8B-B14F-4D97-AF65-F5344CB8AC3E}">
        <p14:creationId xmlns:p14="http://schemas.microsoft.com/office/powerpoint/2010/main" val="272288323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Kampaň není provázána s ostatními aktivitami</a:t>
            </a:r>
          </a:p>
          <a:p>
            <a:r>
              <a:rPr lang="cs-CZ" altLang="cs-CZ" sz="2000" dirty="0">
                <a:solidFill>
                  <a:srgbClr val="002060"/>
                </a:solidFill>
                <a:latin typeface="Times New Roman" panose="02020603050405020304" pitchFamily="18" charset="0"/>
                <a:cs typeface="Times New Roman" panose="02020603050405020304" pitchFamily="18" charset="0"/>
              </a:rPr>
              <a:t>Kampaň nevychází z marketingové strategie</a:t>
            </a:r>
          </a:p>
          <a:p>
            <a:r>
              <a:rPr lang="cs-CZ" altLang="cs-CZ" sz="2000" dirty="0">
                <a:solidFill>
                  <a:srgbClr val="002060"/>
                </a:solidFill>
                <a:latin typeface="Times New Roman" panose="02020603050405020304" pitchFamily="18" charset="0"/>
                <a:cs typeface="Times New Roman" panose="02020603050405020304" pitchFamily="18" charset="0"/>
              </a:rPr>
              <a:t>Kampaň nemá jasný cíl</a:t>
            </a:r>
          </a:p>
          <a:p>
            <a:r>
              <a:rPr lang="cs-CZ" altLang="cs-CZ" sz="2000" dirty="0">
                <a:solidFill>
                  <a:srgbClr val="002060"/>
                </a:solidFill>
                <a:latin typeface="Times New Roman" panose="02020603050405020304" pitchFamily="18" charset="0"/>
                <a:cs typeface="Times New Roman" panose="02020603050405020304" pitchFamily="18" charset="0"/>
              </a:rPr>
              <a:t>Kampaň není měřená a vyhodnocovaná</a:t>
            </a:r>
          </a:p>
          <a:p>
            <a:r>
              <a:rPr lang="cs-CZ" altLang="cs-CZ" sz="2000" dirty="0">
                <a:solidFill>
                  <a:srgbClr val="002060"/>
                </a:solidFill>
                <a:latin typeface="Times New Roman" panose="02020603050405020304" pitchFamily="18" charset="0"/>
                <a:cs typeface="Times New Roman" panose="02020603050405020304" pitchFamily="18" charset="0"/>
              </a:rPr>
              <a:t>Nákup za ceníkové ceny</a:t>
            </a:r>
          </a:p>
        </p:txBody>
      </p:sp>
      <p:sp>
        <p:nvSpPr>
          <p:cNvPr id="6" name="Nadpis 5"/>
          <p:cNvSpPr>
            <a:spLocks noGrp="1"/>
          </p:cNvSpPr>
          <p:nvPr>
            <p:ph type="title"/>
          </p:nvPr>
        </p:nvSpPr>
        <p:spPr>
          <a:xfrm>
            <a:off x="179512" y="195486"/>
            <a:ext cx="5328592" cy="507703"/>
          </a:xfrm>
        </p:spPr>
        <p:txBody>
          <a:bodyPr/>
          <a:lstStyle/>
          <a:p>
            <a:r>
              <a:rPr lang="cs-CZ" dirty="0"/>
              <a:t>Chyby při plánování kampaně</a:t>
            </a:r>
          </a:p>
        </p:txBody>
      </p:sp>
    </p:spTree>
    <p:extLst>
      <p:ext uri="{BB962C8B-B14F-4D97-AF65-F5344CB8AC3E}">
        <p14:creationId xmlns:p14="http://schemas.microsoft.com/office/powerpoint/2010/main" val="330551328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5"/>
          <p:cNvSpPr>
            <a:spLocks noGrp="1"/>
          </p:cNvSpPr>
          <p:nvPr>
            <p:ph type="sldNum" sz="quarter" idx="4294967295"/>
          </p:nvPr>
        </p:nvSpPr>
        <p:spPr>
          <a:xfrm>
            <a:off x="6172200" y="46863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1pPr>
            <a:lvl2pPr marL="557213" indent="-214313" eaLnBrk="0" hangingPunct="0">
              <a:spcBef>
                <a:spcPct val="20000"/>
              </a:spcBef>
              <a:buClr>
                <a:schemeClr val="hlink"/>
              </a:buClr>
              <a:buSzPct val="65000"/>
              <a:buFont typeface="Wingdings" panose="05000000000000000000" pitchFamily="2" charset="2"/>
              <a:buChar char="¡"/>
              <a:defRPr sz="2100">
                <a:solidFill>
                  <a:schemeClr val="tx1"/>
                </a:solidFill>
                <a:latin typeface="Arial" panose="020B0604020202020204" pitchFamily="34" charset="0"/>
              </a:defRPr>
            </a:lvl2pPr>
            <a:lvl3pPr marL="857250" indent="-171450" eaLnBrk="0" hangingPunct="0">
              <a:spcBef>
                <a:spcPct val="20000"/>
              </a:spcBef>
              <a:buClr>
                <a:schemeClr val="accent1"/>
              </a:buClr>
              <a:buSzPct val="70000"/>
              <a:buFont typeface="Wingdings" panose="05000000000000000000" pitchFamily="2" charset="2"/>
              <a:buChar char="n"/>
              <a:defRPr sz="1800">
                <a:solidFill>
                  <a:schemeClr val="tx1"/>
                </a:solidFill>
                <a:latin typeface="Arial" panose="020B0604020202020204" pitchFamily="34" charset="0"/>
              </a:defRPr>
            </a:lvl3pPr>
            <a:lvl4pPr marL="1200150" indent="-171450" eaLnBrk="0" hangingPunct="0">
              <a:spcBef>
                <a:spcPct val="20000"/>
              </a:spcBef>
              <a:buClr>
                <a:schemeClr val="hlink"/>
              </a:buClr>
              <a:buSzPct val="75000"/>
              <a:buFont typeface="Wingdings" panose="05000000000000000000" pitchFamily="2" charset="2"/>
              <a:buChar char="¡"/>
              <a:defRPr sz="1500">
                <a:solidFill>
                  <a:schemeClr val="tx1"/>
                </a:solidFill>
                <a:latin typeface="Arial" panose="020B0604020202020204" pitchFamily="34" charset="0"/>
              </a:defRPr>
            </a:lvl4pPr>
            <a:lvl5pPr marL="1543050" indent="-171450" eaLnBrk="0" hangingPunct="0">
              <a:spcBef>
                <a:spcPct val="20000"/>
              </a:spcBef>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accent1"/>
              </a:buClr>
              <a:buSzPct val="70000"/>
              <a:buFont typeface="Wingdings" panose="05000000000000000000" pitchFamily="2" charset="2"/>
              <a:buChar char="n"/>
              <a:defRPr sz="1500">
                <a:solidFill>
                  <a:schemeClr val="tx1"/>
                </a:solidFill>
                <a:latin typeface="Arial" panose="020B0604020202020204" pitchFamily="34" charset="0"/>
              </a:defRPr>
            </a:lvl9pPr>
          </a:lstStyle>
          <a:p>
            <a:pPr eaLnBrk="1" hangingPunct="1">
              <a:spcBef>
                <a:spcPct val="0"/>
              </a:spcBef>
              <a:buClrTx/>
              <a:buSzTx/>
              <a:buFontTx/>
              <a:buNone/>
            </a:pPr>
            <a:fld id="{8039C7DE-2B87-4816-8F4B-C65B0E7B684C}" type="slidenum">
              <a:rPr lang="cs-CZ" altLang="en-US" sz="750"/>
              <a:pPr eaLnBrk="1" hangingPunct="1">
                <a:spcBef>
                  <a:spcPct val="0"/>
                </a:spcBef>
                <a:buClrTx/>
                <a:buSzTx/>
                <a:buFontTx/>
                <a:buNone/>
              </a:pPr>
              <a:t>165</a:t>
            </a:fld>
            <a:endParaRPr lang="cs-CZ" altLang="en-US" sz="750"/>
          </a:p>
        </p:txBody>
      </p:sp>
      <p:sp>
        <p:nvSpPr>
          <p:cNvPr id="17411" name="Rectangle 2"/>
          <p:cNvSpPr>
            <a:spLocks noGrp="1" noChangeArrowheads="1"/>
          </p:cNvSpPr>
          <p:nvPr>
            <p:ph type="title"/>
          </p:nvPr>
        </p:nvSpPr>
        <p:spPr>
          <a:xfrm>
            <a:off x="1871662" y="250032"/>
            <a:ext cx="5368529" cy="613172"/>
          </a:xfrm>
        </p:spPr>
        <p:txBody>
          <a:bodyPr/>
          <a:lstStyle/>
          <a:p>
            <a:pPr algn="ctr" eaLnBrk="1" hangingPunct="1"/>
            <a:r>
              <a:rPr lang="cs-CZ" altLang="en-US" sz="3600" b="1" dirty="0"/>
              <a:t>Základní mediální pojmy</a:t>
            </a:r>
          </a:p>
        </p:txBody>
      </p:sp>
      <p:sp>
        <p:nvSpPr>
          <p:cNvPr id="17412" name="Rectangle 3"/>
          <p:cNvSpPr>
            <a:spLocks noGrp="1" noChangeArrowheads="1"/>
          </p:cNvSpPr>
          <p:nvPr>
            <p:ph type="body" idx="1"/>
          </p:nvPr>
        </p:nvSpPr>
        <p:spPr>
          <a:xfrm>
            <a:off x="395536" y="992981"/>
            <a:ext cx="8568952" cy="3563541"/>
          </a:xfrm>
        </p:spPr>
        <p:txBody>
          <a:bodyPr>
            <a:noAutofit/>
          </a:bodyPr>
          <a:lstStyle/>
          <a:p>
            <a:pPr eaLnBrk="1" hangingPunct="1">
              <a:lnSpc>
                <a:spcPct val="80000"/>
              </a:lnSpc>
            </a:pPr>
            <a:r>
              <a:rPr lang="cs-CZ" altLang="zh-CN" sz="1400" b="1" dirty="0"/>
              <a:t>Afinita</a:t>
            </a:r>
            <a:r>
              <a:rPr lang="cs-CZ" altLang="zh-CN" sz="1400" dirty="0"/>
              <a:t> – míra vhodnosti kampaně pro určitou cílovou skupinu (TV stanice, titulu)</a:t>
            </a:r>
          </a:p>
          <a:p>
            <a:pPr eaLnBrk="1" hangingPunct="1">
              <a:lnSpc>
                <a:spcPct val="80000"/>
              </a:lnSpc>
            </a:pPr>
            <a:r>
              <a:rPr lang="cs-CZ" altLang="zh-CN" sz="1400" b="1" dirty="0"/>
              <a:t>Body copy</a:t>
            </a:r>
            <a:r>
              <a:rPr lang="cs-CZ" altLang="zh-CN" sz="1400" b="1" i="1" dirty="0"/>
              <a:t> – </a:t>
            </a:r>
            <a:r>
              <a:rPr lang="cs-CZ" altLang="zh-CN" sz="1400" dirty="0"/>
              <a:t>inzertní text, který odráží kreativní koncept a zároveň přináší podrobné informace či prodejní argumenty. Smyslem body copy je informovat čtenáře a potvrdit správnost jejich volby či postoje. Musí obsahovat vyčerpávající přehled všech konkurenčních a jiných výhod a  co nejpodrobnější informace o produktu. </a:t>
            </a:r>
          </a:p>
          <a:p>
            <a:pPr eaLnBrk="1" hangingPunct="1">
              <a:lnSpc>
                <a:spcPct val="80000"/>
              </a:lnSpc>
            </a:pPr>
            <a:r>
              <a:rPr lang="cs-CZ" altLang="zh-CN" sz="1400" b="1" dirty="0"/>
              <a:t>CPT/CPM (</a:t>
            </a:r>
            <a:r>
              <a:rPr lang="cs-CZ" altLang="zh-CN" sz="1400" b="1" dirty="0" err="1"/>
              <a:t>cost</a:t>
            </a:r>
            <a:r>
              <a:rPr lang="cs-CZ" altLang="zh-CN" sz="1400" b="1" dirty="0"/>
              <a:t> per </a:t>
            </a:r>
            <a:r>
              <a:rPr lang="cs-CZ" altLang="zh-CN" sz="1400" b="1" dirty="0" err="1"/>
              <a:t>thousand</a:t>
            </a:r>
            <a:r>
              <a:rPr lang="cs-CZ" altLang="zh-CN" sz="1400" b="1" dirty="0"/>
              <a:t>)</a:t>
            </a:r>
            <a:r>
              <a:rPr lang="cs-CZ" altLang="zh-CN" sz="1400" dirty="0"/>
              <a:t> – technika pro měření efektivnosti nákladů při nákupu reklamního prostoru. Vypočítá se, když cenu za jednotku inzertního prostoru (tisk) nebo času (TV) vynásobíme koeficientem 1000 a vydělíme počtem publika daného média.  </a:t>
            </a:r>
          </a:p>
          <a:p>
            <a:pPr eaLnBrk="1" hangingPunct="1">
              <a:lnSpc>
                <a:spcPct val="80000"/>
              </a:lnSpc>
            </a:pPr>
            <a:r>
              <a:rPr lang="cs-CZ" altLang="zh-CN" sz="1400" b="1" dirty="0"/>
              <a:t>Čtenost</a:t>
            </a:r>
            <a:r>
              <a:rPr lang="cs-CZ" altLang="zh-CN" sz="1400" dirty="0"/>
              <a:t>  - představuje pokrytí neboli zásah (</a:t>
            </a:r>
            <a:r>
              <a:rPr lang="cs-CZ" altLang="zh-CN" sz="1400" dirty="0" err="1"/>
              <a:t>reach</a:t>
            </a:r>
            <a:r>
              <a:rPr lang="cs-CZ" altLang="zh-CN" sz="1400" dirty="0"/>
              <a:t>), tzn. průměrný počet čtenářů daného titulu (obvykle 2 – 3 čtenáři na jeden výtisk), zjišťuje se výzkumem.</a:t>
            </a:r>
          </a:p>
          <a:p>
            <a:pPr eaLnBrk="1" hangingPunct="1">
              <a:lnSpc>
                <a:spcPct val="80000"/>
              </a:lnSpc>
            </a:pPr>
            <a:r>
              <a:rPr lang="cs-CZ" altLang="zh-CN" sz="1400" b="1" dirty="0"/>
              <a:t>Elektronická média</a:t>
            </a:r>
            <a:r>
              <a:rPr lang="cs-CZ" altLang="zh-CN" sz="1400" dirty="0"/>
              <a:t> (TV, rozhlas, video, DVD, internet atd.)</a:t>
            </a:r>
          </a:p>
          <a:p>
            <a:pPr eaLnBrk="1" hangingPunct="1">
              <a:lnSpc>
                <a:spcPct val="80000"/>
              </a:lnSpc>
            </a:pPr>
            <a:r>
              <a:rPr lang="cs-CZ" altLang="zh-CN" sz="1400" b="1" dirty="0"/>
              <a:t>Horká média</a:t>
            </a:r>
            <a:r>
              <a:rPr lang="cs-CZ" altLang="zh-CN" sz="1400" dirty="0"/>
              <a:t> – působí na lidské emoce intenzivněji a zpravidla „útočí“ na více lidských smyslů (TV, rozhlas, kino).</a:t>
            </a:r>
          </a:p>
          <a:p>
            <a:pPr eaLnBrk="1" hangingPunct="1">
              <a:lnSpc>
                <a:spcPct val="80000"/>
              </a:lnSpc>
            </a:pPr>
            <a:r>
              <a:rPr lang="cs-CZ" altLang="zh-CN" sz="1400" b="1" dirty="0"/>
              <a:t>Chladná média</a:t>
            </a:r>
            <a:r>
              <a:rPr lang="cs-CZ" altLang="zh-CN" sz="1400" dirty="0"/>
              <a:t> – mají omezenou schopnost působit na emoce člověka. Jsou zato zpravidla uchovatelná a rytmus přijetí informací sdělovaných jejich prostřednictvím si člověk volí většinou sám (noviny, časopisy, billboardy, dopravní prostředky, výkladní skříně, prospekty atd.).</a:t>
            </a:r>
          </a:p>
          <a:p>
            <a:pPr eaLnBrk="1" hangingPunct="1">
              <a:lnSpc>
                <a:spcPct val="80000"/>
              </a:lnSpc>
            </a:pPr>
            <a:r>
              <a:rPr lang="cs-CZ" altLang="zh-CN" sz="1400" b="1" dirty="0"/>
              <a:t>Klasická média</a:t>
            </a:r>
            <a:r>
              <a:rPr lang="cs-CZ" altLang="zh-CN" sz="1400" dirty="0"/>
              <a:t> (tisk, venkovní reklama, výkladní skříně, reklamní nosiče v místě prodeje).</a:t>
            </a:r>
          </a:p>
          <a:p>
            <a:pPr eaLnBrk="1" hangingPunct="1">
              <a:lnSpc>
                <a:spcPct val="80000"/>
              </a:lnSpc>
            </a:pPr>
            <a:r>
              <a:rPr lang="cs-CZ" altLang="zh-CN" sz="1400" b="1" dirty="0"/>
              <a:t>Mediální plán - </a:t>
            </a:r>
            <a:r>
              <a:rPr lang="cs-CZ" altLang="zh-CN" sz="1400" dirty="0"/>
              <a:t>mediální plán je podrobné rozvržení firemní prezentace v médiích určující, jaká média a kdy se nakoupí, za jakou cenu a jaké by měla přinést výsledky. V praxi převážně nedochází k nákupu mediálního prostoru přímo u konkrétního média, ale u agentury, která daný subjekt mediálně zastupuje. Mezi nejznámější na českém trhu patří www.arbomedia.cz (mediální zastupitelství ČT a </a:t>
            </a:r>
            <a:r>
              <a:rPr lang="cs-CZ" altLang="zh-CN" sz="1400" dirty="0" err="1"/>
              <a:t>ČRo</a:t>
            </a:r>
            <a:r>
              <a:rPr lang="cs-CZ" altLang="zh-CN" sz="1400" dirty="0"/>
              <a:t>)  a Media marketing </a:t>
            </a:r>
            <a:r>
              <a:rPr lang="cs-CZ" altLang="zh-CN" sz="1400" dirty="0" err="1"/>
              <a:t>services</a:t>
            </a:r>
            <a:r>
              <a:rPr lang="cs-CZ" altLang="zh-CN" sz="1400" dirty="0"/>
              <a:t> (mediální zastupitelství rozhlasových stanic).</a:t>
            </a:r>
            <a:endParaRPr lang="cs-CZ" altLang="zh-CN" sz="1400" b="1" dirty="0"/>
          </a:p>
        </p:txBody>
      </p:sp>
    </p:spTree>
    <p:extLst>
      <p:ext uri="{BB962C8B-B14F-4D97-AF65-F5344CB8AC3E}">
        <p14:creationId xmlns:p14="http://schemas.microsoft.com/office/powerpoint/2010/main" val="13927337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51520" y="86916"/>
            <a:ext cx="8640959" cy="4914900"/>
          </a:xfrm>
        </p:spPr>
        <p:txBody>
          <a:bodyPr>
            <a:noAutofit/>
          </a:bodyPr>
          <a:lstStyle/>
          <a:p>
            <a:pPr eaLnBrk="1" hangingPunct="1">
              <a:lnSpc>
                <a:spcPct val="80000"/>
              </a:lnSpc>
            </a:pPr>
            <a:r>
              <a:rPr lang="cs-CZ" altLang="zh-CN" sz="1400" b="1" dirty="0"/>
              <a:t>Náklad</a:t>
            </a:r>
            <a:r>
              <a:rPr lang="cs-CZ" altLang="zh-CN" sz="1400" dirty="0"/>
              <a:t> – vyjadřuje počet výtisků konkrétního čísla (suplementy deníků a programové TV tituly – 400 tis. až 1 mil., deníky = 100 tis. až 400 tis.). </a:t>
            </a:r>
            <a:r>
              <a:rPr lang="cs-CZ" altLang="zh-CN" sz="1400" b="1" dirty="0"/>
              <a:t>Náklad tištěný</a:t>
            </a:r>
            <a:r>
              <a:rPr lang="cs-CZ" altLang="zh-CN" sz="1400" dirty="0"/>
              <a:t> – počet výtisků, které byly vytištěny.  </a:t>
            </a:r>
            <a:r>
              <a:rPr lang="cs-CZ" altLang="zh-CN" sz="1400" b="1" dirty="0"/>
              <a:t>Náklad prodaný</a:t>
            </a:r>
            <a:r>
              <a:rPr lang="cs-CZ" altLang="zh-CN" sz="1400" dirty="0"/>
              <a:t> – počet výtisků, které našly (za úplatu) svého majitele. </a:t>
            </a:r>
            <a:r>
              <a:rPr lang="cs-CZ" altLang="zh-CN" sz="1400" b="1" dirty="0"/>
              <a:t>Remitenda</a:t>
            </a:r>
            <a:r>
              <a:rPr lang="cs-CZ" altLang="zh-CN" sz="1400" dirty="0"/>
              <a:t> – počet výtisků, které se nepodařilo prodat. </a:t>
            </a:r>
          </a:p>
          <a:p>
            <a:pPr eaLnBrk="1" hangingPunct="1">
              <a:lnSpc>
                <a:spcPct val="80000"/>
              </a:lnSpc>
            </a:pPr>
            <a:r>
              <a:rPr lang="cs-CZ" altLang="zh-CN" sz="1400" b="1" dirty="0"/>
              <a:t>Peoplemetr (TV-metr)</a:t>
            </a:r>
            <a:r>
              <a:rPr lang="cs-CZ" altLang="zh-CN" sz="1400" dirty="0"/>
              <a:t> – přístroj k měření sledovanosti televizních programů, který je napojen na televizní přijímač. Údaje uložené v paměti peoplemetrů, které jsou umístěny v domácnostech vybraného sociologického vzorku obyvatel, se přenášejí do centrálního počítače, který je vyhodnocuje.    </a:t>
            </a:r>
          </a:p>
          <a:p>
            <a:pPr eaLnBrk="1" hangingPunct="1">
              <a:lnSpc>
                <a:spcPct val="80000"/>
              </a:lnSpc>
            </a:pPr>
            <a:r>
              <a:rPr lang="cs-CZ" altLang="zh-CN" sz="1400" b="1" dirty="0"/>
              <a:t>Prime </a:t>
            </a:r>
            <a:r>
              <a:rPr lang="cs-CZ" altLang="zh-CN" sz="1400" b="1" dirty="0" err="1"/>
              <a:t>time</a:t>
            </a:r>
            <a:r>
              <a:rPr lang="cs-CZ" altLang="zh-CN" sz="1400" dirty="0"/>
              <a:t> – časové období, kdy má kanál největší sledovanost. Proto je reklama v tomto čase nejdražší. Prime </a:t>
            </a:r>
            <a:r>
              <a:rPr lang="cs-CZ" altLang="zh-CN" sz="1400" dirty="0" err="1"/>
              <a:t>time</a:t>
            </a:r>
            <a:r>
              <a:rPr lang="cs-CZ" altLang="zh-CN" sz="1400" dirty="0"/>
              <a:t> - televize: 20:00 – 23:00 (Po-So), 19:00 – 23:00 (Ne), Prime </a:t>
            </a:r>
            <a:r>
              <a:rPr lang="cs-CZ" altLang="zh-CN" sz="1400" dirty="0" err="1"/>
              <a:t>time</a:t>
            </a:r>
            <a:r>
              <a:rPr lang="cs-CZ" altLang="zh-CN" sz="1400" dirty="0"/>
              <a:t> – </a:t>
            </a:r>
            <a:r>
              <a:rPr lang="cs-CZ" altLang="zh-CN" sz="1400" dirty="0" err="1"/>
              <a:t>radio</a:t>
            </a:r>
            <a:r>
              <a:rPr lang="cs-CZ" altLang="zh-CN" sz="1400" dirty="0"/>
              <a:t>: 6:00 – 10:00  + 15:00 – 19:00 (Po-Pá).</a:t>
            </a:r>
          </a:p>
          <a:p>
            <a:pPr eaLnBrk="1" hangingPunct="1">
              <a:lnSpc>
                <a:spcPct val="80000"/>
              </a:lnSpc>
            </a:pPr>
            <a:r>
              <a:rPr lang="cs-CZ" altLang="zh-CN" sz="1400" b="1" dirty="0"/>
              <a:t>Rating (</a:t>
            </a:r>
            <a:r>
              <a:rPr lang="cs-CZ" altLang="zh-CN" sz="1400" b="1" dirty="0" err="1"/>
              <a:t>rate</a:t>
            </a:r>
            <a:r>
              <a:rPr lang="cs-CZ" altLang="zh-CN" sz="1400" b="1" dirty="0"/>
              <a:t> – míra, poměr)</a:t>
            </a:r>
            <a:r>
              <a:rPr lang="cs-CZ" altLang="zh-CN" sz="1400" dirty="0"/>
              <a:t> vyjadřuje v procentech, kolik diváků/posluchačů sleduje/poslouchá daný televizní/rozhlasový program.</a:t>
            </a:r>
          </a:p>
          <a:p>
            <a:pPr eaLnBrk="1" hangingPunct="1">
              <a:lnSpc>
                <a:spcPct val="80000"/>
              </a:lnSpc>
            </a:pPr>
            <a:r>
              <a:rPr lang="cs-CZ" altLang="zh-CN" sz="1400" b="1" dirty="0"/>
              <a:t>Reklamní nosič</a:t>
            </a:r>
            <a:r>
              <a:rPr lang="cs-CZ" altLang="zh-CN" sz="1400" dirty="0"/>
              <a:t> – existuje rozdíl mezi médii a nosiči. Média jsou komunikační kanály, kterými je šířeno sdělení (tisk, televize, rozhlas, Internet atd.), nosiče jsou již konkrétní typy médií (Televize – Nova, ČT, Prima atd.).</a:t>
            </a:r>
          </a:p>
          <a:p>
            <a:pPr eaLnBrk="1" hangingPunct="1">
              <a:lnSpc>
                <a:spcPct val="80000"/>
              </a:lnSpc>
            </a:pPr>
            <a:r>
              <a:rPr lang="cs-CZ" altLang="zh-CN" sz="1400" b="1" dirty="0" err="1"/>
              <a:t>Setting</a:t>
            </a:r>
            <a:r>
              <a:rPr lang="cs-CZ" altLang="zh-CN" sz="1400" b="1" dirty="0"/>
              <a:t> </a:t>
            </a:r>
            <a:r>
              <a:rPr lang="cs-CZ" altLang="zh-CN" sz="1400" dirty="0"/>
              <a:t>–bezmyšlenkovité přepínání mezi jednotlivými televizními kanály.</a:t>
            </a:r>
          </a:p>
          <a:p>
            <a:pPr eaLnBrk="1" hangingPunct="1">
              <a:lnSpc>
                <a:spcPct val="80000"/>
              </a:lnSpc>
            </a:pPr>
            <a:r>
              <a:rPr lang="cs-CZ" altLang="zh-CN" sz="1400" b="1" dirty="0" err="1"/>
              <a:t>Share</a:t>
            </a:r>
            <a:r>
              <a:rPr lang="cs-CZ" altLang="zh-CN" sz="1400" b="1" dirty="0"/>
              <a:t> (podíl)</a:t>
            </a:r>
            <a:r>
              <a:rPr lang="cs-CZ" altLang="zh-CN" sz="1400" dirty="0"/>
              <a:t> – vyjadřuje v procentech podíl počtu diváků/posluchačů, kteří sledují/poslouchají danou televizní/rozhlasovou stanici k celkovému počtu diváků/posluchačů, kteří v daném okamžiku sledují/poslouchají televizní/rozhlasové programy na různých televizních/rozhlasových stanicích. </a:t>
            </a:r>
          </a:p>
          <a:p>
            <a:pPr eaLnBrk="1" hangingPunct="1">
              <a:lnSpc>
                <a:spcPct val="80000"/>
              </a:lnSpc>
            </a:pPr>
            <a:r>
              <a:rPr lang="cs-CZ" altLang="zh-CN" sz="1400" b="1" dirty="0"/>
              <a:t>Tandem - reklama</a:t>
            </a:r>
            <a:r>
              <a:rPr lang="cs-CZ" altLang="zh-CN" sz="1400" dirty="0"/>
              <a:t> – v rámci jednoho bloku je opakovaně promítán stejný televizní spot  ve zkrácené podobě, tento způsob má pozitivní vliv na zapamatování, aniž by utrpěla akceptace vlastního reklamního poselství. </a:t>
            </a:r>
          </a:p>
          <a:p>
            <a:pPr eaLnBrk="1" hangingPunct="1">
              <a:lnSpc>
                <a:spcPct val="80000"/>
              </a:lnSpc>
            </a:pPr>
            <a:r>
              <a:rPr lang="cs-CZ" altLang="zh-CN" sz="1400" b="1" dirty="0"/>
              <a:t>Teleshopping </a:t>
            </a:r>
            <a:r>
              <a:rPr lang="cs-CZ" altLang="zh-CN" sz="1400" dirty="0"/>
              <a:t>– samostatné pořady v délce třiceti i více minut, které po celou dobu zahrnují argumenty k telefonickému objednání určitého typu produktu. Tyto pořady se většinou snaží využívat prvků z oblasti televizní zábavy a propagují předměty formou estrády. </a:t>
            </a:r>
          </a:p>
          <a:p>
            <a:pPr eaLnBrk="1" hangingPunct="1">
              <a:lnSpc>
                <a:spcPct val="80000"/>
              </a:lnSpc>
            </a:pPr>
            <a:r>
              <a:rPr lang="cs-CZ" altLang="zh-CN" sz="1400" b="1" dirty="0" err="1"/>
              <a:t>Zapping</a:t>
            </a:r>
            <a:r>
              <a:rPr lang="cs-CZ" altLang="zh-CN" sz="1400" b="1" dirty="0"/>
              <a:t> </a:t>
            </a:r>
            <a:r>
              <a:rPr lang="cs-CZ" altLang="zh-CN" sz="1400" dirty="0"/>
              <a:t>– přepnutí na jinou stanici, jakmile nastane reklama.</a:t>
            </a:r>
          </a:p>
          <a:p>
            <a:pPr eaLnBrk="1" hangingPunct="1">
              <a:lnSpc>
                <a:spcPct val="80000"/>
              </a:lnSpc>
            </a:pPr>
            <a:r>
              <a:rPr lang="cs-CZ" altLang="zh-CN" sz="1400" b="1" dirty="0" err="1"/>
              <a:t>Zipping</a:t>
            </a:r>
            <a:r>
              <a:rPr lang="cs-CZ" altLang="zh-CN" sz="1400" dirty="0"/>
              <a:t> – pokud se program natáčí v nepřítomnosti, využívá se pak zrychlené převíjení reklamního bloku</a:t>
            </a:r>
            <a:endParaRPr lang="cs-CZ" altLang="en-US" sz="1400" dirty="0"/>
          </a:p>
        </p:txBody>
      </p:sp>
    </p:spTree>
    <p:extLst>
      <p:ext uri="{BB962C8B-B14F-4D97-AF65-F5344CB8AC3E}">
        <p14:creationId xmlns:p14="http://schemas.microsoft.com/office/powerpoint/2010/main" val="2402013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Stanovení všech činností, které je třeba vykonat, jejich uvedení do souladu a stanovení, kdo bude úkol provádět (vlastní marketingové oddělení/komunikační agentura) včetně stanovení časového harmonogramu.</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a:t>E Koordinace a integrace MK</a:t>
            </a:r>
          </a:p>
        </p:txBody>
      </p:sp>
    </p:spTree>
    <p:extLst>
      <p:ext uri="{BB962C8B-B14F-4D97-AF65-F5344CB8AC3E}">
        <p14:creationId xmlns:p14="http://schemas.microsoft.com/office/powerpoint/2010/main" val="8758507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Tato etapa představuje uvedení plánovaných aktivit v rámci marketingové komunikace do reality. </a:t>
            </a:r>
          </a:p>
        </p:txBody>
      </p:sp>
      <p:sp>
        <p:nvSpPr>
          <p:cNvPr id="6" name="Nadpis 5"/>
          <p:cNvSpPr>
            <a:spLocks noGrp="1"/>
          </p:cNvSpPr>
          <p:nvPr>
            <p:ph type="title"/>
          </p:nvPr>
        </p:nvSpPr>
        <p:spPr>
          <a:xfrm>
            <a:off x="179512" y="195486"/>
            <a:ext cx="5328592" cy="507703"/>
          </a:xfrm>
        </p:spPr>
        <p:txBody>
          <a:bodyPr/>
          <a:lstStyle/>
          <a:p>
            <a:r>
              <a:rPr lang="cs-CZ" dirty="0"/>
              <a:t>F Implementace MK</a:t>
            </a:r>
          </a:p>
        </p:txBody>
      </p:sp>
    </p:spTree>
    <p:extLst>
      <p:ext uri="{BB962C8B-B14F-4D97-AF65-F5344CB8AC3E}">
        <p14:creationId xmlns:p14="http://schemas.microsoft.com/office/powerpoint/2010/main" val="26312230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Problematika předpokladů efektivní reklamy a způsobů měření efektivity dopadu komunikačních kampaní na cílové publikum.</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Toto je nejčastější příklad selhání firem – vše je potřeba měřit, vyhodnocovat, a na základě toho optimalizovat (neustálé iterace, neustálé A/B testování a úpravy atd.).</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Jaké metriky? KPI?</a:t>
            </a:r>
          </a:p>
          <a:p>
            <a:r>
              <a:rPr lang="cs-CZ" altLang="cs-CZ" sz="2000" dirty="0">
                <a:solidFill>
                  <a:srgbClr val="002060"/>
                </a:solidFill>
                <a:latin typeface="Times New Roman" panose="02020603050405020304" pitchFamily="18" charset="0"/>
                <a:cs typeface="Times New Roman" panose="02020603050405020304" pitchFamily="18" charset="0"/>
              </a:rPr>
              <a:t>(CTR, CPC, CPM, </a:t>
            </a:r>
            <a:r>
              <a:rPr lang="cs-CZ" altLang="cs-CZ" sz="2000" dirty="0" err="1">
                <a:solidFill>
                  <a:srgbClr val="002060"/>
                </a:solidFill>
                <a:latin typeface="Times New Roman" panose="02020603050405020304" pitchFamily="18" charset="0"/>
                <a:cs typeface="Times New Roman" panose="02020603050405020304" pitchFamily="18" charset="0"/>
              </a:rPr>
              <a:t>engagement</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reach</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bounce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rate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views</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average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view</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duration</a:t>
            </a:r>
            <a:r>
              <a:rPr lang="cs-CZ" altLang="cs-CZ" sz="2000" dirty="0">
                <a:solidFill>
                  <a:srgbClr val="002060"/>
                </a:solidFill>
                <a:latin typeface="Times New Roman" panose="02020603050405020304" pitchFamily="18" charset="0"/>
                <a:cs typeface="Times New Roman" panose="02020603050405020304" pitchFamily="18" charset="0"/>
              </a:rPr>
              <a:t>, audience </a:t>
            </a:r>
            <a:r>
              <a:rPr lang="cs-CZ" altLang="cs-CZ" sz="2000" dirty="0" err="1">
                <a:solidFill>
                  <a:srgbClr val="002060"/>
                </a:solidFill>
                <a:latin typeface="Times New Roman" panose="02020603050405020304" pitchFamily="18" charset="0"/>
                <a:cs typeface="Times New Roman" panose="02020603050405020304" pitchFamily="18" charset="0"/>
              </a:rPr>
              <a:t>retention</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5328592" cy="507703"/>
          </a:xfrm>
        </p:spPr>
        <p:txBody>
          <a:bodyPr/>
          <a:lstStyle/>
          <a:p>
            <a:r>
              <a:rPr lang="cs-CZ" dirty="0"/>
              <a:t>G Kontrola účinnosti MK</a:t>
            </a:r>
          </a:p>
        </p:txBody>
      </p:sp>
    </p:spTree>
    <p:extLst>
      <p:ext uri="{BB962C8B-B14F-4D97-AF65-F5344CB8AC3E}">
        <p14:creationId xmlns:p14="http://schemas.microsoft.com/office/powerpoint/2010/main" val="3541533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Zacílení na jeden nebo více malých segmentů.</a:t>
            </a:r>
          </a:p>
          <a:p>
            <a:r>
              <a:rPr lang="cs-CZ" sz="2000" dirty="0">
                <a:solidFill>
                  <a:srgbClr val="002060"/>
                </a:solidFill>
              </a:rPr>
              <a:t>Přesné poznání segmentu a následná volba strategie šité na míru tomuto segmentu.</a:t>
            </a:r>
          </a:p>
          <a:p>
            <a:r>
              <a:rPr lang="cs-CZ" sz="2000" dirty="0">
                <a:solidFill>
                  <a:srgbClr val="002060"/>
                </a:solidFill>
              </a:rPr>
              <a:t>Podobné výklenkové strategii.</a:t>
            </a:r>
          </a:p>
          <a:p>
            <a:r>
              <a:rPr lang="cs-CZ" sz="2000" dirty="0">
                <a:solidFill>
                  <a:srgbClr val="002060"/>
                </a:solidFill>
              </a:rPr>
              <a:t>Potřeby těchto úzkých segmentů bývají často příliš odlišné, než aby tyto segmenty přilákaly konkurenci.</a:t>
            </a:r>
          </a:p>
          <a:p>
            <a:r>
              <a:rPr lang="cs-CZ" sz="2000" dirty="0">
                <a:solidFill>
                  <a:srgbClr val="002060"/>
                </a:solidFill>
              </a:rPr>
              <a:t>Klíčová je detailní znalost cílové skupiny. A schopnost poskytnout „něco extra“.</a:t>
            </a:r>
          </a:p>
          <a:p>
            <a:endParaRPr lang="cs-CZ" sz="2000" dirty="0">
              <a:solidFill>
                <a:srgbClr val="002060"/>
              </a:solidFill>
            </a:endParaRPr>
          </a:p>
          <a:p>
            <a:r>
              <a:rPr lang="cs-CZ" sz="2000" dirty="0">
                <a:solidFill>
                  <a:srgbClr val="002060"/>
                </a:solidFill>
              </a:rPr>
              <a:t>Soustředění na výklenek („</a:t>
            </a:r>
            <a:r>
              <a:rPr lang="cs-CZ" sz="2000" dirty="0" err="1">
                <a:solidFill>
                  <a:srgbClr val="002060"/>
                </a:solidFill>
              </a:rPr>
              <a:t>niche</a:t>
            </a:r>
            <a:r>
              <a:rPr lang="cs-CZ" sz="2000" dirty="0">
                <a:solidFill>
                  <a:srgbClr val="002060"/>
                </a:solidFill>
              </a:rPr>
              <a:t>“) – možná alternativa, dnes funguje výborně.</a:t>
            </a:r>
          </a:p>
        </p:txBody>
      </p:sp>
      <p:sp>
        <p:nvSpPr>
          <p:cNvPr id="6" name="Nadpis 5"/>
          <p:cNvSpPr>
            <a:spLocks noGrp="1"/>
          </p:cNvSpPr>
          <p:nvPr>
            <p:ph type="title"/>
          </p:nvPr>
        </p:nvSpPr>
        <p:spPr>
          <a:xfrm>
            <a:off x="107504" y="195486"/>
            <a:ext cx="8136904" cy="507703"/>
          </a:xfrm>
        </p:spPr>
        <p:txBody>
          <a:bodyPr/>
          <a:lstStyle/>
          <a:p>
            <a:r>
              <a:rPr lang="cs-CZ" dirty="0"/>
              <a:t>C Focus</a:t>
            </a:r>
          </a:p>
        </p:txBody>
      </p:sp>
    </p:spTree>
    <p:extLst>
      <p:ext uri="{BB962C8B-B14F-4D97-AF65-F5344CB8AC3E}">
        <p14:creationId xmlns:p14="http://schemas.microsoft.com/office/powerpoint/2010/main" val="283149724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Oproti jiným velkým firmám </a:t>
            </a:r>
            <a:r>
              <a:rPr lang="cs-CZ" altLang="cs-CZ" sz="2000" dirty="0" err="1">
                <a:solidFill>
                  <a:srgbClr val="002060"/>
                </a:solidFill>
                <a:latin typeface="Times New Roman" panose="02020603050405020304" pitchFamily="18" charset="0"/>
                <a:cs typeface="Times New Roman" panose="02020603050405020304" pitchFamily="18" charset="0"/>
              </a:rPr>
              <a:t>neoutsourcuje</a:t>
            </a:r>
            <a:r>
              <a:rPr lang="cs-CZ" altLang="cs-CZ" sz="2000" dirty="0">
                <a:solidFill>
                  <a:srgbClr val="002060"/>
                </a:solidFill>
                <a:latin typeface="Times New Roman" panose="02020603050405020304" pitchFamily="18" charset="0"/>
                <a:cs typeface="Times New Roman" panose="02020603050405020304" pitchFamily="18" charset="0"/>
              </a:rPr>
              <a:t> PR, ale dělá </a:t>
            </a:r>
            <a:r>
              <a:rPr lang="cs-CZ" altLang="cs-CZ" sz="2000" dirty="0" err="1">
                <a:solidFill>
                  <a:srgbClr val="002060"/>
                </a:solidFill>
                <a:latin typeface="Times New Roman" panose="02020603050405020304" pitchFamily="18" charset="0"/>
                <a:cs typeface="Times New Roman" panose="02020603050405020304" pitchFamily="18" charset="0"/>
              </a:rPr>
              <a:t>inhouse</a:t>
            </a:r>
            <a:r>
              <a:rPr lang="cs-CZ" altLang="cs-CZ" sz="2000" dirty="0">
                <a:solidFill>
                  <a:srgbClr val="002060"/>
                </a:solidFill>
                <a:latin typeface="Times New Roman" panose="02020603050405020304" pitchFamily="18" charset="0"/>
                <a:cs typeface="Times New Roman" panose="02020603050405020304" pitchFamily="18" charset="0"/>
              </a:rPr>
              <a:t> – stovky zaměstnanců. </a:t>
            </a:r>
            <a:r>
              <a:rPr lang="cs-CZ" altLang="cs-CZ" sz="2000" dirty="0" err="1">
                <a:solidFill>
                  <a:srgbClr val="002060"/>
                </a:solidFill>
                <a:latin typeface="Times New Roman" panose="02020603050405020304" pitchFamily="18" charset="0"/>
                <a:cs typeface="Times New Roman" panose="02020603050405020304" pitchFamily="18" charset="0"/>
              </a:rPr>
              <a:t>Outsource</a:t>
            </a:r>
            <a:r>
              <a:rPr lang="cs-CZ" altLang="cs-CZ" sz="2000" dirty="0">
                <a:solidFill>
                  <a:srgbClr val="002060"/>
                </a:solidFill>
                <a:latin typeface="Times New Roman" panose="02020603050405020304" pitchFamily="18" charset="0"/>
                <a:cs typeface="Times New Roman" panose="02020603050405020304" pitchFamily="18" charset="0"/>
              </a:rPr>
              <a:t> pouze pro malé nevýznamné trhy – jako ČR.</a:t>
            </a:r>
          </a:p>
          <a:p>
            <a:r>
              <a:rPr lang="cs-CZ" altLang="cs-CZ" sz="2000" dirty="0">
                <a:solidFill>
                  <a:srgbClr val="002060"/>
                </a:solidFill>
                <a:latin typeface="Times New Roman" panose="02020603050405020304" pitchFamily="18" charset="0"/>
                <a:cs typeface="Times New Roman" panose="02020603050405020304" pitchFamily="18" charset="0"/>
              </a:rPr>
              <a:t>I na hlavních trzích je pravidlem minimum komunikace s médii, pouze chtěná k podpoře produktů a image firmy. Pokud je mediální kauza, nepoužívá své jméno.</a:t>
            </a:r>
          </a:p>
          <a:p>
            <a:r>
              <a:rPr lang="cs-CZ" altLang="cs-CZ" sz="2000" dirty="0">
                <a:solidFill>
                  <a:srgbClr val="002060"/>
                </a:solidFill>
                <a:latin typeface="Times New Roman" panose="02020603050405020304" pitchFamily="18" charset="0"/>
                <a:cs typeface="Times New Roman" panose="02020603050405020304" pitchFamily="18" charset="0"/>
              </a:rPr>
              <a:t>Nová strategie – pracovat s </a:t>
            </a:r>
            <a:r>
              <a:rPr lang="cs-CZ" altLang="cs-CZ" sz="2000" dirty="0" err="1">
                <a:solidFill>
                  <a:srgbClr val="002060"/>
                </a:solidFill>
                <a:latin typeface="Times New Roman" panose="02020603050405020304" pitchFamily="18" charset="0"/>
                <a:cs typeface="Times New Roman" panose="02020603050405020304" pitchFamily="18" charset="0"/>
              </a:rPr>
              <a:t>blogery</a:t>
            </a:r>
            <a:r>
              <a:rPr lang="cs-CZ" altLang="cs-CZ" sz="2000" dirty="0">
                <a:solidFill>
                  <a:srgbClr val="002060"/>
                </a:solidFill>
                <a:latin typeface="Times New Roman" panose="02020603050405020304" pitchFamily="18" charset="0"/>
                <a:cs typeface="Times New Roman" panose="02020603050405020304" pitchFamily="18" charset="0"/>
              </a:rPr>
              <a:t> a až pak to přebírají klasická média. Kontrolované úniky nových informací. Boj proti dezinformacím. (příklad Reuters, které nechtělo citovat </a:t>
            </a:r>
            <a:r>
              <a:rPr lang="cs-CZ" altLang="cs-CZ" sz="2000" dirty="0" err="1">
                <a:solidFill>
                  <a:srgbClr val="002060"/>
                </a:solidFill>
                <a:latin typeface="Times New Roman" panose="02020603050405020304" pitchFamily="18" charset="0"/>
                <a:cs typeface="Times New Roman" panose="02020603050405020304" pitchFamily="18" charset="0"/>
              </a:rPr>
              <a:t>Cooka</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blogeři</a:t>
            </a:r>
            <a:r>
              <a:rPr lang="cs-CZ" altLang="cs-CZ" sz="2000" dirty="0">
                <a:solidFill>
                  <a:srgbClr val="002060"/>
                </a:solidFill>
                <a:latin typeface="Times New Roman" panose="02020603050405020304" pitchFamily="18" charset="0"/>
                <a:cs typeface="Times New Roman" panose="02020603050405020304" pitchFamily="18" charset="0"/>
              </a:rPr>
              <a:t> vytvořili značný </a:t>
            </a:r>
            <a:r>
              <a:rPr lang="cs-CZ" altLang="cs-CZ" sz="2000" dirty="0" err="1">
                <a:solidFill>
                  <a:srgbClr val="002060"/>
                </a:solidFill>
                <a:latin typeface="Times New Roman" panose="02020603050405020304" pitchFamily="18" charset="0"/>
                <a:cs typeface="Times New Roman" panose="02020603050405020304" pitchFamily="18" charset="0"/>
              </a:rPr>
              <a:t>hate</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PR tým sleduje </a:t>
            </a:r>
            <a:r>
              <a:rPr lang="cs-CZ" altLang="cs-CZ" sz="2000" dirty="0" err="1">
                <a:solidFill>
                  <a:srgbClr val="002060"/>
                </a:solidFill>
                <a:latin typeface="Times New Roman" panose="02020603050405020304" pitchFamily="18" charset="0"/>
                <a:cs typeface="Times New Roman" panose="02020603050405020304" pitchFamily="18" charset="0"/>
              </a:rPr>
              <a:t>faily</a:t>
            </a:r>
            <a:r>
              <a:rPr lang="cs-CZ" altLang="cs-CZ" sz="2000" dirty="0">
                <a:solidFill>
                  <a:srgbClr val="002060"/>
                </a:solidFill>
                <a:latin typeface="Times New Roman" panose="02020603050405020304" pitchFamily="18" charset="0"/>
                <a:cs typeface="Times New Roman" panose="02020603050405020304" pitchFamily="18" charset="0"/>
              </a:rPr>
              <a:t> konkurence a přeposílá </a:t>
            </a:r>
            <a:r>
              <a:rPr lang="cs-CZ" altLang="cs-CZ" sz="2000" dirty="0" err="1">
                <a:solidFill>
                  <a:srgbClr val="002060"/>
                </a:solidFill>
                <a:latin typeface="Times New Roman" panose="02020603050405020304" pitchFamily="18" charset="0"/>
                <a:cs typeface="Times New Roman" panose="02020603050405020304" pitchFamily="18" charset="0"/>
              </a:rPr>
              <a:t>blogerům</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5328592" cy="507703"/>
          </a:xfrm>
        </p:spPr>
        <p:txBody>
          <a:bodyPr/>
          <a:lstStyle/>
          <a:p>
            <a:r>
              <a:rPr lang="cs-CZ" dirty="0"/>
              <a:t>3 Příklad – Apple a média (živě.cz) 1</a:t>
            </a:r>
          </a:p>
        </p:txBody>
      </p:sp>
    </p:spTree>
    <p:extLst>
      <p:ext uri="{BB962C8B-B14F-4D97-AF65-F5344CB8AC3E}">
        <p14:creationId xmlns:p14="http://schemas.microsoft.com/office/powerpoint/2010/main" val="307616861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 tým tvoří 6 týmů – zajímavý je tzv. „</a:t>
            </a:r>
            <a:r>
              <a:rPr lang="cs-CZ" altLang="cs-CZ" sz="2000" dirty="0" err="1">
                <a:solidFill>
                  <a:srgbClr val="002060"/>
                </a:solidFill>
                <a:latin typeface="Times New Roman" panose="02020603050405020304" pitchFamily="18" charset="0"/>
                <a:cs typeface="Times New Roman" panose="02020603050405020304" pitchFamily="18" charset="0"/>
              </a:rPr>
              <a:t>Momentum</a:t>
            </a:r>
            <a:r>
              <a:rPr lang="cs-CZ" altLang="cs-CZ" sz="2000" dirty="0">
                <a:solidFill>
                  <a:srgbClr val="002060"/>
                </a:solidFill>
                <a:latin typeface="Times New Roman" panose="02020603050405020304" pitchFamily="18" charset="0"/>
                <a:cs typeface="Times New Roman" panose="02020603050405020304" pitchFamily="18" charset="0"/>
              </a:rPr>
              <a:t> and </a:t>
            </a:r>
            <a:r>
              <a:rPr lang="cs-CZ" altLang="cs-CZ" sz="2000" dirty="0" err="1">
                <a:solidFill>
                  <a:srgbClr val="002060"/>
                </a:solidFill>
                <a:latin typeface="Times New Roman" panose="02020603050405020304" pitchFamily="18" charset="0"/>
                <a:cs typeface="Times New Roman" panose="02020603050405020304" pitchFamily="18" charset="0"/>
              </a:rPr>
              <a:t>Buzz</a:t>
            </a:r>
            <a:r>
              <a:rPr lang="cs-CZ" altLang="cs-CZ" sz="2000" dirty="0">
                <a:solidFill>
                  <a:srgbClr val="002060"/>
                </a:solidFill>
                <a:latin typeface="Times New Roman" panose="02020603050405020304" pitchFamily="18" charset="0"/>
                <a:cs typeface="Times New Roman" panose="02020603050405020304" pitchFamily="18" charset="0"/>
              </a:rPr>
              <a:t> Team“. Má na starosti nepřímý marketing, jako jsou produkty </a:t>
            </a:r>
            <a:r>
              <a:rPr lang="cs-CZ" altLang="cs-CZ" sz="2000" dirty="0" err="1">
                <a:solidFill>
                  <a:srgbClr val="002060"/>
                </a:solidFill>
                <a:latin typeface="Times New Roman" panose="02020603050405020304" pitchFamily="18" charset="0"/>
                <a:cs typeface="Times New Roman" panose="02020603050405020304" pitchFamily="18" charset="0"/>
              </a:rPr>
              <a:t>Applu</a:t>
            </a:r>
            <a:r>
              <a:rPr lang="cs-CZ" altLang="cs-CZ" sz="2000" dirty="0">
                <a:solidFill>
                  <a:srgbClr val="002060"/>
                </a:solidFill>
                <a:latin typeface="Times New Roman" panose="02020603050405020304" pitchFamily="18" charset="0"/>
                <a:cs typeface="Times New Roman" panose="02020603050405020304" pitchFamily="18" charset="0"/>
              </a:rPr>
              <a:t> v rukách celebrit nebo v televizních seriálech.</a:t>
            </a:r>
          </a:p>
          <a:p>
            <a:r>
              <a:rPr lang="cs-CZ" altLang="cs-CZ" sz="2000" dirty="0">
                <a:solidFill>
                  <a:srgbClr val="002060"/>
                </a:solidFill>
                <a:latin typeface="Times New Roman" panose="02020603050405020304" pitchFamily="18" charset="0"/>
                <a:cs typeface="Times New Roman" panose="02020603050405020304" pitchFamily="18" charset="0"/>
              </a:rPr>
              <a:t>Další týmy jsou podle produktů, které zastupují. </a:t>
            </a:r>
          </a:p>
          <a:p>
            <a:r>
              <a:rPr lang="cs-CZ" altLang="cs-CZ" sz="2000" dirty="0">
                <a:solidFill>
                  <a:srgbClr val="002060"/>
                </a:solidFill>
                <a:latin typeface="Times New Roman" panose="02020603050405020304" pitchFamily="18" charset="0"/>
                <a:cs typeface="Times New Roman" panose="02020603050405020304" pitchFamily="18" charset="0"/>
              </a:rPr>
              <a:t>Jeden tým se stará o </a:t>
            </a:r>
            <a:r>
              <a:rPr lang="cs-CZ" altLang="cs-CZ" sz="2000" dirty="0" err="1">
                <a:solidFill>
                  <a:srgbClr val="002060"/>
                </a:solidFill>
                <a:latin typeface="Times New Roman" panose="02020603050405020304" pitchFamily="18" charset="0"/>
                <a:cs typeface="Times New Roman" panose="02020603050405020304" pitchFamily="18" charset="0"/>
              </a:rPr>
              <a:t>eventy</a:t>
            </a:r>
            <a:r>
              <a:rPr lang="cs-CZ" altLang="cs-CZ" sz="2000" dirty="0">
                <a:solidFill>
                  <a:srgbClr val="002060"/>
                </a:solidFill>
                <a:latin typeface="Times New Roman" panose="02020603050405020304" pitchFamily="18" charset="0"/>
                <a:cs typeface="Times New Roman" panose="02020603050405020304" pitchFamily="18" charset="0"/>
              </a:rPr>
              <a:t>, jako je třeba </a:t>
            </a:r>
            <a:r>
              <a:rPr lang="cs-CZ" altLang="cs-CZ" sz="2000" dirty="0" err="1">
                <a:solidFill>
                  <a:srgbClr val="002060"/>
                </a:solidFill>
                <a:latin typeface="Times New Roman" panose="02020603050405020304" pitchFamily="18" charset="0"/>
                <a:cs typeface="Times New Roman" panose="02020603050405020304" pitchFamily="18" charset="0"/>
              </a:rPr>
              <a:t>Keynote</a:t>
            </a:r>
            <a:r>
              <a:rPr lang="cs-CZ" altLang="cs-CZ" sz="2000" dirty="0">
                <a:solidFill>
                  <a:srgbClr val="002060"/>
                </a:solidFill>
                <a:latin typeface="Times New Roman" panose="02020603050405020304" pitchFamily="18" charset="0"/>
                <a:cs typeface="Times New Roman" panose="02020603050405020304" pitchFamily="18" charset="0"/>
              </a:rPr>
              <a:t>, kterou sledují desítky milionů lidí. Tým sleduje, co je očekáváno a reaguje na to! Na </a:t>
            </a:r>
            <a:r>
              <a:rPr lang="cs-CZ" altLang="cs-CZ" sz="2000" dirty="0" err="1">
                <a:solidFill>
                  <a:srgbClr val="002060"/>
                </a:solidFill>
                <a:latin typeface="Times New Roman" panose="02020603050405020304" pitchFamily="18" charset="0"/>
                <a:cs typeface="Times New Roman" panose="02020603050405020304" pitchFamily="18" charset="0"/>
              </a:rPr>
              <a:t>keynote</a:t>
            </a:r>
            <a:r>
              <a:rPr lang="cs-CZ" altLang="cs-CZ" sz="2000" dirty="0">
                <a:solidFill>
                  <a:srgbClr val="002060"/>
                </a:solidFill>
                <a:latin typeface="Times New Roman" panose="02020603050405020304" pitchFamily="18" charset="0"/>
                <a:cs typeface="Times New Roman" panose="02020603050405020304" pitchFamily="18" charset="0"/>
              </a:rPr>
              <a:t> jsou vyhodnoceni </a:t>
            </a:r>
            <a:r>
              <a:rPr lang="cs-CZ" altLang="cs-CZ" sz="2000" dirty="0" err="1">
                <a:solidFill>
                  <a:srgbClr val="002060"/>
                </a:solidFill>
                <a:latin typeface="Times New Roman" panose="02020603050405020304" pitchFamily="18" charset="0"/>
                <a:cs typeface="Times New Roman" panose="02020603050405020304" pitchFamily="18" charset="0"/>
              </a:rPr>
              <a:t>blogeři</a:t>
            </a:r>
            <a:r>
              <a:rPr lang="cs-CZ" altLang="cs-CZ" sz="2000" dirty="0">
                <a:solidFill>
                  <a:srgbClr val="002060"/>
                </a:solidFill>
                <a:latin typeface="Times New Roman" panose="02020603050405020304" pitchFamily="18" charset="0"/>
                <a:cs typeface="Times New Roman" panose="02020603050405020304" pitchFamily="18" charset="0"/>
              </a:rPr>
              <a:t>, kteří dostanou pozvánku a zákulisní informace, aby se budoval </a:t>
            </a:r>
            <a:r>
              <a:rPr lang="cs-CZ" altLang="cs-CZ" sz="2000" dirty="0" err="1">
                <a:solidFill>
                  <a:srgbClr val="002060"/>
                </a:solidFill>
                <a:latin typeface="Times New Roman" panose="02020603050405020304" pitchFamily="18" charset="0"/>
                <a:cs typeface="Times New Roman" panose="02020603050405020304" pitchFamily="18" charset="0"/>
              </a:rPr>
              <a:t>hype</a:t>
            </a:r>
            <a:r>
              <a:rPr lang="cs-CZ" altLang="cs-CZ" sz="2000" dirty="0">
                <a:solidFill>
                  <a:srgbClr val="002060"/>
                </a:solidFill>
                <a:latin typeface="Times New Roman" panose="02020603050405020304" pitchFamily="18" charset="0"/>
                <a:cs typeface="Times New Roman" panose="02020603050405020304" pitchFamily="18" charset="0"/>
              </a:rPr>
              <a:t>. V sále pak sedí zaměstnanci </a:t>
            </a:r>
            <a:r>
              <a:rPr lang="cs-CZ" altLang="cs-CZ" sz="2000" dirty="0" err="1">
                <a:solidFill>
                  <a:srgbClr val="002060"/>
                </a:solidFill>
                <a:latin typeface="Times New Roman" panose="02020603050405020304" pitchFamily="18" charset="0"/>
                <a:cs typeface="Times New Roman" panose="02020603050405020304" pitchFamily="18" charset="0"/>
              </a:rPr>
              <a:t>Applu</a:t>
            </a:r>
            <a:r>
              <a:rPr lang="cs-CZ" altLang="cs-CZ" sz="2000" dirty="0">
                <a:solidFill>
                  <a:srgbClr val="002060"/>
                </a:solidFill>
                <a:latin typeface="Times New Roman" panose="02020603050405020304" pitchFamily="18" charset="0"/>
                <a:cs typeface="Times New Roman" panose="02020603050405020304" pitchFamily="18" charset="0"/>
              </a:rPr>
              <a:t>, kteří rozdmýchávají nadšení! </a:t>
            </a:r>
            <a:r>
              <a:rPr lang="cs-CZ" alt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cs-CZ" altLang="cs-CZ" sz="2000" dirty="0">
                <a:solidFill>
                  <a:srgbClr val="002060"/>
                </a:solidFill>
                <a:latin typeface="Times New Roman" panose="02020603050405020304" pitchFamily="18" charset="0"/>
                <a:cs typeface="Times New Roman" panose="02020603050405020304" pitchFamily="18" charset="0"/>
              </a:rPr>
              <a:t> První kusy k testování dostanou vyvolení. Recenze jsou ale přesně podle Apple návodu! Nelíbí? Nedostaneš.</a:t>
            </a:r>
          </a:p>
        </p:txBody>
      </p:sp>
      <p:sp>
        <p:nvSpPr>
          <p:cNvPr id="6" name="Nadpis 5"/>
          <p:cNvSpPr>
            <a:spLocks noGrp="1"/>
          </p:cNvSpPr>
          <p:nvPr>
            <p:ph type="title"/>
          </p:nvPr>
        </p:nvSpPr>
        <p:spPr>
          <a:xfrm>
            <a:off x="179512" y="195486"/>
            <a:ext cx="5328592" cy="507703"/>
          </a:xfrm>
        </p:spPr>
        <p:txBody>
          <a:bodyPr/>
          <a:lstStyle/>
          <a:p>
            <a:r>
              <a:rPr lang="cs-CZ" dirty="0"/>
              <a:t>Příklad – Apple a média (živě.cz) 2</a:t>
            </a:r>
          </a:p>
        </p:txBody>
      </p:sp>
    </p:spTree>
    <p:extLst>
      <p:ext uri="{BB962C8B-B14F-4D97-AF65-F5344CB8AC3E}">
        <p14:creationId xmlns:p14="http://schemas.microsoft.com/office/powerpoint/2010/main" val="108323001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Ve skriptech od strany 133.</a:t>
            </a:r>
          </a:p>
        </p:txBody>
      </p:sp>
      <p:sp>
        <p:nvSpPr>
          <p:cNvPr id="6" name="Nadpis 5"/>
          <p:cNvSpPr>
            <a:spLocks noGrp="1"/>
          </p:cNvSpPr>
          <p:nvPr>
            <p:ph type="title"/>
          </p:nvPr>
        </p:nvSpPr>
        <p:spPr>
          <a:xfrm>
            <a:off x="179512" y="195486"/>
            <a:ext cx="3888432" cy="507703"/>
          </a:xfrm>
        </p:spPr>
        <p:txBody>
          <a:bodyPr/>
          <a:lstStyle/>
          <a:p>
            <a:r>
              <a:rPr lang="cs-CZ" dirty="0"/>
              <a:t>Kapitola distribuční strategie</a:t>
            </a:r>
          </a:p>
        </p:txBody>
      </p:sp>
    </p:spTree>
    <p:extLst>
      <p:ext uri="{BB962C8B-B14F-4D97-AF65-F5344CB8AC3E}">
        <p14:creationId xmlns:p14="http://schemas.microsoft.com/office/powerpoint/2010/main" val="6871065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Jednotlivé strategie </a:t>
            </a:r>
            <a:r>
              <a:rPr lang="cs-CZ" sz="2000" b="1" dirty="0">
                <a:solidFill>
                  <a:srgbClr val="002060"/>
                </a:solidFill>
              </a:rPr>
              <a:t>nelze</a:t>
            </a:r>
            <a:r>
              <a:rPr lang="cs-CZ" sz="2000" dirty="0">
                <a:solidFill>
                  <a:srgbClr val="002060"/>
                </a:solidFill>
              </a:rPr>
              <a:t> kombinovat, jelikož vyžadují odlišné způsoby organizace firmy!!!</a:t>
            </a:r>
          </a:p>
          <a:p>
            <a:r>
              <a:rPr lang="cs-CZ" sz="2000" dirty="0">
                <a:solidFill>
                  <a:srgbClr val="002060"/>
                </a:solidFill>
              </a:rPr>
              <a:t>Výzkumy dokazují, že firmy, které se plně soustředily na jednu zvolenou strategii byly úspěšnější než ty, které kombinovaly či přešlapovaly mezi dvěma a více strategiemi.</a:t>
            </a:r>
          </a:p>
          <a:p>
            <a:r>
              <a:rPr lang="cs-CZ" sz="2000" i="1" dirty="0">
                <a:solidFill>
                  <a:srgbClr val="002060"/>
                </a:solidFill>
              </a:rPr>
              <a:t>„Největším přínosem generických strategií je tak v dnešní době asi to, že vás přinutí se zamyslet nad vašimi skutečnými konkurenčními výhodami a nad tím, jak si je do budoucna udržet.“ (Businessvize.cz)</a:t>
            </a:r>
          </a:p>
        </p:txBody>
      </p:sp>
      <p:sp>
        <p:nvSpPr>
          <p:cNvPr id="6" name="Nadpis 5"/>
          <p:cNvSpPr>
            <a:spLocks noGrp="1"/>
          </p:cNvSpPr>
          <p:nvPr>
            <p:ph type="title"/>
          </p:nvPr>
        </p:nvSpPr>
        <p:spPr>
          <a:xfrm>
            <a:off x="107504" y="195486"/>
            <a:ext cx="8136904" cy="507703"/>
          </a:xfrm>
        </p:spPr>
        <p:txBody>
          <a:bodyPr/>
          <a:lstStyle/>
          <a:p>
            <a:r>
              <a:rPr lang="pl-PL" dirty="0"/>
              <a:t>Základní marketingové strategie dle Portera</a:t>
            </a:r>
            <a:endParaRPr lang="cs-CZ" dirty="0"/>
          </a:p>
        </p:txBody>
      </p:sp>
    </p:spTree>
    <p:extLst>
      <p:ext uri="{BB962C8B-B14F-4D97-AF65-F5344CB8AC3E}">
        <p14:creationId xmlns:p14="http://schemas.microsoft.com/office/powerpoint/2010/main" val="4047647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Dnes je často ona „odlišnost“ definována jen odlišností lidského kapitálu.</a:t>
            </a:r>
          </a:p>
          <a:p>
            <a:r>
              <a:rPr lang="cs-CZ" sz="2000" dirty="0">
                <a:solidFill>
                  <a:srgbClr val="002060"/>
                </a:solidFill>
              </a:rPr>
              <a:t>Typickým příkladem jsou schopní obchodníci, kteří umějí prodat i technicky horší zboží za výrazně vyšší cenu než je standard na trhu (typicky různé zázračné hrnce, deky atd.). </a:t>
            </a:r>
          </a:p>
          <a:p>
            <a:r>
              <a:rPr lang="cs-CZ" sz="2000" dirty="0">
                <a:solidFill>
                  <a:srgbClr val="002060"/>
                </a:solidFill>
              </a:rPr>
              <a:t>Dalším, pro Česko typickým, příkladem může být prodej předražených a nekvalitních služeb státním a veřejným úřadům, kde je opět oním diferenciátorem lidský kapitál. </a:t>
            </a:r>
          </a:p>
          <a:p>
            <a:r>
              <a:rPr lang="cs-CZ" sz="2000" dirty="0">
                <a:solidFill>
                  <a:srgbClr val="002060"/>
                </a:solidFill>
              </a:rPr>
              <a:t>Suverénně nejlepším příkladem je ale český trh s potravinami a oblečením, kdy si můžete koupit věci sice dráž, ale za to ve stejné nebo častěji horší kvalitě.</a:t>
            </a:r>
          </a:p>
        </p:txBody>
      </p:sp>
      <p:sp>
        <p:nvSpPr>
          <p:cNvPr id="6" name="Nadpis 5"/>
          <p:cNvSpPr>
            <a:spLocks noGrp="1"/>
          </p:cNvSpPr>
          <p:nvPr>
            <p:ph type="title"/>
          </p:nvPr>
        </p:nvSpPr>
        <p:spPr>
          <a:xfrm>
            <a:off x="107504" y="195486"/>
            <a:ext cx="8136904" cy="507703"/>
          </a:xfrm>
        </p:spPr>
        <p:txBody>
          <a:bodyPr/>
          <a:lstStyle/>
          <a:p>
            <a:r>
              <a:rPr lang="cs-CZ" dirty="0"/>
              <a:t>Realita dnešního dne tak jednoduchá není – businessvize.cz</a:t>
            </a:r>
          </a:p>
        </p:txBody>
      </p:sp>
    </p:spTree>
    <p:extLst>
      <p:ext uri="{BB962C8B-B14F-4D97-AF65-F5344CB8AC3E}">
        <p14:creationId xmlns:p14="http://schemas.microsoft.com/office/powerpoint/2010/main" val="300147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Obecné strategie.</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2 Produktové strategie.</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3 Cenové strategie.</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4 Komunikační strategie.</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5 Distribuční strategie.</a:t>
            </a:r>
          </a:p>
        </p:txBody>
      </p:sp>
      <p:sp>
        <p:nvSpPr>
          <p:cNvPr id="6" name="Nadpis 5"/>
          <p:cNvSpPr>
            <a:spLocks noGrp="1"/>
          </p:cNvSpPr>
          <p:nvPr>
            <p:ph type="title"/>
          </p:nvPr>
        </p:nvSpPr>
        <p:spPr>
          <a:xfrm>
            <a:off x="179512" y="195486"/>
            <a:ext cx="3888432" cy="507703"/>
          </a:xfrm>
        </p:spPr>
        <p:txBody>
          <a:bodyPr/>
          <a:lstStyle/>
          <a:p>
            <a:r>
              <a:rPr lang="cs-CZ" dirty="0"/>
              <a:t>Obsah tutoriálu</a:t>
            </a:r>
          </a:p>
        </p:txBody>
      </p:sp>
    </p:spTree>
    <p:extLst>
      <p:ext uri="{BB962C8B-B14F-4D97-AF65-F5344CB8AC3E}">
        <p14:creationId xmlns:p14="http://schemas.microsoft.com/office/powerpoint/2010/main" val="2775456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Kotler</a:t>
            </a:r>
            <a:r>
              <a:rPr lang="cs-CZ" sz="2000" dirty="0">
                <a:solidFill>
                  <a:srgbClr val="002060"/>
                </a:solidFill>
              </a:rPr>
              <a:t> přistupuje k problému konkurenční strategie z tržní pozice, kterou si firma pro sebe vymezuje. </a:t>
            </a:r>
          </a:p>
          <a:p>
            <a:r>
              <a:rPr lang="cs-CZ" sz="2000" dirty="0">
                <a:solidFill>
                  <a:srgbClr val="002060"/>
                </a:solidFill>
              </a:rPr>
              <a:t>Rozeznává čtyři pozice konkurence a čtyři odpovídající strategie:</a:t>
            </a:r>
          </a:p>
          <a:p>
            <a:pPr lvl="1"/>
            <a:r>
              <a:rPr lang="cs-CZ" sz="2000" dirty="0">
                <a:solidFill>
                  <a:srgbClr val="002060"/>
                </a:solidFill>
              </a:rPr>
              <a:t>vedoucí firma na trhu,</a:t>
            </a:r>
          </a:p>
          <a:p>
            <a:pPr lvl="1"/>
            <a:r>
              <a:rPr lang="cs-CZ" sz="2000" dirty="0">
                <a:solidFill>
                  <a:srgbClr val="002060"/>
                </a:solidFill>
              </a:rPr>
              <a:t>vyzývatel,</a:t>
            </a:r>
          </a:p>
          <a:p>
            <a:pPr lvl="1"/>
            <a:r>
              <a:rPr lang="cs-CZ" sz="2000" dirty="0">
                <a:solidFill>
                  <a:srgbClr val="002060"/>
                </a:solidFill>
              </a:rPr>
              <a:t>následník,</a:t>
            </a:r>
          </a:p>
          <a:p>
            <a:pPr lvl="1"/>
            <a:r>
              <a:rPr lang="cs-CZ" sz="2000" dirty="0" err="1">
                <a:solidFill>
                  <a:srgbClr val="002060"/>
                </a:solidFill>
              </a:rPr>
              <a:t>výklenkář</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err="1"/>
              <a:t>Kotlerova</a:t>
            </a:r>
            <a:r>
              <a:rPr lang="cs-CZ" dirty="0"/>
              <a:t> teorie pozice konkurence</a:t>
            </a:r>
          </a:p>
        </p:txBody>
      </p:sp>
    </p:spTree>
    <p:extLst>
      <p:ext uri="{BB962C8B-B14F-4D97-AF65-F5344CB8AC3E}">
        <p14:creationId xmlns:p14="http://schemas.microsoft.com/office/powerpoint/2010/main" val="165448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Vedoucí firma na trhu (lídr) je dodavatel s dominantním a velkým podílem na trhu, který obvykle předbíhá ostatní v zavádění nových produktů, cenových, distribučních i propagačních strategií.</a:t>
            </a:r>
          </a:p>
          <a:p>
            <a:r>
              <a:rPr lang="cs-CZ" sz="2000" dirty="0">
                <a:solidFill>
                  <a:srgbClr val="002060"/>
                </a:solidFill>
              </a:rPr>
              <a:t>Vedoucí firma na trhu profituje nejvíce buď v období růstu trhu, kdy růst počtu uživatelů produktu vyžaduje vyšší objemy prodeje, nebo z expanze v tržním segmentu (zvyšováním svého tržního podílu), a udělá pro to vše.</a:t>
            </a:r>
          </a:p>
          <a:p>
            <a:r>
              <a:rPr lang="cs-CZ" sz="2000" dirty="0">
                <a:solidFill>
                  <a:srgbClr val="002060"/>
                </a:solidFill>
              </a:rPr>
              <a:t>Její strategií je budovat a posilovat konkurenční pozici. Vůdcové trhu mohou volit i strategii defenzivní, tzn. udržovat svoji konkurenční pozici např. formou posilování věrnosti (loajality) zákazníků.</a:t>
            </a:r>
          </a:p>
        </p:txBody>
      </p:sp>
      <p:sp>
        <p:nvSpPr>
          <p:cNvPr id="6" name="Nadpis 5"/>
          <p:cNvSpPr>
            <a:spLocks noGrp="1"/>
          </p:cNvSpPr>
          <p:nvPr>
            <p:ph type="title"/>
          </p:nvPr>
        </p:nvSpPr>
        <p:spPr>
          <a:xfrm>
            <a:off x="107504" y="195486"/>
            <a:ext cx="8136904" cy="507703"/>
          </a:xfrm>
        </p:spPr>
        <p:txBody>
          <a:bodyPr/>
          <a:lstStyle/>
          <a:p>
            <a:r>
              <a:rPr lang="pl-PL" dirty="0"/>
              <a:t>A Strategie vedoucí firmy na trhu</a:t>
            </a:r>
            <a:endParaRPr lang="cs-CZ" dirty="0"/>
          </a:p>
        </p:txBody>
      </p:sp>
    </p:spTree>
    <p:extLst>
      <p:ext uri="{BB962C8B-B14F-4D97-AF65-F5344CB8AC3E}">
        <p14:creationId xmlns:p14="http://schemas.microsoft.com/office/powerpoint/2010/main" val="4203040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Tržní vyzývatel je dodavatel na druhé, třetí nebo čtvrté pozici, který má také velký podíl většinou na atraktivním trhu.</a:t>
            </a:r>
          </a:p>
          <a:p>
            <a:r>
              <a:rPr lang="cs-CZ" sz="2000" dirty="0">
                <a:solidFill>
                  <a:srgbClr val="002060"/>
                </a:solidFill>
              </a:rPr>
              <a:t>Tento vyzývatel – útočník (jsme druzí, snažme se více) obvykle užívá ofenzivní strategii. Hledá slabá místa ve službách nebo cenách ostatních dodavatelů na trhu s cílem zaútočit na konkurenta a získat část jeho tržního podílu.</a:t>
            </a:r>
          </a:p>
          <a:p>
            <a:r>
              <a:rPr lang="cs-CZ" sz="2000" dirty="0">
                <a:solidFill>
                  <a:srgbClr val="002060"/>
                </a:solidFill>
              </a:rPr>
              <a:t>Volí strategii posilování své tržní pozice. Někdy je tato strategie zaměřena na vedoucí firmu, ale obvykle spíše na malé a střední dodavatele. </a:t>
            </a:r>
          </a:p>
          <a:p>
            <a:r>
              <a:rPr lang="cs-CZ" sz="2000" dirty="0">
                <a:solidFill>
                  <a:srgbClr val="002060"/>
                </a:solidFill>
              </a:rPr>
              <a:t>Volbou pro vyzývatele je i strategie udržování své konkurenční pozice. Pokud je trh dostatečně atraktivní, spíše se zaměřuje na imitaci marketingových snah vůdce trhu.</a:t>
            </a:r>
          </a:p>
        </p:txBody>
      </p:sp>
      <p:sp>
        <p:nvSpPr>
          <p:cNvPr id="6" name="Nadpis 5"/>
          <p:cNvSpPr>
            <a:spLocks noGrp="1"/>
          </p:cNvSpPr>
          <p:nvPr>
            <p:ph type="title"/>
          </p:nvPr>
        </p:nvSpPr>
        <p:spPr>
          <a:xfrm>
            <a:off x="107504" y="195486"/>
            <a:ext cx="8136904" cy="507703"/>
          </a:xfrm>
        </p:spPr>
        <p:txBody>
          <a:bodyPr/>
          <a:lstStyle/>
          <a:p>
            <a:r>
              <a:rPr lang="cs-CZ" dirty="0"/>
              <a:t>B Strategie tržního vyzývatele</a:t>
            </a:r>
          </a:p>
        </p:txBody>
      </p:sp>
    </p:spTree>
    <p:extLst>
      <p:ext uri="{BB962C8B-B14F-4D97-AF65-F5344CB8AC3E}">
        <p14:creationId xmlns:p14="http://schemas.microsoft.com/office/powerpoint/2010/main" val="279142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Následovník je dodavatel s menším podílem na trhu ve srovnání s vedoucí firmou nebo vyzývatelem.</a:t>
            </a:r>
          </a:p>
          <a:p>
            <a:r>
              <a:rPr lang="cs-CZ" sz="2000" dirty="0">
                <a:solidFill>
                  <a:srgbClr val="002060"/>
                </a:solidFill>
              </a:rPr>
              <a:t>Takoví dodavatelé se snaží vyhýbat střetům s konkurencí, přičemž jejich obchodní strategie vychází z kopírování a napodobování úspěšných aktivit předcházejících dvou typů dodavatelů</a:t>
            </a:r>
          </a:p>
          <a:p>
            <a:r>
              <a:rPr lang="cs-CZ" sz="2000" dirty="0">
                <a:solidFill>
                  <a:srgbClr val="002060"/>
                </a:solidFill>
              </a:rPr>
              <a:t>Pokud by trh ztratil svoji atraktivnost, potom strategickou volbou pro následovatele je buď zkusit budovat (posílit) svoji konkurenční pozici, nebo z daných trhů v daných aktivitách odejít – zbavit se jich.</a:t>
            </a:r>
          </a:p>
        </p:txBody>
      </p:sp>
      <p:sp>
        <p:nvSpPr>
          <p:cNvPr id="6" name="Nadpis 5"/>
          <p:cNvSpPr>
            <a:spLocks noGrp="1"/>
          </p:cNvSpPr>
          <p:nvPr>
            <p:ph type="title"/>
          </p:nvPr>
        </p:nvSpPr>
        <p:spPr>
          <a:xfrm>
            <a:off x="107504" y="195486"/>
            <a:ext cx="8136904" cy="507703"/>
          </a:xfrm>
        </p:spPr>
        <p:txBody>
          <a:bodyPr/>
          <a:lstStyle/>
          <a:p>
            <a:r>
              <a:rPr lang="cs-CZ" dirty="0"/>
              <a:t>C Strategie následovníka</a:t>
            </a:r>
          </a:p>
        </p:txBody>
      </p:sp>
    </p:spTree>
    <p:extLst>
      <p:ext uri="{BB962C8B-B14F-4D97-AF65-F5344CB8AC3E}">
        <p14:creationId xmlns:p14="http://schemas.microsoft.com/office/powerpoint/2010/main" val="3423901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Výklenkářem</a:t>
            </a:r>
            <a:r>
              <a:rPr lang="cs-CZ" sz="2000" dirty="0">
                <a:solidFill>
                  <a:srgbClr val="002060"/>
                </a:solidFill>
              </a:rPr>
              <a:t> je dodavatel, který se soustřeďuje na tržní výklenky.</a:t>
            </a:r>
          </a:p>
          <a:p>
            <a:r>
              <a:rPr lang="cs-CZ" sz="2000" dirty="0">
                <a:solidFill>
                  <a:srgbClr val="002060"/>
                </a:solidFill>
              </a:rPr>
              <a:t>Rovněž se vyhýbá bitvám a vyloženě se zaměřuje na určitý segment, geograficky vymezenou skupinu zákazníků, nebo na specifický typ výrobku.</a:t>
            </a:r>
          </a:p>
        </p:txBody>
      </p:sp>
      <p:sp>
        <p:nvSpPr>
          <p:cNvPr id="6" name="Nadpis 5"/>
          <p:cNvSpPr>
            <a:spLocks noGrp="1"/>
          </p:cNvSpPr>
          <p:nvPr>
            <p:ph type="title"/>
          </p:nvPr>
        </p:nvSpPr>
        <p:spPr>
          <a:xfrm>
            <a:off x="107504" y="195486"/>
            <a:ext cx="8136904" cy="507703"/>
          </a:xfrm>
        </p:spPr>
        <p:txBody>
          <a:bodyPr/>
          <a:lstStyle/>
          <a:p>
            <a:r>
              <a:rPr lang="cs-CZ" dirty="0"/>
              <a:t>D Strategie </a:t>
            </a:r>
            <a:r>
              <a:rPr lang="cs-CZ" dirty="0" err="1"/>
              <a:t>výklenkáře</a:t>
            </a:r>
            <a:endParaRPr lang="cs-CZ" dirty="0"/>
          </a:p>
        </p:txBody>
      </p:sp>
    </p:spTree>
    <p:extLst>
      <p:ext uri="{BB962C8B-B14F-4D97-AF65-F5344CB8AC3E}">
        <p14:creationId xmlns:p14="http://schemas.microsoft.com/office/powerpoint/2010/main" val="378952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Růstová strategie </a:t>
            </a:r>
            <a:r>
              <a:rPr lang="cs-CZ" sz="2000" dirty="0">
                <a:solidFill>
                  <a:srgbClr val="002060"/>
                </a:solidFill>
              </a:rPr>
              <a:t>- zabezpečení růstu podniku jako celku, například prostřednictvím přerozdělování zisku, růst tržního podílu, růst obratu.</a:t>
            </a:r>
          </a:p>
          <a:p>
            <a:r>
              <a:rPr lang="cs-CZ" sz="2000" b="1" dirty="0">
                <a:solidFill>
                  <a:srgbClr val="002060"/>
                </a:solidFill>
              </a:rPr>
              <a:t>Stabilizační strategie </a:t>
            </a:r>
            <a:r>
              <a:rPr lang="cs-CZ" sz="2000" dirty="0">
                <a:solidFill>
                  <a:srgbClr val="002060"/>
                </a:solidFill>
              </a:rPr>
              <a:t>- zachování stavu obratu v podniku, stabilizace sortimentu, přizpůsobování se konkurenci.</a:t>
            </a:r>
          </a:p>
          <a:p>
            <a:r>
              <a:rPr lang="cs-CZ" sz="2000" b="1" dirty="0">
                <a:solidFill>
                  <a:srgbClr val="002060"/>
                </a:solidFill>
              </a:rPr>
              <a:t>Útlumová strategie </a:t>
            </a:r>
            <a:r>
              <a:rPr lang="cs-CZ" sz="2000" dirty="0">
                <a:solidFill>
                  <a:srgbClr val="002060"/>
                </a:solidFill>
              </a:rPr>
              <a:t>- výrobky i obrat ve fázi útlumu, rostoucí tlak konkurence, hrozící krize, v podniku dochází následně buď k redukci výroby nebo k útlumu aktivit v dané činnosti.</a:t>
            </a:r>
          </a:p>
          <a:p>
            <a:r>
              <a:rPr lang="cs-CZ" sz="2000" b="1" dirty="0">
                <a:solidFill>
                  <a:srgbClr val="002060"/>
                </a:solidFill>
              </a:rPr>
              <a:t>Kombinovaná strategie </a:t>
            </a:r>
            <a:r>
              <a:rPr lang="cs-CZ" sz="2000" dirty="0">
                <a:solidFill>
                  <a:srgbClr val="002060"/>
                </a:solidFill>
              </a:rPr>
              <a:t>- využití více možností, např. zánik určitého výrobku z důvodu nedostatečné poptávky, ale zavedení nového výrobku nebo služby, hledání nové pozice na trhu.</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Obecné strategie 1</a:t>
            </a:r>
          </a:p>
        </p:txBody>
      </p:sp>
    </p:spTree>
    <p:extLst>
      <p:ext uri="{BB962C8B-B14F-4D97-AF65-F5344CB8AC3E}">
        <p14:creationId xmlns:p14="http://schemas.microsoft.com/office/powerpoint/2010/main" val="131492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Autofit/>
          </a:bodyPr>
          <a:lstStyle/>
          <a:p>
            <a:r>
              <a:rPr lang="cs-CZ" sz="3200" dirty="0" err="1"/>
              <a:t>Mintzbergovy</a:t>
            </a:r>
            <a:r>
              <a:rPr lang="cs-CZ" sz="3200" dirty="0"/>
              <a:t> strategie (ve strategickém Managementu se dozvíte 5/10/11P atd.)</a:t>
            </a:r>
          </a:p>
        </p:txBody>
      </p:sp>
      <p:sp>
        <p:nvSpPr>
          <p:cNvPr id="8" name="Zástupný symbol pro obsah 7"/>
          <p:cNvSpPr>
            <a:spLocks noGrp="1"/>
          </p:cNvSpPr>
          <p:nvPr>
            <p:ph sz="quarter" idx="4"/>
          </p:nvPr>
        </p:nvSpPr>
        <p:spPr/>
        <p:txBody>
          <a:bodyPr/>
          <a:lstStyle/>
          <a:p>
            <a:r>
              <a:rPr lang="cs-CZ" dirty="0" err="1"/>
              <a:t>Emergent</a:t>
            </a:r>
            <a:r>
              <a:rPr lang="cs-CZ" dirty="0"/>
              <a:t> </a:t>
            </a:r>
            <a:r>
              <a:rPr lang="cs-CZ" dirty="0" err="1"/>
              <a:t>Strategy</a:t>
            </a:r>
            <a:endParaRPr lang="cs-CZ" dirty="0"/>
          </a:p>
          <a:p>
            <a:endParaRPr lang="cs-CZ" dirty="0"/>
          </a:p>
        </p:txBody>
      </p:sp>
      <p:pic>
        <p:nvPicPr>
          <p:cNvPr id="1027" name="Picture 3" descr="C:\Users\Libor\Desktop\9a4da6d9a818f3c616ed228c1f2964f5.jpg"/>
          <p:cNvPicPr>
            <a:picLocks noChangeAspect="1" noChangeArrowheads="1"/>
          </p:cNvPicPr>
          <p:nvPr/>
        </p:nvPicPr>
        <p:blipFill>
          <a:blip r:embed="rId3"/>
          <a:srcRect/>
          <a:stretch>
            <a:fillRect/>
          </a:stretch>
        </p:blipFill>
        <p:spPr bwMode="auto">
          <a:xfrm>
            <a:off x="1303711" y="1339444"/>
            <a:ext cx="6605300" cy="3804056"/>
          </a:xfrm>
          <a:prstGeom prst="rect">
            <a:avLst/>
          </a:prstGeom>
          <a:noFill/>
        </p:spPr>
      </p:pic>
      <p:pic>
        <p:nvPicPr>
          <p:cNvPr id="6" name="Picture 2" descr="C:\Users\Libor\Desktop\christmas_star.png"/>
          <p:cNvPicPr>
            <a:picLocks noChangeAspect="1" noChangeArrowheads="1"/>
          </p:cNvPicPr>
          <p:nvPr/>
        </p:nvPicPr>
        <p:blipFill>
          <a:blip r:embed="rId4" cstate="print"/>
          <a:srcRect/>
          <a:stretch>
            <a:fillRect/>
          </a:stretch>
        </p:blipFill>
        <p:spPr bwMode="auto">
          <a:xfrm>
            <a:off x="7197347" y="4339841"/>
            <a:ext cx="676263" cy="676263"/>
          </a:xfrm>
          <a:prstGeom prst="rect">
            <a:avLst/>
          </a:prstGeom>
          <a:noFill/>
        </p:spPr>
      </p:pic>
    </p:spTree>
    <p:extLst>
      <p:ext uri="{BB962C8B-B14F-4D97-AF65-F5344CB8AC3E}">
        <p14:creationId xmlns:p14="http://schemas.microsoft.com/office/powerpoint/2010/main" val="912921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Strategie se mohou zaměřovat na silné stránky podniku ve smyslu jeho organizace a fungování:</a:t>
            </a:r>
          </a:p>
          <a:p>
            <a:pPr lvl="1"/>
            <a:r>
              <a:rPr lang="cs-CZ" sz="2000" dirty="0" err="1">
                <a:solidFill>
                  <a:srgbClr val="002060"/>
                </a:solidFill>
              </a:rPr>
              <a:t>ekonomicko</a:t>
            </a:r>
            <a:r>
              <a:rPr lang="cs-CZ" sz="2000" dirty="0">
                <a:solidFill>
                  <a:srgbClr val="002060"/>
                </a:solidFill>
              </a:rPr>
              <a:t> - finanční strategie,</a:t>
            </a:r>
          </a:p>
          <a:p>
            <a:pPr lvl="1"/>
            <a:r>
              <a:rPr lang="cs-CZ" sz="2000" dirty="0">
                <a:solidFill>
                  <a:srgbClr val="002060"/>
                </a:solidFill>
              </a:rPr>
              <a:t>marketingově - obchodní strategie,</a:t>
            </a:r>
          </a:p>
          <a:p>
            <a:pPr lvl="1"/>
            <a:r>
              <a:rPr lang="cs-CZ" sz="2000" dirty="0">
                <a:solidFill>
                  <a:srgbClr val="002060"/>
                </a:solidFill>
              </a:rPr>
              <a:t>strategie technického rozvoje,</a:t>
            </a:r>
          </a:p>
          <a:p>
            <a:pPr lvl="1"/>
            <a:r>
              <a:rPr lang="cs-CZ" sz="2000" dirty="0">
                <a:solidFill>
                  <a:srgbClr val="002060"/>
                </a:solidFill>
              </a:rPr>
              <a:t>politika jakosti a ekologie,</a:t>
            </a:r>
          </a:p>
          <a:p>
            <a:pPr lvl="1"/>
            <a:r>
              <a:rPr lang="cs-CZ" sz="2000" dirty="0">
                <a:solidFill>
                  <a:srgbClr val="002060"/>
                </a:solidFill>
              </a:rPr>
              <a:t>personální politika,</a:t>
            </a:r>
          </a:p>
          <a:p>
            <a:pPr lvl="1"/>
            <a:r>
              <a:rPr lang="cs-CZ" sz="2000" dirty="0">
                <a:solidFill>
                  <a:srgbClr val="002060"/>
                </a:solidFill>
              </a:rPr>
              <a:t>komunikační strategie.</a:t>
            </a:r>
          </a:p>
        </p:txBody>
      </p:sp>
      <p:sp>
        <p:nvSpPr>
          <p:cNvPr id="6" name="Nadpis 5"/>
          <p:cNvSpPr>
            <a:spLocks noGrp="1"/>
          </p:cNvSpPr>
          <p:nvPr>
            <p:ph type="title"/>
          </p:nvPr>
        </p:nvSpPr>
        <p:spPr>
          <a:xfrm>
            <a:off x="107504" y="195486"/>
            <a:ext cx="8136904" cy="507703"/>
          </a:xfrm>
        </p:spPr>
        <p:txBody>
          <a:bodyPr/>
          <a:lstStyle/>
          <a:p>
            <a:r>
              <a:rPr lang="cs-CZ" dirty="0"/>
              <a:t>Dílčí firemní strategie</a:t>
            </a:r>
            <a:br>
              <a:rPr lang="cs-CZ" dirty="0"/>
            </a:br>
            <a:endParaRPr lang="cs-CZ" dirty="0"/>
          </a:p>
        </p:txBody>
      </p:sp>
    </p:spTree>
    <p:extLst>
      <p:ext uri="{BB962C8B-B14F-4D97-AF65-F5344CB8AC3E}">
        <p14:creationId xmlns:p14="http://schemas.microsoft.com/office/powerpoint/2010/main" val="3430242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Výsledky analýzy pomohou firmě určit, jakou roli budou hrát její jednotlivé podnikatelské jednotky v budoucím vývoji. Vedení firmy by se mělo snažit, aby její portfolio bylo vyvážené, a to jak z hlediska počtu SBU v jednotlivých kvadrantech matice, tak z hlediska jejich postavení v rámci této matice.</a:t>
            </a:r>
          </a:p>
          <a:p>
            <a:r>
              <a:rPr lang="cs-CZ" sz="2000" dirty="0">
                <a:solidFill>
                  <a:srgbClr val="002060"/>
                </a:solidFill>
              </a:rPr>
              <a:t>Například příliš mnoho SBU v pozici hvězd a v pozici psů znamená problémy s jejich financováním, neboť stávající dojné krávy nejsou schopny pokrýt veškeré nutné investice do všech SBU. Firma musí zvážit, které SBU ze svého portfolia má vyřadit, aby mohla účinně investovat do prosazení nadějných SBU.</a:t>
            </a:r>
          </a:p>
          <a:p>
            <a:r>
              <a:rPr lang="cs-CZ" sz="2000" dirty="0">
                <a:solidFill>
                  <a:srgbClr val="002060"/>
                </a:solidFill>
              </a:rPr>
              <a:t>Převaha spolehlivých a silných SBU v pozici krav je pozitivní, ale je nezbytné zvažovat i otázku jejich stability v budoucnosti.</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1</a:t>
            </a:r>
          </a:p>
        </p:txBody>
      </p:sp>
    </p:spTree>
    <p:extLst>
      <p:ext uri="{BB962C8B-B14F-4D97-AF65-F5344CB8AC3E}">
        <p14:creationId xmlns:p14="http://schemas.microsoft.com/office/powerpoint/2010/main" val="284781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b="1" dirty="0">
                <a:solidFill>
                  <a:srgbClr val="002060"/>
                </a:solidFill>
              </a:rPr>
              <a:t>Strategie zvýšení tržního podílu zakládáním nových SBU v perspektivních odvětvích</a:t>
            </a:r>
            <a:r>
              <a:rPr lang="cs-CZ" sz="2000" dirty="0">
                <a:solidFill>
                  <a:srgbClr val="002060"/>
                </a:solidFill>
              </a:rPr>
              <a:t>. Tato strategie je doporučována především pro SBU, které se staly otazníkem, pokud mají předpoklady stát se hvězdou. Vyžaduje silnou finanční podporu ze strany firmy.</a:t>
            </a:r>
          </a:p>
          <a:p>
            <a:r>
              <a:rPr lang="cs-CZ" sz="2000" b="1" dirty="0">
                <a:solidFill>
                  <a:srgbClr val="002060"/>
                </a:solidFill>
              </a:rPr>
              <a:t>Strategie zachování stávajícího tržního podílu bez značných změn při získávání peněžních prostředků</a:t>
            </a:r>
            <a:r>
              <a:rPr lang="cs-CZ" sz="2000" dirty="0">
                <a:solidFill>
                  <a:srgbClr val="002060"/>
                </a:solidFill>
              </a:rPr>
              <a:t>. Tato strategie je často uplatňována u dojných krav, které vytvářejí značné množství peněžních prostředků, a firmy se ve většině případů snaží toto své postavení udržet i pro budoucnost. Dojné krávy financují přípravu a rozvoj nových produktů, zajišťují růst i dividendy, pomáhají podporovat hvězdy i otazníky atd. Firma od nich očekává, že budou hlavním zdrojem zisku. Tato strategie bývá také aplikována u hvězd, které si chce firma udržet nebo chce zlepšit jejich pozici. Vychází z předpokladu, že trh časem zpomaluje růst a hvězda přechází do pozice dojné krávy.</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2</a:t>
            </a:r>
          </a:p>
        </p:txBody>
      </p:sp>
    </p:spTree>
    <p:extLst>
      <p:ext uri="{BB962C8B-B14F-4D97-AF65-F5344CB8AC3E}">
        <p14:creationId xmlns:p14="http://schemas.microsoft.com/office/powerpoint/2010/main" val="183043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Strategické cíle.</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2 Strategie v marketingu.</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3 Generické marketingové strategie.</a:t>
            </a:r>
          </a:p>
        </p:txBody>
      </p:sp>
      <p:sp>
        <p:nvSpPr>
          <p:cNvPr id="6" name="Nadpis 5"/>
          <p:cNvSpPr>
            <a:spLocks noGrp="1"/>
          </p:cNvSpPr>
          <p:nvPr>
            <p:ph type="title"/>
          </p:nvPr>
        </p:nvSpPr>
        <p:spPr>
          <a:xfrm>
            <a:off x="179512" y="195486"/>
            <a:ext cx="4824536" cy="507703"/>
          </a:xfrm>
        </p:spPr>
        <p:txBody>
          <a:bodyPr/>
          <a:lstStyle/>
          <a:p>
            <a:r>
              <a:rPr lang="cs-CZ" dirty="0"/>
              <a:t>Obsah kapitoly obecné strategie</a:t>
            </a:r>
          </a:p>
        </p:txBody>
      </p:sp>
    </p:spTree>
    <p:extLst>
      <p:ext uri="{BB962C8B-B14F-4D97-AF65-F5344CB8AC3E}">
        <p14:creationId xmlns:p14="http://schemas.microsoft.com/office/powerpoint/2010/main" val="2997543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987574"/>
            <a:ext cx="8280920" cy="3024336"/>
          </a:xfrm>
          <a:prstGeom prst="rect">
            <a:avLst/>
          </a:prstGeom>
        </p:spPr>
        <p:txBody>
          <a:bodyPr>
            <a:noAutofit/>
          </a:bodyPr>
          <a:lstStyle/>
          <a:p>
            <a:r>
              <a:rPr lang="cs-CZ" sz="2000" b="1" dirty="0">
                <a:solidFill>
                  <a:srgbClr val="002060"/>
                </a:solidFill>
              </a:rPr>
              <a:t>Strategie snížení tržního podílu s cílem získat okamžitě anebo ve velmi krátkém časovém horizontu zvýšené příjmy hotových peněz, a to bez ohledu na možné důsledky</a:t>
            </a:r>
            <a:r>
              <a:rPr lang="cs-CZ" sz="2000" dirty="0">
                <a:solidFill>
                  <a:srgbClr val="002060"/>
                </a:solidFill>
              </a:rPr>
              <a:t>. Tato strategie je užívána jak u dojných krav, tak i u otazníků a hladových psů, pokud je jejich budoucnost nejasná. Získané hotové peníze pak firma investuje do hvězd, případně do nadějných otazníků.</a:t>
            </a:r>
          </a:p>
          <a:p>
            <a:r>
              <a:rPr lang="cs-CZ" sz="2000" b="1" dirty="0">
                <a:solidFill>
                  <a:srgbClr val="002060"/>
                </a:solidFill>
              </a:rPr>
              <a:t>Strategie odchodu z trhu znamená likvidaci podnikatelských jednotek (SBU)</a:t>
            </a:r>
            <a:r>
              <a:rPr lang="cs-CZ" sz="2000" dirty="0">
                <a:solidFill>
                  <a:srgbClr val="002060"/>
                </a:solidFill>
              </a:rPr>
              <a:t>. Ty mohou být vyřazeny (jejich program je ukončen), anebo prodány a prostředky získané z prodeje reinvestovány jinde. V této souvislosti se jedná zejména o psy a v některých případech i o otazníky, jestliže vyžadují pro další existenci příliš mnoho prostředků, které nemohou být ve stávajícím časovém okamžiku pro tento účel věnovány.</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3</a:t>
            </a:r>
          </a:p>
        </p:txBody>
      </p:sp>
    </p:spTree>
    <p:extLst>
      <p:ext uri="{BB962C8B-B14F-4D97-AF65-F5344CB8AC3E}">
        <p14:creationId xmlns:p14="http://schemas.microsoft.com/office/powerpoint/2010/main" val="243669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411480" fontAlgn="auto">
              <a:spcAft>
                <a:spcPts val="0"/>
              </a:spcAft>
              <a:buFont typeface="Wingdings"/>
              <a:buChar char=""/>
              <a:defRPr/>
            </a:pPr>
            <a:r>
              <a:rPr lang="cs-CZ" sz="2000" dirty="0">
                <a:solidFill>
                  <a:srgbClr val="002060"/>
                </a:solidFill>
              </a:rPr>
              <a:t>Na základě vzájemného zkombinování převažujících vnitřních a vnějších faktorů, můžeme rozlišit čtyři základní typy strategických situací: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W-T = mini-mini</a:t>
            </a:r>
            <a:r>
              <a:rPr lang="cs-CZ" sz="2000" dirty="0">
                <a:solidFill>
                  <a:srgbClr val="002060"/>
                </a:solidFill>
              </a:rPr>
              <a:t>, kde dominují slabé stránky uvnitř podniku a hrozby ve vnějším okolí,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W-O = mini-maxi</a:t>
            </a:r>
            <a:r>
              <a:rPr lang="cs-CZ" sz="2000" dirty="0">
                <a:solidFill>
                  <a:srgbClr val="002060"/>
                </a:solidFill>
              </a:rPr>
              <a:t>, kde dominují slabé stránky podniku a příležitosti okolního prostředí,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S-T = maxi-mini</a:t>
            </a:r>
            <a:r>
              <a:rPr lang="cs-CZ" sz="2000" dirty="0">
                <a:solidFill>
                  <a:srgbClr val="002060"/>
                </a:solidFill>
              </a:rPr>
              <a:t>, kde dominují silné stránky a ohrožení,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S-O = maxi-maxi</a:t>
            </a:r>
            <a:r>
              <a:rPr lang="cs-CZ" sz="2000" dirty="0">
                <a:solidFill>
                  <a:srgbClr val="002060"/>
                </a:solidFill>
              </a:rPr>
              <a:t>, kde dominují silné stránky a příležitosti.</a:t>
            </a:r>
          </a:p>
        </p:txBody>
      </p:sp>
      <p:sp>
        <p:nvSpPr>
          <p:cNvPr id="6" name="Nadpis 5"/>
          <p:cNvSpPr>
            <a:spLocks noGrp="1"/>
          </p:cNvSpPr>
          <p:nvPr>
            <p:ph type="title"/>
          </p:nvPr>
        </p:nvSpPr>
        <p:spPr>
          <a:xfrm>
            <a:off x="107504" y="195486"/>
            <a:ext cx="8136904" cy="507703"/>
          </a:xfrm>
        </p:spPr>
        <p:txBody>
          <a:bodyPr/>
          <a:lstStyle/>
          <a:p>
            <a:r>
              <a:rPr lang="cs-CZ" dirty="0"/>
              <a:t>Strategie ze SWOT analýzy</a:t>
            </a:r>
          </a:p>
        </p:txBody>
      </p:sp>
    </p:spTree>
    <p:extLst>
      <p:ext uri="{BB962C8B-B14F-4D97-AF65-F5344CB8AC3E}">
        <p14:creationId xmlns:p14="http://schemas.microsoft.com/office/powerpoint/2010/main" val="1824527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Strategie spojené s GE maticí</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03189"/>
            <a:ext cx="6594515" cy="3945718"/>
          </a:xfrm>
          <a:prstGeom prst="rect">
            <a:avLst/>
          </a:prstGeom>
        </p:spPr>
      </p:pic>
    </p:spTree>
    <p:extLst>
      <p:ext uri="{BB962C8B-B14F-4D97-AF65-F5344CB8AC3E}">
        <p14:creationId xmlns:p14="http://schemas.microsoft.com/office/powerpoint/2010/main" val="462228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Používalo se: několik produktů, uniformní verze produktu, hromadná výroba, hromadná distribuce, doprovodná masová komunikace.</a:t>
            </a:r>
          </a:p>
          <a:p>
            <a:r>
              <a:rPr lang="cs-CZ" sz="2000" dirty="0">
                <a:solidFill>
                  <a:srgbClr val="002060"/>
                </a:solidFill>
              </a:rPr>
              <a:t>Strategie: </a:t>
            </a:r>
            <a:r>
              <a:rPr lang="cs-CZ" sz="2000" b="1" i="1" dirty="0">
                <a:solidFill>
                  <a:srgbClr val="002060"/>
                </a:solidFill>
              </a:rPr>
              <a:t>geografické segmentace </a:t>
            </a:r>
            <a:r>
              <a:rPr lang="cs-CZ" sz="2000" dirty="0">
                <a:solidFill>
                  <a:srgbClr val="002060"/>
                </a:solidFill>
              </a:rPr>
              <a:t>(geografický segment – oblast prodeje), </a:t>
            </a:r>
            <a:r>
              <a:rPr lang="cs-CZ" sz="2000" b="1" i="1" dirty="0">
                <a:solidFill>
                  <a:srgbClr val="002060"/>
                </a:solidFill>
              </a:rPr>
              <a:t>demografické segmentace </a:t>
            </a:r>
            <a:r>
              <a:rPr lang="cs-CZ" sz="2000" dirty="0">
                <a:solidFill>
                  <a:srgbClr val="002060"/>
                </a:solidFill>
              </a:rPr>
              <a:t>(u řady projektů udává jejich potřebu pro zákazníka/hledaný prospěch), </a:t>
            </a:r>
            <a:r>
              <a:rPr lang="cs-CZ" sz="2000" b="1" i="1" dirty="0">
                <a:solidFill>
                  <a:srgbClr val="002060"/>
                </a:solidFill>
              </a:rPr>
              <a:t>sociálně ekonomické segmentace </a:t>
            </a:r>
            <a:r>
              <a:rPr lang="cs-CZ" sz="2000" dirty="0">
                <a:solidFill>
                  <a:srgbClr val="002060"/>
                </a:solidFill>
              </a:rPr>
              <a:t>(příjem a společenská třída), </a:t>
            </a:r>
            <a:r>
              <a:rPr lang="cs-CZ" sz="2000" b="1" i="1" dirty="0">
                <a:solidFill>
                  <a:srgbClr val="002060"/>
                </a:solidFill>
              </a:rPr>
              <a:t>na základě psychologického popisu</a:t>
            </a:r>
            <a:r>
              <a:rPr lang="cs-CZ" sz="2000" dirty="0">
                <a:solidFill>
                  <a:srgbClr val="002060"/>
                </a:solidFill>
              </a:rPr>
              <a:t> (osobnostní determinanty), </a:t>
            </a:r>
            <a:r>
              <a:rPr lang="cs-CZ" sz="2000" b="1" i="1" dirty="0" err="1">
                <a:solidFill>
                  <a:srgbClr val="002060"/>
                </a:solidFill>
              </a:rPr>
              <a:t>psychografické</a:t>
            </a:r>
            <a:r>
              <a:rPr lang="cs-CZ" sz="2000" b="1" i="1" dirty="0">
                <a:solidFill>
                  <a:srgbClr val="002060"/>
                </a:solidFill>
              </a:rPr>
              <a:t> segmentace </a:t>
            </a:r>
            <a:r>
              <a:rPr lang="cs-CZ" sz="2000" dirty="0">
                <a:solidFill>
                  <a:srgbClr val="002060"/>
                </a:solidFill>
              </a:rPr>
              <a:t>(životní styl –jak trávím svůj čas a utrácím peníze), </a:t>
            </a:r>
            <a:r>
              <a:rPr lang="cs-CZ" sz="2000" b="1" i="1" dirty="0">
                <a:solidFill>
                  <a:srgbClr val="002060"/>
                </a:solidFill>
              </a:rPr>
              <a:t>podle kupních motivů </a:t>
            </a:r>
            <a:r>
              <a:rPr lang="cs-CZ" sz="2000" dirty="0">
                <a:solidFill>
                  <a:srgbClr val="002060"/>
                </a:solidFill>
              </a:rPr>
              <a:t>(hledaného prospěchu, frekvence užívání).</a:t>
            </a:r>
          </a:p>
        </p:txBody>
      </p:sp>
      <p:sp>
        <p:nvSpPr>
          <p:cNvPr id="6" name="Nadpis 5"/>
          <p:cNvSpPr>
            <a:spLocks noGrp="1"/>
          </p:cNvSpPr>
          <p:nvPr>
            <p:ph type="title"/>
          </p:nvPr>
        </p:nvSpPr>
        <p:spPr>
          <a:xfrm>
            <a:off x="107504" y="195486"/>
            <a:ext cx="8136904" cy="507703"/>
          </a:xfrm>
        </p:spPr>
        <p:txBody>
          <a:bodyPr/>
          <a:lstStyle/>
          <a:p>
            <a:r>
              <a:rPr lang="cs-CZ" dirty="0"/>
              <a:t>Strategie založené na segmentaci</a:t>
            </a:r>
          </a:p>
        </p:txBody>
      </p:sp>
    </p:spTree>
    <p:extLst>
      <p:ext uri="{BB962C8B-B14F-4D97-AF65-F5344CB8AC3E}">
        <p14:creationId xmlns:p14="http://schemas.microsoft.com/office/powerpoint/2010/main" val="342544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STARÁ teorie</a:t>
            </a:r>
            <a:r>
              <a:rPr lang="cs-CZ" sz="2000" dirty="0">
                <a:solidFill>
                  <a:srgbClr val="002060"/>
                </a:solidFill>
              </a:rPr>
              <a:t>, nepoužívat v praxi, jen vědět, že to bylo a dnes nefunguje – používáme lepší přístupy.</a:t>
            </a:r>
          </a:p>
          <a:p>
            <a:endParaRPr lang="cs-CZ" sz="2000" dirty="0">
              <a:solidFill>
                <a:srgbClr val="002060"/>
              </a:solidFill>
            </a:endParaRPr>
          </a:p>
          <a:p>
            <a:r>
              <a:rPr lang="cs-CZ" sz="2000" b="1" dirty="0">
                <a:solidFill>
                  <a:srgbClr val="002060"/>
                </a:solidFill>
              </a:rPr>
              <a:t>Nediferencovaný marketing</a:t>
            </a:r>
            <a:r>
              <a:rPr lang="cs-CZ" sz="2000" dirty="0">
                <a:solidFill>
                  <a:srgbClr val="002060"/>
                </a:solidFill>
              </a:rPr>
              <a:t>: Trh je jeden celek. Obsluhujeme konkrétní rys celého trhu. Primárním cílem je snížení nákladů prostřednictvím standardizace a důraz na nízkou cenu produktu. </a:t>
            </a:r>
          </a:p>
          <a:p>
            <a:r>
              <a:rPr lang="cs-CZ" sz="2000" b="1" dirty="0">
                <a:solidFill>
                  <a:srgbClr val="002060"/>
                </a:solidFill>
              </a:rPr>
              <a:t>Diferencovaný marketing</a:t>
            </a:r>
            <a:r>
              <a:rPr lang="cs-CZ" sz="2000" dirty="0">
                <a:solidFill>
                  <a:srgbClr val="002060"/>
                </a:solidFill>
              </a:rPr>
              <a:t>: Pracujeme s celým trhem, ale už jej dělíme na segmenty a pro ně zpracováváme odlišné strategie, MM apod. </a:t>
            </a:r>
          </a:p>
          <a:p>
            <a:r>
              <a:rPr lang="cs-CZ" sz="2000" b="1" dirty="0">
                <a:solidFill>
                  <a:srgbClr val="002060"/>
                </a:solidFill>
              </a:rPr>
              <a:t>Koncentrovaný marketing</a:t>
            </a:r>
            <a:r>
              <a:rPr lang="cs-CZ" sz="2000" dirty="0">
                <a:solidFill>
                  <a:srgbClr val="002060"/>
                </a:solidFill>
              </a:rPr>
              <a:t>: Z trhu vybíráme úzce definované části a těm přizpůsobujeme produkci a MM. Hovoříme o vyhledávání tržních mezer.</a:t>
            </a:r>
          </a:p>
        </p:txBody>
      </p:sp>
      <p:sp>
        <p:nvSpPr>
          <p:cNvPr id="6" name="Nadpis 5"/>
          <p:cNvSpPr>
            <a:spLocks noGrp="1"/>
          </p:cNvSpPr>
          <p:nvPr>
            <p:ph type="title"/>
          </p:nvPr>
        </p:nvSpPr>
        <p:spPr>
          <a:xfrm>
            <a:off x="107504" y="195486"/>
            <a:ext cx="8136904" cy="507703"/>
          </a:xfrm>
        </p:spPr>
        <p:txBody>
          <a:bodyPr/>
          <a:lstStyle/>
          <a:p>
            <a:r>
              <a:rPr lang="cs-CZ" dirty="0"/>
              <a:t>Strategie </a:t>
            </a:r>
            <a:r>
              <a:rPr lang="cs-CZ" dirty="0" err="1"/>
              <a:t>Targetingu</a:t>
            </a:r>
            <a:endParaRPr lang="cs-CZ" dirty="0"/>
          </a:p>
        </p:txBody>
      </p:sp>
    </p:spTree>
    <p:extLst>
      <p:ext uri="{BB962C8B-B14F-4D97-AF65-F5344CB8AC3E}">
        <p14:creationId xmlns:p14="http://schemas.microsoft.com/office/powerpoint/2010/main" val="942806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Positioning postavený na: specifických vlastnostech produktu, přidané hodnotě, specifických potřebách, nebo řešeních, specifickém způsobu užití, umisťování vůči konkurenčnímu produktu, principech kulturních symbolů.</a:t>
            </a:r>
          </a:p>
          <a:p>
            <a:r>
              <a:rPr lang="cs-CZ" sz="2000" dirty="0">
                <a:solidFill>
                  <a:srgbClr val="002060"/>
                </a:solidFill>
              </a:rPr>
              <a:t>Funkční positioning:</a:t>
            </a:r>
          </a:p>
          <a:p>
            <a:pPr lvl="1"/>
            <a:r>
              <a:rPr lang="cs-CZ" sz="1600" dirty="0">
                <a:solidFill>
                  <a:srgbClr val="002060"/>
                </a:solidFill>
              </a:rPr>
              <a:t>Řešíme problém.</a:t>
            </a:r>
          </a:p>
          <a:p>
            <a:pPr lvl="1"/>
            <a:r>
              <a:rPr lang="cs-CZ" sz="1600" dirty="0">
                <a:solidFill>
                  <a:srgbClr val="002060"/>
                </a:solidFill>
              </a:rPr>
              <a:t>Poskytujeme konkrétní výhodu zákazníkovi.</a:t>
            </a:r>
          </a:p>
          <a:p>
            <a:r>
              <a:rPr lang="cs-CZ" sz="2000" dirty="0">
                <a:solidFill>
                  <a:srgbClr val="002060"/>
                </a:solidFill>
              </a:rPr>
              <a:t>Symbolický positioning:</a:t>
            </a:r>
          </a:p>
          <a:p>
            <a:pPr lvl="1"/>
            <a:r>
              <a:rPr lang="cs-CZ" sz="1600" dirty="0">
                <a:solidFill>
                  <a:srgbClr val="002060"/>
                </a:solidFill>
              </a:rPr>
              <a:t>Vylepšení vlastního image.</a:t>
            </a:r>
          </a:p>
          <a:p>
            <a:pPr lvl="1"/>
            <a:r>
              <a:rPr lang="cs-CZ" sz="1600" dirty="0">
                <a:solidFill>
                  <a:srgbClr val="002060"/>
                </a:solidFill>
              </a:rPr>
              <a:t>Podpoření vlastního ega.</a:t>
            </a:r>
          </a:p>
          <a:p>
            <a:pPr lvl="1"/>
            <a:r>
              <a:rPr lang="cs-CZ" sz="1600" dirty="0">
                <a:solidFill>
                  <a:srgbClr val="002060"/>
                </a:solidFill>
              </a:rPr>
              <a:t>Sounáležitost se skupinou, naplnění.</a:t>
            </a:r>
          </a:p>
          <a:p>
            <a:pPr lvl="1"/>
            <a:r>
              <a:rPr lang="cs-CZ" sz="1600" dirty="0">
                <a:solidFill>
                  <a:srgbClr val="002060"/>
                </a:solidFill>
              </a:rPr>
              <a:t>Citové uspokojení.</a:t>
            </a:r>
          </a:p>
          <a:p>
            <a:r>
              <a:rPr lang="cs-CZ" sz="2000" dirty="0">
                <a:solidFill>
                  <a:srgbClr val="002060"/>
                </a:solidFill>
              </a:rPr>
              <a:t>Prožitkový positioning:</a:t>
            </a:r>
          </a:p>
          <a:p>
            <a:pPr lvl="1"/>
            <a:r>
              <a:rPr lang="cs-CZ" sz="1600" dirty="0">
                <a:solidFill>
                  <a:srgbClr val="002060"/>
                </a:solidFill>
              </a:rPr>
              <a:t>Poskytuje smyslovou stimulaci.</a:t>
            </a:r>
          </a:p>
          <a:p>
            <a:pPr lvl="1"/>
            <a:r>
              <a:rPr lang="cs-CZ" sz="1600" dirty="0">
                <a:solidFill>
                  <a:srgbClr val="002060"/>
                </a:solidFill>
              </a:rPr>
              <a:t>Poskytuje kognitivní stimulaci.</a:t>
            </a:r>
          </a:p>
        </p:txBody>
      </p:sp>
      <p:sp>
        <p:nvSpPr>
          <p:cNvPr id="6" name="Nadpis 5"/>
          <p:cNvSpPr>
            <a:spLocks noGrp="1"/>
          </p:cNvSpPr>
          <p:nvPr>
            <p:ph type="title"/>
          </p:nvPr>
        </p:nvSpPr>
        <p:spPr>
          <a:xfrm>
            <a:off x="107504" y="195486"/>
            <a:ext cx="8136904" cy="507703"/>
          </a:xfrm>
        </p:spPr>
        <p:txBody>
          <a:bodyPr/>
          <a:lstStyle/>
          <a:p>
            <a:r>
              <a:rPr lang="cs-CZ" dirty="0"/>
              <a:t>Strategie positioningu</a:t>
            </a:r>
          </a:p>
        </p:txBody>
      </p:sp>
    </p:spTree>
    <p:extLst>
      <p:ext uri="{BB962C8B-B14F-4D97-AF65-F5344CB8AC3E}">
        <p14:creationId xmlns:p14="http://schemas.microsoft.com/office/powerpoint/2010/main" val="2322618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600" b="1" i="1" dirty="0">
                <a:solidFill>
                  <a:srgbClr val="002060"/>
                </a:solidFill>
              </a:rPr>
              <a:t>Větší užitek za větší cenu </a:t>
            </a:r>
            <a:r>
              <a:rPr lang="cs-CZ" sz="1600" dirty="0">
                <a:solidFill>
                  <a:srgbClr val="002060"/>
                </a:solidFill>
              </a:rPr>
              <a:t>– tento positioning využívají prestižní, luxusní značky, které svým zákazníkům nabízejí vysokou kvalitu a nadstandardní užitek, za který požadují i vyšší cenu. (hotel </a:t>
            </a:r>
            <a:r>
              <a:rPr lang="cs-CZ" sz="1600" dirty="0" err="1">
                <a:solidFill>
                  <a:srgbClr val="002060"/>
                </a:solidFill>
              </a:rPr>
              <a:t>Ritz-Carlton</a:t>
            </a:r>
            <a:r>
              <a:rPr lang="cs-CZ" sz="1600" dirty="0">
                <a:solidFill>
                  <a:srgbClr val="002060"/>
                </a:solidFill>
              </a:rPr>
              <a:t>, hodinky </a:t>
            </a:r>
            <a:r>
              <a:rPr lang="cs-CZ" sz="1600" dirty="0" err="1">
                <a:solidFill>
                  <a:srgbClr val="002060"/>
                </a:solidFill>
              </a:rPr>
              <a:t>Rolex</a:t>
            </a:r>
            <a:r>
              <a:rPr lang="cs-CZ" sz="1600" dirty="0">
                <a:solidFill>
                  <a:srgbClr val="002060"/>
                </a:solidFill>
              </a:rPr>
              <a:t>, šampaňské </a:t>
            </a:r>
            <a:r>
              <a:rPr lang="cs-CZ" sz="1600" dirty="0" err="1">
                <a:solidFill>
                  <a:srgbClr val="002060"/>
                </a:solidFill>
              </a:rPr>
              <a:t>Moët</a:t>
            </a:r>
            <a:r>
              <a:rPr lang="cs-CZ" sz="1600" dirty="0">
                <a:solidFill>
                  <a:srgbClr val="002060"/>
                </a:solidFill>
              </a:rPr>
              <a:t> &amp; </a:t>
            </a:r>
            <a:r>
              <a:rPr lang="cs-CZ" sz="1600" dirty="0" err="1">
                <a:solidFill>
                  <a:srgbClr val="002060"/>
                </a:solidFill>
              </a:rPr>
              <a:t>Chandon</a:t>
            </a:r>
            <a:r>
              <a:rPr lang="cs-CZ" sz="1600" dirty="0">
                <a:solidFill>
                  <a:srgbClr val="002060"/>
                </a:solidFill>
              </a:rPr>
              <a:t>)</a:t>
            </a:r>
          </a:p>
          <a:p>
            <a:r>
              <a:rPr lang="cs-CZ" sz="1600" b="1" i="1" dirty="0">
                <a:solidFill>
                  <a:srgbClr val="002060"/>
                </a:solidFill>
              </a:rPr>
              <a:t>Větší užitek za stejnou cenu </a:t>
            </a:r>
            <a:r>
              <a:rPr lang="cs-CZ" sz="1600" dirty="0">
                <a:solidFill>
                  <a:srgbClr val="002060"/>
                </a:solidFill>
              </a:rPr>
              <a:t>- strategie, kdy firma zaútočí na konkurenci, která zvolila strategii větší užitek za větší cenu, tím, že na trh uvede výrobky srovnatelné s konkurencí, ovšem za ceny nižší.</a:t>
            </a:r>
          </a:p>
          <a:p>
            <a:r>
              <a:rPr lang="cs-CZ" sz="1600" b="1" i="1" dirty="0">
                <a:solidFill>
                  <a:srgbClr val="002060"/>
                </a:solidFill>
              </a:rPr>
              <a:t>Stejný užitek za nižší cenu </a:t>
            </a:r>
            <a:r>
              <a:rPr lang="cs-CZ" sz="1600" dirty="0">
                <a:solidFill>
                  <a:srgbClr val="002060"/>
                </a:solidFill>
              </a:rPr>
              <a:t>– positioning založený na nabídce produktů s identickým užitkem za nižší ceny nežli konkurence. Jedná se o diskontní prodejce či internetové obchody.</a:t>
            </a:r>
          </a:p>
          <a:p>
            <a:r>
              <a:rPr lang="cs-CZ" sz="1600" b="1" i="1" dirty="0">
                <a:solidFill>
                  <a:srgbClr val="002060"/>
                </a:solidFill>
              </a:rPr>
              <a:t>Menší užitek za mnohem nižší cenu </a:t>
            </a:r>
            <a:r>
              <a:rPr lang="cs-CZ" sz="1600" dirty="0">
                <a:solidFill>
                  <a:srgbClr val="002060"/>
                </a:solidFill>
              </a:rPr>
              <a:t>– omezená nabídka služeb, či menší nabízený výběr, ovšem za velmi přijatelné ceny. Využívají jej levné hotely či aerolinky. Nabízejí zákazníkovi pouze to, za co chce platit: cesta popř. nocleh (nikoli jídlo na palubě, nadstandardní vybavení pokoje atd.)</a:t>
            </a:r>
          </a:p>
          <a:p>
            <a:r>
              <a:rPr lang="cs-CZ" sz="1600" b="1" i="1" dirty="0">
                <a:solidFill>
                  <a:srgbClr val="002060"/>
                </a:solidFill>
              </a:rPr>
              <a:t>Větší užitek za nižší cenu </a:t>
            </a:r>
            <a:r>
              <a:rPr lang="cs-CZ" sz="1600" dirty="0">
                <a:solidFill>
                  <a:srgbClr val="002060"/>
                </a:solidFill>
              </a:rPr>
              <a:t>– firma nabízí lepší produkty nežli konkurence a to za nižší cenu. Jedná se spíše o krátkodobou strategii, v dlouhodobém horizontu je tato strategie těžko udržitelná.</a:t>
            </a:r>
          </a:p>
        </p:txBody>
      </p:sp>
      <p:sp>
        <p:nvSpPr>
          <p:cNvPr id="6" name="Nadpis 5"/>
          <p:cNvSpPr>
            <a:spLocks noGrp="1"/>
          </p:cNvSpPr>
          <p:nvPr>
            <p:ph type="title"/>
          </p:nvPr>
        </p:nvSpPr>
        <p:spPr>
          <a:xfrm>
            <a:off x="107504" y="195486"/>
            <a:ext cx="8136904" cy="507703"/>
          </a:xfrm>
        </p:spPr>
        <p:txBody>
          <a:bodyPr/>
          <a:lstStyle/>
          <a:p>
            <a:r>
              <a:rPr lang="cs-CZ" dirty="0"/>
              <a:t>Podle </a:t>
            </a:r>
            <a:r>
              <a:rPr lang="cs-CZ" dirty="0" err="1"/>
              <a:t>Kotlera</a:t>
            </a:r>
            <a:r>
              <a:rPr lang="cs-CZ" dirty="0"/>
              <a:t> definujeme 5 hodnotových propozic, založených na porovnání ceny a užitku</a:t>
            </a:r>
          </a:p>
        </p:txBody>
      </p:sp>
    </p:spTree>
    <p:extLst>
      <p:ext uri="{BB962C8B-B14F-4D97-AF65-F5344CB8AC3E}">
        <p14:creationId xmlns:p14="http://schemas.microsoft.com/office/powerpoint/2010/main" val="2155472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a:t>
            </a:r>
            <a:r>
              <a:rPr lang="cs-CZ" sz="2000" dirty="0">
                <a:solidFill>
                  <a:srgbClr val="002060"/>
                </a:solidFill>
                <a:hlinkClick r:id="rId3"/>
              </a:rPr>
              <a:t>případová studie</a:t>
            </a:r>
            <a:r>
              <a:rPr lang="cs-CZ" sz="2000" dirty="0">
                <a:solidFill>
                  <a:srgbClr val="002060"/>
                </a:solidFill>
              </a:rPr>
              <a:t>“ – postup, jak na to.</a:t>
            </a:r>
          </a:p>
          <a:p>
            <a:endParaRPr lang="cs-CZ" sz="2000" dirty="0">
              <a:solidFill>
                <a:srgbClr val="002060"/>
              </a:solidFill>
            </a:endParaRPr>
          </a:p>
          <a:p>
            <a:r>
              <a:rPr lang="cs-CZ" sz="2000" dirty="0">
                <a:solidFill>
                  <a:srgbClr val="002060"/>
                </a:solidFill>
              </a:rPr>
              <a:t>Pro uvažování o značce může být použit postup </a:t>
            </a:r>
            <a:r>
              <a:rPr lang="cs-CZ" sz="2000" dirty="0" err="1">
                <a:solidFill>
                  <a:srgbClr val="002060"/>
                </a:solidFill>
              </a:rPr>
              <a:t>Aakera</a:t>
            </a:r>
            <a:r>
              <a:rPr lang="cs-CZ" sz="2000" dirty="0">
                <a:solidFill>
                  <a:srgbClr val="002060"/>
                </a:solidFill>
              </a:rPr>
              <a:t> – hodnota značky:</a:t>
            </a:r>
          </a:p>
          <a:p>
            <a:pPr lvl="1"/>
            <a:r>
              <a:rPr lang="cs-CZ" sz="2000" dirty="0">
                <a:solidFill>
                  <a:srgbClr val="002060"/>
                </a:solidFill>
              </a:rPr>
              <a:t>Znalost značky.</a:t>
            </a:r>
          </a:p>
          <a:p>
            <a:pPr lvl="1"/>
            <a:r>
              <a:rPr lang="cs-CZ" sz="2000" dirty="0">
                <a:solidFill>
                  <a:srgbClr val="002060"/>
                </a:solidFill>
              </a:rPr>
              <a:t>Loajalita ke značce. </a:t>
            </a:r>
          </a:p>
          <a:p>
            <a:pPr lvl="1"/>
            <a:r>
              <a:rPr lang="cs-CZ" sz="2000" dirty="0">
                <a:solidFill>
                  <a:srgbClr val="002060"/>
                </a:solidFill>
              </a:rPr>
              <a:t>Vnímaná kvalita. </a:t>
            </a:r>
          </a:p>
          <a:p>
            <a:pPr lvl="1"/>
            <a:r>
              <a:rPr lang="cs-CZ" sz="2000" dirty="0">
                <a:solidFill>
                  <a:srgbClr val="002060"/>
                </a:solidFill>
              </a:rPr>
              <a:t>Asociace spojené se značkou. </a:t>
            </a:r>
          </a:p>
          <a:p>
            <a:pPr lvl="1"/>
            <a:r>
              <a:rPr lang="cs-CZ" sz="2000" dirty="0">
                <a:solidFill>
                  <a:srgbClr val="002060"/>
                </a:solidFill>
              </a:rPr>
              <a:t>Další vlastnická aktiva značky.</a:t>
            </a:r>
          </a:p>
        </p:txBody>
      </p:sp>
      <p:sp>
        <p:nvSpPr>
          <p:cNvPr id="6" name="Nadpis 5"/>
          <p:cNvSpPr>
            <a:spLocks noGrp="1"/>
          </p:cNvSpPr>
          <p:nvPr>
            <p:ph type="title"/>
          </p:nvPr>
        </p:nvSpPr>
        <p:spPr>
          <a:xfrm>
            <a:off x="107504" y="195486"/>
            <a:ext cx="8136904" cy="507703"/>
          </a:xfrm>
        </p:spPr>
        <p:txBody>
          <a:bodyPr/>
          <a:lstStyle/>
          <a:p>
            <a:r>
              <a:rPr lang="cs-CZ" dirty="0"/>
              <a:t>Strategie značky - Brand</a:t>
            </a:r>
          </a:p>
        </p:txBody>
      </p:sp>
    </p:spTree>
    <p:extLst>
      <p:ext uri="{BB962C8B-B14F-4D97-AF65-F5344CB8AC3E}">
        <p14:creationId xmlns:p14="http://schemas.microsoft.com/office/powerpoint/2010/main" val="2286189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konkurenční strategie zaměřené na odběratele.</a:t>
            </a:r>
          </a:p>
          <a:p>
            <a:r>
              <a:rPr lang="cs-CZ" sz="2000" dirty="0">
                <a:solidFill>
                  <a:srgbClr val="002060"/>
                </a:solidFill>
              </a:rPr>
              <a:t>strategie konkurenčně zaměřené.</a:t>
            </a:r>
          </a:p>
          <a:p>
            <a:r>
              <a:rPr lang="cs-CZ" sz="2000" dirty="0">
                <a:solidFill>
                  <a:srgbClr val="002060"/>
                </a:solidFill>
              </a:rPr>
              <a:t>strategie zaměřené na zprostředkovatele odbytu.</a:t>
            </a:r>
          </a:p>
          <a:p>
            <a:r>
              <a:rPr lang="cs-CZ" sz="2000" dirty="0">
                <a:solidFill>
                  <a:srgbClr val="002060"/>
                </a:solidFill>
              </a:rPr>
              <a:t>strategie zaměřené na zájmové skupiny.</a:t>
            </a:r>
          </a:p>
          <a:p>
            <a:r>
              <a:rPr lang="cs-CZ" sz="2000" dirty="0">
                <a:solidFill>
                  <a:srgbClr val="002060"/>
                </a:solidFill>
              </a:rPr>
              <a:t>strategie na mladých trzích.</a:t>
            </a:r>
          </a:p>
          <a:p>
            <a:r>
              <a:rPr lang="cs-CZ" sz="2000" dirty="0">
                <a:solidFill>
                  <a:srgbClr val="002060"/>
                </a:solidFill>
              </a:rPr>
              <a:t>strategie na globálních trzích.</a:t>
            </a:r>
          </a:p>
          <a:p>
            <a:r>
              <a:rPr lang="cs-CZ" sz="2000" dirty="0">
                <a:solidFill>
                  <a:srgbClr val="002060"/>
                </a:solidFill>
              </a:rPr>
              <a:t>strategie na trzích služeb.</a:t>
            </a:r>
          </a:p>
          <a:p>
            <a:r>
              <a:rPr lang="cs-CZ" sz="2000" dirty="0">
                <a:solidFill>
                  <a:srgbClr val="002060"/>
                </a:solidFill>
              </a:rPr>
              <a:t>tržně orientované strategie ochrany životního prostředí.</a:t>
            </a:r>
          </a:p>
          <a:p>
            <a:r>
              <a:rPr lang="cs-CZ" sz="2000" dirty="0">
                <a:solidFill>
                  <a:srgbClr val="002060"/>
                </a:solidFill>
              </a:rPr>
              <a:t>strategie nástrojů marketingového mixu.</a:t>
            </a:r>
          </a:p>
        </p:txBody>
      </p:sp>
      <p:sp>
        <p:nvSpPr>
          <p:cNvPr id="6" name="Nadpis 5"/>
          <p:cNvSpPr>
            <a:spLocks noGrp="1"/>
          </p:cNvSpPr>
          <p:nvPr>
            <p:ph type="title"/>
          </p:nvPr>
        </p:nvSpPr>
        <p:spPr>
          <a:xfrm>
            <a:off x="107504" y="195486"/>
            <a:ext cx="8136904" cy="507703"/>
          </a:xfrm>
        </p:spPr>
        <p:txBody>
          <a:bodyPr/>
          <a:lstStyle/>
          <a:p>
            <a:r>
              <a:rPr lang="cs-CZ" dirty="0"/>
              <a:t>Souhrnné dělení strategií Souček (2005) </a:t>
            </a:r>
          </a:p>
        </p:txBody>
      </p:sp>
    </p:spTree>
    <p:extLst>
      <p:ext uri="{BB962C8B-B14F-4D97-AF65-F5344CB8AC3E}">
        <p14:creationId xmlns:p14="http://schemas.microsoft.com/office/powerpoint/2010/main" val="1992604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podle trendů trhu strategie </a:t>
            </a:r>
            <a:r>
              <a:rPr lang="cs-CZ" sz="2000" b="1" i="1" dirty="0">
                <a:solidFill>
                  <a:srgbClr val="002060"/>
                </a:solidFill>
              </a:rPr>
              <a:t>růstové, udržovací, ústupové;</a:t>
            </a:r>
            <a:endParaRPr lang="cs-CZ" sz="2000" dirty="0">
              <a:solidFill>
                <a:srgbClr val="002060"/>
              </a:solidFill>
            </a:endParaRPr>
          </a:p>
          <a:p>
            <a:r>
              <a:rPr lang="cs-CZ" sz="2000" dirty="0">
                <a:solidFill>
                  <a:srgbClr val="002060"/>
                </a:solidFill>
              </a:rPr>
              <a:t>podle přístupů k segmentům trhu strategie </a:t>
            </a:r>
            <a:r>
              <a:rPr lang="cs-CZ" sz="2000" b="1" i="1" dirty="0">
                <a:solidFill>
                  <a:srgbClr val="002060"/>
                </a:solidFill>
              </a:rPr>
              <a:t>ofenzívní a defenzívní;</a:t>
            </a:r>
            <a:endParaRPr lang="cs-CZ" sz="2000" dirty="0">
              <a:solidFill>
                <a:srgbClr val="002060"/>
              </a:solidFill>
            </a:endParaRPr>
          </a:p>
          <a:p>
            <a:r>
              <a:rPr lang="cs-CZ" sz="2000" dirty="0">
                <a:solidFill>
                  <a:srgbClr val="002060"/>
                </a:solidFill>
              </a:rPr>
              <a:t>podle chování ke konkurenci strategie </a:t>
            </a:r>
            <a:r>
              <a:rPr lang="cs-CZ" sz="2000" b="1" i="1" dirty="0">
                <a:solidFill>
                  <a:srgbClr val="002060"/>
                </a:solidFill>
              </a:rPr>
              <a:t>kooperační a konfliktní;</a:t>
            </a:r>
            <a:endParaRPr lang="cs-CZ" sz="2000" dirty="0">
              <a:solidFill>
                <a:srgbClr val="002060"/>
              </a:solidFill>
            </a:endParaRPr>
          </a:p>
          <a:p>
            <a:r>
              <a:rPr lang="cs-CZ" sz="2000" dirty="0">
                <a:solidFill>
                  <a:srgbClr val="002060"/>
                </a:solidFill>
              </a:rPr>
              <a:t>podle specifických skupin zákazníků </a:t>
            </a:r>
            <a:r>
              <a:rPr lang="cs-CZ" sz="2000" b="1" i="1" dirty="0">
                <a:solidFill>
                  <a:srgbClr val="002060"/>
                </a:solidFill>
              </a:rPr>
              <a:t>strategie masového trhu, velkých segmentů, přilehlých segmentů, malých segmentů, tržních mezer;</a:t>
            </a:r>
            <a:endParaRPr lang="cs-CZ" sz="2000" dirty="0">
              <a:solidFill>
                <a:srgbClr val="002060"/>
              </a:solidFill>
            </a:endParaRPr>
          </a:p>
          <a:p>
            <a:r>
              <a:rPr lang="cs-CZ" sz="2000" dirty="0">
                <a:solidFill>
                  <a:srgbClr val="002060"/>
                </a:solidFill>
              </a:rPr>
              <a:t>podle cyklu životnosti trhu </a:t>
            </a:r>
            <a:r>
              <a:rPr lang="cs-CZ" sz="2000" b="1" i="1" dirty="0">
                <a:solidFill>
                  <a:srgbClr val="002060"/>
                </a:solidFill>
              </a:rPr>
              <a:t>strategie pro trhy ve fázi zavádění, pro trhy růstové, pro  trhy  nasycené a pro trhy klesající;</a:t>
            </a:r>
            <a:endParaRPr lang="cs-CZ" sz="2000" dirty="0">
              <a:solidFill>
                <a:srgbClr val="002060"/>
              </a:solidFill>
            </a:endParaRPr>
          </a:p>
          <a:p>
            <a:r>
              <a:rPr lang="cs-CZ" sz="2000" dirty="0">
                <a:solidFill>
                  <a:srgbClr val="002060"/>
                </a:solidFill>
              </a:rPr>
              <a:t>podle šíře pokrytí spektra rozhodovacího procesu </a:t>
            </a:r>
            <a:r>
              <a:rPr lang="cs-CZ" sz="2000" b="1" i="1" dirty="0">
                <a:solidFill>
                  <a:srgbClr val="002060"/>
                </a:solidFill>
              </a:rPr>
              <a:t>strategie parciální a integrální .</a:t>
            </a:r>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Souhrnné dělení strategií Horáková (2003)</a:t>
            </a:r>
          </a:p>
        </p:txBody>
      </p:sp>
    </p:spTree>
    <p:extLst>
      <p:ext uri="{BB962C8B-B14F-4D97-AF65-F5344CB8AC3E}">
        <p14:creationId xmlns:p14="http://schemas.microsoft.com/office/powerpoint/2010/main" val="58825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Marketingové cíle stanoví, čeho si podnik přeje dosáhnout - v rámci reálných možností.</a:t>
            </a:r>
          </a:p>
          <a:p>
            <a:r>
              <a:rPr lang="cs-CZ" sz="2000" dirty="0">
                <a:solidFill>
                  <a:srgbClr val="002060"/>
                </a:solidFill>
              </a:rPr>
              <a:t>Konkrétní marketingové cíle vycházejí z provedené situační analýzy, která umožňuje rozpoznat jaké má podnik předpoklady pro plnění nebo neplnění úkolů.</a:t>
            </a:r>
          </a:p>
          <a:p>
            <a:r>
              <a:rPr lang="cs-CZ" sz="2000" dirty="0">
                <a:solidFill>
                  <a:srgbClr val="002060"/>
                </a:solidFill>
              </a:rPr>
              <a:t>Marketingové cíle často citované v literatuře obsahují podíl na trhu (obrat/prodej), marži, růst podílu na trhu a kontinuita. Tyto cíle musí být kvantifikovány, vyjádřeny formou marketingových kategorií a měřitelné.</a:t>
            </a:r>
          </a:p>
        </p:txBody>
      </p:sp>
      <p:sp>
        <p:nvSpPr>
          <p:cNvPr id="6" name="Nadpis 5"/>
          <p:cNvSpPr>
            <a:spLocks noGrp="1"/>
          </p:cNvSpPr>
          <p:nvPr>
            <p:ph type="title"/>
          </p:nvPr>
        </p:nvSpPr>
        <p:spPr>
          <a:xfrm>
            <a:off x="107504" y="195486"/>
            <a:ext cx="8136904" cy="507703"/>
          </a:xfrm>
        </p:spPr>
        <p:txBody>
          <a:bodyPr/>
          <a:lstStyle/>
          <a:p>
            <a:r>
              <a:rPr lang="cs-CZ" dirty="0"/>
              <a:t>1 Strategické cíle</a:t>
            </a:r>
          </a:p>
        </p:txBody>
      </p:sp>
    </p:spTree>
    <p:extLst>
      <p:ext uri="{BB962C8B-B14F-4D97-AF65-F5344CB8AC3E}">
        <p14:creationId xmlns:p14="http://schemas.microsoft.com/office/powerpoint/2010/main" val="949401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pPr lvl="0"/>
            <a:r>
              <a:rPr lang="cs-CZ" sz="1800" b="1" dirty="0">
                <a:solidFill>
                  <a:srgbClr val="002060"/>
                </a:solidFill>
              </a:rPr>
              <a:t>Dle marketingového mixu</a:t>
            </a:r>
            <a:r>
              <a:rPr lang="cs-CZ" sz="1800" dirty="0">
                <a:solidFill>
                  <a:srgbClr val="002060"/>
                </a:solidFill>
              </a:rPr>
              <a:t> – na strategie produktové, cenové, distribuční a komunikační.</a:t>
            </a:r>
          </a:p>
          <a:p>
            <a:pPr lvl="0"/>
            <a:r>
              <a:rPr lang="cs-CZ" sz="1800" b="1" dirty="0">
                <a:solidFill>
                  <a:srgbClr val="002060"/>
                </a:solidFill>
              </a:rPr>
              <a:t>Růstové strategie</a:t>
            </a:r>
            <a:r>
              <a:rPr lang="cs-CZ" sz="1800" dirty="0">
                <a:solidFill>
                  <a:srgbClr val="002060"/>
                </a:solidFill>
              </a:rPr>
              <a:t> – podle </a:t>
            </a:r>
            <a:r>
              <a:rPr lang="cs-CZ" sz="1800" dirty="0" err="1">
                <a:solidFill>
                  <a:srgbClr val="002060"/>
                </a:solidFill>
              </a:rPr>
              <a:t>Ansoffa</a:t>
            </a:r>
            <a:r>
              <a:rPr lang="cs-CZ" sz="1800" dirty="0">
                <a:solidFill>
                  <a:srgbClr val="002060"/>
                </a:solidFill>
              </a:rPr>
              <a:t>, pro výběr segmentu, integrace.</a:t>
            </a:r>
          </a:p>
          <a:p>
            <a:pPr lvl="0"/>
            <a:r>
              <a:rPr lang="cs-CZ" sz="1800" b="1" dirty="0">
                <a:solidFill>
                  <a:srgbClr val="002060"/>
                </a:solidFill>
              </a:rPr>
              <a:t>Zaměřené na konkurenci</a:t>
            </a:r>
            <a:r>
              <a:rPr lang="cs-CZ" sz="1800" dirty="0">
                <a:solidFill>
                  <a:srgbClr val="002060"/>
                </a:solidFill>
              </a:rPr>
              <a:t> – podle </a:t>
            </a:r>
            <a:r>
              <a:rPr lang="cs-CZ" sz="1800" dirty="0" err="1">
                <a:solidFill>
                  <a:srgbClr val="002060"/>
                </a:solidFill>
              </a:rPr>
              <a:t>Portera</a:t>
            </a:r>
            <a:r>
              <a:rPr lang="cs-CZ" sz="1800" dirty="0">
                <a:solidFill>
                  <a:srgbClr val="002060"/>
                </a:solidFill>
              </a:rPr>
              <a:t>, </a:t>
            </a:r>
            <a:r>
              <a:rPr lang="cs-CZ" sz="1800" dirty="0" err="1">
                <a:solidFill>
                  <a:srgbClr val="002060"/>
                </a:solidFill>
              </a:rPr>
              <a:t>Bowmanovy</a:t>
            </a:r>
            <a:r>
              <a:rPr lang="cs-CZ" sz="1800" dirty="0">
                <a:solidFill>
                  <a:srgbClr val="002060"/>
                </a:solidFill>
              </a:rPr>
              <a:t> strategické hodiny.</a:t>
            </a:r>
          </a:p>
          <a:p>
            <a:pPr lvl="0"/>
            <a:r>
              <a:rPr lang="cs-CZ" sz="1800" b="1" dirty="0">
                <a:solidFill>
                  <a:srgbClr val="002060"/>
                </a:solidFill>
              </a:rPr>
              <a:t>Dle velikosti tržního podílu a míry inovace</a:t>
            </a:r>
            <a:r>
              <a:rPr lang="cs-CZ" sz="1800" dirty="0">
                <a:solidFill>
                  <a:srgbClr val="002060"/>
                </a:solidFill>
              </a:rPr>
              <a:t> – podle </a:t>
            </a:r>
            <a:r>
              <a:rPr lang="cs-CZ" sz="1800" dirty="0" err="1">
                <a:solidFill>
                  <a:srgbClr val="002060"/>
                </a:solidFill>
              </a:rPr>
              <a:t>Kotlera</a:t>
            </a:r>
            <a:r>
              <a:rPr lang="cs-CZ" sz="1800" dirty="0">
                <a:solidFill>
                  <a:srgbClr val="002060"/>
                </a:solidFill>
              </a:rPr>
              <a:t>, inovační strategie.</a:t>
            </a:r>
          </a:p>
          <a:p>
            <a:pPr lvl="0"/>
            <a:r>
              <a:rPr lang="cs-CZ" sz="1800" b="1" dirty="0">
                <a:solidFill>
                  <a:srgbClr val="002060"/>
                </a:solidFill>
              </a:rPr>
              <a:t>Dle cyklu životnosti trhu</a:t>
            </a:r>
            <a:r>
              <a:rPr lang="cs-CZ" sz="1800" dirty="0">
                <a:solidFill>
                  <a:srgbClr val="002060"/>
                </a:solidFill>
              </a:rPr>
              <a:t> – zavádění (pro vstup na nové trhy), růst (pro rostoucí trhy), zralost (pro nasycené trhy), pokles (pro klesající trhy).</a:t>
            </a:r>
          </a:p>
          <a:p>
            <a:pPr lvl="0"/>
            <a:r>
              <a:rPr lang="cs-CZ" sz="1800" b="1" dirty="0">
                <a:solidFill>
                  <a:srgbClr val="002060"/>
                </a:solidFill>
              </a:rPr>
              <a:t>Dle trendu trhu</a:t>
            </a:r>
            <a:r>
              <a:rPr lang="cs-CZ" sz="1800" dirty="0">
                <a:solidFill>
                  <a:srgbClr val="002060"/>
                </a:solidFill>
              </a:rPr>
              <a:t> – strategie růstové, udržovací a ústupové.</a:t>
            </a:r>
          </a:p>
          <a:p>
            <a:pPr lvl="0"/>
            <a:r>
              <a:rPr lang="cs-CZ" sz="1800" b="1" dirty="0">
                <a:solidFill>
                  <a:srgbClr val="002060"/>
                </a:solidFill>
              </a:rPr>
              <a:t>Dle chování na trhu</a:t>
            </a:r>
            <a:r>
              <a:rPr lang="cs-CZ" sz="1800" dirty="0">
                <a:solidFill>
                  <a:srgbClr val="002060"/>
                </a:solidFill>
              </a:rPr>
              <a:t> – strategie ofenzivní, defenzivní, obranné, expanzivní, úhybné, bojovné.</a:t>
            </a:r>
          </a:p>
          <a:p>
            <a:pPr lvl="0"/>
            <a:r>
              <a:rPr lang="cs-CZ" sz="1800" b="1" dirty="0">
                <a:solidFill>
                  <a:srgbClr val="002060"/>
                </a:solidFill>
              </a:rPr>
              <a:t>Dle chování vzhledem k prostředí, konkurenci </a:t>
            </a:r>
            <a:r>
              <a:rPr lang="cs-CZ" sz="1800" dirty="0">
                <a:solidFill>
                  <a:srgbClr val="002060"/>
                </a:solidFill>
              </a:rPr>
              <a:t>– strategie kooperační a konfrontační.</a:t>
            </a:r>
          </a:p>
          <a:p>
            <a:pPr lvl="0"/>
            <a:r>
              <a:rPr lang="cs-CZ" sz="1800" b="1" dirty="0">
                <a:solidFill>
                  <a:srgbClr val="002060"/>
                </a:solidFill>
              </a:rPr>
              <a:t>Další typy strategií</a:t>
            </a:r>
            <a:r>
              <a:rPr lang="cs-CZ" sz="1800" dirty="0">
                <a:solidFill>
                  <a:srgbClr val="002060"/>
                </a:solidFill>
              </a:rPr>
              <a:t> – positioningu, zaměřené na odběratele, pro světové trhy, zaměřené na zájmové skupiny, internetové, v mezních situacích.</a:t>
            </a:r>
          </a:p>
        </p:txBody>
      </p:sp>
      <p:sp>
        <p:nvSpPr>
          <p:cNvPr id="6" name="Nadpis 5"/>
          <p:cNvSpPr>
            <a:spLocks noGrp="1"/>
          </p:cNvSpPr>
          <p:nvPr>
            <p:ph type="title"/>
          </p:nvPr>
        </p:nvSpPr>
        <p:spPr>
          <a:xfrm>
            <a:off x="107504" y="195486"/>
            <a:ext cx="8136904" cy="507703"/>
          </a:xfrm>
        </p:spPr>
        <p:txBody>
          <a:bodyPr/>
          <a:lstStyle/>
          <a:p>
            <a:r>
              <a:rPr lang="cs-CZ" dirty="0"/>
              <a:t>Souhrnné dělení strategií Blažková (2007)</a:t>
            </a:r>
          </a:p>
        </p:txBody>
      </p:sp>
    </p:spTree>
    <p:extLst>
      <p:ext uri="{BB962C8B-B14F-4D97-AF65-F5344CB8AC3E}">
        <p14:creationId xmlns:p14="http://schemas.microsoft.com/office/powerpoint/2010/main" val="285839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7"/>
            <a:ext cx="8136904" cy="2811958"/>
          </a:xfrm>
          <a:prstGeom prst="rect">
            <a:avLst/>
          </a:prstGeom>
        </p:spPr>
        <p:txBody>
          <a:bodyPr>
            <a:noAutofit/>
          </a:bodyPr>
          <a:lstStyle/>
          <a:p>
            <a:pPr lvl="0"/>
            <a:r>
              <a:rPr lang="cs-CZ" sz="1800" dirty="0">
                <a:solidFill>
                  <a:srgbClr val="002060"/>
                </a:solidFill>
              </a:rPr>
              <a:t>Aplikujte své znalosti strategického marketingu na firmu Větévka s.r.o., která vyrábí dřevěné židle, v 5 variantách. Firma podniká v MS kraji, je na trhu 12 let, poslední 3 roky její VH vykazuje ztrátu, musela propustit 2 zaměstnance, zůstali tak jen 4. Vytvořte pro ně vizi, misi, navrhněte analýzy, které by měli provádět a k čemu budou sloužit, strategické cíle, jaké strategie budou volit a proč, nastavení </a:t>
            </a:r>
            <a:r>
              <a:rPr lang="cs-CZ" sz="1800" dirty="0" err="1">
                <a:solidFill>
                  <a:srgbClr val="002060"/>
                </a:solidFill>
              </a:rPr>
              <a:t>mar</a:t>
            </a:r>
            <a:r>
              <a:rPr lang="cs-CZ" sz="1800" dirty="0">
                <a:solidFill>
                  <a:srgbClr val="002060"/>
                </a:solidFill>
              </a:rPr>
              <a:t>. mixu.</a:t>
            </a:r>
          </a:p>
        </p:txBody>
      </p:sp>
      <p:sp>
        <p:nvSpPr>
          <p:cNvPr id="6" name="Nadpis 5"/>
          <p:cNvSpPr>
            <a:spLocks noGrp="1"/>
          </p:cNvSpPr>
          <p:nvPr>
            <p:ph type="title"/>
          </p:nvPr>
        </p:nvSpPr>
        <p:spPr>
          <a:xfrm>
            <a:off x="107504" y="195486"/>
            <a:ext cx="8136904" cy="507703"/>
          </a:xfrm>
        </p:spPr>
        <p:txBody>
          <a:bodyPr/>
          <a:lstStyle/>
          <a:p>
            <a:r>
              <a:rPr lang="cs-CZ" dirty="0"/>
              <a:t>Případová studie na test 1</a:t>
            </a:r>
          </a:p>
        </p:txBody>
      </p:sp>
    </p:spTree>
    <p:extLst>
      <p:ext uri="{BB962C8B-B14F-4D97-AF65-F5344CB8AC3E}">
        <p14:creationId xmlns:p14="http://schemas.microsoft.com/office/powerpoint/2010/main" val="3396940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7"/>
            <a:ext cx="8136904" cy="2811958"/>
          </a:xfrm>
          <a:prstGeom prst="rect">
            <a:avLst/>
          </a:prstGeom>
        </p:spPr>
        <p:txBody>
          <a:bodyPr>
            <a:noAutofit/>
          </a:bodyPr>
          <a:lstStyle/>
          <a:p>
            <a:pPr lvl="0"/>
            <a:r>
              <a:rPr lang="cs-CZ" sz="1800" dirty="0">
                <a:solidFill>
                  <a:srgbClr val="002060"/>
                </a:solidFill>
              </a:rPr>
              <a:t>Aplikujte své znalosti strategického marketingu na svou alma mater OPF SLU. Přestáli jsme krizi, kdy bylo nutno propustit 27 zaměstnanců. Vyrovnali jsme se s klesajícím rozpočtem vlivem závislosti na financování od státu. Nový management převzal a stabilizoval fakultu. Rozjíždíme mnoho nových projektů, programů a příležitostí pro studenty. Vytvořte pro nás vizi, misi, navrhněte analýzy, které by měly být provedeny, a k čemu budou sloužit, strategické cíle, jaké strategie zvolit a proč, nastavení </a:t>
            </a:r>
            <a:r>
              <a:rPr lang="cs-CZ" sz="1800" dirty="0" err="1">
                <a:solidFill>
                  <a:srgbClr val="002060"/>
                </a:solidFill>
              </a:rPr>
              <a:t>mar</a:t>
            </a:r>
            <a:r>
              <a:rPr lang="cs-CZ" sz="1800" dirty="0">
                <a:solidFill>
                  <a:srgbClr val="002060"/>
                </a:solidFill>
              </a:rPr>
              <a:t>. mixu. </a:t>
            </a:r>
          </a:p>
        </p:txBody>
      </p:sp>
      <p:sp>
        <p:nvSpPr>
          <p:cNvPr id="6" name="Nadpis 5"/>
          <p:cNvSpPr>
            <a:spLocks noGrp="1"/>
          </p:cNvSpPr>
          <p:nvPr>
            <p:ph type="title"/>
          </p:nvPr>
        </p:nvSpPr>
        <p:spPr>
          <a:xfrm>
            <a:off x="107504" y="195486"/>
            <a:ext cx="8136904" cy="507703"/>
          </a:xfrm>
        </p:spPr>
        <p:txBody>
          <a:bodyPr/>
          <a:lstStyle/>
          <a:p>
            <a:r>
              <a:rPr lang="cs-CZ" dirty="0"/>
              <a:t>Případová studie na test 2</a:t>
            </a:r>
          </a:p>
        </p:txBody>
      </p:sp>
    </p:spTree>
    <p:extLst>
      <p:ext uri="{BB962C8B-B14F-4D97-AF65-F5344CB8AC3E}">
        <p14:creationId xmlns:p14="http://schemas.microsoft.com/office/powerpoint/2010/main" val="3058175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Produkt – definice, totální produkt, hodnota pro zákazníka.</a:t>
            </a:r>
          </a:p>
          <a:p>
            <a:pPr marL="0" indent="0">
              <a:buNone/>
            </a:pP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2 Životní cyklus produktu.</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3 Strategie v oblasti produktu – portfolio, řady, specifické strategie, modré oceány, produktové ekosystémy, </a:t>
            </a:r>
            <a:r>
              <a:rPr lang="cs-CZ" altLang="cs-CZ" sz="2000" b="1" dirty="0" err="1">
                <a:solidFill>
                  <a:srgbClr val="002060"/>
                </a:solidFill>
                <a:latin typeface="Times New Roman" panose="02020603050405020304" pitchFamily="18" charset="0"/>
                <a:cs typeface="Times New Roman" panose="02020603050405020304" pitchFamily="18" charset="0"/>
              </a:rPr>
              <a:t>crowdsourcing</a:t>
            </a:r>
            <a:r>
              <a:rPr lang="cs-CZ" altLang="cs-CZ" sz="2000" b="1" dirty="0">
                <a:solidFill>
                  <a:srgbClr val="002060"/>
                </a:solidFill>
                <a:latin typeface="Times New Roman" panose="02020603050405020304" pitchFamily="18" charset="0"/>
                <a:cs typeface="Times New Roman" panose="02020603050405020304" pitchFamily="18" charset="0"/>
              </a:rPr>
              <a:t>.</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4 </a:t>
            </a:r>
            <a:r>
              <a:rPr lang="cs-CZ" altLang="cs-CZ" sz="2000" b="1" dirty="0" err="1">
                <a:solidFill>
                  <a:srgbClr val="002060"/>
                </a:solidFill>
                <a:latin typeface="Times New Roman" panose="02020603050405020304" pitchFamily="18" charset="0"/>
                <a:cs typeface="Times New Roman" panose="02020603050405020304" pitchFamily="18" charset="0"/>
              </a:rPr>
              <a:t>Ansoffova</a:t>
            </a:r>
            <a:r>
              <a:rPr lang="cs-CZ" altLang="cs-CZ" sz="2000" b="1" dirty="0">
                <a:solidFill>
                  <a:srgbClr val="002060"/>
                </a:solidFill>
                <a:latin typeface="Times New Roman" panose="02020603050405020304" pitchFamily="18" charset="0"/>
                <a:cs typeface="Times New Roman" panose="02020603050405020304" pitchFamily="18" charset="0"/>
              </a:rPr>
              <a:t> matice, inovace.</a:t>
            </a:r>
          </a:p>
        </p:txBody>
      </p:sp>
      <p:sp>
        <p:nvSpPr>
          <p:cNvPr id="6" name="Nadpis 5"/>
          <p:cNvSpPr>
            <a:spLocks noGrp="1"/>
          </p:cNvSpPr>
          <p:nvPr>
            <p:ph type="title"/>
          </p:nvPr>
        </p:nvSpPr>
        <p:spPr>
          <a:xfrm>
            <a:off x="179512" y="195486"/>
            <a:ext cx="5256584" cy="507703"/>
          </a:xfrm>
        </p:spPr>
        <p:txBody>
          <a:bodyPr/>
          <a:lstStyle/>
          <a:p>
            <a:r>
              <a:rPr lang="cs-CZ" dirty="0"/>
              <a:t>Obsah kapitoly produktové strategie</a:t>
            </a:r>
          </a:p>
        </p:txBody>
      </p:sp>
    </p:spTree>
    <p:extLst>
      <p:ext uri="{BB962C8B-B14F-4D97-AF65-F5344CB8AC3E}">
        <p14:creationId xmlns:p14="http://schemas.microsoft.com/office/powerpoint/2010/main" val="1414229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Produkt – </a:t>
            </a:r>
            <a:r>
              <a:rPr lang="cs-CZ" sz="2000" i="1" dirty="0">
                <a:solidFill>
                  <a:srgbClr val="002060"/>
                </a:solidFill>
              </a:rPr>
              <a:t>„cokoliv, co může být nabídnuto na trhu k upoutání pozornosti, ke koupi nebo spotřebě, co může uspokojit touhy, přání nebo potřeby; patří sem fyzické předměty, služby, osoby, místa, organizace a myšlenky“</a:t>
            </a:r>
            <a:r>
              <a:rPr lang="cs-CZ" sz="2000" dirty="0">
                <a:solidFill>
                  <a:srgbClr val="002060"/>
                </a:solidFill>
              </a:rPr>
              <a:t>. (</a:t>
            </a:r>
            <a:r>
              <a:rPr lang="cs-CZ" sz="2000" dirty="0" err="1">
                <a:solidFill>
                  <a:srgbClr val="002060"/>
                </a:solidFill>
              </a:rPr>
              <a:t>Kotler</a:t>
            </a:r>
            <a:r>
              <a:rPr lang="cs-CZ" sz="2000" dirty="0">
                <a:solidFill>
                  <a:srgbClr val="002060"/>
                </a:solidFill>
              </a:rPr>
              <a:t>, </a:t>
            </a:r>
            <a:r>
              <a:rPr lang="cs-CZ" sz="2000" dirty="0" err="1">
                <a:solidFill>
                  <a:srgbClr val="002060"/>
                </a:solidFill>
              </a:rPr>
              <a:t>Wong</a:t>
            </a:r>
            <a:r>
              <a:rPr lang="cs-CZ" sz="2000" dirty="0">
                <a:solidFill>
                  <a:srgbClr val="002060"/>
                </a:solidFill>
              </a:rPr>
              <a:t>, </a:t>
            </a:r>
            <a:r>
              <a:rPr lang="cs-CZ" sz="2000" dirty="0" err="1">
                <a:solidFill>
                  <a:srgbClr val="002060"/>
                </a:solidFill>
              </a:rPr>
              <a:t>Saunders</a:t>
            </a:r>
            <a:r>
              <a:rPr lang="cs-CZ" sz="2000" dirty="0">
                <a:solidFill>
                  <a:srgbClr val="002060"/>
                </a:solidFill>
              </a:rPr>
              <a:t> a Armstrong, 2007, s. 615)</a:t>
            </a:r>
          </a:p>
          <a:p>
            <a:r>
              <a:rPr lang="cs-CZ" sz="2000" dirty="0">
                <a:solidFill>
                  <a:srgbClr val="002060"/>
                </a:solidFill>
              </a:rPr>
              <a:t>Produkty dělíme na:</a:t>
            </a:r>
          </a:p>
          <a:p>
            <a:pPr lvl="1"/>
            <a:r>
              <a:rPr lang="cs-CZ" sz="1800" dirty="0">
                <a:solidFill>
                  <a:srgbClr val="002060"/>
                </a:solidFill>
              </a:rPr>
              <a:t>Výrobky – hmotné.</a:t>
            </a:r>
          </a:p>
          <a:p>
            <a:pPr lvl="1"/>
            <a:r>
              <a:rPr lang="cs-CZ" sz="1800" dirty="0">
                <a:solidFill>
                  <a:srgbClr val="002060"/>
                </a:solidFill>
              </a:rPr>
              <a:t>Služby – nehmotné.</a:t>
            </a:r>
          </a:p>
          <a:p>
            <a:r>
              <a:rPr lang="cs-CZ" sz="2000" dirty="0">
                <a:solidFill>
                  <a:srgbClr val="002060"/>
                </a:solidFill>
              </a:rPr>
              <a:t>Výrobně orientovaná firma – manifestace zdrojů a schopnosti je využít. Marketingově orientovaná firma – </a:t>
            </a:r>
            <a:r>
              <a:rPr lang="cs-CZ" sz="2000" b="1" dirty="0">
                <a:solidFill>
                  <a:srgbClr val="002060"/>
                </a:solidFill>
              </a:rPr>
              <a:t>hodnota pro zákazníka</a:t>
            </a:r>
            <a:r>
              <a:rPr lang="cs-CZ" sz="2000" dirty="0">
                <a:solidFill>
                  <a:srgbClr val="002060"/>
                </a:solidFill>
              </a:rPr>
              <a:t>, splnění jeho potřeby.</a:t>
            </a:r>
          </a:p>
        </p:txBody>
      </p:sp>
      <p:sp>
        <p:nvSpPr>
          <p:cNvPr id="6" name="Nadpis 5"/>
          <p:cNvSpPr>
            <a:spLocks noGrp="1"/>
          </p:cNvSpPr>
          <p:nvPr>
            <p:ph type="title"/>
          </p:nvPr>
        </p:nvSpPr>
        <p:spPr>
          <a:xfrm>
            <a:off x="107504" y="195486"/>
            <a:ext cx="8136904" cy="507703"/>
          </a:xfrm>
        </p:spPr>
        <p:txBody>
          <a:bodyPr/>
          <a:lstStyle/>
          <a:p>
            <a:r>
              <a:rPr lang="cs-CZ" dirty="0"/>
              <a:t>1 Produkt definice</a:t>
            </a:r>
          </a:p>
        </p:txBody>
      </p:sp>
    </p:spTree>
    <p:extLst>
      <p:ext uri="{BB962C8B-B14F-4D97-AF65-F5344CB8AC3E}">
        <p14:creationId xmlns:p14="http://schemas.microsoft.com/office/powerpoint/2010/main" val="2145797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Totální produkt v marketingu</a:t>
            </a:r>
          </a:p>
        </p:txBody>
      </p:sp>
      <p:grpSp>
        <p:nvGrpSpPr>
          <p:cNvPr id="4" name="Group 30"/>
          <p:cNvGrpSpPr>
            <a:grpSpLocks noGrp="1"/>
          </p:cNvGrpSpPr>
          <p:nvPr/>
        </p:nvGrpSpPr>
        <p:grpSpPr bwMode="auto">
          <a:xfrm>
            <a:off x="291446" y="843558"/>
            <a:ext cx="7880954" cy="3888431"/>
            <a:chOff x="385" y="210"/>
            <a:chExt cx="5217" cy="3900"/>
          </a:xfrm>
        </p:grpSpPr>
        <p:sp>
          <p:nvSpPr>
            <p:cNvPr id="5" name="AutoShape 5"/>
            <p:cNvSpPr>
              <a:spLocks noChangeAspect="1" noChangeArrowheads="1"/>
            </p:cNvSpPr>
            <p:nvPr/>
          </p:nvSpPr>
          <p:spPr bwMode="auto">
            <a:xfrm>
              <a:off x="385" y="210"/>
              <a:ext cx="5217"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7" name="Oval 6"/>
            <p:cNvSpPr>
              <a:spLocks noChangeArrowheads="1"/>
            </p:cNvSpPr>
            <p:nvPr/>
          </p:nvSpPr>
          <p:spPr bwMode="auto">
            <a:xfrm>
              <a:off x="519" y="210"/>
              <a:ext cx="4949" cy="3817"/>
            </a:xfrm>
            <a:prstGeom prst="ellipse">
              <a:avLst/>
            </a:prstGeom>
            <a:solidFill>
              <a:srgbClr val="CC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grpSp>
          <p:nvGrpSpPr>
            <p:cNvPr id="8" name="Group 7"/>
            <p:cNvGrpSpPr>
              <a:grpSpLocks/>
            </p:cNvGrpSpPr>
            <p:nvPr/>
          </p:nvGrpSpPr>
          <p:grpSpPr bwMode="auto">
            <a:xfrm>
              <a:off x="520" y="292"/>
              <a:ext cx="5013" cy="3732"/>
              <a:chOff x="2691" y="3950"/>
              <a:chExt cx="6923" cy="4136"/>
            </a:xfrm>
          </p:grpSpPr>
          <p:sp>
            <p:nvSpPr>
              <p:cNvPr id="9" name="Oval 8"/>
              <p:cNvSpPr>
                <a:spLocks noChangeArrowheads="1"/>
              </p:cNvSpPr>
              <p:nvPr/>
            </p:nvSpPr>
            <p:spPr bwMode="auto">
              <a:xfrm>
                <a:off x="4352" y="4685"/>
                <a:ext cx="3600" cy="2758"/>
              </a:xfrm>
              <a:prstGeom prst="ellipse">
                <a:avLst/>
              </a:prstGeom>
              <a:solidFill>
                <a:srgbClr val="CCFFFF"/>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0" name="Oval 9"/>
              <p:cNvSpPr>
                <a:spLocks noChangeArrowheads="1"/>
              </p:cNvSpPr>
              <p:nvPr/>
            </p:nvSpPr>
            <p:spPr bwMode="auto">
              <a:xfrm>
                <a:off x="5183" y="5421"/>
                <a:ext cx="2122" cy="1194"/>
              </a:xfrm>
              <a:prstGeom prst="ellipse">
                <a:avLst/>
              </a:prstGeom>
              <a:solidFill>
                <a:srgbClr val="FF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1" name="Text Box 10"/>
              <p:cNvSpPr txBox="1">
                <a:spLocks noChangeArrowheads="1"/>
              </p:cNvSpPr>
              <p:nvPr/>
            </p:nvSpPr>
            <p:spPr bwMode="auto">
              <a:xfrm>
                <a:off x="5460" y="5696"/>
                <a:ext cx="1569" cy="5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Principal</a:t>
                </a:r>
                <a:r>
                  <a:rPr lang="cs-CZ" altLang="cs-CZ" sz="1600" b="1" dirty="0">
                    <a:latin typeface="Arial" panose="020B0604020202020204" pitchFamily="34" charset="0"/>
                  </a:rPr>
                  <a:t> </a:t>
                </a:r>
                <a:r>
                  <a:rPr lang="cs-CZ" altLang="cs-CZ" sz="1600" b="1" dirty="0" err="1">
                    <a:latin typeface="Arial" panose="020B0604020202020204" pitchFamily="34" charset="0"/>
                  </a:rPr>
                  <a:t>function</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12" name="Text Box 11"/>
              <p:cNvSpPr txBox="1">
                <a:spLocks noChangeArrowheads="1"/>
              </p:cNvSpPr>
              <p:nvPr/>
            </p:nvSpPr>
            <p:spPr bwMode="auto">
              <a:xfrm>
                <a:off x="5368" y="4961"/>
                <a:ext cx="101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Design </a:t>
                </a:r>
                <a:endParaRPr lang="cs-CZ" altLang="cs-CZ" sz="1600">
                  <a:latin typeface="Arial" panose="020B0604020202020204" pitchFamily="34" charset="0"/>
                </a:endParaRPr>
              </a:p>
            </p:txBody>
          </p:sp>
          <p:sp>
            <p:nvSpPr>
              <p:cNvPr id="13" name="Text Box 12"/>
              <p:cNvSpPr txBox="1">
                <a:spLocks noChangeArrowheads="1"/>
              </p:cNvSpPr>
              <p:nvPr/>
            </p:nvSpPr>
            <p:spPr bwMode="auto">
              <a:xfrm>
                <a:off x="5183" y="6707"/>
                <a:ext cx="1016" cy="4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Quality</a:t>
                </a:r>
                <a:endParaRPr lang="cs-CZ" altLang="cs-CZ" sz="1600">
                  <a:latin typeface="Arial" panose="020B0604020202020204" pitchFamily="34" charset="0"/>
                </a:endParaRPr>
              </a:p>
            </p:txBody>
          </p:sp>
          <p:sp>
            <p:nvSpPr>
              <p:cNvPr id="14" name="Text Box 13"/>
              <p:cNvSpPr txBox="1">
                <a:spLocks noChangeArrowheads="1"/>
              </p:cNvSpPr>
              <p:nvPr/>
            </p:nvSpPr>
            <p:spPr bwMode="auto">
              <a:xfrm>
                <a:off x="6291" y="4961"/>
                <a:ext cx="923" cy="36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Package</a:t>
                </a:r>
                <a:endParaRPr lang="cs-CZ" altLang="cs-CZ" sz="1600">
                  <a:latin typeface="Arial" panose="020B0604020202020204" pitchFamily="34" charset="0"/>
                </a:endParaRPr>
              </a:p>
            </p:txBody>
          </p:sp>
          <p:sp>
            <p:nvSpPr>
              <p:cNvPr id="15" name="Text Box 14"/>
              <p:cNvSpPr txBox="1">
                <a:spLocks noChangeArrowheads="1"/>
              </p:cNvSpPr>
              <p:nvPr/>
            </p:nvSpPr>
            <p:spPr bwMode="auto">
              <a:xfrm>
                <a:off x="6383" y="6707"/>
                <a:ext cx="83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Styling</a:t>
                </a:r>
                <a:endParaRPr lang="cs-CZ" altLang="cs-CZ" sz="1600">
                  <a:latin typeface="Arial" panose="020B0604020202020204" pitchFamily="34" charset="0"/>
                </a:endParaRPr>
              </a:p>
            </p:txBody>
          </p:sp>
          <p:sp>
            <p:nvSpPr>
              <p:cNvPr id="16" name="Text Box 15"/>
              <p:cNvSpPr txBox="1">
                <a:spLocks noChangeArrowheads="1"/>
              </p:cNvSpPr>
              <p:nvPr/>
            </p:nvSpPr>
            <p:spPr bwMode="auto">
              <a:xfrm>
                <a:off x="4444" y="5880"/>
                <a:ext cx="739"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Brand name </a:t>
                </a:r>
                <a:endParaRPr lang="cs-CZ" altLang="cs-CZ" sz="1600">
                  <a:latin typeface="Arial" panose="020B0604020202020204" pitchFamily="34" charset="0"/>
                </a:endParaRPr>
              </a:p>
            </p:txBody>
          </p:sp>
          <p:sp>
            <p:nvSpPr>
              <p:cNvPr id="17" name="Text Box 16"/>
              <p:cNvSpPr txBox="1">
                <a:spLocks noChangeArrowheads="1"/>
              </p:cNvSpPr>
              <p:nvPr/>
            </p:nvSpPr>
            <p:spPr bwMode="auto">
              <a:xfrm>
                <a:off x="4998" y="4226"/>
                <a:ext cx="147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Installation</a:t>
                </a:r>
                <a:endParaRPr lang="cs-CZ" altLang="cs-CZ" sz="1600">
                  <a:latin typeface="Arial" panose="020B0604020202020204" pitchFamily="34" charset="0"/>
                </a:endParaRPr>
              </a:p>
            </p:txBody>
          </p:sp>
          <p:sp>
            <p:nvSpPr>
              <p:cNvPr id="18" name="Text Box 17"/>
              <p:cNvSpPr txBox="1">
                <a:spLocks noChangeArrowheads="1"/>
              </p:cNvSpPr>
              <p:nvPr/>
            </p:nvSpPr>
            <p:spPr bwMode="auto">
              <a:xfrm>
                <a:off x="7952" y="5053"/>
                <a:ext cx="739" cy="55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Spare</a:t>
                </a:r>
              </a:p>
              <a:p>
                <a:pPr algn="ctr" eaLnBrk="1" hangingPunct="1"/>
                <a:r>
                  <a:rPr lang="cs-CZ" altLang="cs-CZ" sz="1600" b="1">
                    <a:latin typeface="Arial" panose="020B0604020202020204" pitchFamily="34" charset="0"/>
                  </a:rPr>
                  <a:t>parts</a:t>
                </a:r>
                <a:endParaRPr lang="cs-CZ" altLang="cs-CZ" sz="1600">
                  <a:latin typeface="Arial" panose="020B0604020202020204" pitchFamily="34" charset="0"/>
                </a:endParaRPr>
              </a:p>
            </p:txBody>
          </p:sp>
          <p:sp>
            <p:nvSpPr>
              <p:cNvPr id="19" name="Text Box 18"/>
              <p:cNvSpPr txBox="1">
                <a:spLocks noChangeArrowheads="1"/>
              </p:cNvSpPr>
              <p:nvPr/>
            </p:nvSpPr>
            <p:spPr bwMode="auto">
              <a:xfrm>
                <a:off x="5552" y="7535"/>
                <a:ext cx="1293"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Instructions</a:t>
                </a:r>
                <a:endParaRPr lang="cs-CZ" altLang="cs-CZ" sz="1600">
                  <a:latin typeface="Arial" panose="020B0604020202020204" pitchFamily="34" charset="0"/>
                </a:endParaRPr>
              </a:p>
            </p:txBody>
          </p:sp>
          <p:sp>
            <p:nvSpPr>
              <p:cNvPr id="20" name="Text Box 19"/>
              <p:cNvSpPr txBox="1">
                <a:spLocks noChangeArrowheads="1"/>
              </p:cNvSpPr>
              <p:nvPr/>
            </p:nvSpPr>
            <p:spPr bwMode="auto">
              <a:xfrm>
                <a:off x="6844" y="4318"/>
                <a:ext cx="1385" cy="45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Warranty</a:t>
                </a:r>
                <a:endParaRPr lang="cs-CZ" altLang="cs-CZ" sz="1600">
                  <a:latin typeface="Arial" panose="020B0604020202020204" pitchFamily="34" charset="0"/>
                </a:endParaRPr>
              </a:p>
            </p:txBody>
          </p:sp>
          <p:sp>
            <p:nvSpPr>
              <p:cNvPr id="21" name="Text Box 20"/>
              <p:cNvSpPr txBox="1">
                <a:spLocks noChangeArrowheads="1"/>
              </p:cNvSpPr>
              <p:nvPr/>
            </p:nvSpPr>
            <p:spPr bwMode="auto">
              <a:xfrm>
                <a:off x="3060" y="5421"/>
                <a:ext cx="1108"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Deliveries</a:t>
                </a:r>
                <a:endParaRPr lang="cs-CZ" altLang="cs-CZ" sz="1600">
                  <a:latin typeface="Arial" panose="020B0604020202020204" pitchFamily="34" charset="0"/>
                </a:endParaRPr>
              </a:p>
            </p:txBody>
          </p:sp>
          <p:sp>
            <p:nvSpPr>
              <p:cNvPr id="22" name="Text Box 21"/>
              <p:cNvSpPr txBox="1">
                <a:spLocks noChangeArrowheads="1"/>
              </p:cNvSpPr>
              <p:nvPr/>
            </p:nvSpPr>
            <p:spPr bwMode="auto">
              <a:xfrm>
                <a:off x="8044" y="5972"/>
                <a:ext cx="1292"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Repair and maintenance </a:t>
                </a:r>
                <a:endParaRPr lang="cs-CZ" altLang="cs-CZ" sz="1600">
                  <a:latin typeface="Arial" panose="020B0604020202020204" pitchFamily="34" charset="0"/>
                </a:endParaRPr>
              </a:p>
            </p:txBody>
          </p:sp>
          <p:sp>
            <p:nvSpPr>
              <p:cNvPr id="23" name="Text Box 22"/>
              <p:cNvSpPr txBox="1">
                <a:spLocks noChangeArrowheads="1"/>
              </p:cNvSpPr>
              <p:nvPr/>
            </p:nvSpPr>
            <p:spPr bwMode="auto">
              <a:xfrm>
                <a:off x="3244" y="6432"/>
                <a:ext cx="1108"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Financial services</a:t>
                </a:r>
                <a:endParaRPr lang="cs-CZ" altLang="cs-CZ" sz="1600">
                  <a:latin typeface="Arial" panose="020B0604020202020204" pitchFamily="34" charset="0"/>
                </a:endParaRPr>
              </a:p>
            </p:txBody>
          </p:sp>
          <p:sp>
            <p:nvSpPr>
              <p:cNvPr id="24" name="Line 23"/>
              <p:cNvSpPr>
                <a:spLocks noChangeShapeType="1"/>
              </p:cNvSpPr>
              <p:nvPr/>
            </p:nvSpPr>
            <p:spPr bwMode="auto">
              <a:xfrm>
                <a:off x="5091" y="5329"/>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 name="Line 24"/>
              <p:cNvSpPr>
                <a:spLocks noChangeShapeType="1"/>
              </p:cNvSpPr>
              <p:nvPr/>
            </p:nvSpPr>
            <p:spPr bwMode="auto">
              <a:xfrm flipH="1" flipV="1">
                <a:off x="3337" y="4409"/>
                <a:ext cx="2215" cy="14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 name="Line 25"/>
              <p:cNvSpPr>
                <a:spLocks noChangeShapeType="1"/>
              </p:cNvSpPr>
              <p:nvPr/>
            </p:nvSpPr>
            <p:spPr bwMode="auto">
              <a:xfrm flipV="1">
                <a:off x="7398" y="4409"/>
                <a:ext cx="1477" cy="10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7" name="Line 26"/>
              <p:cNvSpPr>
                <a:spLocks noChangeShapeType="1"/>
              </p:cNvSpPr>
              <p:nvPr/>
            </p:nvSpPr>
            <p:spPr bwMode="auto">
              <a:xfrm>
                <a:off x="8229" y="7259"/>
                <a:ext cx="739" cy="4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 name="Text Box 27" descr="Pergamen"/>
              <p:cNvSpPr txBox="1">
                <a:spLocks noChangeArrowheads="1"/>
              </p:cNvSpPr>
              <p:nvPr/>
            </p:nvSpPr>
            <p:spPr bwMode="auto">
              <a:xfrm>
                <a:off x="2691" y="3950"/>
                <a:ext cx="55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A</a:t>
                </a:r>
                <a:endParaRPr lang="cs-CZ" altLang="cs-CZ" sz="3600">
                  <a:latin typeface="Arial" panose="020B0604020202020204" pitchFamily="34" charset="0"/>
                </a:endParaRPr>
              </a:p>
            </p:txBody>
          </p:sp>
          <p:sp>
            <p:nvSpPr>
              <p:cNvPr id="29" name="Text Box 28" descr="Pergamen"/>
              <p:cNvSpPr txBox="1">
                <a:spLocks noChangeArrowheads="1"/>
              </p:cNvSpPr>
              <p:nvPr/>
            </p:nvSpPr>
            <p:spPr bwMode="auto">
              <a:xfrm>
                <a:off x="8968" y="4042"/>
                <a:ext cx="64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B</a:t>
                </a:r>
                <a:endParaRPr lang="cs-CZ" altLang="cs-CZ" sz="3600">
                  <a:latin typeface="Arial" panose="020B0604020202020204" pitchFamily="34" charset="0"/>
                </a:endParaRPr>
              </a:p>
            </p:txBody>
          </p:sp>
          <p:sp>
            <p:nvSpPr>
              <p:cNvPr id="30" name="Text Box 29" descr="Pergamen"/>
              <p:cNvSpPr txBox="1">
                <a:spLocks noChangeArrowheads="1"/>
              </p:cNvSpPr>
              <p:nvPr/>
            </p:nvSpPr>
            <p:spPr bwMode="auto">
              <a:xfrm>
                <a:off x="9060" y="7535"/>
                <a:ext cx="554"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C</a:t>
                </a:r>
                <a:endParaRPr lang="cs-CZ" altLang="cs-CZ" sz="3600">
                  <a:latin typeface="Arial" panose="020B0604020202020204" pitchFamily="34" charset="0"/>
                </a:endParaRPr>
              </a:p>
            </p:txBody>
          </p:sp>
        </p:grpSp>
      </p:grpSp>
    </p:spTree>
    <p:extLst>
      <p:ext uri="{BB962C8B-B14F-4D97-AF65-F5344CB8AC3E}">
        <p14:creationId xmlns:p14="http://schemas.microsoft.com/office/powerpoint/2010/main" val="2646436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Spotřebitelé si často myslí, že produkt je prostě fyzický předmět, který kupují.</a:t>
            </a:r>
          </a:p>
          <a:p>
            <a:endParaRPr lang="cs-CZ" sz="2000" dirty="0">
              <a:solidFill>
                <a:srgbClr val="002060"/>
              </a:solidFill>
            </a:endParaRPr>
          </a:p>
          <a:p>
            <a:pPr lvl="0"/>
            <a:r>
              <a:rPr lang="cs-CZ" sz="2000" b="1" dirty="0">
                <a:solidFill>
                  <a:srgbClr val="002060"/>
                </a:solidFill>
              </a:rPr>
              <a:t>Jádro</a:t>
            </a:r>
            <a:r>
              <a:rPr lang="cs-CZ" sz="2000" dirty="0">
                <a:solidFill>
                  <a:srgbClr val="002060"/>
                </a:solidFill>
              </a:rPr>
              <a:t> není jen hmatatelný fyzický produkt, ale je to výhoda produktu, hlavní benefit, kvůli kterému si spotřebitel tento produkt kupuje. </a:t>
            </a:r>
          </a:p>
          <a:p>
            <a:pPr lvl="0"/>
            <a:r>
              <a:rPr lang="cs-CZ" sz="2000" b="1" dirty="0">
                <a:solidFill>
                  <a:srgbClr val="002060"/>
                </a:solidFill>
              </a:rPr>
              <a:t>Skutečný produkt</a:t>
            </a:r>
            <a:r>
              <a:rPr lang="cs-CZ" sz="2000" dirty="0">
                <a:solidFill>
                  <a:srgbClr val="002060"/>
                </a:solidFill>
              </a:rPr>
              <a:t> je hmotný, fyzický produkt. Zahrneme zde design produktu, jeho balení, kvalitu, znaky, značku, styl apod. </a:t>
            </a:r>
          </a:p>
          <a:p>
            <a:pPr lvl="0"/>
            <a:r>
              <a:rPr lang="cs-CZ" sz="2000" b="1" dirty="0">
                <a:solidFill>
                  <a:srgbClr val="002060"/>
                </a:solidFill>
              </a:rPr>
              <a:t>Rozšířený produkt </a:t>
            </a:r>
            <a:r>
              <a:rPr lang="cs-CZ" sz="2000" dirty="0">
                <a:solidFill>
                  <a:srgbClr val="002060"/>
                </a:solidFill>
              </a:rPr>
              <a:t>je nefyzická součást výrobku. Obvykle představuje přidanou hodnotou, za kterou platíme zvýšenou cenu.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Totální produkt v marketingu - vysvětlení</a:t>
            </a:r>
          </a:p>
        </p:txBody>
      </p:sp>
    </p:spTree>
    <p:extLst>
      <p:ext uri="{BB962C8B-B14F-4D97-AF65-F5344CB8AC3E}">
        <p14:creationId xmlns:p14="http://schemas.microsoft.com/office/powerpoint/2010/main" val="3589478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1800" dirty="0">
                <a:solidFill>
                  <a:srgbClr val="002060"/>
                </a:solidFill>
              </a:rPr>
              <a:t>1. základní výhoda (</a:t>
            </a:r>
            <a:r>
              <a:rPr lang="cs-CZ" sz="1800" dirty="0" err="1">
                <a:solidFill>
                  <a:srgbClr val="002060"/>
                </a:solidFill>
              </a:rPr>
              <a:t>core</a:t>
            </a:r>
            <a:r>
              <a:rPr lang="cs-CZ" sz="1800" dirty="0">
                <a:solidFill>
                  <a:srgbClr val="002060"/>
                </a:solidFill>
              </a:rPr>
              <a:t> benefit): služba nebo prospěch, kterou si zákazník opravdu pořizuje. </a:t>
            </a:r>
            <a:r>
              <a:rPr lang="cs-CZ" sz="1800" i="1" dirty="0">
                <a:solidFill>
                  <a:srgbClr val="002060"/>
                </a:solidFill>
              </a:rPr>
              <a:t>Hotelový host si kupuje odpočinek a spánek.</a:t>
            </a:r>
          </a:p>
          <a:p>
            <a:r>
              <a:rPr lang="cs-CZ" sz="1800" dirty="0">
                <a:solidFill>
                  <a:srgbClr val="002060"/>
                </a:solidFill>
              </a:rPr>
              <a:t>2. přetvořit základní výhodu do </a:t>
            </a:r>
            <a:r>
              <a:rPr lang="cs-CZ" sz="1800" b="1" dirty="0">
                <a:solidFill>
                  <a:srgbClr val="002060"/>
                </a:solidFill>
              </a:rPr>
              <a:t>základního produktu</a:t>
            </a:r>
            <a:r>
              <a:rPr lang="cs-CZ" sz="1800" dirty="0">
                <a:solidFill>
                  <a:srgbClr val="002060"/>
                </a:solidFill>
              </a:rPr>
              <a:t>. </a:t>
            </a:r>
            <a:r>
              <a:rPr lang="cs-CZ" sz="1800" i="1" dirty="0">
                <a:solidFill>
                  <a:srgbClr val="002060"/>
                </a:solidFill>
              </a:rPr>
              <a:t>Hotelový pokoj je vybaven postelí, koupelnou, ručníky, stolem, komodou a skříní</a:t>
            </a:r>
            <a:r>
              <a:rPr lang="cs-CZ" sz="1800" dirty="0">
                <a:solidFill>
                  <a:srgbClr val="002060"/>
                </a:solidFill>
              </a:rPr>
              <a:t>.</a:t>
            </a:r>
          </a:p>
          <a:p>
            <a:r>
              <a:rPr lang="cs-CZ" sz="1800" dirty="0">
                <a:solidFill>
                  <a:srgbClr val="002060"/>
                </a:solidFill>
              </a:rPr>
              <a:t>3. </a:t>
            </a:r>
            <a:r>
              <a:rPr lang="cs-CZ" sz="1800" b="1" dirty="0">
                <a:solidFill>
                  <a:srgbClr val="002060"/>
                </a:solidFill>
              </a:rPr>
              <a:t>očekávaný produkt</a:t>
            </a:r>
            <a:r>
              <a:rPr lang="cs-CZ" sz="1800" dirty="0">
                <a:solidFill>
                  <a:srgbClr val="002060"/>
                </a:solidFill>
              </a:rPr>
              <a:t>, sada atributů a podmínky, které kupující běžně očekávají při nákupu tohoto typu produktu. </a:t>
            </a:r>
            <a:r>
              <a:rPr lang="cs-CZ" sz="1800" i="1" dirty="0">
                <a:solidFill>
                  <a:srgbClr val="002060"/>
                </a:solidFill>
              </a:rPr>
              <a:t>Hoteloví hosté minimálně očekávají cistou postel, čisté ručníky, pracovní lampy, </a:t>
            </a:r>
            <a:r>
              <a:rPr lang="pt-BR" sz="1800" i="1" dirty="0">
                <a:solidFill>
                  <a:srgbClr val="002060"/>
                </a:solidFill>
              </a:rPr>
              <a:t>a relativní míru klidu a pohodlí</a:t>
            </a:r>
            <a:r>
              <a:rPr lang="pt-BR" sz="1800" dirty="0">
                <a:solidFill>
                  <a:srgbClr val="002060"/>
                </a:solidFill>
              </a:rPr>
              <a:t>.</a:t>
            </a:r>
          </a:p>
          <a:p>
            <a:r>
              <a:rPr lang="cs-CZ" sz="1800" dirty="0">
                <a:solidFill>
                  <a:srgbClr val="002060"/>
                </a:solidFill>
              </a:rPr>
              <a:t>4. </a:t>
            </a:r>
            <a:r>
              <a:rPr lang="cs-CZ" sz="1800" b="1" dirty="0">
                <a:solidFill>
                  <a:srgbClr val="002060"/>
                </a:solidFill>
              </a:rPr>
              <a:t>rozšířený produkt</a:t>
            </a:r>
            <a:r>
              <a:rPr lang="cs-CZ" sz="1800" dirty="0">
                <a:solidFill>
                  <a:srgbClr val="002060"/>
                </a:solidFill>
              </a:rPr>
              <a:t>, který překračuje očekávání zákazníků. Ve vyspělých zemích probíhá na této úrovni </a:t>
            </a:r>
            <a:r>
              <a:rPr lang="cs-CZ" sz="1800" dirty="0" err="1">
                <a:solidFill>
                  <a:srgbClr val="002060"/>
                </a:solidFill>
              </a:rPr>
              <a:t>brand</a:t>
            </a:r>
            <a:r>
              <a:rPr lang="cs-CZ" sz="1800" dirty="0">
                <a:solidFill>
                  <a:srgbClr val="002060"/>
                </a:solidFill>
              </a:rPr>
              <a:t> positioning a souboj s konkurenty. V rozvojových a rozvíjejících se trzích, jako je Indie a Brazílie, probíhá souboj většinou na očekávané úrovni produktu.</a:t>
            </a:r>
          </a:p>
          <a:p>
            <a:r>
              <a:rPr lang="cs-CZ" sz="1800" dirty="0">
                <a:solidFill>
                  <a:srgbClr val="002060"/>
                </a:solidFill>
              </a:rPr>
              <a:t>5. </a:t>
            </a:r>
            <a:r>
              <a:rPr lang="cs-CZ" sz="1800" b="1" dirty="0">
                <a:solidFill>
                  <a:srgbClr val="002060"/>
                </a:solidFill>
              </a:rPr>
              <a:t>potenciální produkt</a:t>
            </a:r>
            <a:r>
              <a:rPr lang="cs-CZ" sz="1800" dirty="0">
                <a:solidFill>
                  <a:srgbClr val="002060"/>
                </a:solidFill>
              </a:rPr>
              <a:t>, který zahrnuje všechna možná vylepšení a transformace produktu nebo nabídky, které může podstoupit v budoucnu. Zde mají firmy prostor hledat nové způsoby, jak uspokojit zákazníky a odlišit svou nabídku.</a:t>
            </a:r>
          </a:p>
        </p:txBody>
      </p:sp>
      <p:sp>
        <p:nvSpPr>
          <p:cNvPr id="6" name="Nadpis 5"/>
          <p:cNvSpPr>
            <a:spLocks noGrp="1"/>
          </p:cNvSpPr>
          <p:nvPr>
            <p:ph type="title"/>
          </p:nvPr>
        </p:nvSpPr>
        <p:spPr>
          <a:xfrm>
            <a:off x="107504" y="195486"/>
            <a:ext cx="8136904" cy="507703"/>
          </a:xfrm>
        </p:spPr>
        <p:txBody>
          <a:bodyPr/>
          <a:lstStyle/>
          <a:p>
            <a:r>
              <a:rPr lang="cs-CZ" dirty="0"/>
              <a:t>Od výhody k hodnotě pro zákazníka u služeb</a:t>
            </a:r>
          </a:p>
        </p:txBody>
      </p:sp>
    </p:spTree>
    <p:extLst>
      <p:ext uri="{BB962C8B-B14F-4D97-AF65-F5344CB8AC3E}">
        <p14:creationId xmlns:p14="http://schemas.microsoft.com/office/powerpoint/2010/main" val="1255106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Zákazník: hodnota je dobrá cena? Technologická vyspělost? Emocionální záležitost? </a:t>
            </a:r>
          </a:p>
          <a:p>
            <a:r>
              <a:rPr lang="cs-CZ" sz="2000" dirty="0">
                <a:solidFill>
                  <a:srgbClr val="002060"/>
                </a:solidFill>
                <a:latin typeface="Times New Roman" panose="02020603050405020304" pitchFamily="18" charset="0"/>
                <a:cs typeface="Times New Roman" panose="02020603050405020304" pitchFamily="18" charset="0"/>
              </a:rPr>
              <a:t>Vždy určuje hodnotu zákazník, ne firma. Firma se snaží, aby byla pro zákazníka co nejvyšší.</a:t>
            </a:r>
          </a:p>
          <a:p>
            <a:r>
              <a:rPr lang="cs-CZ" sz="2000" dirty="0">
                <a:solidFill>
                  <a:srgbClr val="002060"/>
                </a:solidFill>
                <a:latin typeface="Times New Roman" panose="02020603050405020304" pitchFamily="18" charset="0"/>
                <a:cs typeface="Times New Roman" panose="02020603050405020304" pitchFamily="18" charset="0"/>
              </a:rPr>
              <a:t>Hodnota = očekávané benefity – vnímaná oběť.</a:t>
            </a:r>
          </a:p>
          <a:p>
            <a:r>
              <a:rPr lang="cs-CZ" sz="2000" dirty="0">
                <a:solidFill>
                  <a:srgbClr val="002060"/>
                </a:solidFill>
                <a:latin typeface="Times New Roman" panose="02020603050405020304" pitchFamily="18" charset="0"/>
                <a:cs typeface="Times New Roman" panose="02020603050405020304" pitchFamily="18" charset="0"/>
              </a:rPr>
              <a:t>Očekávaný benefit ale není jen materiálno, může to být společenský statut, loajalita ke značce, sounáležitost se skupinou apod.</a:t>
            </a:r>
          </a:p>
          <a:p>
            <a:r>
              <a:rPr lang="cs-CZ" sz="2000" dirty="0">
                <a:solidFill>
                  <a:srgbClr val="002060"/>
                </a:solidFill>
                <a:latin typeface="Times New Roman" panose="02020603050405020304" pitchFamily="18" charset="0"/>
                <a:cs typeface="Times New Roman" panose="02020603050405020304" pitchFamily="18" charset="0"/>
              </a:rPr>
              <a:t>Oběť není jen cena, ale i čas, námaha apod.</a:t>
            </a:r>
          </a:p>
        </p:txBody>
      </p:sp>
      <p:sp>
        <p:nvSpPr>
          <p:cNvPr id="6" name="Nadpis 5"/>
          <p:cNvSpPr>
            <a:spLocks noGrp="1"/>
          </p:cNvSpPr>
          <p:nvPr>
            <p:ph type="title"/>
          </p:nvPr>
        </p:nvSpPr>
        <p:spPr>
          <a:xfrm>
            <a:off x="179512" y="195486"/>
            <a:ext cx="5976664" cy="507703"/>
          </a:xfrm>
        </p:spPr>
        <p:txBody>
          <a:bodyPr/>
          <a:lstStyle/>
          <a:p>
            <a:r>
              <a:rPr lang="cs-CZ" dirty="0"/>
              <a:t>Hodnota pro zákazníka (</a:t>
            </a:r>
            <a:r>
              <a:rPr lang="cs-CZ" dirty="0">
                <a:hlinkClick r:id="rId3"/>
              </a:rPr>
              <a:t>DVA MLUVČÍ</a:t>
            </a:r>
            <a:r>
              <a:rPr lang="cs-CZ" dirty="0"/>
              <a:t>)</a:t>
            </a:r>
          </a:p>
        </p:txBody>
      </p:sp>
    </p:spTree>
    <p:extLst>
      <p:ext uri="{BB962C8B-B14F-4D97-AF65-F5344CB8AC3E}">
        <p14:creationId xmlns:p14="http://schemas.microsoft.com/office/powerpoint/2010/main" val="3392095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Hodnotu produktu vždy určuje zákazník!</a:t>
            </a:r>
          </a:p>
          <a:p>
            <a:r>
              <a:rPr lang="cs-CZ" sz="2000" dirty="0">
                <a:solidFill>
                  <a:srgbClr val="002060"/>
                </a:solidFill>
              </a:rPr>
              <a:t>Každý segment může hodnotu vnímat jinak (kolo).</a:t>
            </a:r>
          </a:p>
          <a:p>
            <a:r>
              <a:rPr lang="cs-CZ" sz="2000" dirty="0" err="1">
                <a:solidFill>
                  <a:srgbClr val="002060"/>
                </a:solidFill>
                <a:hlinkClick r:id="rId3"/>
              </a:rPr>
              <a:t>iPad</a:t>
            </a:r>
            <a:r>
              <a:rPr lang="cs-CZ" sz="2000" dirty="0">
                <a:solidFill>
                  <a:srgbClr val="002060"/>
                </a:solidFill>
                <a:hlinkClick r:id="rId3"/>
              </a:rPr>
              <a:t> Pro</a:t>
            </a:r>
            <a:r>
              <a:rPr lang="cs-CZ" sz="2000" dirty="0">
                <a:solidFill>
                  <a:srgbClr val="002060"/>
                </a:solidFill>
              </a:rPr>
              <a:t>. </a:t>
            </a:r>
          </a:p>
          <a:p>
            <a:r>
              <a:rPr lang="cs-CZ" sz="2000" dirty="0">
                <a:solidFill>
                  <a:srgbClr val="002060"/>
                </a:solidFill>
              </a:rPr>
              <a:t>Zeptejme se zákazníků? „Ford – chtějí rychlejší koně“. Sony – roční cyklus, než to vyrobí. Apple – vymysleli jsme telefon! </a:t>
            </a:r>
          </a:p>
          <a:p>
            <a:r>
              <a:rPr lang="cs-CZ" sz="2000" dirty="0">
                <a:solidFill>
                  <a:srgbClr val="002060"/>
                </a:solidFill>
              </a:rPr>
              <a:t>Jakubíková – mapa vnímané hodnoty = vnímané výhody vs. vnímané náklady (2013, s. 199).</a:t>
            </a:r>
          </a:p>
          <a:p>
            <a:r>
              <a:rPr lang="cs-CZ" sz="2000" dirty="0">
                <a:solidFill>
                  <a:srgbClr val="002060"/>
                </a:solidFill>
              </a:rPr>
              <a:t>Jiný pohled - poměr cena vs. kvalita. </a:t>
            </a:r>
          </a:p>
          <a:p>
            <a:r>
              <a:rPr lang="cs-CZ" sz="2000" dirty="0">
                <a:solidFill>
                  <a:srgbClr val="002060"/>
                </a:solidFill>
                <a:hlinkClick r:id="rId4"/>
              </a:rPr>
              <a:t>Hodnotová křivka</a:t>
            </a:r>
            <a:r>
              <a:rPr lang="cs-CZ" sz="2000" dirty="0">
                <a:solidFill>
                  <a:srgbClr val="002060"/>
                </a:solidFill>
              </a:rPr>
              <a:t> – modré oceány.</a:t>
            </a:r>
          </a:p>
          <a:p>
            <a:r>
              <a:rPr lang="cs-CZ" sz="2000" dirty="0">
                <a:solidFill>
                  <a:srgbClr val="002060"/>
                </a:solidFill>
              </a:rPr>
              <a:t>Můj pohled – produkt má funkční a emoční hodnotu. Každý segment vyžaduje jiný „mix“, proto používám jiný marketingový mix. </a:t>
            </a:r>
          </a:p>
        </p:txBody>
      </p:sp>
      <p:sp>
        <p:nvSpPr>
          <p:cNvPr id="6" name="Nadpis 5"/>
          <p:cNvSpPr>
            <a:spLocks noGrp="1"/>
          </p:cNvSpPr>
          <p:nvPr>
            <p:ph type="title"/>
          </p:nvPr>
        </p:nvSpPr>
        <p:spPr>
          <a:xfrm>
            <a:off x="179512" y="195486"/>
            <a:ext cx="3888432" cy="507703"/>
          </a:xfrm>
        </p:spPr>
        <p:txBody>
          <a:bodyPr/>
          <a:lstStyle/>
          <a:p>
            <a:r>
              <a:rPr lang="cs-CZ" dirty="0"/>
              <a:t>Hodnota pro zákazníka</a:t>
            </a:r>
          </a:p>
        </p:txBody>
      </p:sp>
    </p:spTree>
    <p:extLst>
      <p:ext uri="{BB962C8B-B14F-4D97-AF65-F5344CB8AC3E}">
        <p14:creationId xmlns:p14="http://schemas.microsoft.com/office/powerpoint/2010/main" val="31808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Logika postupu od vize po strategii</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059832" y="843558"/>
            <a:ext cx="2837985" cy="3846390"/>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843558"/>
            <a:ext cx="2796773" cy="3789831"/>
          </a:xfrm>
          <a:prstGeom prst="rect">
            <a:avLst/>
          </a:prstGeom>
        </p:spPr>
      </p:pic>
      <p:sp>
        <p:nvSpPr>
          <p:cNvPr id="7" name="Zástupný symbol pro obsah 2"/>
          <p:cNvSpPr txBox="1">
            <a:spLocks/>
          </p:cNvSpPr>
          <p:nvPr/>
        </p:nvSpPr>
        <p:spPr>
          <a:xfrm>
            <a:off x="4139952" y="1131590"/>
            <a:ext cx="4536504"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dirty="0">
                <a:solidFill>
                  <a:srgbClr val="002060"/>
                </a:solidFill>
              </a:rPr>
              <a:t>Nadřazené cíle </a:t>
            </a:r>
            <a:r>
              <a:rPr lang="cs-CZ" sz="2000" dirty="0">
                <a:solidFill>
                  <a:srgbClr val="002060"/>
                </a:solidFill>
              </a:rPr>
              <a:t>vrcholové strategie podniku jsou chápány spíše jako určitá vůdčí linie pro proces tvorby a výběr strategických variant, </a:t>
            </a:r>
            <a:r>
              <a:rPr lang="cs-CZ" sz="2000" b="1" dirty="0">
                <a:solidFill>
                  <a:srgbClr val="002060"/>
                </a:solidFill>
              </a:rPr>
              <a:t>typická je větší míra abstrakce</a:t>
            </a:r>
            <a:r>
              <a:rPr lang="cs-CZ" sz="2000" dirty="0">
                <a:solidFill>
                  <a:srgbClr val="002060"/>
                </a:solidFill>
              </a:rPr>
              <a:t>.</a:t>
            </a:r>
          </a:p>
          <a:p>
            <a:endParaRPr lang="cs-CZ" sz="2000" dirty="0">
              <a:solidFill>
                <a:srgbClr val="002060"/>
              </a:solidFill>
            </a:endParaRPr>
          </a:p>
          <a:p>
            <a:r>
              <a:rPr lang="cs-CZ" sz="2000" b="1" dirty="0">
                <a:solidFill>
                  <a:srgbClr val="002060"/>
                </a:solidFill>
              </a:rPr>
              <a:t>Konkrétní realizační cíle </a:t>
            </a:r>
            <a:r>
              <a:rPr lang="cs-CZ" sz="2000" dirty="0">
                <a:solidFill>
                  <a:srgbClr val="002060"/>
                </a:solidFill>
              </a:rPr>
              <a:t>jsou utvářeny ve vztahu k určité zvolené strategii a určité situaci, podléhají často změnám při reakci na nepříznivé podmínky.</a:t>
            </a:r>
          </a:p>
        </p:txBody>
      </p:sp>
    </p:spTree>
    <p:extLst>
      <p:ext uri="{BB962C8B-B14F-4D97-AF65-F5344CB8AC3E}">
        <p14:creationId xmlns:p14="http://schemas.microsoft.com/office/powerpoint/2010/main" val="3268993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2 Životní cyklus produktu</a:t>
            </a:r>
          </a:p>
        </p:txBody>
      </p:sp>
      <p:pic>
        <p:nvPicPr>
          <p:cNvPr id="4" name="Picture 5" descr="C:\Users\Libor\Desktop\embeded_management_mania_zivotni_cyklus_vyrobku.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536" y="915566"/>
            <a:ext cx="7087923" cy="340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792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Nápady, ideje, impulzy</a:t>
            </a: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Co na trhu chybí, co lze udělat lépe</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Vývoj produktu</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Vysoké náklady na modifikace</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Testování</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Nulové prodeje</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Nejčastější příčiny neúspěchu</a:t>
            </a: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Vyčerpání rozpočtu</a:t>
            </a: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Změna na trhu</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Tvorba tržního prostoru</a:t>
            </a:r>
          </a:p>
        </p:txBody>
      </p:sp>
      <p:sp>
        <p:nvSpPr>
          <p:cNvPr id="6" name="Nadpis 5"/>
          <p:cNvSpPr>
            <a:spLocks noGrp="1"/>
          </p:cNvSpPr>
          <p:nvPr>
            <p:ph type="title"/>
          </p:nvPr>
        </p:nvSpPr>
        <p:spPr>
          <a:xfrm>
            <a:off x="107504" y="195486"/>
            <a:ext cx="8136904" cy="507703"/>
          </a:xfrm>
        </p:spPr>
        <p:txBody>
          <a:bodyPr/>
          <a:lstStyle/>
          <a:p>
            <a:r>
              <a:rPr lang="cs-CZ" dirty="0"/>
              <a:t>A Fáze vývoje produktu (</a:t>
            </a:r>
            <a:r>
              <a:rPr lang="cs-CZ" dirty="0" err="1"/>
              <a:t>product</a:t>
            </a:r>
            <a:r>
              <a:rPr lang="cs-CZ" dirty="0"/>
              <a:t> </a:t>
            </a:r>
            <a:r>
              <a:rPr lang="cs-CZ" dirty="0" err="1"/>
              <a:t>development</a:t>
            </a:r>
            <a:r>
              <a:rPr lang="cs-CZ" dirty="0"/>
              <a:t>)</a:t>
            </a:r>
          </a:p>
        </p:txBody>
      </p:sp>
    </p:spTree>
    <p:extLst>
      <p:ext uri="{BB962C8B-B14F-4D97-AF65-F5344CB8AC3E}">
        <p14:creationId xmlns:p14="http://schemas.microsoft.com/office/powerpoint/2010/main" val="1049713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Spuštění</a:t>
            </a:r>
            <a:r>
              <a:rPr lang="en-US" altLang="cs-CZ" sz="2000" dirty="0">
                <a:solidFill>
                  <a:srgbClr val="002060"/>
                </a:solidFill>
              </a:rPr>
              <a:t> </a:t>
            </a:r>
            <a:r>
              <a:rPr lang="en-US" altLang="cs-CZ" sz="2000" dirty="0" err="1">
                <a:solidFill>
                  <a:srgbClr val="002060"/>
                </a:solidFill>
              </a:rPr>
              <a:t>prodeje</a:t>
            </a:r>
            <a:r>
              <a:rPr lang="en-US" altLang="cs-CZ" sz="2000" dirty="0">
                <a:solidFill>
                  <a:srgbClr val="002060"/>
                </a:solidFill>
              </a:rPr>
              <a:t> </a:t>
            </a:r>
            <a:r>
              <a:rPr lang="en-US" altLang="cs-CZ" sz="2000" dirty="0" err="1">
                <a:solidFill>
                  <a:srgbClr val="002060"/>
                </a:solidFill>
              </a:rPr>
              <a:t>produktu</a:t>
            </a:r>
            <a:r>
              <a:rPr lang="cs-CZ" altLang="cs-CZ" sz="2000" dirty="0">
                <a:solidFill>
                  <a:srgbClr val="002060"/>
                </a:solidFill>
              </a:rPr>
              <a:t>.</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Příliv</a:t>
            </a:r>
            <a:r>
              <a:rPr lang="en-US" altLang="cs-CZ" sz="2000" dirty="0">
                <a:solidFill>
                  <a:srgbClr val="002060"/>
                </a:solidFill>
              </a:rPr>
              <a:t> </a:t>
            </a:r>
            <a:r>
              <a:rPr lang="en-US" altLang="cs-CZ" sz="2000" dirty="0" err="1">
                <a:solidFill>
                  <a:srgbClr val="002060"/>
                </a:solidFill>
              </a:rPr>
              <a:t>příjmů</a:t>
            </a:r>
            <a:r>
              <a:rPr lang="cs-CZ" altLang="cs-CZ" sz="2000" dirty="0">
                <a:solidFill>
                  <a:srgbClr val="002060"/>
                </a:solidFill>
              </a:rPr>
              <a:t>.</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Důraz</a:t>
            </a:r>
            <a:r>
              <a:rPr lang="en-US" altLang="cs-CZ" sz="2000" dirty="0">
                <a:solidFill>
                  <a:srgbClr val="002060"/>
                </a:solidFill>
              </a:rPr>
              <a:t> je </a:t>
            </a:r>
            <a:r>
              <a:rPr lang="en-US" altLang="cs-CZ" sz="2000" dirty="0" err="1">
                <a:solidFill>
                  <a:srgbClr val="002060"/>
                </a:solidFill>
              </a:rPr>
              <a:t>kladen</a:t>
            </a:r>
            <a:r>
              <a:rPr lang="en-US" altLang="cs-CZ" sz="2000" dirty="0">
                <a:solidFill>
                  <a:srgbClr val="002060"/>
                </a:solidFill>
              </a:rPr>
              <a:t> </a:t>
            </a:r>
            <a:r>
              <a:rPr lang="en-US" altLang="cs-CZ" sz="2000" dirty="0" err="1">
                <a:solidFill>
                  <a:srgbClr val="002060"/>
                </a:solidFill>
              </a:rPr>
              <a:t>na</a:t>
            </a:r>
            <a:r>
              <a:rPr lang="en-US" altLang="cs-CZ" sz="2000" dirty="0">
                <a:solidFill>
                  <a:srgbClr val="002060"/>
                </a:solidFill>
              </a:rPr>
              <a:t> </a:t>
            </a:r>
            <a:r>
              <a:rPr lang="en-US" altLang="cs-CZ" sz="2000" dirty="0" err="1">
                <a:solidFill>
                  <a:srgbClr val="002060"/>
                </a:solidFill>
              </a:rPr>
              <a:t>marketingovou</a:t>
            </a:r>
            <a:r>
              <a:rPr lang="en-US" altLang="cs-CZ" sz="2000" dirty="0">
                <a:solidFill>
                  <a:srgbClr val="002060"/>
                </a:solidFill>
              </a:rPr>
              <a:t> </a:t>
            </a:r>
            <a:r>
              <a:rPr lang="en-US" altLang="cs-CZ" sz="2000" dirty="0" err="1">
                <a:solidFill>
                  <a:srgbClr val="002060"/>
                </a:solidFill>
              </a:rPr>
              <a:t>komunikaci</a:t>
            </a:r>
            <a:endParaRPr lang="en-US" altLang="cs-CZ" sz="2000" dirty="0">
              <a:solidFill>
                <a:srgbClr val="002060"/>
              </a:solidFill>
            </a:endParaRP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masivní</a:t>
            </a:r>
            <a:r>
              <a:rPr lang="en-US" altLang="cs-CZ" sz="2000" dirty="0">
                <a:solidFill>
                  <a:srgbClr val="002060"/>
                </a:solidFill>
              </a:rPr>
              <a:t> </a:t>
            </a:r>
            <a:r>
              <a:rPr lang="en-US" altLang="cs-CZ" sz="2000" dirty="0" err="1">
                <a:solidFill>
                  <a:srgbClr val="002060"/>
                </a:solidFill>
              </a:rPr>
              <a:t>propagace</a:t>
            </a:r>
            <a:r>
              <a:rPr lang="en-US" altLang="cs-CZ" sz="2000" dirty="0">
                <a:solidFill>
                  <a:srgbClr val="002060"/>
                </a:solidFill>
              </a:rPr>
              <a:t> / WOM</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Zavedení</a:t>
            </a:r>
            <a:r>
              <a:rPr lang="en-US" altLang="cs-CZ" sz="2000" dirty="0">
                <a:solidFill>
                  <a:srgbClr val="002060"/>
                </a:solidFill>
              </a:rPr>
              <a:t> </a:t>
            </a:r>
            <a:r>
              <a:rPr lang="en-US" altLang="cs-CZ" sz="2000" dirty="0" err="1">
                <a:solidFill>
                  <a:srgbClr val="002060"/>
                </a:solidFill>
              </a:rPr>
              <a:t>distribuč</a:t>
            </a:r>
            <a:r>
              <a:rPr lang="cs-CZ" altLang="cs-CZ" sz="2000" dirty="0">
                <a:solidFill>
                  <a:srgbClr val="002060"/>
                </a:solidFill>
              </a:rPr>
              <a:t>n</a:t>
            </a:r>
            <a:r>
              <a:rPr lang="en-US" altLang="cs-CZ" sz="2000" dirty="0" err="1">
                <a:solidFill>
                  <a:srgbClr val="002060"/>
                </a:solidFill>
              </a:rPr>
              <a:t>ích</a:t>
            </a:r>
            <a:r>
              <a:rPr lang="en-US" altLang="cs-CZ" sz="2000" dirty="0">
                <a:solidFill>
                  <a:srgbClr val="002060"/>
                </a:solidFill>
              </a:rPr>
              <a:t> </a:t>
            </a:r>
            <a:r>
              <a:rPr lang="en-US" altLang="cs-CZ" sz="2000" dirty="0" err="1">
                <a:solidFill>
                  <a:srgbClr val="002060"/>
                </a:solidFill>
              </a:rPr>
              <a:t>kanálů</a:t>
            </a:r>
            <a:r>
              <a:rPr lang="cs-CZ" altLang="cs-CZ" sz="2000" dirty="0">
                <a:solidFill>
                  <a:srgbClr val="002060"/>
                </a:solidFill>
              </a:rPr>
              <a:t>.</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Klíčová</a:t>
            </a:r>
            <a:r>
              <a:rPr lang="en-US" altLang="cs-CZ" sz="2000" dirty="0">
                <a:solidFill>
                  <a:srgbClr val="002060"/>
                </a:solidFill>
              </a:rPr>
              <a:t> je </a:t>
            </a:r>
            <a:r>
              <a:rPr lang="en-US" altLang="cs-CZ" sz="2000" dirty="0" err="1">
                <a:solidFill>
                  <a:srgbClr val="002060"/>
                </a:solidFill>
              </a:rPr>
              <a:t>cenová</a:t>
            </a:r>
            <a:r>
              <a:rPr lang="en-US" altLang="cs-CZ" sz="2000" dirty="0">
                <a:solidFill>
                  <a:srgbClr val="002060"/>
                </a:solidFill>
              </a:rPr>
              <a:t> </a:t>
            </a:r>
            <a:r>
              <a:rPr lang="en-US" altLang="cs-CZ" sz="2000" dirty="0" err="1">
                <a:solidFill>
                  <a:srgbClr val="002060"/>
                </a:solidFill>
              </a:rPr>
              <a:t>tvorba</a:t>
            </a:r>
            <a:r>
              <a:rPr lang="cs-CZ" altLang="cs-CZ" sz="2000" dirty="0">
                <a:solidFill>
                  <a:srgbClr val="002060"/>
                </a:solidFill>
              </a:rPr>
              <a:t>:</a:t>
            </a:r>
            <a:endParaRPr lang="en-US" altLang="cs-CZ" sz="2000" dirty="0">
              <a:solidFill>
                <a:srgbClr val="002060"/>
              </a:solidFill>
            </a:endParaRP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inovátoři</a:t>
            </a:r>
            <a:r>
              <a:rPr lang="en-US" altLang="cs-CZ" sz="2000" dirty="0">
                <a:solidFill>
                  <a:srgbClr val="002060"/>
                </a:solidFill>
              </a:rPr>
              <a:t>, </a:t>
            </a:r>
            <a:r>
              <a:rPr lang="en-US" altLang="cs-CZ" sz="2000" dirty="0" err="1">
                <a:solidFill>
                  <a:srgbClr val="002060"/>
                </a:solidFill>
              </a:rPr>
              <a:t>vysoce</a:t>
            </a:r>
            <a:r>
              <a:rPr lang="en-US" altLang="cs-CZ" sz="2000" dirty="0">
                <a:solidFill>
                  <a:srgbClr val="002060"/>
                </a:solidFill>
              </a:rPr>
              <a:t> </a:t>
            </a:r>
            <a:r>
              <a:rPr lang="en-US" altLang="cs-CZ" sz="2000" dirty="0" err="1">
                <a:solidFill>
                  <a:srgbClr val="002060"/>
                </a:solidFill>
              </a:rPr>
              <a:t>adaptibilní</a:t>
            </a:r>
            <a:r>
              <a:rPr lang="en-US" altLang="cs-CZ" sz="2000" dirty="0">
                <a:solidFill>
                  <a:srgbClr val="002060"/>
                </a:solidFill>
              </a:rPr>
              <a:t>, </a:t>
            </a:r>
            <a:r>
              <a:rPr lang="en-US" altLang="cs-CZ" sz="2000" dirty="0" err="1">
                <a:solidFill>
                  <a:srgbClr val="002060"/>
                </a:solidFill>
              </a:rPr>
              <a:t>časná</a:t>
            </a:r>
            <a:r>
              <a:rPr lang="en-US" altLang="cs-CZ" sz="2000" dirty="0">
                <a:solidFill>
                  <a:srgbClr val="002060"/>
                </a:solidFill>
              </a:rPr>
              <a:t> </a:t>
            </a:r>
            <a:r>
              <a:rPr lang="en-US" altLang="cs-CZ" sz="2000" dirty="0" err="1">
                <a:solidFill>
                  <a:srgbClr val="002060"/>
                </a:solidFill>
              </a:rPr>
              <a:t>většina</a:t>
            </a:r>
            <a:r>
              <a:rPr lang="en-US" altLang="cs-CZ" sz="2000" dirty="0">
                <a:solidFill>
                  <a:srgbClr val="002060"/>
                </a:solidFill>
              </a:rPr>
              <a:t>, </a:t>
            </a:r>
            <a:r>
              <a:rPr lang="en-US" altLang="cs-CZ" sz="2000" dirty="0" err="1">
                <a:solidFill>
                  <a:srgbClr val="002060"/>
                </a:solidFill>
              </a:rPr>
              <a:t>pozdní</a:t>
            </a:r>
            <a:r>
              <a:rPr lang="en-US" altLang="cs-CZ" sz="2000" dirty="0">
                <a:solidFill>
                  <a:srgbClr val="002060"/>
                </a:solidFill>
              </a:rPr>
              <a:t> </a:t>
            </a:r>
            <a:r>
              <a:rPr lang="en-US" altLang="cs-CZ" sz="2000" dirty="0" err="1">
                <a:solidFill>
                  <a:srgbClr val="002060"/>
                </a:solidFill>
              </a:rPr>
              <a:t>většina</a:t>
            </a:r>
            <a:r>
              <a:rPr lang="en-US" altLang="cs-CZ" sz="2000" dirty="0">
                <a:solidFill>
                  <a:srgbClr val="002060"/>
                </a:solidFill>
              </a:rPr>
              <a:t>, </a:t>
            </a:r>
            <a:r>
              <a:rPr lang="en-US" altLang="cs-CZ" sz="2000" dirty="0" err="1">
                <a:solidFill>
                  <a:srgbClr val="002060"/>
                </a:solidFill>
              </a:rPr>
              <a:t>opozdilci</a:t>
            </a:r>
            <a:endParaRPr lang="en-US" altLang="cs-CZ" sz="2000" dirty="0">
              <a:solidFill>
                <a:srgbClr val="002060"/>
              </a:solidFill>
            </a:endParaRP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exkluzivní</a:t>
            </a:r>
            <a:r>
              <a:rPr lang="en-US" altLang="cs-CZ" sz="2000" dirty="0">
                <a:solidFill>
                  <a:srgbClr val="002060"/>
                </a:solidFill>
              </a:rPr>
              <a:t> / </a:t>
            </a:r>
            <a:r>
              <a:rPr lang="en-US" altLang="cs-CZ" sz="2000" dirty="0" err="1">
                <a:solidFill>
                  <a:srgbClr val="002060"/>
                </a:solidFill>
              </a:rPr>
              <a:t>penetrační</a:t>
            </a:r>
            <a:r>
              <a:rPr lang="en-US" altLang="cs-CZ" sz="2000" dirty="0">
                <a:solidFill>
                  <a:srgbClr val="002060"/>
                </a:solidFill>
              </a:rPr>
              <a:t> </a:t>
            </a:r>
            <a:r>
              <a:rPr lang="en-US" altLang="cs-CZ" sz="2000" dirty="0" err="1">
                <a:solidFill>
                  <a:srgbClr val="002060"/>
                </a:solidFill>
              </a:rPr>
              <a:t>cena</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Potencionální</a:t>
            </a:r>
            <a:r>
              <a:rPr lang="en-US" altLang="cs-CZ" sz="2000" dirty="0">
                <a:solidFill>
                  <a:srgbClr val="002060"/>
                </a:solidFill>
              </a:rPr>
              <a:t> </a:t>
            </a:r>
            <a:r>
              <a:rPr lang="en-US" altLang="cs-CZ" sz="2000" dirty="0" err="1">
                <a:solidFill>
                  <a:srgbClr val="002060"/>
                </a:solidFill>
              </a:rPr>
              <a:t>náklady</a:t>
            </a:r>
            <a:r>
              <a:rPr lang="en-US" altLang="cs-CZ" sz="2000" dirty="0">
                <a:solidFill>
                  <a:srgbClr val="002060"/>
                </a:solidFill>
              </a:rPr>
              <a:t> </a:t>
            </a:r>
            <a:r>
              <a:rPr lang="en-US" altLang="cs-CZ" sz="2000" dirty="0" err="1">
                <a:solidFill>
                  <a:srgbClr val="002060"/>
                </a:solidFill>
              </a:rPr>
              <a:t>na</a:t>
            </a:r>
            <a:r>
              <a:rPr lang="en-US" altLang="cs-CZ" sz="2000" dirty="0">
                <a:solidFill>
                  <a:srgbClr val="002060"/>
                </a:solidFill>
              </a:rPr>
              <a:t> </a:t>
            </a:r>
            <a:r>
              <a:rPr lang="en-US" altLang="cs-CZ" sz="2000" dirty="0" err="1">
                <a:solidFill>
                  <a:srgbClr val="002060"/>
                </a:solidFill>
              </a:rPr>
              <a:t>servis</a:t>
            </a:r>
            <a:r>
              <a:rPr lang="cs-CZ" altLang="cs-CZ" sz="2000" dirty="0">
                <a:solidFill>
                  <a:srgbClr val="002060"/>
                </a:solidFill>
              </a:rPr>
              <a:t>.</a:t>
            </a:r>
            <a:endParaRPr lang="en-US" alt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B Fáze uvedení na trh (market </a:t>
            </a:r>
            <a:r>
              <a:rPr lang="cs-CZ" dirty="0" err="1"/>
              <a:t>introduction</a:t>
            </a:r>
            <a:r>
              <a:rPr lang="cs-CZ" dirty="0"/>
              <a:t>)</a:t>
            </a:r>
          </a:p>
        </p:txBody>
      </p:sp>
    </p:spTree>
    <p:extLst>
      <p:ext uri="{BB962C8B-B14F-4D97-AF65-F5344CB8AC3E}">
        <p14:creationId xmlns:p14="http://schemas.microsoft.com/office/powerpoint/2010/main" val="847361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Výrazný růst prodejů:</a:t>
            </a:r>
          </a:p>
          <a:p>
            <a:pPr lvl="1"/>
            <a:r>
              <a:rPr lang="cs-CZ" sz="2000" dirty="0">
                <a:solidFill>
                  <a:srgbClr val="002060"/>
                </a:solidFill>
              </a:rPr>
              <a:t>Dochází často k přecenění situace.</a:t>
            </a:r>
          </a:p>
          <a:p>
            <a:pPr lvl="1"/>
            <a:r>
              <a:rPr lang="cs-CZ" sz="2000" dirty="0">
                <a:solidFill>
                  <a:srgbClr val="002060"/>
                </a:solidFill>
              </a:rPr>
              <a:t>Mohou být amortizovány náklady, ale nemusí být zajištěn strategický rozvoj firmy!</a:t>
            </a:r>
          </a:p>
          <a:p>
            <a:pPr lvl="1"/>
            <a:r>
              <a:rPr lang="cs-CZ" sz="2000" dirty="0">
                <a:solidFill>
                  <a:srgbClr val="002060"/>
                </a:solidFill>
              </a:rPr>
              <a:t>Přichází konkurenti.</a:t>
            </a:r>
          </a:p>
          <a:p>
            <a:r>
              <a:rPr lang="cs-CZ" sz="2000" dirty="0">
                <a:solidFill>
                  <a:srgbClr val="002060"/>
                </a:solidFill>
              </a:rPr>
              <a:t>Výdaje na marketingovou komunikaci se nezvyšují.</a:t>
            </a:r>
          </a:p>
          <a:p>
            <a:r>
              <a:rPr lang="cs-CZ" sz="2000" dirty="0">
                <a:solidFill>
                  <a:srgbClr val="002060"/>
                </a:solidFill>
              </a:rPr>
              <a:t>Méně investic do zvyšování povědomí o produktu.</a:t>
            </a:r>
          </a:p>
          <a:p>
            <a:r>
              <a:rPr lang="cs-CZ" sz="2000" dirty="0">
                <a:solidFill>
                  <a:srgbClr val="002060"/>
                </a:solidFill>
              </a:rPr>
              <a:t>Je možné rozšiřování sortimentu a modifikace produktu.</a:t>
            </a:r>
          </a:p>
        </p:txBody>
      </p:sp>
      <p:sp>
        <p:nvSpPr>
          <p:cNvPr id="6" name="Nadpis 5"/>
          <p:cNvSpPr>
            <a:spLocks noGrp="1"/>
          </p:cNvSpPr>
          <p:nvPr>
            <p:ph type="title"/>
          </p:nvPr>
        </p:nvSpPr>
        <p:spPr>
          <a:xfrm>
            <a:off x="107504" y="195486"/>
            <a:ext cx="8136904" cy="507703"/>
          </a:xfrm>
        </p:spPr>
        <p:txBody>
          <a:bodyPr/>
          <a:lstStyle/>
          <a:p>
            <a:r>
              <a:rPr lang="cs-CZ" dirty="0"/>
              <a:t>C Fáze růstu (</a:t>
            </a:r>
            <a:r>
              <a:rPr lang="cs-CZ" dirty="0" err="1"/>
              <a:t>growth</a:t>
            </a:r>
            <a:r>
              <a:rPr lang="cs-CZ" dirty="0"/>
              <a:t> </a:t>
            </a:r>
            <a:r>
              <a:rPr lang="cs-CZ" dirty="0" err="1"/>
              <a:t>stage</a:t>
            </a:r>
            <a:r>
              <a:rPr lang="cs-CZ" dirty="0"/>
              <a:t>)</a:t>
            </a:r>
          </a:p>
        </p:txBody>
      </p:sp>
    </p:spTree>
    <p:extLst>
      <p:ext uri="{BB962C8B-B14F-4D97-AF65-F5344CB8AC3E}">
        <p14:creationId xmlns:p14="http://schemas.microsoft.com/office/powerpoint/2010/main" val="4002437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Pokud firma v předchozí fázi investovala do vývoje nástupce, začíná v této fázi skutečně vydělávat.</a:t>
            </a:r>
          </a:p>
          <a:p>
            <a:r>
              <a:rPr lang="cs-CZ" sz="2000" dirty="0">
                <a:solidFill>
                  <a:srgbClr val="002060"/>
                </a:solidFill>
              </a:rPr>
              <a:t>Prodloužení životního cyklu:</a:t>
            </a:r>
          </a:p>
          <a:p>
            <a:pPr lvl="1"/>
            <a:r>
              <a:rPr lang="cs-CZ" sz="2000" dirty="0">
                <a:solidFill>
                  <a:srgbClr val="002060"/>
                </a:solidFill>
              </a:rPr>
              <a:t>Varianty produktu (aktualizace, </a:t>
            </a:r>
            <a:r>
              <a:rPr lang="cs-CZ" sz="2000" dirty="0" err="1">
                <a:solidFill>
                  <a:srgbClr val="002060"/>
                </a:solidFill>
              </a:rPr>
              <a:t>facelift</a:t>
            </a:r>
            <a:r>
              <a:rPr lang="cs-CZ" sz="2000" dirty="0">
                <a:solidFill>
                  <a:srgbClr val="002060"/>
                </a:solidFill>
              </a:rPr>
              <a:t>, změna designu, modelové řady, modifikace).</a:t>
            </a:r>
          </a:p>
          <a:p>
            <a:pPr lvl="1"/>
            <a:r>
              <a:rPr lang="cs-CZ" sz="2000" dirty="0">
                <a:solidFill>
                  <a:srgbClr val="002060"/>
                </a:solidFill>
              </a:rPr>
              <a:t>Uvedení na nové trhy.</a:t>
            </a:r>
          </a:p>
          <a:p>
            <a:r>
              <a:rPr lang="cs-CZ" sz="2000" dirty="0">
                <a:solidFill>
                  <a:srgbClr val="002060"/>
                </a:solidFill>
              </a:rPr>
              <a:t>Růst trhu se zastavuje,</a:t>
            </a:r>
          </a:p>
          <a:p>
            <a:r>
              <a:rPr lang="cs-CZ" sz="2000" dirty="0">
                <a:solidFill>
                  <a:srgbClr val="002060"/>
                </a:solidFill>
              </a:rPr>
              <a:t>Konkurenti se slabší pozicí opouští trh.</a:t>
            </a:r>
          </a:p>
        </p:txBody>
      </p:sp>
      <p:sp>
        <p:nvSpPr>
          <p:cNvPr id="6" name="Nadpis 5"/>
          <p:cNvSpPr>
            <a:spLocks noGrp="1"/>
          </p:cNvSpPr>
          <p:nvPr>
            <p:ph type="title"/>
          </p:nvPr>
        </p:nvSpPr>
        <p:spPr>
          <a:xfrm>
            <a:off x="107504" y="195486"/>
            <a:ext cx="8136904" cy="507703"/>
          </a:xfrm>
        </p:spPr>
        <p:txBody>
          <a:bodyPr/>
          <a:lstStyle/>
          <a:p>
            <a:r>
              <a:rPr lang="cs-CZ" dirty="0"/>
              <a:t>D Fáze zralosti (maturity </a:t>
            </a:r>
            <a:r>
              <a:rPr lang="cs-CZ" dirty="0" err="1"/>
              <a:t>stage</a:t>
            </a:r>
            <a:r>
              <a:rPr lang="cs-CZ" dirty="0"/>
              <a:t>)</a:t>
            </a:r>
          </a:p>
        </p:txBody>
      </p:sp>
    </p:spTree>
    <p:extLst>
      <p:ext uri="{BB962C8B-B14F-4D97-AF65-F5344CB8AC3E}">
        <p14:creationId xmlns:p14="http://schemas.microsoft.com/office/powerpoint/2010/main" val="281127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Klíčová je otázka kdy a jakým způsobem prodej výrobku ukončit.</a:t>
            </a:r>
          </a:p>
          <a:p>
            <a:pPr lvl="1"/>
            <a:r>
              <a:rPr lang="cs-CZ" sz="2000" dirty="0">
                <a:solidFill>
                  <a:srgbClr val="002060"/>
                </a:solidFill>
              </a:rPr>
              <a:t>Rychlý odchod z trhu.</a:t>
            </a:r>
          </a:p>
          <a:p>
            <a:pPr lvl="1"/>
            <a:r>
              <a:rPr lang="cs-CZ" sz="2000" dirty="0">
                <a:solidFill>
                  <a:srgbClr val="002060"/>
                </a:solidFill>
              </a:rPr>
              <a:t>Dokud jsou pokryty variabilní náklady.</a:t>
            </a:r>
          </a:p>
          <a:p>
            <a:pPr lvl="1"/>
            <a:r>
              <a:rPr lang="cs-CZ" sz="2000" dirty="0">
                <a:solidFill>
                  <a:srgbClr val="002060"/>
                </a:solidFill>
              </a:rPr>
              <a:t>Snížit cenu – výprodej.</a:t>
            </a:r>
          </a:p>
          <a:p>
            <a:r>
              <a:rPr lang="cs-CZ" sz="2000" dirty="0">
                <a:solidFill>
                  <a:srgbClr val="002060"/>
                </a:solidFill>
              </a:rPr>
              <a:t>Opatrnost v cenové tvorbě – pokažení image prémiových výrobků.</a:t>
            </a:r>
          </a:p>
        </p:txBody>
      </p:sp>
      <p:sp>
        <p:nvSpPr>
          <p:cNvPr id="6" name="Nadpis 5"/>
          <p:cNvSpPr>
            <a:spLocks noGrp="1"/>
          </p:cNvSpPr>
          <p:nvPr>
            <p:ph type="title"/>
          </p:nvPr>
        </p:nvSpPr>
        <p:spPr>
          <a:xfrm>
            <a:off x="107504" y="195486"/>
            <a:ext cx="8136904" cy="507703"/>
          </a:xfrm>
        </p:spPr>
        <p:txBody>
          <a:bodyPr/>
          <a:lstStyle/>
          <a:p>
            <a:r>
              <a:rPr lang="cs-CZ" dirty="0"/>
              <a:t>E Fáze úpadku (</a:t>
            </a:r>
            <a:r>
              <a:rPr lang="cs-CZ" dirty="0" err="1"/>
              <a:t>decline</a:t>
            </a:r>
            <a:r>
              <a:rPr lang="cs-CZ" dirty="0"/>
              <a:t> </a:t>
            </a:r>
            <a:r>
              <a:rPr lang="cs-CZ" dirty="0" err="1"/>
              <a:t>stage</a:t>
            </a:r>
            <a:r>
              <a:rPr lang="cs-CZ" dirty="0"/>
              <a:t>)</a:t>
            </a:r>
          </a:p>
        </p:txBody>
      </p:sp>
    </p:spTree>
    <p:extLst>
      <p:ext uri="{BB962C8B-B14F-4D97-AF65-F5344CB8AC3E}">
        <p14:creationId xmlns:p14="http://schemas.microsoft.com/office/powerpoint/2010/main" val="2161071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Speciální formy životního cyklu</a:t>
            </a:r>
          </a:p>
        </p:txBody>
      </p:sp>
      <p:grpSp>
        <p:nvGrpSpPr>
          <p:cNvPr id="4" name="Group 20"/>
          <p:cNvGrpSpPr>
            <a:grpSpLocks noGrp="1"/>
          </p:cNvGrpSpPr>
          <p:nvPr/>
        </p:nvGrpSpPr>
        <p:grpSpPr bwMode="auto">
          <a:xfrm>
            <a:off x="539552" y="987574"/>
            <a:ext cx="7571184" cy="3626421"/>
            <a:chOff x="385" y="754"/>
            <a:chExt cx="4173" cy="3039"/>
          </a:xfrm>
        </p:grpSpPr>
        <p:sp>
          <p:nvSpPr>
            <p:cNvPr id="5" name="Line 3"/>
            <p:cNvSpPr>
              <a:spLocks noChangeShapeType="1"/>
            </p:cNvSpPr>
            <p:nvPr/>
          </p:nvSpPr>
          <p:spPr bwMode="auto">
            <a:xfrm>
              <a:off x="385" y="890"/>
              <a:ext cx="0" cy="113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7" name="Line 4"/>
            <p:cNvSpPr>
              <a:spLocks noChangeShapeType="1"/>
            </p:cNvSpPr>
            <p:nvPr/>
          </p:nvSpPr>
          <p:spPr bwMode="auto">
            <a:xfrm>
              <a:off x="385" y="2024"/>
              <a:ext cx="149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 name="Freeform 5"/>
            <p:cNvSpPr>
              <a:spLocks/>
            </p:cNvSpPr>
            <p:nvPr/>
          </p:nvSpPr>
          <p:spPr bwMode="auto">
            <a:xfrm>
              <a:off x="385" y="1154"/>
              <a:ext cx="1769" cy="825"/>
            </a:xfrm>
            <a:custGeom>
              <a:avLst/>
              <a:gdLst>
                <a:gd name="T0" fmla="*/ 0 w 1769"/>
                <a:gd name="T1" fmla="*/ 825 h 825"/>
                <a:gd name="T2" fmla="*/ 363 w 1769"/>
                <a:gd name="T3" fmla="*/ 53 h 825"/>
                <a:gd name="T4" fmla="*/ 1044 w 1769"/>
                <a:gd name="T5" fmla="*/ 507 h 825"/>
                <a:gd name="T6" fmla="*/ 1361 w 1769"/>
                <a:gd name="T7" fmla="*/ 144 h 825"/>
                <a:gd name="T8" fmla="*/ 1542 w 1769"/>
                <a:gd name="T9" fmla="*/ 53 h 825"/>
                <a:gd name="T10" fmla="*/ 1769 w 1769"/>
                <a:gd name="T11" fmla="*/ 326 h 825"/>
                <a:gd name="T12" fmla="*/ 0 60000 65536"/>
                <a:gd name="T13" fmla="*/ 0 60000 65536"/>
                <a:gd name="T14" fmla="*/ 0 60000 65536"/>
                <a:gd name="T15" fmla="*/ 0 60000 65536"/>
                <a:gd name="T16" fmla="*/ 0 60000 65536"/>
                <a:gd name="T17" fmla="*/ 0 60000 65536"/>
                <a:gd name="T18" fmla="*/ 0 w 1769"/>
                <a:gd name="T19" fmla="*/ 0 h 825"/>
                <a:gd name="T20" fmla="*/ 1769 w 1769"/>
                <a:gd name="T21" fmla="*/ 825 h 825"/>
              </a:gdLst>
              <a:ahLst/>
              <a:cxnLst>
                <a:cxn ang="T12">
                  <a:pos x="T0" y="T1"/>
                </a:cxn>
                <a:cxn ang="T13">
                  <a:pos x="T2" y="T3"/>
                </a:cxn>
                <a:cxn ang="T14">
                  <a:pos x="T4" y="T5"/>
                </a:cxn>
                <a:cxn ang="T15">
                  <a:pos x="T6" y="T7"/>
                </a:cxn>
                <a:cxn ang="T16">
                  <a:pos x="T8" y="T9"/>
                </a:cxn>
                <a:cxn ang="T17">
                  <a:pos x="T10" y="T11"/>
                </a:cxn>
              </a:cxnLst>
              <a:rect l="T18" t="T19" r="T20" b="T21"/>
              <a:pathLst>
                <a:path w="1769" h="825">
                  <a:moveTo>
                    <a:pt x="0" y="825"/>
                  </a:moveTo>
                  <a:cubicBezTo>
                    <a:pt x="94" y="465"/>
                    <a:pt x="189" y="106"/>
                    <a:pt x="363" y="53"/>
                  </a:cubicBezTo>
                  <a:cubicBezTo>
                    <a:pt x="537" y="0"/>
                    <a:pt x="878" y="492"/>
                    <a:pt x="1044" y="507"/>
                  </a:cubicBezTo>
                  <a:cubicBezTo>
                    <a:pt x="1210" y="522"/>
                    <a:pt x="1278" y="220"/>
                    <a:pt x="1361" y="144"/>
                  </a:cubicBezTo>
                  <a:cubicBezTo>
                    <a:pt x="1444" y="68"/>
                    <a:pt x="1474" y="23"/>
                    <a:pt x="1542" y="53"/>
                  </a:cubicBezTo>
                  <a:cubicBezTo>
                    <a:pt x="1610" y="83"/>
                    <a:pt x="1731" y="280"/>
                    <a:pt x="1769" y="326"/>
                  </a:cubicBez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 name="Line 6"/>
            <p:cNvSpPr>
              <a:spLocks noChangeShapeType="1"/>
            </p:cNvSpPr>
            <p:nvPr/>
          </p:nvSpPr>
          <p:spPr bwMode="auto">
            <a:xfrm>
              <a:off x="385" y="2341"/>
              <a:ext cx="0" cy="145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10" name="Line 7"/>
            <p:cNvSpPr>
              <a:spLocks noChangeShapeType="1"/>
            </p:cNvSpPr>
            <p:nvPr/>
          </p:nvSpPr>
          <p:spPr bwMode="auto">
            <a:xfrm>
              <a:off x="385" y="3793"/>
              <a:ext cx="154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 name="Freeform 8"/>
            <p:cNvSpPr>
              <a:spLocks/>
            </p:cNvSpPr>
            <p:nvPr/>
          </p:nvSpPr>
          <p:spPr bwMode="auto">
            <a:xfrm>
              <a:off x="431" y="2908"/>
              <a:ext cx="952" cy="794"/>
            </a:xfrm>
            <a:custGeom>
              <a:avLst/>
              <a:gdLst>
                <a:gd name="T0" fmla="*/ 0 w 952"/>
                <a:gd name="T1" fmla="*/ 794 h 794"/>
                <a:gd name="T2" fmla="*/ 362 w 952"/>
                <a:gd name="T3" fmla="*/ 23 h 794"/>
                <a:gd name="T4" fmla="*/ 952 w 952"/>
                <a:gd name="T5" fmla="*/ 658 h 794"/>
                <a:gd name="T6" fmla="*/ 0 60000 65536"/>
                <a:gd name="T7" fmla="*/ 0 60000 65536"/>
                <a:gd name="T8" fmla="*/ 0 60000 65536"/>
                <a:gd name="T9" fmla="*/ 0 w 952"/>
                <a:gd name="T10" fmla="*/ 0 h 794"/>
                <a:gd name="T11" fmla="*/ 952 w 952"/>
                <a:gd name="T12" fmla="*/ 794 h 794"/>
              </a:gdLst>
              <a:ahLst/>
              <a:cxnLst>
                <a:cxn ang="T6">
                  <a:pos x="T0" y="T1"/>
                </a:cxn>
                <a:cxn ang="T7">
                  <a:pos x="T2" y="T3"/>
                </a:cxn>
                <a:cxn ang="T8">
                  <a:pos x="T4" y="T5"/>
                </a:cxn>
              </a:cxnLst>
              <a:rect l="T9" t="T10" r="T11" b="T12"/>
              <a:pathLst>
                <a:path w="952" h="794">
                  <a:moveTo>
                    <a:pt x="0" y="794"/>
                  </a:moveTo>
                  <a:cubicBezTo>
                    <a:pt x="101" y="420"/>
                    <a:pt x="203" y="46"/>
                    <a:pt x="362" y="23"/>
                  </a:cubicBezTo>
                  <a:cubicBezTo>
                    <a:pt x="521" y="0"/>
                    <a:pt x="854" y="552"/>
                    <a:pt x="952" y="658"/>
                  </a:cubicBez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 name="Line 9"/>
            <p:cNvSpPr>
              <a:spLocks noChangeShapeType="1"/>
            </p:cNvSpPr>
            <p:nvPr/>
          </p:nvSpPr>
          <p:spPr bwMode="auto">
            <a:xfrm>
              <a:off x="2608" y="845"/>
              <a:ext cx="0" cy="118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13" name="Line 10"/>
            <p:cNvSpPr>
              <a:spLocks noChangeShapeType="1"/>
            </p:cNvSpPr>
            <p:nvPr/>
          </p:nvSpPr>
          <p:spPr bwMode="auto">
            <a:xfrm>
              <a:off x="2608" y="2024"/>
              <a:ext cx="154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 name="Freeform 11"/>
            <p:cNvSpPr>
              <a:spLocks/>
            </p:cNvSpPr>
            <p:nvPr/>
          </p:nvSpPr>
          <p:spPr bwMode="auto">
            <a:xfrm>
              <a:off x="2608" y="958"/>
              <a:ext cx="1497" cy="1021"/>
            </a:xfrm>
            <a:custGeom>
              <a:avLst/>
              <a:gdLst>
                <a:gd name="T0" fmla="*/ 0 w 1497"/>
                <a:gd name="T1" fmla="*/ 1021 h 1021"/>
                <a:gd name="T2" fmla="*/ 181 w 1497"/>
                <a:gd name="T3" fmla="*/ 476 h 1021"/>
                <a:gd name="T4" fmla="*/ 453 w 1497"/>
                <a:gd name="T5" fmla="*/ 703 h 1021"/>
                <a:gd name="T6" fmla="*/ 590 w 1497"/>
                <a:gd name="T7" fmla="*/ 340 h 1021"/>
                <a:gd name="T8" fmla="*/ 816 w 1497"/>
                <a:gd name="T9" fmla="*/ 522 h 1021"/>
                <a:gd name="T10" fmla="*/ 907 w 1497"/>
                <a:gd name="T11" fmla="*/ 113 h 1021"/>
                <a:gd name="T12" fmla="*/ 1179 w 1497"/>
                <a:gd name="T13" fmla="*/ 386 h 1021"/>
                <a:gd name="T14" fmla="*/ 1270 w 1497"/>
                <a:gd name="T15" fmla="*/ 23 h 1021"/>
                <a:gd name="T16" fmla="*/ 1497 w 1497"/>
                <a:gd name="T17" fmla="*/ 249 h 10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7"/>
                <a:gd name="T28" fmla="*/ 0 h 1021"/>
                <a:gd name="T29" fmla="*/ 1497 w 1497"/>
                <a:gd name="T30" fmla="*/ 1021 h 10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7" h="1021">
                  <a:moveTo>
                    <a:pt x="0" y="1021"/>
                  </a:moveTo>
                  <a:cubicBezTo>
                    <a:pt x="53" y="775"/>
                    <a:pt x="106" y="529"/>
                    <a:pt x="181" y="476"/>
                  </a:cubicBezTo>
                  <a:cubicBezTo>
                    <a:pt x="256" y="423"/>
                    <a:pt x="385" y="726"/>
                    <a:pt x="453" y="703"/>
                  </a:cubicBezTo>
                  <a:cubicBezTo>
                    <a:pt x="521" y="680"/>
                    <a:pt x="530" y="370"/>
                    <a:pt x="590" y="340"/>
                  </a:cubicBezTo>
                  <a:cubicBezTo>
                    <a:pt x="650" y="310"/>
                    <a:pt x="763" y="560"/>
                    <a:pt x="816" y="522"/>
                  </a:cubicBezTo>
                  <a:cubicBezTo>
                    <a:pt x="869" y="484"/>
                    <a:pt x="846" y="136"/>
                    <a:pt x="907" y="113"/>
                  </a:cubicBezTo>
                  <a:cubicBezTo>
                    <a:pt x="968" y="90"/>
                    <a:pt x="1119" y="401"/>
                    <a:pt x="1179" y="386"/>
                  </a:cubicBezTo>
                  <a:cubicBezTo>
                    <a:pt x="1239" y="371"/>
                    <a:pt x="1217" y="46"/>
                    <a:pt x="1270" y="23"/>
                  </a:cubicBezTo>
                  <a:cubicBezTo>
                    <a:pt x="1323" y="0"/>
                    <a:pt x="1459" y="211"/>
                    <a:pt x="1497" y="249"/>
                  </a:cubicBez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 name="Line 12"/>
            <p:cNvSpPr>
              <a:spLocks noChangeShapeType="1"/>
            </p:cNvSpPr>
            <p:nvPr/>
          </p:nvSpPr>
          <p:spPr bwMode="auto">
            <a:xfrm>
              <a:off x="2608" y="2341"/>
              <a:ext cx="0" cy="145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16" name="Line 13"/>
            <p:cNvSpPr>
              <a:spLocks noChangeShapeType="1"/>
            </p:cNvSpPr>
            <p:nvPr/>
          </p:nvSpPr>
          <p:spPr bwMode="auto">
            <a:xfrm>
              <a:off x="2608" y="3793"/>
              <a:ext cx="15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7" name="Line 14"/>
            <p:cNvSpPr>
              <a:spLocks noChangeShapeType="1"/>
            </p:cNvSpPr>
            <p:nvPr/>
          </p:nvSpPr>
          <p:spPr bwMode="auto">
            <a:xfrm flipV="1">
              <a:off x="2653" y="2704"/>
              <a:ext cx="635" cy="1044"/>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 name="Line 15"/>
            <p:cNvSpPr>
              <a:spLocks noChangeShapeType="1"/>
            </p:cNvSpPr>
            <p:nvPr/>
          </p:nvSpPr>
          <p:spPr bwMode="auto">
            <a:xfrm>
              <a:off x="3288" y="2704"/>
              <a:ext cx="363" cy="95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 name="Text Box 16"/>
            <p:cNvSpPr txBox="1">
              <a:spLocks noChangeArrowheads="1"/>
            </p:cNvSpPr>
            <p:nvPr/>
          </p:nvSpPr>
          <p:spPr bwMode="auto">
            <a:xfrm>
              <a:off x="703" y="845"/>
              <a:ext cx="111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RECYCLE</a:t>
              </a:r>
              <a:r>
                <a:rPr lang="en-US" altLang="cs-CZ" b="1">
                  <a:solidFill>
                    <a:srgbClr val="FF3300"/>
                  </a:solidFill>
                  <a:latin typeface="Arial" panose="020B0604020202020204" pitchFamily="34" charset="0"/>
                </a:rPr>
                <a:t>/STYLE</a:t>
              </a:r>
              <a:endParaRPr lang="cs-CZ" altLang="cs-CZ" b="1">
                <a:solidFill>
                  <a:srgbClr val="FF3300"/>
                </a:solidFill>
                <a:latin typeface="Arial" panose="020B0604020202020204" pitchFamily="34" charset="0"/>
              </a:endParaRPr>
            </a:p>
          </p:txBody>
        </p:sp>
        <p:sp>
          <p:nvSpPr>
            <p:cNvPr id="20" name="Text Box 17"/>
            <p:cNvSpPr txBox="1">
              <a:spLocks noChangeArrowheads="1"/>
            </p:cNvSpPr>
            <p:nvPr/>
          </p:nvSpPr>
          <p:spPr bwMode="auto">
            <a:xfrm>
              <a:off x="431" y="2387"/>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FASHION</a:t>
              </a:r>
            </a:p>
          </p:txBody>
        </p:sp>
        <p:sp>
          <p:nvSpPr>
            <p:cNvPr id="21" name="Text Box 18"/>
            <p:cNvSpPr txBox="1">
              <a:spLocks noChangeArrowheads="1"/>
            </p:cNvSpPr>
            <p:nvPr/>
          </p:nvSpPr>
          <p:spPr bwMode="auto">
            <a:xfrm>
              <a:off x="2653" y="754"/>
              <a:ext cx="19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WAVY CYCLE</a:t>
              </a:r>
            </a:p>
          </p:txBody>
        </p:sp>
        <p:sp>
          <p:nvSpPr>
            <p:cNvPr id="22" name="Text Box 19"/>
            <p:cNvSpPr txBox="1">
              <a:spLocks noChangeArrowheads="1"/>
            </p:cNvSpPr>
            <p:nvPr/>
          </p:nvSpPr>
          <p:spPr bwMode="auto">
            <a:xfrm>
              <a:off x="2699" y="2251"/>
              <a:ext cx="14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FASHION HIT</a:t>
              </a:r>
            </a:p>
          </p:txBody>
        </p:sp>
      </p:grpSp>
    </p:spTree>
    <p:extLst>
      <p:ext uri="{BB962C8B-B14F-4D97-AF65-F5344CB8AC3E}">
        <p14:creationId xmlns:p14="http://schemas.microsoft.com/office/powerpoint/2010/main" val="3633274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čára 6"/>
          <p:cNvCxnSpPr/>
          <p:nvPr/>
        </p:nvCxnSpPr>
        <p:spPr>
          <a:xfrm rot="5400000">
            <a:off x="147781" y="2678130"/>
            <a:ext cx="2678400" cy="1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7"/>
          <p:cNvCxnSpPr/>
          <p:nvPr/>
        </p:nvCxnSpPr>
        <p:spPr>
          <a:xfrm rot="10800000" flipV="1">
            <a:off x="1486441" y="4017871"/>
            <a:ext cx="5839560" cy="75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Volný tvar 13"/>
          <p:cNvSpPr/>
          <p:nvPr/>
        </p:nvSpPr>
        <p:spPr>
          <a:xfrm>
            <a:off x="2220841" y="2093310"/>
            <a:ext cx="4050000" cy="1944000"/>
          </a:xfrm>
          <a:custGeom>
            <a:avLst/>
            <a:gdLst>
              <a:gd name="connsiteX0" fmla="*/ 0 w 5400136"/>
              <a:gd name="connsiteY0" fmla="*/ 2592238 h 2592238"/>
              <a:gd name="connsiteX1" fmla="*/ 2794959 w 5400136"/>
              <a:gd name="connsiteY1" fmla="*/ 64698 h 2592238"/>
              <a:gd name="connsiteX2" fmla="*/ 5400136 w 5400136"/>
              <a:gd name="connsiteY2" fmla="*/ 2204049 h 2592238"/>
            </a:gdLst>
            <a:ahLst/>
            <a:cxnLst>
              <a:cxn ang="0">
                <a:pos x="connsiteX0" y="connsiteY0"/>
              </a:cxn>
              <a:cxn ang="0">
                <a:pos x="connsiteX1" y="connsiteY1"/>
              </a:cxn>
              <a:cxn ang="0">
                <a:pos x="connsiteX2" y="connsiteY2"/>
              </a:cxn>
            </a:cxnLst>
            <a:rect l="l" t="t" r="r" b="b"/>
            <a:pathLst>
              <a:path w="5400136" h="2592238">
                <a:moveTo>
                  <a:pt x="0" y="2592238"/>
                </a:moveTo>
                <a:cubicBezTo>
                  <a:pt x="947468" y="1360817"/>
                  <a:pt x="1894936" y="129396"/>
                  <a:pt x="2794959" y="64698"/>
                </a:cubicBezTo>
                <a:cubicBezTo>
                  <a:pt x="3694982" y="0"/>
                  <a:pt x="4885427" y="1840302"/>
                  <a:pt x="5400136" y="2204049"/>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lIns="68572" tIns="34286" rIns="68572" bIns="34286" anchor="ctr"/>
          <a:lstStyle/>
          <a:p>
            <a:pPr algn="ctr">
              <a:buFont typeface="Times New Roman" pitchFamily="16" charset="0"/>
              <a:buNone/>
              <a:defRPr/>
            </a:pPr>
            <a:endParaRPr lang="cs-CZ" sz="1225"/>
          </a:p>
        </p:txBody>
      </p:sp>
      <p:sp>
        <p:nvSpPr>
          <p:cNvPr id="15" name="Volný tvar 14"/>
          <p:cNvSpPr/>
          <p:nvPr/>
        </p:nvSpPr>
        <p:spPr>
          <a:xfrm>
            <a:off x="3951001" y="2090071"/>
            <a:ext cx="4532760" cy="1944000"/>
          </a:xfrm>
          <a:custGeom>
            <a:avLst/>
            <a:gdLst>
              <a:gd name="connsiteX0" fmla="*/ 0 w 5400136"/>
              <a:gd name="connsiteY0" fmla="*/ 2592238 h 2592238"/>
              <a:gd name="connsiteX1" fmla="*/ 2794959 w 5400136"/>
              <a:gd name="connsiteY1" fmla="*/ 64698 h 2592238"/>
              <a:gd name="connsiteX2" fmla="*/ 5400136 w 5400136"/>
              <a:gd name="connsiteY2" fmla="*/ 2204049 h 2592238"/>
            </a:gdLst>
            <a:ahLst/>
            <a:cxnLst>
              <a:cxn ang="0">
                <a:pos x="connsiteX0" y="connsiteY0"/>
              </a:cxn>
              <a:cxn ang="0">
                <a:pos x="connsiteX1" y="connsiteY1"/>
              </a:cxn>
              <a:cxn ang="0">
                <a:pos x="connsiteX2" y="connsiteY2"/>
              </a:cxn>
            </a:cxnLst>
            <a:rect l="l" t="t" r="r" b="b"/>
            <a:pathLst>
              <a:path w="5400136" h="2592238">
                <a:moveTo>
                  <a:pt x="0" y="2592238"/>
                </a:moveTo>
                <a:cubicBezTo>
                  <a:pt x="947468" y="1360817"/>
                  <a:pt x="1894936" y="129396"/>
                  <a:pt x="2794959" y="64698"/>
                </a:cubicBezTo>
                <a:cubicBezTo>
                  <a:pt x="3694982" y="0"/>
                  <a:pt x="4885427" y="1840302"/>
                  <a:pt x="5400136" y="2204049"/>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lIns="68572" tIns="34286" rIns="68572" bIns="34286" anchor="ctr"/>
          <a:lstStyle/>
          <a:p>
            <a:pPr algn="ctr">
              <a:buFont typeface="Times New Roman" pitchFamily="16" charset="0"/>
              <a:buNone/>
              <a:defRPr/>
            </a:pPr>
            <a:endParaRPr lang="cs-CZ" sz="1225" dirty="0">
              <a:solidFill>
                <a:srgbClr val="0070C0"/>
              </a:solidFill>
            </a:endParaRPr>
          </a:p>
        </p:txBody>
      </p:sp>
      <p:cxnSp>
        <p:nvCxnSpPr>
          <p:cNvPr id="18" name="Přímá spojovací čára 17"/>
          <p:cNvCxnSpPr>
            <a:stCxn id="14" idx="0"/>
          </p:cNvCxnSpPr>
          <p:nvPr/>
        </p:nvCxnSpPr>
        <p:spPr>
          <a:xfrm flipV="1">
            <a:off x="2220841" y="1339471"/>
            <a:ext cx="1512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flipV="1">
            <a:off x="3093481" y="1339471"/>
            <a:ext cx="1620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flipV="1">
            <a:off x="3951001" y="1339471"/>
            <a:ext cx="1512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Přímá spojovací čára 20"/>
          <p:cNvCxnSpPr/>
          <p:nvPr/>
        </p:nvCxnSpPr>
        <p:spPr>
          <a:xfrm flipV="1">
            <a:off x="4861441" y="1285471"/>
            <a:ext cx="1620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flipV="1">
            <a:off x="5965201" y="1285471"/>
            <a:ext cx="1512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20" name="TextovéPole 22"/>
          <p:cNvSpPr txBox="1">
            <a:spLocks noChangeArrowheads="1"/>
          </p:cNvSpPr>
          <p:nvPr/>
        </p:nvSpPr>
        <p:spPr bwMode="auto">
          <a:xfrm>
            <a:off x="1593361" y="1125631"/>
            <a:ext cx="58968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Vývoj</a:t>
            </a:r>
          </a:p>
        </p:txBody>
      </p:sp>
      <p:sp>
        <p:nvSpPr>
          <p:cNvPr id="17421" name="TextovéPole 23"/>
          <p:cNvSpPr txBox="1">
            <a:spLocks noChangeArrowheads="1"/>
          </p:cNvSpPr>
          <p:nvPr/>
        </p:nvSpPr>
        <p:spPr bwMode="auto">
          <a:xfrm>
            <a:off x="2235960" y="1125631"/>
            <a:ext cx="91152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dirty="0">
                <a:solidFill>
                  <a:srgbClr val="FF0000"/>
                </a:solidFill>
              </a:rPr>
              <a:t>Zavádění</a:t>
            </a:r>
          </a:p>
        </p:txBody>
      </p:sp>
      <p:sp>
        <p:nvSpPr>
          <p:cNvPr id="17422" name="TextovéPole 24"/>
          <p:cNvSpPr txBox="1">
            <a:spLocks noChangeArrowheads="1"/>
          </p:cNvSpPr>
          <p:nvPr/>
        </p:nvSpPr>
        <p:spPr bwMode="auto">
          <a:xfrm>
            <a:off x="3254401" y="112563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Růst</a:t>
            </a:r>
          </a:p>
        </p:txBody>
      </p:sp>
      <p:sp>
        <p:nvSpPr>
          <p:cNvPr id="17423" name="TextovéPole 25"/>
          <p:cNvSpPr txBox="1">
            <a:spLocks noChangeArrowheads="1"/>
          </p:cNvSpPr>
          <p:nvPr/>
        </p:nvSpPr>
        <p:spPr bwMode="auto">
          <a:xfrm>
            <a:off x="4057921" y="112563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Zralost</a:t>
            </a:r>
          </a:p>
        </p:txBody>
      </p:sp>
      <p:sp>
        <p:nvSpPr>
          <p:cNvPr id="17424" name="TextovéPole 26"/>
          <p:cNvSpPr txBox="1">
            <a:spLocks noChangeArrowheads="1"/>
          </p:cNvSpPr>
          <p:nvPr/>
        </p:nvSpPr>
        <p:spPr bwMode="auto">
          <a:xfrm>
            <a:off x="5076361" y="112563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Úpadek</a:t>
            </a:r>
          </a:p>
        </p:txBody>
      </p:sp>
      <p:sp>
        <p:nvSpPr>
          <p:cNvPr id="17425" name="TextovéPole 28"/>
          <p:cNvSpPr txBox="1">
            <a:spLocks noChangeArrowheads="1"/>
          </p:cNvSpPr>
          <p:nvPr/>
        </p:nvSpPr>
        <p:spPr bwMode="auto">
          <a:xfrm>
            <a:off x="3232801" y="1500391"/>
            <a:ext cx="58860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0070C0"/>
                </a:solidFill>
              </a:rPr>
              <a:t>Vývoj</a:t>
            </a:r>
          </a:p>
        </p:txBody>
      </p:sp>
      <p:sp>
        <p:nvSpPr>
          <p:cNvPr id="17426" name="TextovéPole 29"/>
          <p:cNvSpPr txBox="1">
            <a:spLocks noChangeArrowheads="1"/>
          </p:cNvSpPr>
          <p:nvPr/>
        </p:nvSpPr>
        <p:spPr bwMode="auto">
          <a:xfrm>
            <a:off x="3982321" y="1500391"/>
            <a:ext cx="91152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0070C0"/>
                </a:solidFill>
              </a:rPr>
              <a:t>Zavádění</a:t>
            </a:r>
          </a:p>
        </p:txBody>
      </p:sp>
      <p:sp>
        <p:nvSpPr>
          <p:cNvPr id="17427" name="TextovéPole 30"/>
          <p:cNvSpPr txBox="1">
            <a:spLocks noChangeArrowheads="1"/>
          </p:cNvSpPr>
          <p:nvPr/>
        </p:nvSpPr>
        <p:spPr bwMode="auto">
          <a:xfrm>
            <a:off x="5107681" y="150039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0070C0"/>
                </a:solidFill>
              </a:rPr>
              <a:t>Růst</a:t>
            </a:r>
          </a:p>
        </p:txBody>
      </p:sp>
      <p:sp>
        <p:nvSpPr>
          <p:cNvPr id="32" name="TextovéPole 31"/>
          <p:cNvSpPr txBox="1"/>
          <p:nvPr/>
        </p:nvSpPr>
        <p:spPr>
          <a:xfrm>
            <a:off x="1143000" y="910991"/>
            <a:ext cx="326996" cy="2312739"/>
          </a:xfrm>
          <a:prstGeom prst="rect">
            <a:avLst/>
          </a:prstGeom>
          <a:noFill/>
        </p:spPr>
        <p:txBody>
          <a:bodyPr vert="vert270" lIns="68572" tIns="34286" rIns="68572" bIns="34286">
            <a:spAutoFit/>
          </a:bodyPr>
          <a:lstStyle/>
          <a:p>
            <a:pPr>
              <a:buFont typeface="Times New Roman" pitchFamily="16" charset="0"/>
              <a:buNone/>
              <a:defRPr/>
            </a:pPr>
            <a:r>
              <a:rPr lang="cs-CZ" sz="1225" dirty="0">
                <a:latin typeface="Arial" charset="0"/>
                <a:cs typeface="Arial Unicode MS" charset="0"/>
              </a:rPr>
              <a:t>Objem prodejů</a:t>
            </a:r>
          </a:p>
        </p:txBody>
      </p:sp>
      <p:sp>
        <p:nvSpPr>
          <p:cNvPr id="17429" name="TextovéPole 32"/>
          <p:cNvSpPr txBox="1">
            <a:spLocks noChangeArrowheads="1"/>
          </p:cNvSpPr>
          <p:nvPr/>
        </p:nvSpPr>
        <p:spPr bwMode="auto">
          <a:xfrm>
            <a:off x="6554881" y="4071871"/>
            <a:ext cx="74952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t>Čas</a:t>
            </a:r>
          </a:p>
        </p:txBody>
      </p:sp>
      <p:sp>
        <p:nvSpPr>
          <p:cNvPr id="23" name="Nadpis 5"/>
          <p:cNvSpPr>
            <a:spLocks noGrp="1"/>
          </p:cNvSpPr>
          <p:nvPr>
            <p:ph type="title"/>
          </p:nvPr>
        </p:nvSpPr>
        <p:spPr>
          <a:xfrm>
            <a:off x="107504" y="195486"/>
            <a:ext cx="8136904" cy="507703"/>
          </a:xfrm>
        </p:spPr>
        <p:txBody>
          <a:bodyPr/>
          <a:lstStyle/>
          <a:p>
            <a:r>
              <a:rPr lang="cs-CZ" sz="3600" dirty="0"/>
              <a:t>Portfolio a životní cyklus</a:t>
            </a:r>
          </a:p>
        </p:txBody>
      </p:sp>
    </p:spTree>
    <p:extLst>
      <p:ext uri="{BB962C8B-B14F-4D97-AF65-F5344CB8AC3E}">
        <p14:creationId xmlns:p14="http://schemas.microsoft.com/office/powerpoint/2010/main" val="403238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Musíme mít strategii pro:</a:t>
            </a:r>
          </a:p>
          <a:p>
            <a:pPr lvl="1"/>
            <a:r>
              <a:rPr lang="cs-CZ" sz="2000" b="1" dirty="0">
                <a:solidFill>
                  <a:srgbClr val="002060"/>
                </a:solidFill>
              </a:rPr>
              <a:t>Individuální produkt </a:t>
            </a:r>
            <a:r>
              <a:rPr lang="cs-CZ" sz="2000" dirty="0">
                <a:solidFill>
                  <a:srgbClr val="002060"/>
                </a:solidFill>
              </a:rPr>
              <a:t>(spojena s nezbytnými kategoriemi životního cyklu výrobku, které charakterizují jeho pohyb jednotlivými etapami tržní existence).</a:t>
            </a:r>
          </a:p>
          <a:p>
            <a:pPr lvl="1"/>
            <a:r>
              <a:rPr lang="cs-CZ" sz="2000" b="1" dirty="0">
                <a:solidFill>
                  <a:srgbClr val="002060"/>
                </a:solidFill>
              </a:rPr>
              <a:t>Produktovou řadu </a:t>
            </a:r>
            <a:r>
              <a:rPr lang="cs-CZ" sz="2000" dirty="0">
                <a:solidFill>
                  <a:srgbClr val="002060"/>
                </a:solidFill>
              </a:rPr>
              <a:t>(musí dospět k souladu mezi strategiemi, které byly stanoveny pro jednotlivé produkty. Existují dvě možné alternativy, a těmi jsou buď zkrácení, nebo prodloužení produktové řady za účelem dosažení její optimální délky pro strategické období).</a:t>
            </a:r>
          </a:p>
          <a:p>
            <a:pPr lvl="1"/>
            <a:r>
              <a:rPr lang="cs-CZ" sz="2000" b="1" dirty="0">
                <a:solidFill>
                  <a:srgbClr val="002060"/>
                </a:solidFill>
              </a:rPr>
              <a:t>Produktový mix</a:t>
            </a:r>
            <a:r>
              <a:rPr lang="cs-CZ" sz="2000" dirty="0">
                <a:solidFill>
                  <a:srgbClr val="002060"/>
                </a:solidFill>
              </a:rPr>
              <a:t>. (třídy/rodiny produktů – ekosystém?)</a:t>
            </a:r>
          </a:p>
        </p:txBody>
      </p:sp>
      <p:sp>
        <p:nvSpPr>
          <p:cNvPr id="6" name="Nadpis 5"/>
          <p:cNvSpPr>
            <a:spLocks noGrp="1"/>
          </p:cNvSpPr>
          <p:nvPr>
            <p:ph type="title"/>
          </p:nvPr>
        </p:nvSpPr>
        <p:spPr>
          <a:xfrm>
            <a:off x="107504" y="195486"/>
            <a:ext cx="8136904" cy="507703"/>
          </a:xfrm>
        </p:spPr>
        <p:txBody>
          <a:bodyPr/>
          <a:lstStyle/>
          <a:p>
            <a:r>
              <a:rPr lang="cs-CZ" dirty="0"/>
              <a:t>3 Marketingové strategie v oblasti produktu</a:t>
            </a:r>
          </a:p>
        </p:txBody>
      </p:sp>
    </p:spTree>
    <p:extLst>
      <p:ext uri="{BB962C8B-B14F-4D97-AF65-F5344CB8AC3E}">
        <p14:creationId xmlns:p14="http://schemas.microsoft.com/office/powerpoint/2010/main" val="2743201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4608512" cy="3024336"/>
          </a:xfrm>
          <a:prstGeom prst="rect">
            <a:avLst/>
          </a:prstGeom>
        </p:spPr>
        <p:txBody>
          <a:bodyPr>
            <a:noAutofit/>
          </a:bodyPr>
          <a:lstStyle/>
          <a:p>
            <a:r>
              <a:rPr lang="cs-CZ" sz="2000" dirty="0">
                <a:solidFill>
                  <a:srgbClr val="002060"/>
                </a:solidFill>
              </a:rPr>
              <a:t>„</a:t>
            </a:r>
            <a:r>
              <a:rPr lang="cs-CZ" sz="2000" i="1" dirty="0">
                <a:solidFill>
                  <a:srgbClr val="002060"/>
                </a:solidFill>
              </a:rPr>
              <a:t>Pojem ze </a:t>
            </a:r>
            <a:r>
              <a:rPr lang="cs-CZ" sz="2000" i="1" dirty="0" err="1">
                <a:solidFill>
                  <a:srgbClr val="002060"/>
                </a:solidFill>
              </a:rPr>
              <a:t>Search</a:t>
            </a:r>
            <a:r>
              <a:rPr lang="cs-CZ" sz="2000" i="1" dirty="0">
                <a:solidFill>
                  <a:srgbClr val="002060"/>
                </a:solidFill>
              </a:rPr>
              <a:t> Marketingu. Ve vyhledávači se (zjednodušeně řečeno) vyhledávají dva typy slov (frází). Ty hodně hledaná (např. hotely, realitní kancelář, letenky) a všechny ostatní, které se hledají méně nebo skoro vůbec. Těchto méně hledaných slov a frází však jsou statisíce a ve výsledku generují stejný (někdy i větší) příliv uživatelů.</a:t>
            </a:r>
            <a:r>
              <a:rPr lang="cs-CZ" sz="2000" dirty="0">
                <a:solidFill>
                  <a:srgbClr val="002060"/>
                </a:solidFill>
              </a:rPr>
              <a:t>“ z </a:t>
            </a:r>
            <a:r>
              <a:rPr lang="cs-CZ" sz="2000" dirty="0">
                <a:solidFill>
                  <a:srgbClr val="002060"/>
                </a:solidFill>
                <a:hlinkClick r:id="rId3"/>
              </a:rPr>
              <a:t>MediaGuru</a:t>
            </a:r>
            <a:r>
              <a:rPr lang="cs-CZ" sz="2000" dirty="0">
                <a:solidFill>
                  <a:srgbClr val="002060"/>
                </a:solidFill>
              </a:rPr>
              <a:t>.</a:t>
            </a: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Long </a:t>
            </a:r>
            <a:r>
              <a:rPr lang="cs-CZ" dirty="0" err="1"/>
              <a:t>tail</a:t>
            </a:r>
            <a:endParaRPr lang="cs-CZ" dirty="0"/>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456" y="1746265"/>
            <a:ext cx="3810000" cy="2857500"/>
          </a:xfrm>
          <a:prstGeom prst="rect">
            <a:avLst/>
          </a:prstGeom>
        </p:spPr>
      </p:pic>
    </p:spTree>
    <p:extLst>
      <p:ext uri="{BB962C8B-B14F-4D97-AF65-F5344CB8AC3E}">
        <p14:creationId xmlns:p14="http://schemas.microsoft.com/office/powerpoint/2010/main" val="92535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Uvědomme si tu návaznost</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1720" y="703189"/>
            <a:ext cx="4999558" cy="3956793"/>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678" y="734488"/>
            <a:ext cx="5004556" cy="3960749"/>
          </a:xfrm>
          <a:prstGeom prst="rect">
            <a:avLst/>
          </a:prstGeom>
        </p:spPr>
      </p:pic>
    </p:spTree>
    <p:extLst>
      <p:ext uri="{BB962C8B-B14F-4D97-AF65-F5344CB8AC3E}">
        <p14:creationId xmlns:p14="http://schemas.microsoft.com/office/powerpoint/2010/main" val="4277170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Politika (strategie) produktu zahrnuje všechna rozhodnutí spojená s typem produktu, jeho trhem, charakteristickými rysy apod.</a:t>
            </a:r>
          </a:p>
          <a:p>
            <a:r>
              <a:rPr lang="cs-CZ" sz="2000" b="1" dirty="0">
                <a:solidFill>
                  <a:srgbClr val="002060"/>
                </a:solidFill>
              </a:rPr>
              <a:t>Produktové strategie vycházejí z cílů pro produkt.</a:t>
            </a:r>
          </a:p>
          <a:p>
            <a:r>
              <a:rPr lang="cs-CZ" sz="2000" dirty="0">
                <a:solidFill>
                  <a:srgbClr val="002060"/>
                </a:solidFill>
              </a:rPr>
              <a:t>Politika sortimentu (A) - jaký sortiment chceme vyrábět. (vertikální/horizontální, </a:t>
            </a:r>
            <a:r>
              <a:rPr lang="cs-CZ" sz="2000" dirty="0" err="1">
                <a:solidFill>
                  <a:srgbClr val="002060"/>
                </a:solidFill>
              </a:rPr>
              <a:t>trading</a:t>
            </a:r>
            <a:r>
              <a:rPr lang="cs-CZ" sz="2000" dirty="0">
                <a:solidFill>
                  <a:srgbClr val="002060"/>
                </a:solidFill>
              </a:rPr>
              <a:t>-up/</a:t>
            </a:r>
            <a:r>
              <a:rPr lang="cs-CZ" sz="2000" dirty="0" err="1">
                <a:solidFill>
                  <a:srgbClr val="002060"/>
                </a:solidFill>
              </a:rPr>
              <a:t>down</a:t>
            </a:r>
            <a:r>
              <a:rPr lang="cs-CZ" sz="2000" dirty="0">
                <a:solidFill>
                  <a:srgbClr val="002060"/>
                </a:solidFill>
              </a:rPr>
              <a:t>, up-</a:t>
            </a:r>
            <a:r>
              <a:rPr lang="cs-CZ" sz="2000" dirty="0" err="1">
                <a:solidFill>
                  <a:srgbClr val="002060"/>
                </a:solidFill>
              </a:rPr>
              <a:t>selling</a:t>
            </a:r>
            <a:r>
              <a:rPr lang="cs-CZ" sz="2000" dirty="0">
                <a:solidFill>
                  <a:srgbClr val="002060"/>
                </a:solidFill>
              </a:rPr>
              <a:t>/</a:t>
            </a:r>
            <a:r>
              <a:rPr lang="cs-CZ" sz="2000" dirty="0" err="1">
                <a:solidFill>
                  <a:srgbClr val="002060"/>
                </a:solidFill>
              </a:rPr>
              <a:t>cross-selling</a:t>
            </a:r>
            <a:r>
              <a:rPr lang="cs-CZ" sz="2000" dirty="0">
                <a:solidFill>
                  <a:srgbClr val="002060"/>
                </a:solidFill>
              </a:rPr>
              <a:t>).</a:t>
            </a:r>
          </a:p>
          <a:p>
            <a:r>
              <a:rPr lang="cs-CZ" sz="2000" dirty="0">
                <a:solidFill>
                  <a:srgbClr val="002060"/>
                </a:solidFill>
              </a:rPr>
              <a:t>Politika produktových skupin (B) - přidání, modifikace, zrušení produktů ve skupině.</a:t>
            </a:r>
          </a:p>
          <a:p>
            <a:r>
              <a:rPr lang="cs-CZ" sz="2000" dirty="0">
                <a:solidFill>
                  <a:srgbClr val="002060"/>
                </a:solidFill>
              </a:rPr>
              <a:t>Politika atributů produktu (C) - značka, obal, záruka a kvalita apod.</a:t>
            </a:r>
          </a:p>
        </p:txBody>
      </p:sp>
      <p:sp>
        <p:nvSpPr>
          <p:cNvPr id="6" name="Nadpis 5"/>
          <p:cNvSpPr>
            <a:spLocks noGrp="1"/>
          </p:cNvSpPr>
          <p:nvPr>
            <p:ph type="title"/>
          </p:nvPr>
        </p:nvSpPr>
        <p:spPr>
          <a:xfrm>
            <a:off x="107504" y="195486"/>
            <a:ext cx="8136904" cy="507703"/>
          </a:xfrm>
        </p:spPr>
        <p:txBody>
          <a:bodyPr/>
          <a:lstStyle/>
          <a:p>
            <a:r>
              <a:rPr lang="cs-CZ" dirty="0"/>
              <a:t>Produktové strategie (politiky)</a:t>
            </a:r>
          </a:p>
        </p:txBody>
      </p:sp>
    </p:spTree>
    <p:extLst>
      <p:ext uri="{BB962C8B-B14F-4D97-AF65-F5344CB8AC3E}">
        <p14:creationId xmlns:p14="http://schemas.microsoft.com/office/powerpoint/2010/main" val="2593319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25307"/>
            <a:ext cx="8280920" cy="3024336"/>
          </a:xfrm>
          <a:prstGeom prst="rect">
            <a:avLst/>
          </a:prstGeom>
        </p:spPr>
        <p:txBody>
          <a:bodyPr>
            <a:noAutofit/>
          </a:bodyPr>
          <a:lstStyle/>
          <a:p>
            <a:r>
              <a:rPr lang="cs-CZ" sz="2000" dirty="0">
                <a:solidFill>
                  <a:srgbClr val="002060"/>
                </a:solidFill>
              </a:rPr>
              <a:t>Musím znát klasifikaci produktů (spotřební/průmyslové, krátko/středně/dlouho-dobé, podle způsobu nakupování, příležitosti apod.)</a:t>
            </a:r>
          </a:p>
          <a:p>
            <a:r>
              <a:rPr lang="cs-CZ" sz="2000" dirty="0">
                <a:solidFill>
                  <a:srgbClr val="002060"/>
                </a:solidFill>
              </a:rPr>
              <a:t>Hodnotím existující sortiment, prognózuji, formuluji možné politiky, ukončuji nevhodné produkty.</a:t>
            </a:r>
          </a:p>
          <a:p>
            <a:pPr lvl="1"/>
            <a:r>
              <a:rPr lang="cs-CZ" sz="2000" dirty="0">
                <a:solidFill>
                  <a:srgbClr val="002060"/>
                </a:solidFill>
              </a:rPr>
              <a:t>Délka produktového mixu – celkový počet položek v produktovém mixu.</a:t>
            </a:r>
          </a:p>
          <a:p>
            <a:pPr lvl="1"/>
            <a:r>
              <a:rPr lang="cs-CZ" sz="2000" dirty="0">
                <a:solidFill>
                  <a:srgbClr val="002060"/>
                </a:solidFill>
              </a:rPr>
              <a:t>Šířka produktového mixu – počet produktových řad.</a:t>
            </a:r>
          </a:p>
          <a:p>
            <a:pPr lvl="1"/>
            <a:r>
              <a:rPr lang="cs-CZ" sz="2000" dirty="0">
                <a:solidFill>
                  <a:srgbClr val="002060"/>
                </a:solidFill>
              </a:rPr>
              <a:t>Hloubka produktového mixu – počet variant produktů v produktové řadě.</a:t>
            </a:r>
          </a:p>
          <a:p>
            <a:r>
              <a:rPr lang="cs-CZ" sz="2000" dirty="0">
                <a:solidFill>
                  <a:srgbClr val="002060"/>
                </a:solidFill>
              </a:rPr>
              <a:t>Roztažení produktové řady (</a:t>
            </a:r>
            <a:r>
              <a:rPr lang="cs-CZ" sz="2000" dirty="0" err="1">
                <a:solidFill>
                  <a:srgbClr val="002060"/>
                </a:solidFill>
              </a:rPr>
              <a:t>Product</a:t>
            </a:r>
            <a:r>
              <a:rPr lang="cs-CZ" sz="2000" dirty="0">
                <a:solidFill>
                  <a:srgbClr val="002060"/>
                </a:solidFill>
              </a:rPr>
              <a:t> Line </a:t>
            </a:r>
            <a:r>
              <a:rPr lang="cs-CZ" sz="2000" dirty="0" err="1">
                <a:solidFill>
                  <a:srgbClr val="002060"/>
                </a:solidFill>
              </a:rPr>
              <a:t>Stretching</a:t>
            </a:r>
            <a:r>
              <a:rPr lang="cs-CZ" sz="2000" dirty="0">
                <a:solidFill>
                  <a:srgbClr val="002060"/>
                </a:solidFill>
              </a:rPr>
              <a:t>) – dolů, nahoru, oběma směry. </a:t>
            </a:r>
          </a:p>
          <a:p>
            <a:r>
              <a:rPr lang="cs-CZ" sz="2000" dirty="0">
                <a:solidFill>
                  <a:srgbClr val="002060"/>
                </a:solidFill>
              </a:rPr>
              <a:t>Vyplnění produktové řady (</a:t>
            </a:r>
            <a:r>
              <a:rPr lang="cs-CZ" sz="2000" dirty="0" err="1">
                <a:solidFill>
                  <a:srgbClr val="002060"/>
                </a:solidFill>
              </a:rPr>
              <a:t>Product</a:t>
            </a:r>
            <a:r>
              <a:rPr lang="cs-CZ" sz="2000" dirty="0">
                <a:solidFill>
                  <a:srgbClr val="002060"/>
                </a:solidFill>
              </a:rPr>
              <a:t> Line </a:t>
            </a:r>
            <a:r>
              <a:rPr lang="cs-CZ" sz="2000" dirty="0" err="1">
                <a:solidFill>
                  <a:srgbClr val="002060"/>
                </a:solidFill>
              </a:rPr>
              <a:t>Filling</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A Politika sortimentu</a:t>
            </a:r>
          </a:p>
        </p:txBody>
      </p:sp>
    </p:spTree>
    <p:extLst>
      <p:ext uri="{BB962C8B-B14F-4D97-AF65-F5344CB8AC3E}">
        <p14:creationId xmlns:p14="http://schemas.microsoft.com/office/powerpoint/2010/main" val="959777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Vnitřní a vnější vyhodnocení existující skupiny produktů. "Vnitřní" znamená stanovení, do jaké míry každý typ produktu přispívá k obratu a zisku a jaký je očekávaný růst tohoto produktu. "Vnější" vyhodnocení znamená, že marketingový odborník musí umístit všechny své typy produktů vedle konkurenčních typů a potom analyzovat, jsou-li ve výrobkovém mixu nějaké "mezery".</a:t>
            </a:r>
          </a:p>
          <a:p>
            <a:r>
              <a:rPr lang="cs-CZ" sz="2000" dirty="0">
                <a:solidFill>
                  <a:srgbClr val="002060"/>
                </a:solidFill>
              </a:rPr>
              <a:t>Poté: rozšíření (up/</a:t>
            </a:r>
            <a:r>
              <a:rPr lang="cs-CZ" sz="2000" dirty="0" err="1">
                <a:solidFill>
                  <a:srgbClr val="002060"/>
                </a:solidFill>
              </a:rPr>
              <a:t>down</a:t>
            </a:r>
            <a:r>
              <a:rPr lang="cs-CZ" sz="2000" dirty="0">
                <a:solidFill>
                  <a:srgbClr val="002060"/>
                </a:solidFill>
              </a:rPr>
              <a:t>), inovace, modernizace, přecenění, re-</a:t>
            </a:r>
            <a:r>
              <a:rPr lang="cs-CZ" sz="2000" dirty="0" err="1">
                <a:solidFill>
                  <a:srgbClr val="002060"/>
                </a:solidFill>
              </a:rPr>
              <a:t>cycle</a:t>
            </a:r>
            <a:r>
              <a:rPr lang="cs-CZ" sz="2000" dirty="0">
                <a:solidFill>
                  <a:srgbClr val="002060"/>
                </a:solidFill>
              </a:rPr>
              <a:t>, apod.</a:t>
            </a:r>
          </a:p>
        </p:txBody>
      </p:sp>
      <p:sp>
        <p:nvSpPr>
          <p:cNvPr id="6" name="Nadpis 5"/>
          <p:cNvSpPr>
            <a:spLocks noGrp="1"/>
          </p:cNvSpPr>
          <p:nvPr>
            <p:ph type="title"/>
          </p:nvPr>
        </p:nvSpPr>
        <p:spPr>
          <a:xfrm>
            <a:off x="107504" y="195486"/>
            <a:ext cx="8136904" cy="507703"/>
          </a:xfrm>
        </p:spPr>
        <p:txBody>
          <a:bodyPr/>
          <a:lstStyle/>
          <a:p>
            <a:r>
              <a:rPr lang="cs-CZ" dirty="0"/>
              <a:t>B Politika produktových skupin</a:t>
            </a:r>
          </a:p>
        </p:txBody>
      </p:sp>
    </p:spTree>
    <p:extLst>
      <p:ext uri="{BB962C8B-B14F-4D97-AF65-F5344CB8AC3E}">
        <p14:creationId xmlns:p14="http://schemas.microsoft.com/office/powerpoint/2010/main" val="2975364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Časté cíle: značka, kvalita, obal, služby a záruka, cena, </a:t>
            </a:r>
            <a:r>
              <a:rPr lang="cs-CZ" sz="2800" dirty="0">
                <a:solidFill>
                  <a:srgbClr val="002060"/>
                </a:solidFill>
              </a:rPr>
              <a:t>cena</a:t>
            </a:r>
            <a:r>
              <a:rPr lang="cs-CZ" sz="2000" dirty="0">
                <a:solidFill>
                  <a:srgbClr val="002060"/>
                </a:solidFill>
              </a:rPr>
              <a:t>, </a:t>
            </a:r>
            <a:r>
              <a:rPr lang="cs-CZ" sz="2400" dirty="0">
                <a:solidFill>
                  <a:srgbClr val="002060"/>
                </a:solidFill>
              </a:rPr>
              <a:t>CENA …</a:t>
            </a:r>
          </a:p>
          <a:p>
            <a:r>
              <a:rPr lang="cs-CZ" sz="2000" dirty="0">
                <a:solidFill>
                  <a:srgbClr val="002060"/>
                </a:solidFill>
              </a:rPr>
              <a:t>Značka – co přináší zákazníkovi.</a:t>
            </a:r>
          </a:p>
          <a:p>
            <a:r>
              <a:rPr lang="cs-CZ" sz="2000" dirty="0">
                <a:solidFill>
                  <a:srgbClr val="002060"/>
                </a:solidFill>
              </a:rPr>
              <a:t>Kvalita – objektivní a subjektivní.</a:t>
            </a:r>
          </a:p>
          <a:p>
            <a:r>
              <a:rPr lang="cs-CZ" sz="2000" dirty="0">
                <a:solidFill>
                  <a:srgbClr val="002060"/>
                </a:solidFill>
              </a:rPr>
              <a:t>Obal – </a:t>
            </a:r>
            <a:r>
              <a:rPr lang="cs-CZ" sz="2000" dirty="0" err="1">
                <a:solidFill>
                  <a:srgbClr val="002060"/>
                </a:solidFill>
              </a:rPr>
              <a:t>fce</a:t>
            </a:r>
            <a:r>
              <a:rPr lang="cs-CZ" sz="2000" dirty="0">
                <a:solidFill>
                  <a:srgbClr val="002060"/>
                </a:solidFill>
              </a:rPr>
              <a:t>. obalu: pozornost, rozpoznatelnost, informace, emoce, ochrana, ekologie, přidaná hodnota.</a:t>
            </a:r>
          </a:p>
          <a:p>
            <a:r>
              <a:rPr lang="cs-CZ" sz="2000" dirty="0">
                <a:solidFill>
                  <a:srgbClr val="002060"/>
                </a:solidFill>
              </a:rPr>
              <a:t>Služby a záruka – služby před koupí, během koupě, po koupi.</a:t>
            </a:r>
          </a:p>
        </p:txBody>
      </p:sp>
      <p:sp>
        <p:nvSpPr>
          <p:cNvPr id="6" name="Nadpis 5"/>
          <p:cNvSpPr>
            <a:spLocks noGrp="1"/>
          </p:cNvSpPr>
          <p:nvPr>
            <p:ph type="title"/>
          </p:nvPr>
        </p:nvSpPr>
        <p:spPr>
          <a:xfrm>
            <a:off x="107504" y="195486"/>
            <a:ext cx="8136904" cy="507703"/>
          </a:xfrm>
        </p:spPr>
        <p:txBody>
          <a:bodyPr/>
          <a:lstStyle/>
          <a:p>
            <a:r>
              <a:rPr lang="cs-CZ" dirty="0"/>
              <a:t>C Politika atributů produktu</a:t>
            </a:r>
          </a:p>
        </p:txBody>
      </p:sp>
    </p:spTree>
    <p:extLst>
      <p:ext uri="{BB962C8B-B14F-4D97-AF65-F5344CB8AC3E}">
        <p14:creationId xmlns:p14="http://schemas.microsoft.com/office/powerpoint/2010/main" val="1809078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Strategie snižování nákladů produktu -  na základě nákladového </a:t>
            </a:r>
            <a:r>
              <a:rPr lang="cs-CZ" sz="2000" dirty="0" err="1">
                <a:solidFill>
                  <a:srgbClr val="002060"/>
                </a:solidFill>
              </a:rPr>
              <a:t>benchmarkingu</a:t>
            </a:r>
            <a:r>
              <a:rPr lang="cs-CZ" sz="2000" dirty="0">
                <a:solidFill>
                  <a:srgbClr val="002060"/>
                </a:solidFill>
              </a:rPr>
              <a:t> vyrábím levněji.</a:t>
            </a:r>
          </a:p>
          <a:p>
            <a:r>
              <a:rPr lang="cs-CZ" sz="2000" dirty="0">
                <a:solidFill>
                  <a:srgbClr val="002060"/>
                </a:solidFill>
              </a:rPr>
              <a:t>Strategie zvyšování obratu – P*Q – práce s P, aby Q rostlo.</a:t>
            </a:r>
          </a:p>
          <a:p>
            <a:r>
              <a:rPr lang="cs-CZ" sz="2000" dirty="0">
                <a:solidFill>
                  <a:srgbClr val="002060"/>
                </a:solidFill>
              </a:rPr>
              <a:t>Strategie zvyšování zisku z prodejů – práce s P, snižování nákladů.</a:t>
            </a:r>
          </a:p>
          <a:p>
            <a:r>
              <a:rPr lang="cs-CZ" sz="2000" dirty="0">
                <a:solidFill>
                  <a:srgbClr val="002060"/>
                </a:solidFill>
              </a:rPr>
              <a:t>Strategie zlepšování produktových řad – inovace, komplexní nabídka řady, modifikace, individualizovaná nabídka.</a:t>
            </a:r>
          </a:p>
          <a:p>
            <a:r>
              <a:rPr lang="cs-CZ" sz="2000" dirty="0">
                <a:solidFill>
                  <a:srgbClr val="002060"/>
                </a:solidFill>
              </a:rPr>
              <a:t>Klasické „</a:t>
            </a:r>
            <a:r>
              <a:rPr lang="cs-CZ" sz="2000" dirty="0" err="1">
                <a:solidFill>
                  <a:srgbClr val="002060"/>
                </a:solidFill>
              </a:rPr>
              <a:t>low</a:t>
            </a:r>
            <a:r>
              <a:rPr lang="cs-CZ" sz="2000" dirty="0">
                <a:solidFill>
                  <a:srgbClr val="002060"/>
                </a:solidFill>
              </a:rPr>
              <a:t>/</a:t>
            </a:r>
            <a:r>
              <a:rPr lang="cs-CZ" sz="2000" dirty="0" err="1">
                <a:solidFill>
                  <a:srgbClr val="002060"/>
                </a:solidFill>
              </a:rPr>
              <a:t>mid</a:t>
            </a:r>
            <a:r>
              <a:rPr lang="cs-CZ" sz="2000" dirty="0">
                <a:solidFill>
                  <a:srgbClr val="002060"/>
                </a:solidFill>
              </a:rPr>
              <a:t>/</a:t>
            </a:r>
            <a:r>
              <a:rPr lang="cs-CZ" sz="2000" dirty="0" err="1">
                <a:solidFill>
                  <a:srgbClr val="002060"/>
                </a:solidFill>
              </a:rPr>
              <a:t>high</a:t>
            </a:r>
            <a:r>
              <a:rPr lang="cs-CZ" sz="2000" dirty="0">
                <a:solidFill>
                  <a:srgbClr val="002060"/>
                </a:solidFill>
              </a:rPr>
              <a:t> budget/</a:t>
            </a:r>
            <a:r>
              <a:rPr lang="cs-CZ" sz="2000" dirty="0" err="1">
                <a:solidFill>
                  <a:srgbClr val="002060"/>
                </a:solidFill>
              </a:rPr>
              <a:t>cost</a:t>
            </a:r>
            <a:r>
              <a:rPr lang="cs-CZ" sz="2000" dirty="0">
                <a:solidFill>
                  <a:srgbClr val="002060"/>
                </a:solidFill>
              </a:rPr>
              <a:t>“ produktové strategie.</a:t>
            </a:r>
          </a:p>
          <a:p>
            <a:r>
              <a:rPr lang="cs-CZ" sz="2000" dirty="0">
                <a:solidFill>
                  <a:srgbClr val="002060"/>
                </a:solidFill>
              </a:rPr>
              <a:t>Strategie docilování stejných obratů/zisku – pro stabilní firmu nesledující expanzi.</a:t>
            </a:r>
          </a:p>
        </p:txBody>
      </p:sp>
      <p:sp>
        <p:nvSpPr>
          <p:cNvPr id="6" name="Nadpis 5"/>
          <p:cNvSpPr>
            <a:spLocks noGrp="1"/>
          </p:cNvSpPr>
          <p:nvPr>
            <p:ph type="title"/>
          </p:nvPr>
        </p:nvSpPr>
        <p:spPr>
          <a:xfrm>
            <a:off x="107504" y="195486"/>
            <a:ext cx="8136904" cy="507703"/>
          </a:xfrm>
        </p:spPr>
        <p:txBody>
          <a:bodyPr/>
          <a:lstStyle/>
          <a:p>
            <a:r>
              <a:rPr lang="cs-CZ" dirty="0"/>
              <a:t>Specifické produktové strategie</a:t>
            </a:r>
          </a:p>
        </p:txBody>
      </p:sp>
    </p:spTree>
    <p:extLst>
      <p:ext uri="{BB962C8B-B14F-4D97-AF65-F5344CB8AC3E}">
        <p14:creationId xmlns:p14="http://schemas.microsoft.com/office/powerpoint/2010/main" val="3165593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2000" dirty="0">
                <a:solidFill>
                  <a:srgbClr val="002060"/>
                </a:solidFill>
              </a:rPr>
              <a:t>Kniha W. </a:t>
            </a:r>
            <a:r>
              <a:rPr lang="cs-CZ" sz="2000" dirty="0" err="1">
                <a:solidFill>
                  <a:srgbClr val="002060"/>
                </a:solidFill>
              </a:rPr>
              <a:t>Chana</a:t>
            </a:r>
            <a:r>
              <a:rPr lang="cs-CZ" sz="2000" dirty="0">
                <a:solidFill>
                  <a:srgbClr val="002060"/>
                </a:solidFill>
              </a:rPr>
              <a:t> Kima a Renée </a:t>
            </a:r>
            <a:r>
              <a:rPr lang="cs-CZ" sz="2000" dirty="0" err="1">
                <a:solidFill>
                  <a:srgbClr val="002060"/>
                </a:solidFill>
              </a:rPr>
              <a:t>Mauborgneové</a:t>
            </a:r>
            <a:r>
              <a:rPr lang="cs-CZ" sz="2000" dirty="0">
                <a:solidFill>
                  <a:srgbClr val="002060"/>
                </a:solidFill>
              </a:rPr>
              <a:t> </a:t>
            </a:r>
            <a:r>
              <a:rPr lang="cs-CZ" sz="2000" dirty="0">
                <a:solidFill>
                  <a:srgbClr val="002060"/>
                </a:solidFill>
                <a:hlinkClick r:id="rId3"/>
              </a:rPr>
              <a:t>Strategie modrého oceánu</a:t>
            </a:r>
            <a:r>
              <a:rPr lang="cs-CZ" sz="2000" dirty="0">
                <a:solidFill>
                  <a:srgbClr val="002060"/>
                </a:solidFill>
              </a:rPr>
              <a:t>.</a:t>
            </a:r>
          </a:p>
          <a:p>
            <a:r>
              <a:rPr lang="cs-CZ" sz="2000" b="1" i="1" dirty="0">
                <a:solidFill>
                  <a:srgbClr val="002060"/>
                </a:solidFill>
              </a:rPr>
              <a:t>„Červené oceány</a:t>
            </a:r>
            <a:r>
              <a:rPr lang="cs-CZ" sz="2000" i="1" dirty="0">
                <a:solidFill>
                  <a:srgbClr val="002060"/>
                </a:solidFill>
              </a:rPr>
              <a:t> - to jsou všechna existující odvětví operující ve známém tržním prostoru. V červených oceánech jsou definovány a přijímány hranice odvětví a jsou známa pravidla konkurenční hry. S tím, jak je tržní prostor stále více přecpán konkurenty, vyhlídky na zisk a růst jsou stále omezenější. Tvrdá, nelítostná konkurence vede k tomu, že podniky krvácejí - proto pojem červený oceán.“</a:t>
            </a:r>
          </a:p>
          <a:p>
            <a:r>
              <a:rPr lang="cs-CZ" sz="2000" i="1" dirty="0">
                <a:solidFill>
                  <a:srgbClr val="002060"/>
                </a:solidFill>
              </a:rPr>
              <a:t>“</a:t>
            </a:r>
            <a:r>
              <a:rPr lang="cs-CZ" sz="2000" b="1" i="1" dirty="0">
                <a:solidFill>
                  <a:srgbClr val="002060"/>
                </a:solidFill>
              </a:rPr>
              <a:t>Modré oceány</a:t>
            </a:r>
            <a:r>
              <a:rPr lang="cs-CZ" sz="2000" i="1" dirty="0">
                <a:solidFill>
                  <a:srgbClr val="002060"/>
                </a:solidFill>
              </a:rPr>
              <a:t> - to jsou odvětví, která dosud neexistují, to je neznámý tržní prostor neposkvrněný konkurencí. V modrých oceánech se poptávka vytváří místo aby se vybojovávala. A je zde spousta příležitostí k růstu.“</a:t>
            </a:r>
          </a:p>
          <a:p>
            <a:r>
              <a:rPr lang="cs-CZ" sz="2000" i="1" dirty="0">
                <a:solidFill>
                  <a:srgbClr val="002060"/>
                </a:solidFill>
              </a:rPr>
              <a:t>„Strategie modrého oceánu (BOS - Blue-</a:t>
            </a:r>
            <a:r>
              <a:rPr lang="cs-CZ" sz="2000" i="1" dirty="0" err="1">
                <a:solidFill>
                  <a:srgbClr val="002060"/>
                </a:solidFill>
              </a:rPr>
              <a:t>Ocean</a:t>
            </a:r>
            <a:r>
              <a:rPr lang="cs-CZ" sz="2000" i="1" dirty="0">
                <a:solidFill>
                  <a:srgbClr val="002060"/>
                </a:solidFill>
              </a:rPr>
              <a:t> </a:t>
            </a:r>
            <a:r>
              <a:rPr lang="cs-CZ" sz="2000" i="1" dirty="0" err="1">
                <a:solidFill>
                  <a:srgbClr val="002060"/>
                </a:solidFill>
              </a:rPr>
              <a:t>Strategy</a:t>
            </a:r>
            <a:r>
              <a:rPr lang="cs-CZ" sz="2000" i="1" dirty="0">
                <a:solidFill>
                  <a:srgbClr val="002060"/>
                </a:solidFill>
              </a:rPr>
              <a:t>) charakterizuje jak strategickou logiku, která je za vytvářením nového tržního prostoru, tak praktický rámec pro systematické budování a využití "modrých oceánů".“</a:t>
            </a:r>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Modré oceány. A červené. </a:t>
            </a:r>
          </a:p>
        </p:txBody>
      </p:sp>
    </p:spTree>
    <p:extLst>
      <p:ext uri="{BB962C8B-B14F-4D97-AF65-F5344CB8AC3E}">
        <p14:creationId xmlns:p14="http://schemas.microsoft.com/office/powerpoint/2010/main" val="1113297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Hlavní myšlenka – nesoupeřím s konkurencí, ale vytvářím si svůj nový tržní prostor – modrý oceán – mám náskok, jsem leader a určuji pravidla. </a:t>
            </a:r>
          </a:p>
          <a:p>
            <a:r>
              <a:rPr lang="cs-CZ" sz="2000" dirty="0">
                <a:solidFill>
                  <a:srgbClr val="002060"/>
                </a:solidFill>
              </a:rPr>
              <a:t>V červeném oceánu se pak stále perou mí staří žraloci – klasický boj o efektivitu (náklady/výnosy).</a:t>
            </a:r>
          </a:p>
          <a:p>
            <a:r>
              <a:rPr lang="cs-CZ" sz="2000" dirty="0">
                <a:solidFill>
                  <a:srgbClr val="002060"/>
                </a:solidFill>
              </a:rPr>
              <a:t>V čem je trik? – musím přinést „hodnotovou inovaci“ – skokový přírůstek hodnoty pro zákazníka. </a:t>
            </a:r>
          </a:p>
          <a:p>
            <a:r>
              <a:rPr lang="cs-CZ" sz="2000" dirty="0">
                <a:solidFill>
                  <a:srgbClr val="002060"/>
                </a:solidFill>
              </a:rPr>
              <a:t>Pomocí hodnotové křivky analyzuji hodnotu v celém odvětví – hledám možnosti k vyniknutí – eliminuji zbytečné funkce a přidávám nové. </a:t>
            </a:r>
            <a:r>
              <a:rPr lang="cs-CZ" sz="2000" dirty="0">
                <a:solidFill>
                  <a:srgbClr val="002060"/>
                </a:solidFill>
                <a:hlinkClick r:id="rId3"/>
              </a:rPr>
              <a:t>Více zde</a:t>
            </a:r>
            <a:r>
              <a:rPr lang="cs-CZ" sz="2000" dirty="0">
                <a:solidFill>
                  <a:srgbClr val="002060"/>
                </a:solidFill>
              </a:rPr>
              <a:t>.</a:t>
            </a:r>
          </a:p>
          <a:p>
            <a:endParaRPr lang="cs-CZ" sz="2000" dirty="0">
              <a:solidFill>
                <a:srgbClr val="002060"/>
              </a:solidFill>
            </a:endParaRPr>
          </a:p>
          <a:p>
            <a:r>
              <a:rPr lang="cs-CZ" sz="2000" dirty="0">
                <a:solidFill>
                  <a:srgbClr val="002060"/>
                </a:solidFill>
              </a:rPr>
              <a:t>Pěkné příklady </a:t>
            </a:r>
            <a:r>
              <a:rPr lang="cs-CZ" sz="2000" dirty="0">
                <a:solidFill>
                  <a:srgbClr val="002060"/>
                </a:solidFill>
                <a:hlinkClick r:id="rId4"/>
              </a:rPr>
              <a:t>zde</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Stále plaveme v oceánech</a:t>
            </a:r>
          </a:p>
        </p:txBody>
      </p:sp>
    </p:spTree>
    <p:extLst>
      <p:ext uri="{BB962C8B-B14F-4D97-AF65-F5344CB8AC3E}">
        <p14:creationId xmlns:p14="http://schemas.microsoft.com/office/powerpoint/2010/main" val="18850529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1600" b="1" dirty="0">
                <a:solidFill>
                  <a:srgbClr val="002060"/>
                </a:solidFill>
              </a:rPr>
              <a:t>Vymezte stávající tržní oblast.</a:t>
            </a:r>
            <a:r>
              <a:rPr lang="cs-CZ" sz="1600" dirty="0">
                <a:solidFill>
                  <a:srgbClr val="002060"/>
                </a:solidFill>
              </a:rPr>
              <a:t> Jaké produkty nabízíte? V jakém tržním segmentu se pohybujete? Jaké jsou vaše klíčové kompetence?</a:t>
            </a:r>
          </a:p>
          <a:p>
            <a:r>
              <a:rPr lang="cs-CZ" sz="1600" b="1" dirty="0">
                <a:solidFill>
                  <a:srgbClr val="002060"/>
                </a:solidFill>
              </a:rPr>
              <a:t>Najděte klíčové faktory v rámci oblasti.</a:t>
            </a:r>
            <a:r>
              <a:rPr lang="cs-CZ" sz="1600" dirty="0">
                <a:solidFill>
                  <a:srgbClr val="002060"/>
                </a:solidFill>
              </a:rPr>
              <a:t> Podle čeho se zákazník rozhoduje při volbě produktu? Jaké vlastnosti od produktu očekává? Jaké potřeby chce prostřednictvím vašeho výrobku nebo služby uspokojit?</a:t>
            </a:r>
          </a:p>
          <a:p>
            <a:r>
              <a:rPr lang="cs-CZ" sz="1600" b="1" dirty="0">
                <a:solidFill>
                  <a:srgbClr val="002060"/>
                </a:solidFill>
              </a:rPr>
              <a:t>Sestavte hodnotovou křivku.</a:t>
            </a:r>
            <a:r>
              <a:rPr lang="cs-CZ" sz="1600" dirty="0">
                <a:solidFill>
                  <a:srgbClr val="002060"/>
                </a:solidFill>
              </a:rPr>
              <a:t> Jak dobře si stojí konkurenční produkty v různých faktorech? V jakých oblastech jsou konkurenční produkty slabé a silné? Jak velkou hodnotu faktory zákazníkovi přináší?</a:t>
            </a:r>
          </a:p>
          <a:p>
            <a:r>
              <a:rPr lang="cs-CZ" sz="1600" b="1" dirty="0">
                <a:solidFill>
                  <a:srgbClr val="002060"/>
                </a:solidFill>
              </a:rPr>
              <a:t>Vyberte faktory zvyšující hodnotu. </a:t>
            </a:r>
            <a:r>
              <a:rPr lang="cs-CZ" sz="1600" dirty="0">
                <a:solidFill>
                  <a:srgbClr val="002060"/>
                </a:solidFill>
              </a:rPr>
              <a:t>Které z faktorů slabých u konkurence lze zvýšit? Které z nich zvyšují hodnotu pro zákazníka?</a:t>
            </a:r>
          </a:p>
          <a:p>
            <a:r>
              <a:rPr lang="cs-CZ" sz="1600" b="1" dirty="0">
                <a:solidFill>
                  <a:srgbClr val="002060"/>
                </a:solidFill>
              </a:rPr>
              <a:t>Vyberte faktory snižující náklady. </a:t>
            </a:r>
            <a:r>
              <a:rPr lang="cs-CZ" sz="1600" dirty="0">
                <a:solidFill>
                  <a:srgbClr val="002060"/>
                </a:solidFill>
              </a:rPr>
              <a:t>Které z faktorů umožní výrazně snížit náklady? Jak hodnotné jsou pro zákazníka?</a:t>
            </a:r>
          </a:p>
          <a:p>
            <a:r>
              <a:rPr lang="cs-CZ" sz="1600" b="1" dirty="0">
                <a:solidFill>
                  <a:srgbClr val="002060"/>
                </a:solidFill>
              </a:rPr>
              <a:t>Přidejte nové faktory zvyšující hodnotu pro zákazníka. </a:t>
            </a:r>
            <a:r>
              <a:rPr lang="cs-CZ" sz="1600" dirty="0">
                <a:solidFill>
                  <a:srgbClr val="002060"/>
                </a:solidFill>
              </a:rPr>
              <a:t>Jaké jiné opomíjené faktory výrazně zvýší hodnotu pro zákazníka?</a:t>
            </a:r>
          </a:p>
          <a:p>
            <a:r>
              <a:rPr lang="cs-CZ" sz="1600" b="1" dirty="0">
                <a:solidFill>
                  <a:srgbClr val="002060"/>
                </a:solidFill>
              </a:rPr>
              <a:t>Definujte nový produkt. </a:t>
            </a:r>
            <a:r>
              <a:rPr lang="cs-CZ" sz="1600" dirty="0">
                <a:solidFill>
                  <a:srgbClr val="002060"/>
                </a:solidFill>
              </a:rPr>
              <a:t>Na základě omezení a pozvednutí stávajících faktorů a vytvoření nových popište nalezený produkt.</a:t>
            </a:r>
          </a:p>
        </p:txBody>
      </p:sp>
      <p:sp>
        <p:nvSpPr>
          <p:cNvPr id="6" name="Nadpis 5"/>
          <p:cNvSpPr>
            <a:spLocks noGrp="1"/>
          </p:cNvSpPr>
          <p:nvPr>
            <p:ph type="title"/>
          </p:nvPr>
        </p:nvSpPr>
        <p:spPr>
          <a:xfrm>
            <a:off x="107504" y="195486"/>
            <a:ext cx="8136904" cy="507703"/>
          </a:xfrm>
        </p:spPr>
        <p:txBody>
          <a:bodyPr/>
          <a:lstStyle/>
          <a:p>
            <a:r>
              <a:rPr lang="cs-CZ" dirty="0"/>
              <a:t>Postup BOS (</a:t>
            </a:r>
            <a:r>
              <a:rPr lang="cs-CZ" dirty="0">
                <a:hlinkClick r:id="rId3"/>
              </a:rPr>
              <a:t>Novák, marketingovénoviny.cz</a:t>
            </a:r>
            <a:r>
              <a:rPr lang="cs-CZ" dirty="0"/>
              <a:t>)</a:t>
            </a:r>
          </a:p>
        </p:txBody>
      </p:sp>
    </p:spTree>
    <p:extLst>
      <p:ext uri="{BB962C8B-B14F-4D97-AF65-F5344CB8AC3E}">
        <p14:creationId xmlns:p14="http://schemas.microsoft.com/office/powerpoint/2010/main" val="17185296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Firmy, které nabízejí zákazníkům ne pouze osamocené produkty, ale celé ekosystémy produktů, jsou mnohem úspěšnější. Samotné slovo „ekosystém“ má ve vztahu k produktu úžasnou náplň, je to nadstavba původních produktových řad, produktových rodin. Můžeme si to v praxi představit jako fyzický produkt, který zapadá do řady/rodiny produktů, které ale hlavně zapadají do velkého ekosystému návazných služeb, digitálního obsahu a podpory. To vše zapadá do filozofie značky a jejího </a:t>
            </a:r>
            <a:r>
              <a:rPr lang="cs-CZ" sz="2000" dirty="0" err="1">
                <a:solidFill>
                  <a:srgbClr val="002060"/>
                </a:solidFill>
              </a:rPr>
              <a:t>positioningu</a:t>
            </a:r>
            <a:r>
              <a:rPr lang="cs-CZ" sz="2000" dirty="0">
                <a:solidFill>
                  <a:srgbClr val="002060"/>
                </a:solidFill>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3"/>
              </a:rPr>
              <a:t>Typickým </a:t>
            </a:r>
            <a:r>
              <a:rPr lang="cs-CZ" altLang="cs-CZ" sz="2000" dirty="0">
                <a:solidFill>
                  <a:srgbClr val="002060"/>
                </a:solidFill>
                <a:latin typeface="Times New Roman" panose="02020603050405020304" pitchFamily="18" charset="0"/>
                <a:cs typeface="Times New Roman" panose="02020603050405020304" pitchFamily="18" charset="0"/>
              </a:rPr>
              <a:t>příkladem jsou produkty firmy Apple – mám iPhone, zapnu iTunes, koupím hudbu, knihu, film, pak chci další </a:t>
            </a:r>
            <a:r>
              <a:rPr lang="cs-CZ" altLang="cs-CZ" sz="2000" dirty="0" err="1">
                <a:solidFill>
                  <a:srgbClr val="002060"/>
                </a:solidFill>
                <a:latin typeface="Times New Roman" panose="02020603050405020304" pitchFamily="18" charset="0"/>
                <a:cs typeface="Times New Roman" panose="02020603050405020304" pitchFamily="18" charset="0"/>
              </a:rPr>
              <a:t>iVěci</a:t>
            </a:r>
            <a:r>
              <a:rPr lang="cs-CZ" altLang="cs-CZ" sz="2000" dirty="0">
                <a:solidFill>
                  <a:srgbClr val="002060"/>
                </a:solidFill>
                <a:latin typeface="Times New Roman" panose="02020603050405020304" pitchFamily="18" charset="0"/>
                <a:cs typeface="Times New Roman" panose="02020603050405020304" pitchFamily="18" charset="0"/>
              </a:rPr>
              <a:t> a už nemohu nikdy odejít ke konkurenci.</a:t>
            </a:r>
          </a:p>
        </p:txBody>
      </p:sp>
      <p:sp>
        <p:nvSpPr>
          <p:cNvPr id="6" name="Nadpis 5"/>
          <p:cNvSpPr>
            <a:spLocks noGrp="1"/>
          </p:cNvSpPr>
          <p:nvPr>
            <p:ph type="title"/>
          </p:nvPr>
        </p:nvSpPr>
        <p:spPr>
          <a:xfrm>
            <a:off x="179512" y="195486"/>
            <a:ext cx="3888432" cy="507703"/>
          </a:xfrm>
        </p:spPr>
        <p:txBody>
          <a:bodyPr/>
          <a:lstStyle/>
          <a:p>
            <a:r>
              <a:rPr lang="cs-CZ" dirty="0"/>
              <a:t>2 Produktové ekosystémy</a:t>
            </a:r>
          </a:p>
        </p:txBody>
      </p:sp>
    </p:spTree>
    <p:extLst>
      <p:ext uri="{BB962C8B-B14F-4D97-AF65-F5344CB8AC3E}">
        <p14:creationId xmlns:p14="http://schemas.microsoft.com/office/powerpoint/2010/main" val="2813321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Nejen přidaná hodnota k produktu, proč si jej koupím </a:t>
            </a:r>
            <a:r>
              <a:rPr lang="cs-CZ" altLang="cs-CZ" sz="2000" dirty="0">
                <a:solidFill>
                  <a:srgbClr val="002060"/>
                </a:solidFill>
                <a:latin typeface="Times New Roman" panose="02020603050405020304" pitchFamily="18" charset="0"/>
                <a:cs typeface="Times New Roman" panose="02020603050405020304" pitchFamily="18" charset="0"/>
                <a:hlinkClick r:id="rId3"/>
              </a:rPr>
              <a:t>…</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 ale i tvorba loajality zákazníka.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Viditelné u vývoje bitvy Apple vs. Samsung. Zákazníci neslyší tolik na technické specifikace, ale chtějí dodatečné služby a jednoduchost použití.</a:t>
            </a:r>
          </a:p>
        </p:txBody>
      </p:sp>
      <p:sp>
        <p:nvSpPr>
          <p:cNvPr id="6" name="Nadpis 5"/>
          <p:cNvSpPr>
            <a:spLocks noGrp="1"/>
          </p:cNvSpPr>
          <p:nvPr>
            <p:ph type="title"/>
          </p:nvPr>
        </p:nvSpPr>
        <p:spPr>
          <a:xfrm>
            <a:off x="179512" y="195486"/>
            <a:ext cx="3888432" cy="507703"/>
          </a:xfrm>
        </p:spPr>
        <p:txBody>
          <a:bodyPr/>
          <a:lstStyle/>
          <a:p>
            <a:r>
              <a:rPr lang="cs-CZ" dirty="0"/>
              <a:t>Přínosy budování ekosystému</a:t>
            </a:r>
          </a:p>
        </p:txBody>
      </p:sp>
    </p:spTree>
    <p:extLst>
      <p:ext uri="{BB962C8B-B14F-4D97-AF65-F5344CB8AC3E}">
        <p14:creationId xmlns:p14="http://schemas.microsoft.com/office/powerpoint/2010/main" val="363540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 (</a:t>
            </a:r>
            <a:r>
              <a:rPr lang="cs-CZ" sz="2000" dirty="0" err="1">
                <a:solidFill>
                  <a:srgbClr val="002060"/>
                </a:solidFill>
              </a:rPr>
              <a:t>Specific</a:t>
            </a:r>
            <a:r>
              <a:rPr lang="cs-CZ" sz="2000" dirty="0">
                <a:solidFill>
                  <a:srgbClr val="002060"/>
                </a:solidFill>
              </a:rPr>
              <a:t>) - specifické, cíle musí být dostatečně konkrétní, aby je mohli zaměstnanci plnit,</a:t>
            </a:r>
          </a:p>
          <a:p>
            <a:r>
              <a:rPr lang="cs-CZ" sz="2000" dirty="0">
                <a:solidFill>
                  <a:srgbClr val="002060"/>
                </a:solidFill>
              </a:rPr>
              <a:t>M (</a:t>
            </a:r>
            <a:r>
              <a:rPr lang="cs-CZ" sz="2000" dirty="0" err="1">
                <a:solidFill>
                  <a:srgbClr val="002060"/>
                </a:solidFill>
              </a:rPr>
              <a:t>Measurable</a:t>
            </a:r>
            <a:r>
              <a:rPr lang="cs-CZ" sz="2000" dirty="0">
                <a:solidFill>
                  <a:srgbClr val="002060"/>
                </a:solidFill>
              </a:rPr>
              <a:t>) - měřitelné, cíl by měl být vyjádřen v měřitelných jednotkách, abychom např. mohli zaměstnance poté zkontrolovat, kolik splnil,</a:t>
            </a:r>
          </a:p>
          <a:p>
            <a:r>
              <a:rPr lang="cs-CZ" sz="2000" dirty="0">
                <a:solidFill>
                  <a:srgbClr val="002060"/>
                </a:solidFill>
              </a:rPr>
              <a:t>A (</a:t>
            </a:r>
            <a:r>
              <a:rPr lang="cs-CZ" sz="2000" dirty="0" err="1">
                <a:solidFill>
                  <a:srgbClr val="002060"/>
                </a:solidFill>
              </a:rPr>
              <a:t>Achievable</a:t>
            </a:r>
            <a:r>
              <a:rPr lang="cs-CZ" sz="2000" dirty="0">
                <a:solidFill>
                  <a:srgbClr val="002060"/>
                </a:solidFill>
              </a:rPr>
              <a:t>) – dosažitelné, někdy se také používá akceptovatelné - rozhodujícími zájmovými skupinami,</a:t>
            </a:r>
          </a:p>
          <a:p>
            <a:r>
              <a:rPr lang="cs-CZ" sz="2000" dirty="0">
                <a:solidFill>
                  <a:srgbClr val="002060"/>
                </a:solidFill>
              </a:rPr>
              <a:t>R (</a:t>
            </a:r>
            <a:r>
              <a:rPr lang="cs-CZ" sz="2000" dirty="0" err="1">
                <a:solidFill>
                  <a:srgbClr val="002060"/>
                </a:solidFill>
              </a:rPr>
              <a:t>Realistic</a:t>
            </a:r>
            <a:r>
              <a:rPr lang="cs-CZ" sz="2000" dirty="0">
                <a:solidFill>
                  <a:srgbClr val="002060"/>
                </a:solidFill>
              </a:rPr>
              <a:t>) – realistické, někdy se používá realizovatelné za současných podmínek,</a:t>
            </a:r>
          </a:p>
          <a:p>
            <a:r>
              <a:rPr lang="cs-CZ" sz="2000" dirty="0">
                <a:solidFill>
                  <a:srgbClr val="002060"/>
                </a:solidFill>
              </a:rPr>
              <a:t>T (</a:t>
            </a:r>
            <a:r>
              <a:rPr lang="cs-CZ" sz="2000" dirty="0" err="1">
                <a:solidFill>
                  <a:srgbClr val="002060"/>
                </a:solidFill>
              </a:rPr>
              <a:t>Time-bound</a:t>
            </a:r>
            <a:r>
              <a:rPr lang="cs-CZ" sz="2000" dirty="0">
                <a:solidFill>
                  <a:srgbClr val="002060"/>
                </a:solidFill>
              </a:rPr>
              <a:t>) – ohraničené v čase, víme, do kdy musí být cíl splněn.</a:t>
            </a:r>
          </a:p>
        </p:txBody>
      </p:sp>
      <p:sp>
        <p:nvSpPr>
          <p:cNvPr id="6" name="Nadpis 5"/>
          <p:cNvSpPr>
            <a:spLocks noGrp="1"/>
          </p:cNvSpPr>
          <p:nvPr>
            <p:ph type="title"/>
          </p:nvPr>
        </p:nvSpPr>
        <p:spPr>
          <a:xfrm>
            <a:off x="107504" y="195486"/>
            <a:ext cx="8136904" cy="507703"/>
          </a:xfrm>
        </p:spPr>
        <p:txBody>
          <a:bodyPr/>
          <a:lstStyle/>
          <a:p>
            <a:r>
              <a:rPr lang="cs-CZ" dirty="0"/>
              <a:t>Cíle by měly být SMART</a:t>
            </a:r>
          </a:p>
        </p:txBody>
      </p:sp>
    </p:spTree>
    <p:extLst>
      <p:ext uri="{BB962C8B-B14F-4D97-AF65-F5344CB8AC3E}">
        <p14:creationId xmlns:p14="http://schemas.microsoft.com/office/powerpoint/2010/main" val="20904637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Příklad vývoje ekosystémů – SONOS 1</a:t>
            </a:r>
          </a:p>
        </p:txBody>
      </p:sp>
      <p:pic>
        <p:nvPicPr>
          <p:cNvPr id="1026" name="Picture 2" descr="https://media.licdn.com/mpr/mpr/shrinknp_800_800/AAEAAQAAAAAAAAavAAAAJDRiMjZkYmFlLWQ4NmEtNDlmZC05OGMyLTRjOTZlYmFjZTc5Zg.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25488" y="1148556"/>
            <a:ext cx="7620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91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040560" cy="507703"/>
          </a:xfrm>
        </p:spPr>
        <p:txBody>
          <a:bodyPr/>
          <a:lstStyle/>
          <a:p>
            <a:r>
              <a:rPr lang="cs-CZ" dirty="0"/>
              <a:t>Příklad vývoje ekosystémů – SONOS 2</a:t>
            </a:r>
          </a:p>
        </p:txBody>
      </p:sp>
      <p:pic>
        <p:nvPicPr>
          <p:cNvPr id="2050" name="Picture 2" descr="https://media.licdn.com/mpr/mpr/shrinknp_800_800/AAEAAQAAAAAAAAUGAAAAJDY3OGRmOGZiLWY1ZmItNDJmOS1iYzY3LTk3YTA2YTA5YTQ4NQ.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11560" y="771550"/>
            <a:ext cx="6768752" cy="386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63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19672" y="725957"/>
            <a:ext cx="5184575" cy="3888431"/>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Může soupeřit produkt s ekosystémem?</a:t>
            </a:r>
          </a:p>
        </p:txBody>
      </p:sp>
    </p:spTree>
    <p:extLst>
      <p:ext uri="{BB962C8B-B14F-4D97-AF65-F5344CB8AC3E}">
        <p14:creationId xmlns:p14="http://schemas.microsoft.com/office/powerpoint/2010/main" val="2983250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Co kdybychom šli dál?</a:t>
            </a:r>
          </a:p>
        </p:txBody>
      </p:sp>
      <p:pic>
        <p:nvPicPr>
          <p:cNvPr id="3074" name="Picture 2" descr="4Image Credit: © 2012 Subprint (http://subprint.com/blog/it%27s-the-ecosystem,-stupid)&#10;Product/Service Ecosystems ≠ Busin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03648" y="771550"/>
            <a:ext cx="5544616" cy="392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794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07704" y="786056"/>
            <a:ext cx="5472608" cy="3869305"/>
          </a:xfrm>
          <a:prstGeom prst="rect">
            <a:avLst/>
          </a:prstGeom>
        </p:spPr>
      </p:pic>
      <p:sp>
        <p:nvSpPr>
          <p:cNvPr id="6" name="Nadpis 5"/>
          <p:cNvSpPr>
            <a:spLocks noGrp="1"/>
          </p:cNvSpPr>
          <p:nvPr>
            <p:ph type="title"/>
          </p:nvPr>
        </p:nvSpPr>
        <p:spPr>
          <a:xfrm>
            <a:off x="179512" y="195486"/>
            <a:ext cx="5544616" cy="507703"/>
          </a:xfrm>
        </p:spPr>
        <p:txBody>
          <a:bodyPr/>
          <a:lstStyle/>
          <a:p>
            <a:r>
              <a:rPr lang="cs-CZ" dirty="0"/>
              <a:t>Náčrt obchodního ekosystému </a:t>
            </a:r>
            <a:r>
              <a:rPr lang="cs-CZ" dirty="0" err="1"/>
              <a:t>Applu</a:t>
            </a:r>
            <a:endParaRPr lang="cs-CZ" dirty="0"/>
          </a:p>
        </p:txBody>
      </p:sp>
    </p:spTree>
    <p:extLst>
      <p:ext uri="{BB962C8B-B14F-4D97-AF65-F5344CB8AC3E}">
        <p14:creationId xmlns:p14="http://schemas.microsoft.com/office/powerpoint/2010/main" val="33567360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Business </a:t>
            </a:r>
            <a:r>
              <a:rPr lang="cs-CZ" dirty="0" err="1"/>
              <a:t>Ecosystem</a:t>
            </a:r>
            <a:r>
              <a:rPr lang="cs-CZ" dirty="0"/>
              <a:t> - Apple</a:t>
            </a:r>
          </a:p>
        </p:txBody>
      </p:sp>
      <p:pic>
        <p:nvPicPr>
          <p:cNvPr id="4098" name="Picture 2" descr="Apple’s Business Ecosystem (Excerpt)&#10;Core Value&#10;Proposition&#10;Complementary&#10;Offerings&#10;Supplying and&#10;Enabling Network&#10;Other&#10;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691680" y="805219"/>
            <a:ext cx="5473375" cy="387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638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Má to jen samé výhody? Ne, jsou zde i nevýhody pro uživatele (</a:t>
            </a:r>
            <a:r>
              <a:rPr lang="cs-CZ" sz="2000" dirty="0">
                <a:solidFill>
                  <a:srgbClr val="002060"/>
                </a:solidFill>
                <a:latin typeface="Times New Roman" panose="02020603050405020304" pitchFamily="18" charset="0"/>
                <a:cs typeface="Times New Roman" panose="02020603050405020304" pitchFamily="18" charset="0"/>
                <a:hlinkClick r:id="rId3"/>
              </a:rPr>
              <a:t>Apple </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legacy</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apps</a:t>
            </a:r>
            <a:r>
              <a:rPr lang="cs-CZ" sz="2000" dirty="0">
                <a:solidFill>
                  <a:srgbClr val="002060"/>
                </a:solidFill>
                <a:latin typeface="Times New Roman" panose="02020603050405020304" pitchFamily="18" charset="0"/>
                <a:cs typeface="Times New Roman" panose="02020603050405020304" pitchFamily="18" charset="0"/>
              </a:rPr>
              <a:t> nefungují, díky každoročním updatům po pár cyklech mé zařízení zpomalí a nefunguje vše jak má – jsem nucen udržovat vše </a:t>
            </a:r>
            <a:r>
              <a:rPr lang="cs-CZ" sz="2000" dirty="0" err="1">
                <a:solidFill>
                  <a:srgbClr val="002060"/>
                </a:solidFill>
                <a:latin typeface="Times New Roman" panose="02020603050405020304" pitchFamily="18" charset="0"/>
                <a:cs typeface="Times New Roman" panose="02020603050405020304" pitchFamily="18" charset="0"/>
              </a:rPr>
              <a:t>updated</a:t>
            </a:r>
            <a:r>
              <a:rPr lang="cs-CZ" sz="2000" dirty="0">
                <a:solidFill>
                  <a:srgbClr val="002060"/>
                </a:solidFill>
                <a:latin typeface="Times New Roman" panose="02020603050405020304" pitchFamily="18" charset="0"/>
                <a:cs typeface="Times New Roman" panose="02020603050405020304" pitchFamily="18" charset="0"/>
              </a:rPr>
              <a:t> u firmy s nejvyšší marží za značku).</a:t>
            </a:r>
          </a:p>
          <a:p>
            <a:r>
              <a:rPr lang="cs-CZ" sz="2000" dirty="0">
                <a:solidFill>
                  <a:srgbClr val="002060"/>
                </a:solidFill>
                <a:latin typeface="Times New Roman" panose="02020603050405020304" pitchFamily="18" charset="0"/>
                <a:cs typeface="Times New Roman" panose="02020603050405020304" pitchFamily="18" charset="0"/>
              </a:rPr>
              <a:t>Největší inovací </a:t>
            </a:r>
            <a:r>
              <a:rPr lang="cs-CZ" sz="2000" dirty="0" err="1">
                <a:solidFill>
                  <a:srgbClr val="002060"/>
                </a:solidFill>
                <a:latin typeface="Times New Roman" panose="02020603050405020304" pitchFamily="18" charset="0"/>
                <a:cs typeface="Times New Roman" panose="02020603050405020304" pitchFamily="18" charset="0"/>
              </a:rPr>
              <a:t>Applu</a:t>
            </a:r>
            <a:r>
              <a:rPr lang="cs-CZ" sz="2000" dirty="0">
                <a:solidFill>
                  <a:srgbClr val="002060"/>
                </a:solidFill>
                <a:latin typeface="Times New Roman" panose="02020603050405020304" pitchFamily="18" charset="0"/>
                <a:cs typeface="Times New Roman" panose="02020603050405020304" pitchFamily="18" charset="0"/>
              </a:rPr>
              <a:t> nejsou produkty, ale </a:t>
            </a:r>
            <a:r>
              <a:rPr lang="cs-CZ" sz="2000" dirty="0">
                <a:solidFill>
                  <a:srgbClr val="002060"/>
                </a:solidFill>
                <a:latin typeface="Times New Roman" panose="02020603050405020304" pitchFamily="18" charset="0"/>
                <a:cs typeface="Times New Roman" panose="02020603050405020304" pitchFamily="18" charset="0"/>
                <a:hlinkClick r:id="rId4"/>
              </a:rPr>
              <a:t>ekosystém</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hlinkClick r:id="rId5"/>
              </a:rPr>
              <a:t>jak</a:t>
            </a:r>
            <a:r>
              <a:rPr lang="cs-CZ" sz="2000" dirty="0">
                <a:solidFill>
                  <a:srgbClr val="002060"/>
                </a:solidFill>
                <a:latin typeface="Times New Roman" panose="02020603050405020304" pitchFamily="18" charset="0"/>
                <a:cs typeface="Times New Roman" panose="02020603050405020304" pitchFamily="18" charset="0"/>
              </a:rPr>
              <a:t> mi balík služeb navíc pomáhá obhájit vysokou cenu)</a:t>
            </a:r>
          </a:p>
          <a:p>
            <a:r>
              <a:rPr lang="cs-CZ" altLang="cs-CZ" sz="2000" dirty="0">
                <a:solidFill>
                  <a:srgbClr val="002060"/>
                </a:solidFill>
                <a:latin typeface="Times New Roman" panose="02020603050405020304" pitchFamily="18" charset="0"/>
                <a:cs typeface="Times New Roman" panose="02020603050405020304" pitchFamily="18" charset="0"/>
              </a:rPr>
              <a:t>Je to celé k něčemu malým firmám? Ale samozřejmě! Pochopení fungování ekosystému mi pomáhá v něm žít! Některé benefity lze replikovat v malém. Bohužel ale jako dodavatel dostanu ránu, když se ekosystému </a:t>
            </a:r>
            <a:r>
              <a:rPr lang="cs-CZ" altLang="cs-CZ" sz="2000" dirty="0">
                <a:solidFill>
                  <a:srgbClr val="002060"/>
                </a:solidFill>
                <a:latin typeface="Times New Roman" panose="02020603050405020304" pitchFamily="18" charset="0"/>
                <a:cs typeface="Times New Roman" panose="02020603050405020304" pitchFamily="18" charset="0"/>
                <a:hlinkClick r:id="rId6"/>
              </a:rPr>
              <a:t>nedaří</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Kam míříme? Internet </a:t>
            </a:r>
            <a:r>
              <a:rPr lang="cs-CZ" altLang="cs-CZ" sz="2000" dirty="0" err="1">
                <a:solidFill>
                  <a:srgbClr val="002060"/>
                </a:solidFill>
                <a:latin typeface="Times New Roman" panose="02020603050405020304" pitchFamily="18" charset="0"/>
                <a:cs typeface="Times New Roman" panose="02020603050405020304" pitchFamily="18" charset="0"/>
              </a:rPr>
              <a:t>of</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Things</a:t>
            </a:r>
            <a:r>
              <a:rPr lang="cs-CZ" altLang="cs-CZ" sz="2000" dirty="0">
                <a:solidFill>
                  <a:srgbClr val="002060"/>
                </a:solidFill>
                <a:latin typeface="Times New Roman" panose="02020603050405020304" pitchFamily="18" charset="0"/>
                <a:cs typeface="Times New Roman" panose="02020603050405020304" pitchFamily="18" charset="0"/>
              </a:rPr>
              <a:t> – internet věcí. Chytrá domácnost. (elektronika, ale + všechny věci v domácnosti, automobil, dům, atd.)</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040560" cy="507703"/>
          </a:xfrm>
        </p:spPr>
        <p:txBody>
          <a:bodyPr/>
          <a:lstStyle/>
          <a:p>
            <a:r>
              <a:rPr lang="cs-CZ" dirty="0"/>
              <a:t>Závěr ekosystémů - zamyšlení</a:t>
            </a:r>
          </a:p>
        </p:txBody>
      </p:sp>
    </p:spTree>
    <p:extLst>
      <p:ext uri="{BB962C8B-B14F-4D97-AF65-F5344CB8AC3E}">
        <p14:creationId xmlns:p14="http://schemas.microsoft.com/office/powerpoint/2010/main" val="39081281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Dáme hlavy dohromady a něco vymyslíme </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wisdom</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of</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the</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crowd</a:t>
            </a:r>
            <a:r>
              <a:rPr lang="cs-CZ" sz="2000" dirty="0">
                <a:solidFill>
                  <a:srgbClr val="002060"/>
                </a:solidFill>
                <a:sym typeface="Wingdings" panose="05000000000000000000" pitchFamily="2" charset="2"/>
              </a:rPr>
              <a:t>)</a:t>
            </a:r>
          </a:p>
          <a:p>
            <a:r>
              <a:rPr lang="cs-CZ" sz="2000" dirty="0">
                <a:solidFill>
                  <a:srgbClr val="002060"/>
                </a:solidFill>
                <a:sym typeface="Wingdings" panose="05000000000000000000" pitchFamily="2" charset="2"/>
              </a:rPr>
              <a:t>Využití předem nedefinované skupiny lidí pro tvorbu. </a:t>
            </a:r>
          </a:p>
          <a:p>
            <a:r>
              <a:rPr lang="cs-CZ" sz="2000" dirty="0">
                <a:solidFill>
                  <a:srgbClr val="002060"/>
                </a:solidFill>
                <a:sym typeface="Wingdings" panose="05000000000000000000" pitchFamily="2" charset="2"/>
              </a:rPr>
              <a:t>„</a:t>
            </a:r>
            <a:r>
              <a:rPr lang="cs-CZ" sz="2000" i="1" dirty="0">
                <a:solidFill>
                  <a:srgbClr val="002060"/>
                </a:solidFill>
                <a:sym typeface="Wingdings" panose="05000000000000000000" pitchFamily="2" charset="2"/>
              </a:rPr>
              <a:t>J</a:t>
            </a:r>
            <a:r>
              <a:rPr lang="cs-CZ" sz="2000" i="1" dirty="0">
                <a:solidFill>
                  <a:srgbClr val="002060"/>
                </a:solidFill>
              </a:rPr>
              <a:t>de zkrátka o společné úsilí, spojení sil i nápadů jednotlivců, které umožňuje dosáhnout kýženého cíle mnohem efektivněji. Říká se, že víc hlav víc ví, a crowdsourcing na tomto přesně stojí. I proto je často využíván ve vědeckých či technologických komunitách.“</a:t>
            </a:r>
          </a:p>
          <a:p>
            <a:r>
              <a:rPr lang="cs-CZ" sz="2000" dirty="0">
                <a:solidFill>
                  <a:srgbClr val="002060"/>
                </a:solidFill>
              </a:rPr>
              <a:t>Perfektní případová studie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Typickým příkladem je všem dobře známá </a:t>
            </a:r>
            <a:r>
              <a:rPr lang="cs-CZ" sz="2000" dirty="0" err="1">
                <a:solidFill>
                  <a:srgbClr val="002060"/>
                </a:solidFill>
              </a:rPr>
              <a:t>Wikipedia</a:t>
            </a:r>
            <a:r>
              <a:rPr lang="cs-CZ" sz="2000" dirty="0">
                <a:solidFill>
                  <a:srgbClr val="002060"/>
                </a:solidFill>
              </a:rPr>
              <a:t>, která místo aby vytvořila databázi sama, tak umožnila lidem vytvořit jednotlivé části. (nebo taky </a:t>
            </a:r>
            <a:r>
              <a:rPr lang="cs-CZ" sz="2000" dirty="0">
                <a:solidFill>
                  <a:srgbClr val="002060"/>
                </a:solidFill>
                <a:hlinkClick r:id="rId4"/>
              </a:rPr>
              <a:t>pirátská zátoka</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err="1"/>
              <a:t>Crowdsourcing</a:t>
            </a:r>
            <a:endParaRPr lang="cs-CZ" dirty="0"/>
          </a:p>
        </p:txBody>
      </p:sp>
    </p:spTree>
    <p:extLst>
      <p:ext uri="{BB962C8B-B14F-4D97-AF65-F5344CB8AC3E}">
        <p14:creationId xmlns:p14="http://schemas.microsoft.com/office/powerpoint/2010/main" val="16036939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Soustředí se na produkci automobilů a je založena na principu </a:t>
            </a:r>
            <a:r>
              <a:rPr lang="cs-CZ" sz="2000" dirty="0" err="1">
                <a:solidFill>
                  <a:srgbClr val="002060"/>
                </a:solidFill>
              </a:rPr>
              <a:t>Enterprise</a:t>
            </a:r>
            <a:r>
              <a:rPr lang="cs-CZ" sz="2000" dirty="0">
                <a:solidFill>
                  <a:srgbClr val="002060"/>
                </a:solidFill>
              </a:rPr>
              <a:t> co-</a:t>
            </a:r>
            <a:r>
              <a:rPr lang="cs-CZ" sz="2000" dirty="0" err="1">
                <a:solidFill>
                  <a:srgbClr val="002060"/>
                </a:solidFill>
              </a:rPr>
              <a:t>creation</a:t>
            </a:r>
            <a:r>
              <a:rPr lang="cs-CZ" sz="2000" dirty="0">
                <a:solidFill>
                  <a:srgbClr val="002060"/>
                </a:solidFill>
              </a:rPr>
              <a:t>, což bychom mohli přeložit jako spolupodílení se na firmě. Firma podporuje online komunity návrhářů a techniků, kterým zadává různé úkoly. Obvyklým postupem je vypsání soutěže o nejlepší návrh nějaké součásti automobilu. Motivací je buď samotná účast a prestiž z výhry, pocit hrdosti, že můj návrh funguje v reálném autě, nebo může být i hmotná motivace. Jednotlivé návrhy jsou poté vyhodnoceny a je sestaven celý automobil, který vyrábí za zakázku maloobjemové továrny. Tento systém fungování přináší firmě kromě zřejmých nižších nákladů i obrovskou flexibilitu, svým zákazníkům dokáží navrhnout modely na míru, které budou navíc unikátní. Zákazník se může spolupodílet na vzniku automobilu.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256584" cy="507703"/>
          </a:xfrm>
        </p:spPr>
        <p:txBody>
          <a:bodyPr/>
          <a:lstStyle/>
          <a:p>
            <a:r>
              <a:rPr lang="cs-CZ" dirty="0"/>
              <a:t>Příklad </a:t>
            </a:r>
            <a:r>
              <a:rPr lang="cs-CZ" dirty="0" err="1"/>
              <a:t>Crowdsourcingu</a:t>
            </a:r>
            <a:r>
              <a:rPr lang="cs-CZ" dirty="0"/>
              <a:t> – </a:t>
            </a:r>
            <a:r>
              <a:rPr lang="cs-CZ" dirty="0" err="1"/>
              <a:t>Local</a:t>
            </a:r>
            <a:r>
              <a:rPr lang="cs-CZ" dirty="0"/>
              <a:t> Motors</a:t>
            </a:r>
          </a:p>
        </p:txBody>
      </p:sp>
    </p:spTree>
    <p:extLst>
      <p:ext uri="{BB962C8B-B14F-4D97-AF65-F5344CB8AC3E}">
        <p14:creationId xmlns:p14="http://schemas.microsoft.com/office/powerpoint/2010/main" val="6905049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r>
              <a:rPr lang="cs-CZ" sz="2000" dirty="0">
                <a:solidFill>
                  <a:srgbClr val="002060"/>
                </a:solidFill>
              </a:rPr>
              <a:t>Crowdsourcing se dá využít pro mnoho různých činností. (</a:t>
            </a:r>
            <a:r>
              <a:rPr lang="cs-CZ" sz="2000" dirty="0">
                <a:solidFill>
                  <a:srgbClr val="002060"/>
                </a:solidFill>
                <a:hlinkClick r:id="rId3"/>
              </a:rPr>
              <a:t>pár příkladů</a:t>
            </a:r>
            <a:r>
              <a:rPr lang="cs-CZ" sz="2000" dirty="0">
                <a:solidFill>
                  <a:srgbClr val="002060"/>
                </a:solidFill>
              </a:rPr>
              <a:t>)</a:t>
            </a:r>
          </a:p>
          <a:p>
            <a:r>
              <a:rPr lang="cs-CZ" sz="2000" dirty="0">
                <a:solidFill>
                  <a:srgbClr val="002060"/>
                </a:solidFill>
              </a:rPr>
              <a:t>Můžeme například stimulovat naši komunitu k návrhu nového produktu.</a:t>
            </a:r>
          </a:p>
          <a:p>
            <a:r>
              <a:rPr lang="cs-CZ" sz="2000" dirty="0" err="1">
                <a:solidFill>
                  <a:srgbClr val="002060"/>
                </a:solidFill>
              </a:rPr>
              <a:t>Brainstormovat</a:t>
            </a:r>
            <a:r>
              <a:rPr lang="cs-CZ" sz="2000" dirty="0">
                <a:solidFill>
                  <a:srgbClr val="002060"/>
                </a:solidFill>
              </a:rPr>
              <a:t> s nimi o ceně.</a:t>
            </a:r>
          </a:p>
          <a:p>
            <a:r>
              <a:rPr lang="cs-CZ" sz="2000" dirty="0">
                <a:solidFill>
                  <a:srgbClr val="002060"/>
                </a:solidFill>
              </a:rPr>
              <a:t>Nechat je navrhnout nové distribuční kanály.</a:t>
            </a:r>
          </a:p>
          <a:p>
            <a:r>
              <a:rPr lang="cs-CZ" sz="2000" dirty="0">
                <a:solidFill>
                  <a:srgbClr val="002060"/>
                </a:solidFill>
              </a:rPr>
              <a:t>Nebo třeba podílet se na návrhu naší komunikační kampaně. </a:t>
            </a:r>
          </a:p>
          <a:p>
            <a:r>
              <a:rPr lang="cs-CZ" sz="2000" dirty="0">
                <a:solidFill>
                  <a:srgbClr val="002060"/>
                </a:solidFill>
              </a:rPr>
              <a:t>(jsme omezeni jen vlastní fantazií, je to výhodné na sledování trendů)</a:t>
            </a:r>
          </a:p>
          <a:p>
            <a:r>
              <a:rPr lang="cs-CZ" sz="2000" dirty="0">
                <a:solidFill>
                  <a:srgbClr val="002060"/>
                </a:solidFill>
              </a:rPr>
              <a:t>Můžeme je ale také požádat o peníze, v tu chvíli hovoříme o tzv. </a:t>
            </a:r>
            <a:r>
              <a:rPr lang="cs-CZ" sz="2000" dirty="0" err="1">
                <a:solidFill>
                  <a:srgbClr val="002060"/>
                </a:solidFill>
              </a:rPr>
              <a:t>crowdfundingu</a:t>
            </a:r>
            <a:r>
              <a:rPr lang="cs-CZ" sz="2000" dirty="0">
                <a:solidFill>
                  <a:srgbClr val="002060"/>
                </a:solidFill>
              </a:rPr>
              <a:t>. </a:t>
            </a:r>
          </a:p>
          <a:p>
            <a:r>
              <a:rPr lang="cs-CZ" sz="2000" dirty="0">
                <a:solidFill>
                  <a:srgbClr val="002060"/>
                </a:solidFill>
                <a:hlinkClick r:id="rId4"/>
              </a:rPr>
              <a:t>Crowdsourcing jako brigáda</a:t>
            </a:r>
            <a:r>
              <a:rPr lang="cs-CZ" sz="2000" dirty="0">
                <a:solidFill>
                  <a:srgbClr val="002060"/>
                </a:solidFill>
              </a:rPr>
              <a:t>? </a:t>
            </a:r>
            <a:r>
              <a:rPr lang="cs-CZ" sz="2000" dirty="0">
                <a:solidFill>
                  <a:srgbClr val="002060"/>
                </a:solidFill>
                <a:hlinkClick r:id="rId5"/>
              </a:rPr>
              <a:t>Komerční crowdsourcing</a:t>
            </a:r>
            <a:r>
              <a:rPr lang="cs-CZ" sz="2000" dirty="0">
                <a:solidFill>
                  <a:srgbClr val="002060"/>
                </a:solidFill>
              </a:rPr>
              <a:t>?</a:t>
            </a:r>
          </a:p>
          <a:p>
            <a:r>
              <a:rPr lang="cs-CZ" sz="2000" dirty="0">
                <a:solidFill>
                  <a:srgbClr val="002060"/>
                </a:solidFill>
              </a:rPr>
              <a:t>(máme-li hodně </a:t>
            </a:r>
            <a:r>
              <a:rPr lang="cs-CZ" sz="2000" dirty="0" err="1">
                <a:solidFill>
                  <a:srgbClr val="002060"/>
                </a:solidFill>
              </a:rPr>
              <a:t>IoT</a:t>
            </a:r>
            <a:r>
              <a:rPr lang="cs-CZ" sz="2000" dirty="0">
                <a:solidFill>
                  <a:srgbClr val="002060"/>
                </a:solidFill>
              </a:rPr>
              <a:t> zařízení, data jsou produkována neustále …, sdílená ekonomika – </a:t>
            </a:r>
            <a:r>
              <a:rPr lang="cs-CZ" sz="2000" dirty="0" err="1">
                <a:solidFill>
                  <a:srgbClr val="002060"/>
                </a:solidFill>
              </a:rPr>
              <a:t>AirBnB</a:t>
            </a:r>
            <a:r>
              <a:rPr lang="cs-CZ" sz="2000" dirty="0">
                <a:solidFill>
                  <a:srgbClr val="002060"/>
                </a:solidFill>
              </a:rPr>
              <a:t>, Uber)</a:t>
            </a:r>
          </a:p>
          <a:p>
            <a:r>
              <a:rPr lang="cs-CZ" sz="2000" dirty="0">
                <a:solidFill>
                  <a:srgbClr val="FF0000"/>
                </a:solidFill>
              </a:rPr>
              <a:t>Kde si myslíte, že se crowdsourcing využívá hodně v ČR?</a:t>
            </a:r>
          </a:p>
        </p:txBody>
      </p:sp>
      <p:sp>
        <p:nvSpPr>
          <p:cNvPr id="6" name="Nadpis 5"/>
          <p:cNvSpPr>
            <a:spLocks noGrp="1"/>
          </p:cNvSpPr>
          <p:nvPr>
            <p:ph type="title"/>
          </p:nvPr>
        </p:nvSpPr>
        <p:spPr>
          <a:xfrm>
            <a:off x="179512" y="195486"/>
            <a:ext cx="3888432" cy="507703"/>
          </a:xfrm>
        </p:spPr>
        <p:txBody>
          <a:bodyPr/>
          <a:lstStyle/>
          <a:p>
            <a:r>
              <a:rPr lang="cs-CZ" dirty="0"/>
              <a:t>Výhody </a:t>
            </a:r>
            <a:r>
              <a:rPr lang="cs-CZ" dirty="0" err="1"/>
              <a:t>crowdsourcingu</a:t>
            </a:r>
            <a:endParaRPr lang="cs-CZ" dirty="0"/>
          </a:p>
        </p:txBody>
      </p:sp>
    </p:spTree>
    <p:extLst>
      <p:ext uri="{BB962C8B-B14F-4D97-AF65-F5344CB8AC3E}">
        <p14:creationId xmlns:p14="http://schemas.microsoft.com/office/powerpoint/2010/main" val="143787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Cíle týkající se postavení podniku na trhu</a:t>
            </a:r>
            <a:r>
              <a:rPr lang="cs-CZ" sz="2000" dirty="0">
                <a:solidFill>
                  <a:srgbClr val="002060"/>
                </a:solidFill>
              </a:rPr>
              <a:t>: podíl na trhu, velikost obratu, pozice (významnost) podniku na trhu, nové trhy.</a:t>
            </a:r>
          </a:p>
          <a:p>
            <a:r>
              <a:rPr lang="cs-CZ" sz="2000" b="1" dirty="0">
                <a:solidFill>
                  <a:srgbClr val="002060"/>
                </a:solidFill>
              </a:rPr>
              <a:t>Cíle týkající se rentability</a:t>
            </a:r>
            <a:r>
              <a:rPr lang="cs-CZ" sz="2000" dirty="0">
                <a:solidFill>
                  <a:srgbClr val="002060"/>
                </a:solidFill>
              </a:rPr>
              <a:t>: zisk, rentabilita z obratu, rentabilita z vlastního a celkového kapitálu.</a:t>
            </a:r>
          </a:p>
          <a:p>
            <a:r>
              <a:rPr lang="cs-CZ" sz="2000" b="1" dirty="0">
                <a:solidFill>
                  <a:srgbClr val="002060"/>
                </a:solidFill>
              </a:rPr>
              <a:t>Finanční cíle</a:t>
            </a:r>
            <a:r>
              <a:rPr lang="cs-CZ" sz="2000" dirty="0">
                <a:solidFill>
                  <a:srgbClr val="002060"/>
                </a:solidFill>
              </a:rPr>
              <a:t>: likvidita, struktura kapitálu, úvěrová důvěra, schopnost samofinancování.</a:t>
            </a:r>
          </a:p>
          <a:p>
            <a:r>
              <a:rPr lang="cs-CZ" sz="2000" b="1" dirty="0">
                <a:solidFill>
                  <a:srgbClr val="002060"/>
                </a:solidFill>
              </a:rPr>
              <a:t>Sociální cíle</a:t>
            </a:r>
            <a:r>
              <a:rPr lang="cs-CZ" sz="2000" dirty="0">
                <a:solidFill>
                  <a:srgbClr val="002060"/>
                </a:solidFill>
              </a:rPr>
              <a:t>: ekonomické a sociální zabezpečení zaměstnanců, pracovní uspokojení, rozvoj osobnosti.</a:t>
            </a:r>
          </a:p>
          <a:p>
            <a:r>
              <a:rPr lang="cs-CZ" sz="2000" b="1" dirty="0">
                <a:solidFill>
                  <a:srgbClr val="002060"/>
                </a:solidFill>
              </a:rPr>
              <a:t>Cíle týkající se tržní prestiže a společenského postavení</a:t>
            </a:r>
            <a:r>
              <a:rPr lang="cs-CZ" sz="2000" dirty="0">
                <a:solidFill>
                  <a:srgbClr val="002060"/>
                </a:solidFill>
              </a:rPr>
              <a:t>: nezávislost podniku, image a prestiž, společenský a regionální vliv, politický vliv atd.</a:t>
            </a:r>
          </a:p>
        </p:txBody>
      </p:sp>
      <p:sp>
        <p:nvSpPr>
          <p:cNvPr id="6" name="Nadpis 5"/>
          <p:cNvSpPr>
            <a:spLocks noGrp="1"/>
          </p:cNvSpPr>
          <p:nvPr>
            <p:ph type="title"/>
          </p:nvPr>
        </p:nvSpPr>
        <p:spPr>
          <a:xfrm>
            <a:off x="107504" y="195486"/>
            <a:ext cx="8136904" cy="507703"/>
          </a:xfrm>
        </p:spPr>
        <p:txBody>
          <a:bodyPr/>
          <a:lstStyle/>
          <a:p>
            <a:r>
              <a:rPr lang="cs-CZ" dirty="0"/>
              <a:t>Možné cíle</a:t>
            </a:r>
          </a:p>
        </p:txBody>
      </p:sp>
    </p:spTree>
    <p:extLst>
      <p:ext uri="{BB962C8B-B14F-4D97-AF65-F5344CB8AC3E}">
        <p14:creationId xmlns:p14="http://schemas.microsoft.com/office/powerpoint/2010/main" val="1279078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703189"/>
            <a:ext cx="8316416" cy="3024336"/>
          </a:xfrm>
          <a:prstGeom prst="rect">
            <a:avLst/>
          </a:prstGeom>
        </p:spPr>
        <p:txBody>
          <a:bodyPr>
            <a:noAutofit/>
          </a:bodyPr>
          <a:lstStyle/>
          <a:p>
            <a:r>
              <a:rPr lang="cs-CZ" sz="2000" dirty="0">
                <a:solidFill>
                  <a:srgbClr val="002060"/>
                </a:solidFill>
              </a:rPr>
              <a:t>V rámci </a:t>
            </a:r>
            <a:r>
              <a:rPr lang="cs-CZ" sz="2000" dirty="0" err="1">
                <a:solidFill>
                  <a:srgbClr val="002060"/>
                </a:solidFill>
              </a:rPr>
              <a:t>crowdsourcingu</a:t>
            </a:r>
            <a:r>
              <a:rPr lang="cs-CZ" sz="2000" dirty="0">
                <a:solidFill>
                  <a:srgbClr val="002060"/>
                </a:solidFill>
              </a:rPr>
              <a:t> je důležité si uvědomit, že práce na komunitě se nám mnohokrát vrátí právě v tom, jaké zdroje jsme z ní schopni dostat zpět.</a:t>
            </a:r>
          </a:p>
          <a:p>
            <a:r>
              <a:rPr lang="cs-CZ" sz="2000" dirty="0">
                <a:solidFill>
                  <a:srgbClr val="002060"/>
                </a:solidFill>
              </a:rPr>
              <a:t>Ideálně bychom chtěli budovat komunitu z lidí, kteří mají nápady jak řešit problémy, kterým čelíme. Vybudovat si ale takovou komunitu profesionálů je spíše nereálné, pokud cíleně nelovíme na k tomu určených webech, diskuzních fórech apod. </a:t>
            </a:r>
          </a:p>
          <a:p>
            <a:r>
              <a:rPr lang="cs-CZ" sz="2000" dirty="0">
                <a:solidFill>
                  <a:srgbClr val="002060"/>
                </a:solidFill>
              </a:rPr>
              <a:t>Budeme tedy zřejmě budovat komunitu našich fanoušků, kteří se spontánně tvoří např. na našich sociálních sítích. Z takového davu ale musíme nejdříve vytvořit komunitu, tedy volně řečeno skupinu lidí se stejným zájmem. K tomu nám může posloužit komunitní manažer, který bude aktivně jednat pro vybudování sounáležitosti se značkou (v praxi to znamená sdílet posty, fotky, videa, dělat akce, aby se z davu lidí stali naši kamarádi, kteří budou ochotní „utratit“ svůj volný čas, aby nám pomohli).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Komunita – co to je?</a:t>
            </a:r>
          </a:p>
        </p:txBody>
      </p:sp>
    </p:spTree>
    <p:extLst>
      <p:ext uri="{BB962C8B-B14F-4D97-AF65-F5344CB8AC3E}">
        <p14:creationId xmlns:p14="http://schemas.microsoft.com/office/powerpoint/2010/main" val="33369579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4 </a:t>
            </a:r>
            <a:r>
              <a:rPr lang="cs-CZ" dirty="0" err="1"/>
              <a:t>Ansoffova</a:t>
            </a:r>
            <a:r>
              <a:rPr lang="cs-CZ" dirty="0"/>
              <a:t> matice růstu obratu</a:t>
            </a:r>
          </a:p>
        </p:txBody>
      </p:sp>
      <p:graphicFrame>
        <p:nvGraphicFramePr>
          <p:cNvPr id="4" name="Zástupný symbol pro obsah 3"/>
          <p:cNvGraphicFramePr>
            <a:graphicFrameLocks/>
          </p:cNvGraphicFramePr>
          <p:nvPr>
            <p:extLst/>
          </p:nvPr>
        </p:nvGraphicFramePr>
        <p:xfrm>
          <a:off x="251520" y="987574"/>
          <a:ext cx="8186196" cy="3663771"/>
        </p:xfrm>
        <a:graphic>
          <a:graphicData uri="http://schemas.openxmlformats.org/drawingml/2006/table">
            <a:tbl>
              <a:tblPr firstRow="1" bandRow="1">
                <a:effectLst>
                  <a:innerShdw blurRad="63500" dist="50800" dir="13500000">
                    <a:prstClr val="black">
                      <a:alpha val="50000"/>
                    </a:prstClr>
                  </a:innerShdw>
                </a:effectLst>
                <a:tableStyleId>{5940675A-B579-460E-94D1-54222C63F5DA}</a:tableStyleId>
              </a:tblPr>
              <a:tblGrid>
                <a:gridCol w="2728732">
                  <a:extLst>
                    <a:ext uri="{9D8B030D-6E8A-4147-A177-3AD203B41FA5}">
                      <a16:colId xmlns:a16="http://schemas.microsoft.com/office/drawing/2014/main" val="20000"/>
                    </a:ext>
                  </a:extLst>
                </a:gridCol>
                <a:gridCol w="2728732">
                  <a:extLst>
                    <a:ext uri="{9D8B030D-6E8A-4147-A177-3AD203B41FA5}">
                      <a16:colId xmlns:a16="http://schemas.microsoft.com/office/drawing/2014/main" val="20001"/>
                    </a:ext>
                  </a:extLst>
                </a:gridCol>
                <a:gridCol w="2728732">
                  <a:extLst>
                    <a:ext uri="{9D8B030D-6E8A-4147-A177-3AD203B41FA5}">
                      <a16:colId xmlns:a16="http://schemas.microsoft.com/office/drawing/2014/main" val="20002"/>
                    </a:ext>
                  </a:extLst>
                </a:gridCol>
              </a:tblGrid>
              <a:tr h="1158586">
                <a:tc>
                  <a:txBody>
                    <a:bodyPr/>
                    <a:lstStyle/>
                    <a:p>
                      <a:pPr algn="ctr"/>
                      <a:r>
                        <a:rPr lang="cs-CZ" sz="2400" dirty="0"/>
                        <a:t>Trh/Produkt</a:t>
                      </a:r>
                    </a:p>
                  </a:txBody>
                  <a:tcPr marT="45715" marB="45715"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t>Stávající</a:t>
                      </a:r>
                      <a:r>
                        <a:rPr lang="cs-CZ" sz="2400" baseline="0" dirty="0"/>
                        <a:t> produkt</a:t>
                      </a:r>
                      <a:endParaRPr lang="cs-CZ" sz="2400" dirty="0"/>
                    </a:p>
                  </a:txBody>
                  <a:tcPr marT="45715" marB="45715" anchor="ctr">
                    <a:solidFill>
                      <a:schemeClr val="bg1">
                        <a:lumMod val="85000"/>
                      </a:schemeClr>
                    </a:solidFill>
                  </a:tcPr>
                </a:tc>
                <a:tc>
                  <a:txBody>
                    <a:bodyPr/>
                    <a:lstStyle/>
                    <a:p>
                      <a:pPr algn="ctr"/>
                      <a:r>
                        <a:rPr lang="cs-CZ" sz="2400" dirty="0"/>
                        <a:t>Nový produkt</a:t>
                      </a:r>
                    </a:p>
                  </a:txBody>
                  <a:tcPr marT="45715" marB="45715" anchor="ctr">
                    <a:solidFill>
                      <a:schemeClr val="bg1">
                        <a:lumMod val="85000"/>
                      </a:schemeClr>
                    </a:solidFill>
                  </a:tcPr>
                </a:tc>
                <a:extLst>
                  <a:ext uri="{0D108BD9-81ED-4DB2-BD59-A6C34878D82A}">
                    <a16:rowId xmlns:a16="http://schemas.microsoft.com/office/drawing/2014/main" val="10000"/>
                  </a:ext>
                </a:extLst>
              </a:tr>
              <a:tr h="1346599">
                <a:tc>
                  <a:txBody>
                    <a:bodyPr/>
                    <a:lstStyle/>
                    <a:p>
                      <a:pPr algn="ctr"/>
                      <a:r>
                        <a:rPr lang="cs-CZ" sz="2400" dirty="0"/>
                        <a:t>Stávající</a:t>
                      </a:r>
                      <a:r>
                        <a:rPr lang="cs-CZ" sz="2400" baseline="0" dirty="0"/>
                        <a:t> trh</a:t>
                      </a:r>
                      <a:endParaRPr lang="cs-CZ" sz="2400" dirty="0"/>
                    </a:p>
                  </a:txBody>
                  <a:tcPr marT="45715" marB="45715" anchor="ctr">
                    <a:solidFill>
                      <a:schemeClr val="bg1">
                        <a:lumMod val="85000"/>
                      </a:schemeClr>
                    </a:solidFill>
                  </a:tcPr>
                </a:tc>
                <a:tc>
                  <a:txBody>
                    <a:bodyPr/>
                    <a:lstStyle/>
                    <a:p>
                      <a:pPr algn="ctr"/>
                      <a:r>
                        <a:rPr lang="cs-CZ" sz="2800" dirty="0"/>
                        <a:t>Penetrace trhu</a:t>
                      </a:r>
                    </a:p>
                    <a:p>
                      <a:pPr algn="ctr"/>
                      <a:r>
                        <a:rPr lang="cs-CZ" sz="1400" dirty="0"/>
                        <a:t>Zvyšování kvality</a:t>
                      </a:r>
                    </a:p>
                  </a:txBody>
                  <a:tcPr marT="45715" marB="45715" anchor="ctr">
                    <a:solidFill>
                      <a:schemeClr val="accent1">
                        <a:lumMod val="40000"/>
                        <a:lumOff val="60000"/>
                      </a:schemeClr>
                    </a:solidFill>
                  </a:tcPr>
                </a:tc>
                <a:tc>
                  <a:txBody>
                    <a:bodyPr/>
                    <a:lstStyle/>
                    <a:p>
                      <a:pPr algn="ctr"/>
                      <a:r>
                        <a:rPr lang="cs-CZ" sz="2800" dirty="0"/>
                        <a:t>Rozvoj produktu</a:t>
                      </a:r>
                    </a:p>
                    <a:p>
                      <a:pPr marL="0" marR="0" indent="0" algn="ctr" defTabSz="914400" rtl="0" eaLnBrk="1" fontAlgn="auto" latinLnBrk="0" hangingPunct="1">
                        <a:lnSpc>
                          <a:spcPct val="100000"/>
                        </a:lnSpc>
                        <a:spcBef>
                          <a:spcPts val="0"/>
                        </a:spcBef>
                        <a:spcAft>
                          <a:spcPts val="0"/>
                        </a:spcAft>
                        <a:buClrTx/>
                        <a:buSzTx/>
                        <a:buFontTx/>
                        <a:buNone/>
                        <a:tabLst/>
                        <a:defRPr/>
                      </a:pPr>
                      <a:r>
                        <a:rPr lang="cs-CZ" sz="1400" dirty="0"/>
                        <a:t>Technické  riziko</a:t>
                      </a:r>
                    </a:p>
                    <a:p>
                      <a:pPr algn="ctr"/>
                      <a:endParaRPr lang="cs-CZ" sz="2800" dirty="0"/>
                    </a:p>
                  </a:txBody>
                  <a:tcPr marT="45715" marB="45715" anchor="ctr">
                    <a:solidFill>
                      <a:schemeClr val="accent1">
                        <a:lumMod val="40000"/>
                        <a:lumOff val="60000"/>
                      </a:schemeClr>
                    </a:solidFill>
                  </a:tcPr>
                </a:tc>
                <a:extLst>
                  <a:ext uri="{0D108BD9-81ED-4DB2-BD59-A6C34878D82A}">
                    <a16:rowId xmlns:a16="http://schemas.microsoft.com/office/drawing/2014/main" val="10001"/>
                  </a:ext>
                </a:extLst>
              </a:tr>
              <a:tr h="1158586">
                <a:tc>
                  <a:txBody>
                    <a:bodyPr/>
                    <a:lstStyle/>
                    <a:p>
                      <a:pPr algn="ctr"/>
                      <a:r>
                        <a:rPr lang="cs-CZ" sz="2400" dirty="0"/>
                        <a:t>Nový trh</a:t>
                      </a:r>
                    </a:p>
                  </a:txBody>
                  <a:tcPr marT="45715" marB="45715" anchor="ctr">
                    <a:solidFill>
                      <a:schemeClr val="bg1">
                        <a:lumMod val="85000"/>
                      </a:schemeClr>
                    </a:solidFill>
                  </a:tcPr>
                </a:tc>
                <a:tc>
                  <a:txBody>
                    <a:bodyPr/>
                    <a:lstStyle/>
                    <a:p>
                      <a:pPr algn="ctr"/>
                      <a:r>
                        <a:rPr lang="cs-CZ" sz="2800" dirty="0"/>
                        <a:t>Rozvoj trhu</a:t>
                      </a:r>
                    </a:p>
                    <a:p>
                      <a:pPr marL="0" marR="0" indent="0" algn="ctr" defTabSz="914400" rtl="0" eaLnBrk="1" fontAlgn="auto" latinLnBrk="0" hangingPunct="1">
                        <a:lnSpc>
                          <a:spcPct val="100000"/>
                        </a:lnSpc>
                        <a:spcBef>
                          <a:spcPts val="0"/>
                        </a:spcBef>
                        <a:spcAft>
                          <a:spcPts val="0"/>
                        </a:spcAft>
                        <a:buClrTx/>
                        <a:buSzTx/>
                        <a:buFontTx/>
                        <a:buNone/>
                        <a:tabLst/>
                        <a:defRPr/>
                      </a:pPr>
                      <a:r>
                        <a:rPr lang="cs-CZ" sz="1400" dirty="0"/>
                        <a:t>Obchodní riziko</a:t>
                      </a:r>
                    </a:p>
                    <a:p>
                      <a:pPr algn="ctr"/>
                      <a:endParaRPr lang="cs-CZ" sz="2800" dirty="0"/>
                    </a:p>
                  </a:txBody>
                  <a:tcPr marT="45715" marB="45715" anchor="ctr">
                    <a:solidFill>
                      <a:schemeClr val="accent1">
                        <a:lumMod val="40000"/>
                        <a:lumOff val="60000"/>
                      </a:schemeClr>
                    </a:solidFill>
                  </a:tcPr>
                </a:tc>
                <a:tc>
                  <a:txBody>
                    <a:bodyPr/>
                    <a:lstStyle/>
                    <a:p>
                      <a:pPr algn="ctr"/>
                      <a:r>
                        <a:rPr lang="cs-CZ" sz="2800" dirty="0"/>
                        <a:t>Diverzifikace</a:t>
                      </a:r>
                    </a:p>
                    <a:p>
                      <a:pPr algn="ctr"/>
                      <a:r>
                        <a:rPr lang="cs-CZ" sz="1400" dirty="0"/>
                        <a:t>Technické i obchodní riziko</a:t>
                      </a:r>
                    </a:p>
                  </a:txBody>
                  <a:tcPr marT="45715" marB="45715"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69885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Penetrační cena a jiné metody podpory prodeje.</a:t>
            </a:r>
          </a:p>
          <a:p>
            <a:r>
              <a:rPr lang="cs-CZ" sz="2000" dirty="0">
                <a:solidFill>
                  <a:srgbClr val="002060"/>
                </a:solidFill>
              </a:rPr>
              <a:t>Strategie průniku stávajícího trhu je typická pro fázi saturace v cyklu tržní životnosti produktu.</a:t>
            </a:r>
          </a:p>
          <a:p>
            <a:r>
              <a:rPr lang="cs-CZ" sz="2000" dirty="0">
                <a:solidFill>
                  <a:srgbClr val="002060"/>
                </a:solidFill>
              </a:rPr>
              <a:t>Prosazuje se na trzích, které </a:t>
            </a:r>
            <a:r>
              <a:rPr lang="cs-CZ" sz="2000" b="1" dirty="0">
                <a:solidFill>
                  <a:srgbClr val="002060"/>
                </a:solidFill>
              </a:rPr>
              <a:t>expandují</a:t>
            </a:r>
            <a:r>
              <a:rPr lang="cs-CZ" sz="2000" dirty="0">
                <a:solidFill>
                  <a:srgbClr val="002060"/>
                </a:solidFill>
              </a:rPr>
              <a:t>. Na stagnujících trzích nebo na trzích s klesající velikostí je strategie penetrace málo účinná</a:t>
            </a:r>
          </a:p>
        </p:txBody>
      </p:sp>
      <p:sp>
        <p:nvSpPr>
          <p:cNvPr id="6" name="Nadpis 5"/>
          <p:cNvSpPr>
            <a:spLocks noGrp="1"/>
          </p:cNvSpPr>
          <p:nvPr>
            <p:ph type="title"/>
          </p:nvPr>
        </p:nvSpPr>
        <p:spPr>
          <a:xfrm>
            <a:off x="107504" y="195486"/>
            <a:ext cx="8136904" cy="507703"/>
          </a:xfrm>
        </p:spPr>
        <p:txBody>
          <a:bodyPr/>
          <a:lstStyle/>
          <a:p>
            <a:r>
              <a:rPr lang="cs-CZ" dirty="0"/>
              <a:t>A Penetrace trhu</a:t>
            </a:r>
          </a:p>
        </p:txBody>
      </p:sp>
    </p:spTree>
    <p:extLst>
      <p:ext uri="{BB962C8B-B14F-4D97-AF65-F5344CB8AC3E}">
        <p14:creationId xmlns:p14="http://schemas.microsoft.com/office/powerpoint/2010/main" val="3135207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Dvě varianty:</a:t>
            </a:r>
          </a:p>
          <a:p>
            <a:pPr lvl="1"/>
            <a:r>
              <a:rPr lang="cs-CZ" sz="2000" dirty="0">
                <a:solidFill>
                  <a:srgbClr val="002060"/>
                </a:solidFill>
              </a:rPr>
              <a:t>Inovace ve smyslu opravdové tržní novinky.</a:t>
            </a:r>
          </a:p>
          <a:p>
            <a:pPr lvl="1"/>
            <a:r>
              <a:rPr lang="cs-CZ" sz="2000" dirty="0">
                <a:solidFill>
                  <a:srgbClr val="002060"/>
                </a:solidFill>
              </a:rPr>
              <a:t>Vývoj dalších verzí výrobku.</a:t>
            </a:r>
          </a:p>
          <a:p>
            <a:r>
              <a:rPr lang="cs-CZ" sz="2000" dirty="0">
                <a:solidFill>
                  <a:srgbClr val="002060"/>
                </a:solidFill>
              </a:rPr>
              <a:t>Zpravidla jde o nový produkt, který je vůči současnému produktu substitutem.</a:t>
            </a:r>
          </a:p>
          <a:p>
            <a:r>
              <a:rPr lang="cs-CZ" sz="2000" dirty="0">
                <a:solidFill>
                  <a:srgbClr val="002060"/>
                </a:solidFill>
              </a:rPr>
              <a:t>Tato strategie je účinná, de facto nezbytná, pokud se stávající produkt nalézá ve fázi saturace (zralosti).</a:t>
            </a:r>
          </a:p>
          <a:p>
            <a:r>
              <a:rPr lang="cs-CZ" sz="2000" dirty="0">
                <a:solidFill>
                  <a:srgbClr val="002060"/>
                </a:solidFill>
              </a:rPr>
              <a:t>Rozhodující pro úspěch nového produktu na stávajícím trhu je proto </a:t>
            </a:r>
            <a:r>
              <a:rPr lang="cs-CZ" sz="2000" b="1" dirty="0">
                <a:solidFill>
                  <a:srgbClr val="002060"/>
                </a:solidFill>
              </a:rPr>
              <a:t>komunikační mix</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B Rozvoj produktu</a:t>
            </a:r>
          </a:p>
        </p:txBody>
      </p:sp>
    </p:spTree>
    <p:extLst>
      <p:ext uri="{BB962C8B-B14F-4D97-AF65-F5344CB8AC3E}">
        <p14:creationId xmlns:p14="http://schemas.microsoft.com/office/powerpoint/2010/main" val="9700764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a:defRPr/>
            </a:pPr>
            <a:r>
              <a:rPr lang="cs-CZ" sz="2000" dirty="0">
                <a:solidFill>
                  <a:srgbClr val="002060"/>
                </a:solidFill>
              </a:rPr>
              <a:t>Nalezení jednoho nebo více nových trhů pro nynější výrobky:</a:t>
            </a:r>
          </a:p>
          <a:p>
            <a:pPr lvl="1">
              <a:defRPr/>
            </a:pPr>
            <a:r>
              <a:rPr lang="cs-CZ" sz="2000" dirty="0">
                <a:solidFill>
                  <a:srgbClr val="002060"/>
                </a:solidFill>
              </a:rPr>
              <a:t>Získání dalších odbytových trhů pomocí regionálního, národního nebo mezinárodního rozšíření.</a:t>
            </a:r>
          </a:p>
          <a:p>
            <a:pPr lvl="1">
              <a:defRPr/>
            </a:pPr>
            <a:r>
              <a:rPr lang="cs-CZ" sz="2000" dirty="0">
                <a:solidFill>
                  <a:srgbClr val="002060"/>
                </a:solidFill>
              </a:rPr>
              <a:t>Získání nových tržních segmentů:</a:t>
            </a:r>
          </a:p>
          <a:p>
            <a:pPr lvl="2">
              <a:defRPr/>
            </a:pPr>
            <a:r>
              <a:rPr lang="cs-CZ" sz="2000" dirty="0">
                <a:solidFill>
                  <a:srgbClr val="002060"/>
                </a:solidFill>
              </a:rPr>
              <a:t>speciálních verzí výrobku, určených pro konkrétních cílové skupiny,</a:t>
            </a:r>
          </a:p>
          <a:p>
            <a:pPr lvl="2">
              <a:defRPr/>
            </a:pPr>
            <a:r>
              <a:rPr lang="cs-CZ" sz="2000" dirty="0">
                <a:solidFill>
                  <a:srgbClr val="002060"/>
                </a:solidFill>
              </a:rPr>
              <a:t>psychologická diferenciace výrobku pomocí reklamy.</a:t>
            </a:r>
          </a:p>
          <a:p>
            <a:pPr>
              <a:defRPr/>
            </a:pPr>
            <a:r>
              <a:rPr lang="cs-CZ" sz="2000" dirty="0">
                <a:solidFill>
                  <a:srgbClr val="002060"/>
                </a:solidFill>
              </a:rPr>
              <a:t>Vlastně jde o výklenkovou strategii – obsazení tržní mezery na stejném dílčím trhu (trhu téhož produktu).</a:t>
            </a:r>
          </a:p>
        </p:txBody>
      </p:sp>
      <p:sp>
        <p:nvSpPr>
          <p:cNvPr id="6" name="Nadpis 5"/>
          <p:cNvSpPr>
            <a:spLocks noGrp="1"/>
          </p:cNvSpPr>
          <p:nvPr>
            <p:ph type="title"/>
          </p:nvPr>
        </p:nvSpPr>
        <p:spPr>
          <a:xfrm>
            <a:off x="107504" y="195486"/>
            <a:ext cx="8136904" cy="507703"/>
          </a:xfrm>
        </p:spPr>
        <p:txBody>
          <a:bodyPr/>
          <a:lstStyle/>
          <a:p>
            <a:r>
              <a:rPr lang="cs-CZ" dirty="0"/>
              <a:t>C Rozvoj trhu</a:t>
            </a:r>
          </a:p>
        </p:txBody>
      </p:sp>
    </p:spTree>
    <p:extLst>
      <p:ext uri="{BB962C8B-B14F-4D97-AF65-F5344CB8AC3E}">
        <p14:creationId xmlns:p14="http://schemas.microsoft.com/office/powerpoint/2010/main" val="9781565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a:defRPr/>
            </a:pPr>
            <a:r>
              <a:rPr lang="cs-CZ" sz="2000" dirty="0">
                <a:solidFill>
                  <a:srgbClr val="002060"/>
                </a:solidFill>
              </a:rPr>
              <a:t>Technologické i obchodní riziko</a:t>
            </a:r>
          </a:p>
          <a:p>
            <a:pPr>
              <a:defRPr/>
            </a:pPr>
            <a:r>
              <a:rPr lang="cs-CZ" sz="2000" b="1" dirty="0">
                <a:solidFill>
                  <a:srgbClr val="002060"/>
                </a:solidFill>
              </a:rPr>
              <a:t>Horizontální diverzifikace</a:t>
            </a:r>
            <a:r>
              <a:rPr lang="cs-CZ" sz="2000" dirty="0">
                <a:solidFill>
                  <a:srgbClr val="002060"/>
                </a:solidFill>
              </a:rPr>
              <a:t> </a:t>
            </a:r>
          </a:p>
          <a:p>
            <a:pPr lvl="1">
              <a:defRPr/>
            </a:pPr>
            <a:r>
              <a:rPr lang="cs-CZ" sz="2000" dirty="0">
                <a:solidFill>
                  <a:srgbClr val="002060"/>
                </a:solidFill>
              </a:rPr>
              <a:t>znamená rozšíření stávajícího výrobního programu o výrobky, které s ním věcně související.</a:t>
            </a:r>
          </a:p>
          <a:p>
            <a:pPr>
              <a:defRPr/>
            </a:pPr>
            <a:r>
              <a:rPr lang="cs-CZ" sz="2000" b="1" dirty="0">
                <a:solidFill>
                  <a:srgbClr val="002060"/>
                </a:solidFill>
              </a:rPr>
              <a:t>Vertikální diverzifikace </a:t>
            </a:r>
          </a:p>
          <a:p>
            <a:pPr lvl="1">
              <a:defRPr/>
            </a:pPr>
            <a:r>
              <a:rPr lang="cs-CZ" sz="2000" dirty="0">
                <a:solidFill>
                  <a:srgbClr val="002060"/>
                </a:solidFill>
              </a:rPr>
              <a:t>představuje prohloubení programu jak ve směru odbytu dosavadních výrobků, tak směrem k surovinám a výrobním prostředkům.</a:t>
            </a:r>
          </a:p>
          <a:p>
            <a:pPr>
              <a:defRPr/>
            </a:pPr>
            <a:r>
              <a:rPr lang="cs-CZ" sz="2000" b="1" dirty="0">
                <a:solidFill>
                  <a:srgbClr val="002060"/>
                </a:solidFill>
              </a:rPr>
              <a:t>Laterální diverzifikace </a:t>
            </a:r>
          </a:p>
          <a:p>
            <a:pPr lvl="1">
              <a:defRPr/>
            </a:pPr>
            <a:r>
              <a:rPr lang="cs-CZ" sz="2000" dirty="0">
                <a:solidFill>
                  <a:srgbClr val="002060"/>
                </a:solidFill>
              </a:rPr>
              <a:t>znamená</a:t>
            </a:r>
            <a:r>
              <a:rPr lang="cs-CZ" sz="2000" b="1" i="1" dirty="0">
                <a:solidFill>
                  <a:srgbClr val="002060"/>
                </a:solidFill>
              </a:rPr>
              <a:t> </a:t>
            </a:r>
            <a:r>
              <a:rPr lang="cs-CZ" sz="2000" dirty="0">
                <a:solidFill>
                  <a:srgbClr val="002060"/>
                </a:solidFill>
              </a:rPr>
              <a:t>útok na zcela nové oblasti výrobků a trhů, přičemž podnik uniká z rámce svého businessu do vzdálených oblastí aktivit.</a:t>
            </a:r>
          </a:p>
        </p:txBody>
      </p:sp>
      <p:sp>
        <p:nvSpPr>
          <p:cNvPr id="6" name="Nadpis 5"/>
          <p:cNvSpPr>
            <a:spLocks noGrp="1"/>
          </p:cNvSpPr>
          <p:nvPr>
            <p:ph type="title"/>
          </p:nvPr>
        </p:nvSpPr>
        <p:spPr>
          <a:xfrm>
            <a:off x="107504" y="195486"/>
            <a:ext cx="8136904" cy="507703"/>
          </a:xfrm>
        </p:spPr>
        <p:txBody>
          <a:bodyPr/>
          <a:lstStyle/>
          <a:p>
            <a:r>
              <a:rPr lang="cs-CZ" dirty="0"/>
              <a:t>D Diverzifikace</a:t>
            </a:r>
          </a:p>
        </p:txBody>
      </p:sp>
    </p:spTree>
    <p:extLst>
      <p:ext uri="{BB962C8B-B14F-4D97-AF65-F5344CB8AC3E}">
        <p14:creationId xmlns:p14="http://schemas.microsoft.com/office/powerpoint/2010/main" val="31063073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37499"/>
            <a:ext cx="8280920" cy="3024336"/>
          </a:xfrm>
          <a:prstGeom prst="rect">
            <a:avLst/>
          </a:prstGeom>
        </p:spPr>
        <p:txBody>
          <a:bodyPr>
            <a:noAutofit/>
          </a:bodyPr>
          <a:lstStyle/>
          <a:p>
            <a:r>
              <a:rPr lang="cs-CZ" sz="1600" b="1" dirty="0">
                <a:solidFill>
                  <a:srgbClr val="002060"/>
                </a:solidFill>
              </a:rPr>
              <a:t>Jde o zavedení zboží nebo služeb nových nebo významně zlepšených s ohledem na jejich charakteristiky nebo zamýšlené užití. </a:t>
            </a:r>
            <a:r>
              <a:rPr lang="cs-CZ" sz="1600" dirty="0">
                <a:solidFill>
                  <a:srgbClr val="002060"/>
                </a:solidFill>
              </a:rPr>
              <a:t>To zahrnuje významná zlepšení v technických specifikacích, komponentech a materiálech, software, uživatelské vstřícnosti nebo jiných funkčních charakteristikách.</a:t>
            </a:r>
          </a:p>
          <a:p>
            <a:r>
              <a:rPr lang="cs-CZ" sz="1600" b="1" dirty="0">
                <a:solidFill>
                  <a:srgbClr val="002060"/>
                </a:solidFill>
              </a:rPr>
              <a:t>Inovace produktů mohou využívat nových znalostí nebo technologií, anebo mohou být postaveny na nových užitích nebo kombinacích existujících znalostí či technologií.</a:t>
            </a:r>
            <a:r>
              <a:rPr lang="cs-CZ" sz="1600" dirty="0">
                <a:solidFill>
                  <a:srgbClr val="002060"/>
                </a:solidFill>
              </a:rPr>
              <a:t> Inovace produktů zahrnují jak zavedení nového zboží a služeb tak i významná zlepšení ve funkčních či uživatelských charakteristikách stávajícího zboží a služeb.</a:t>
            </a:r>
          </a:p>
          <a:p>
            <a:r>
              <a:rPr lang="cs-CZ" sz="1600" dirty="0">
                <a:solidFill>
                  <a:srgbClr val="002060"/>
                </a:solidFill>
              </a:rPr>
              <a:t>Nové produkty představují zboží a služby, které se od produktů dříve produkovaných daným podnikem významně liší svými charakteristikami nebo zamýšleným užitím.</a:t>
            </a:r>
          </a:p>
          <a:p>
            <a:r>
              <a:rPr lang="cs-CZ" sz="1600" dirty="0">
                <a:solidFill>
                  <a:srgbClr val="002060"/>
                </a:solidFill>
              </a:rPr>
              <a:t>Významná zlepšení stávajících produktů se mohou objevit prostřednictvím změn v materiálech, komponentech a jiných charakteristikách zlepšujících výkonnost.</a:t>
            </a:r>
          </a:p>
          <a:p>
            <a:r>
              <a:rPr lang="cs-CZ" sz="1600" dirty="0">
                <a:solidFill>
                  <a:srgbClr val="002060"/>
                </a:solidFill>
              </a:rPr>
              <a:t>Inovace produktů ve službách mohou zahrnovat významná zlepšení v tom, jak jsou poskytovány (například pokud jde o efektivnost nebo rychlost), přidání nových funkcí nebo charakteristik ke stávajícím službám, nebo zavedení zcela nových služeb.</a:t>
            </a:r>
          </a:p>
        </p:txBody>
      </p:sp>
      <p:sp>
        <p:nvSpPr>
          <p:cNvPr id="6" name="Nadpis 5"/>
          <p:cNvSpPr>
            <a:spLocks noGrp="1"/>
          </p:cNvSpPr>
          <p:nvPr>
            <p:ph type="title"/>
          </p:nvPr>
        </p:nvSpPr>
        <p:spPr>
          <a:xfrm>
            <a:off x="107504" y="195486"/>
            <a:ext cx="8136904" cy="507703"/>
          </a:xfrm>
        </p:spPr>
        <p:txBody>
          <a:bodyPr/>
          <a:lstStyle/>
          <a:p>
            <a:r>
              <a:rPr lang="cs-CZ" dirty="0"/>
              <a:t>Produktové inovace (</a:t>
            </a:r>
            <a:r>
              <a:rPr lang="cs-CZ" dirty="0">
                <a:hlinkClick r:id="rId3"/>
              </a:rPr>
              <a:t>czechinno.cz</a:t>
            </a:r>
            <a:r>
              <a:rPr lang="cs-CZ" dirty="0"/>
              <a:t>)</a:t>
            </a:r>
          </a:p>
        </p:txBody>
      </p:sp>
    </p:spTree>
    <p:extLst>
      <p:ext uri="{BB962C8B-B14F-4D97-AF65-F5344CB8AC3E}">
        <p14:creationId xmlns:p14="http://schemas.microsoft.com/office/powerpoint/2010/main" val="11122942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4288" y="700923"/>
            <a:ext cx="8472168" cy="3024336"/>
          </a:xfrm>
          <a:prstGeom prst="rect">
            <a:avLst/>
          </a:prstGeom>
        </p:spPr>
        <p:txBody>
          <a:bodyPr>
            <a:noAutofit/>
          </a:bodyPr>
          <a:lstStyle/>
          <a:p>
            <a:r>
              <a:rPr lang="cs-CZ" sz="2000" dirty="0">
                <a:solidFill>
                  <a:srgbClr val="002060"/>
                </a:solidFill>
              </a:rPr>
              <a:t>NPD (New </a:t>
            </a:r>
            <a:r>
              <a:rPr lang="cs-CZ" sz="2000" dirty="0" err="1">
                <a:solidFill>
                  <a:srgbClr val="002060"/>
                </a:solidFill>
              </a:rPr>
              <a:t>Product</a:t>
            </a:r>
            <a:r>
              <a:rPr lang="cs-CZ" sz="2000" dirty="0">
                <a:solidFill>
                  <a:srgbClr val="002060"/>
                </a:solidFill>
              </a:rPr>
              <a:t> </a:t>
            </a:r>
            <a:r>
              <a:rPr lang="cs-CZ" sz="2000" dirty="0" err="1">
                <a:solidFill>
                  <a:srgbClr val="002060"/>
                </a:solidFill>
              </a:rPr>
              <a:t>Development</a:t>
            </a:r>
            <a:r>
              <a:rPr lang="cs-CZ" sz="2000" dirty="0">
                <a:solidFill>
                  <a:srgbClr val="002060"/>
                </a:solidFill>
              </a:rPr>
              <a:t>) je celkový proces strategie, organizace, vytváření koncepce, vyhodnocování koncepce a marketingového plánu, a komercionalizace nového produktu. NPD má kroky:</a:t>
            </a:r>
          </a:p>
          <a:p>
            <a:pPr lvl="1"/>
            <a:r>
              <a:rPr lang="cs-CZ" sz="1600" b="1" dirty="0">
                <a:solidFill>
                  <a:srgbClr val="002060"/>
                </a:solidFill>
              </a:rPr>
              <a:t>Generování nápadů</a:t>
            </a:r>
            <a:r>
              <a:rPr lang="cs-CZ" sz="1600" dirty="0">
                <a:solidFill>
                  <a:srgbClr val="002060"/>
                </a:solidFill>
              </a:rPr>
              <a:t> – na začátku musíme být schopni vytvořit nový nápad, jak by měl produkt vypadat. </a:t>
            </a:r>
          </a:p>
          <a:p>
            <a:pPr lvl="1"/>
            <a:r>
              <a:rPr lang="cs-CZ" sz="1600" b="1" dirty="0">
                <a:solidFill>
                  <a:srgbClr val="002060"/>
                </a:solidFill>
              </a:rPr>
              <a:t>Hodnocení nápadu</a:t>
            </a:r>
            <a:r>
              <a:rPr lang="cs-CZ" sz="1600" dirty="0">
                <a:solidFill>
                  <a:srgbClr val="002060"/>
                </a:solidFill>
              </a:rPr>
              <a:t> – nápad musíme řádně zhodnotit (</a:t>
            </a:r>
            <a:r>
              <a:rPr lang="cs-CZ" sz="1600" dirty="0" err="1">
                <a:solidFill>
                  <a:srgbClr val="002060"/>
                </a:solidFill>
              </a:rPr>
              <a:t>feasibility</a:t>
            </a:r>
            <a:r>
              <a:rPr lang="cs-CZ" sz="1600" dirty="0">
                <a:solidFill>
                  <a:srgbClr val="002060"/>
                </a:solidFill>
              </a:rPr>
              <a:t>). Zajímá náš vše od souladu s naší strategií, cíli a plány, přes životaschopnost v současných podmínkách trhu, až po analýzu funkcionality proti řešením konkurence. </a:t>
            </a:r>
          </a:p>
          <a:p>
            <a:pPr lvl="1"/>
            <a:r>
              <a:rPr lang="cs-CZ" sz="1600" b="1" dirty="0">
                <a:solidFill>
                  <a:srgbClr val="002060"/>
                </a:solidFill>
              </a:rPr>
              <a:t>Vývoj konceptu</a:t>
            </a:r>
            <a:r>
              <a:rPr lang="cs-CZ" sz="1600" dirty="0">
                <a:solidFill>
                  <a:srgbClr val="002060"/>
                </a:solidFill>
              </a:rPr>
              <a:t> – cílem je vytvořit plně funkční prototyp, který můžeme testovat jak v laboratorních podmínkách, tak také se spotřebiteli.</a:t>
            </a:r>
          </a:p>
          <a:p>
            <a:pPr lvl="1"/>
            <a:r>
              <a:rPr lang="cs-CZ" sz="1600" b="1" dirty="0">
                <a:solidFill>
                  <a:srgbClr val="002060"/>
                </a:solidFill>
              </a:rPr>
              <a:t>Vývoj finálního produktu</a:t>
            </a:r>
            <a:r>
              <a:rPr lang="cs-CZ" sz="1600" dirty="0">
                <a:solidFill>
                  <a:srgbClr val="002060"/>
                </a:solidFill>
              </a:rPr>
              <a:t> – po zpětné vazbě z testování děláme finální úpravy produktu. V této fázi již myslíme i na produkci produktu (proto někdy zjistíme, že je třeba změnit materiály a s tím i povrch apod.), distribuci (úprava rozměrů kvůli balení) atd.</a:t>
            </a:r>
          </a:p>
          <a:p>
            <a:pPr lvl="1"/>
            <a:r>
              <a:rPr lang="cs-CZ" sz="1600" b="1" dirty="0">
                <a:solidFill>
                  <a:srgbClr val="002060"/>
                </a:solidFill>
              </a:rPr>
              <a:t>Uvedení produktu na trh (</a:t>
            </a:r>
            <a:r>
              <a:rPr lang="cs-CZ" sz="1600" b="1" dirty="0" err="1">
                <a:solidFill>
                  <a:srgbClr val="002060"/>
                </a:solidFill>
              </a:rPr>
              <a:t>launch</a:t>
            </a:r>
            <a:r>
              <a:rPr lang="cs-CZ" sz="1600" b="1" dirty="0">
                <a:solidFill>
                  <a:srgbClr val="002060"/>
                </a:solidFill>
              </a:rPr>
              <a:t>)</a:t>
            </a:r>
            <a:r>
              <a:rPr lang="cs-CZ" sz="1600" dirty="0">
                <a:solidFill>
                  <a:srgbClr val="002060"/>
                </a:solidFill>
              </a:rPr>
              <a:t> – navrhneme plán uvedení na trh a produkt začínáme prodávat, musíme tedy připravit distribuci, cenu a komunikaci.</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NPD</a:t>
            </a:r>
          </a:p>
        </p:txBody>
      </p:sp>
    </p:spTree>
    <p:extLst>
      <p:ext uri="{BB962C8B-B14F-4D97-AF65-F5344CB8AC3E}">
        <p14:creationId xmlns:p14="http://schemas.microsoft.com/office/powerpoint/2010/main" val="6940627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Význam ceny pro různé subjekty trhu.</a:t>
            </a:r>
          </a:p>
          <a:p>
            <a:r>
              <a:rPr lang="cs-CZ" altLang="cs-CZ" sz="2000" b="1" dirty="0">
                <a:solidFill>
                  <a:srgbClr val="002060"/>
                </a:solidFill>
                <a:latin typeface="Times New Roman" panose="02020603050405020304" pitchFamily="18" charset="0"/>
                <a:cs typeface="Times New Roman" panose="02020603050405020304" pitchFamily="18" charset="0"/>
              </a:rPr>
              <a:t>Jak internet změnil vnímání ceny.</a:t>
            </a:r>
          </a:p>
          <a:p>
            <a:r>
              <a:rPr lang="cs-CZ" altLang="cs-CZ" sz="2000" b="1" dirty="0">
                <a:solidFill>
                  <a:srgbClr val="002060"/>
                </a:solidFill>
                <a:latin typeface="Times New Roman" panose="02020603050405020304" pitchFamily="18" charset="0"/>
                <a:cs typeface="Times New Roman" panose="02020603050405020304" pitchFamily="18" charset="0"/>
              </a:rPr>
              <a:t>Typy trhů a cenová praxe.</a:t>
            </a:r>
          </a:p>
          <a:p>
            <a:r>
              <a:rPr lang="cs-CZ" altLang="cs-CZ" sz="2000" b="1" dirty="0">
                <a:solidFill>
                  <a:srgbClr val="002060"/>
                </a:solidFill>
                <a:latin typeface="Times New Roman" panose="02020603050405020304" pitchFamily="18" charset="0"/>
                <a:cs typeface="Times New Roman" panose="02020603050405020304" pitchFamily="18" charset="0"/>
              </a:rPr>
              <a:t>Klasifikace nákladů.</a:t>
            </a:r>
          </a:p>
          <a:p>
            <a:r>
              <a:rPr lang="cs-CZ" altLang="cs-CZ" sz="2000" b="1" dirty="0">
                <a:solidFill>
                  <a:srgbClr val="002060"/>
                </a:solidFill>
                <a:latin typeface="Times New Roman" panose="02020603050405020304" pitchFamily="18" charset="0"/>
                <a:cs typeface="Times New Roman" panose="02020603050405020304" pitchFamily="18" charset="0"/>
              </a:rPr>
              <a:t>Elasticita.</a:t>
            </a:r>
          </a:p>
          <a:p>
            <a:r>
              <a:rPr lang="cs-CZ" altLang="cs-CZ" sz="2000" b="1" dirty="0">
                <a:solidFill>
                  <a:srgbClr val="002060"/>
                </a:solidFill>
                <a:latin typeface="Times New Roman" panose="02020603050405020304" pitchFamily="18" charset="0"/>
                <a:cs typeface="Times New Roman" panose="02020603050405020304" pitchFamily="18" charset="0"/>
              </a:rPr>
              <a:t>Postup tvorby cenové strategie.</a:t>
            </a:r>
          </a:p>
          <a:p>
            <a:r>
              <a:rPr lang="cs-CZ" altLang="cs-CZ" sz="2000" b="1" dirty="0">
                <a:solidFill>
                  <a:srgbClr val="002060"/>
                </a:solidFill>
                <a:latin typeface="Times New Roman" panose="02020603050405020304" pitchFamily="18" charset="0"/>
                <a:cs typeface="Times New Roman" panose="02020603050405020304" pitchFamily="18" charset="0"/>
              </a:rPr>
              <a:t>Kalkulační rovnice.</a:t>
            </a:r>
          </a:p>
          <a:p>
            <a:r>
              <a:rPr lang="cs-CZ" altLang="cs-CZ" sz="2000" b="1" dirty="0">
                <a:solidFill>
                  <a:srgbClr val="002060"/>
                </a:solidFill>
                <a:latin typeface="Times New Roman" panose="02020603050405020304" pitchFamily="18" charset="0"/>
                <a:cs typeface="Times New Roman" panose="02020603050405020304" pitchFamily="18" charset="0"/>
              </a:rPr>
              <a:t>Typy cenových strategií.</a:t>
            </a:r>
          </a:p>
        </p:txBody>
      </p:sp>
      <p:sp>
        <p:nvSpPr>
          <p:cNvPr id="6" name="Nadpis 5"/>
          <p:cNvSpPr>
            <a:spLocks noGrp="1"/>
          </p:cNvSpPr>
          <p:nvPr>
            <p:ph type="title"/>
          </p:nvPr>
        </p:nvSpPr>
        <p:spPr>
          <a:xfrm>
            <a:off x="179512" y="195486"/>
            <a:ext cx="4536504" cy="507703"/>
          </a:xfrm>
        </p:spPr>
        <p:txBody>
          <a:bodyPr/>
          <a:lstStyle/>
          <a:p>
            <a:r>
              <a:rPr lang="cs-CZ" dirty="0"/>
              <a:t>Obsah kapitoly cenové strategie</a:t>
            </a:r>
          </a:p>
        </p:txBody>
      </p:sp>
    </p:spTree>
    <p:extLst>
      <p:ext uri="{BB962C8B-B14F-4D97-AF65-F5344CB8AC3E}">
        <p14:creationId xmlns:p14="http://schemas.microsoft.com/office/powerpoint/2010/main" val="36870681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Prvek marketingového mixu.</a:t>
            </a:r>
          </a:p>
          <a:p>
            <a:r>
              <a:rPr lang="cs-CZ" altLang="cs-CZ" sz="2000" dirty="0">
                <a:solidFill>
                  <a:srgbClr val="002060"/>
                </a:solidFill>
                <a:latin typeface="Times New Roman" panose="02020603050405020304" pitchFamily="18" charset="0"/>
                <a:cs typeface="Times New Roman" panose="02020603050405020304" pitchFamily="18" charset="0"/>
              </a:rPr>
              <a:t>Hraje významnou roli ve strategii podniku.</a:t>
            </a:r>
          </a:p>
          <a:p>
            <a:r>
              <a:rPr lang="cs-CZ" altLang="cs-CZ" sz="2000" dirty="0">
                <a:solidFill>
                  <a:srgbClr val="002060"/>
                </a:solidFill>
                <a:latin typeface="Times New Roman" panose="02020603050405020304" pitchFamily="18" charset="0"/>
                <a:cs typeface="Times New Roman" panose="02020603050405020304" pitchFamily="18" charset="0"/>
              </a:rPr>
              <a:t>Oproti produktu, distribuci a komunikaci je vysoce flexibilním nástrojem.</a:t>
            </a:r>
          </a:p>
          <a:p>
            <a:r>
              <a:rPr lang="cs-CZ" altLang="cs-CZ" sz="2000" dirty="0">
                <a:solidFill>
                  <a:srgbClr val="002060"/>
                </a:solidFill>
                <a:latin typeface="Times New Roman" panose="02020603050405020304" pitchFamily="18" charset="0"/>
                <a:cs typeface="Times New Roman" panose="02020603050405020304" pitchFamily="18" charset="0"/>
              </a:rPr>
              <a:t>Ovlivňuje postavení firmy na trhu.</a:t>
            </a:r>
          </a:p>
          <a:p>
            <a:r>
              <a:rPr lang="cs-CZ" altLang="cs-CZ" sz="2000" dirty="0">
                <a:solidFill>
                  <a:srgbClr val="002060"/>
                </a:solidFill>
                <a:latin typeface="Times New Roman" panose="02020603050405020304" pitchFamily="18" charset="0"/>
                <a:cs typeface="Times New Roman" panose="02020603050405020304" pitchFamily="18" charset="0"/>
              </a:rPr>
              <a:t>Ovlivňuje hospodářský výsledek firmy.</a:t>
            </a:r>
          </a:p>
          <a:p>
            <a:r>
              <a:rPr lang="cs-CZ" altLang="cs-CZ" sz="2000" dirty="0">
                <a:solidFill>
                  <a:srgbClr val="002060"/>
                </a:solidFill>
                <a:latin typeface="Times New Roman" panose="02020603050405020304" pitchFamily="18" charset="0"/>
                <a:cs typeface="Times New Roman" panose="02020603050405020304" pitchFamily="18" charset="0"/>
              </a:rPr>
              <a:t>Kritické je skloubení cenové politiky s ostatními prvky marketingového mixu.</a:t>
            </a:r>
          </a:p>
          <a:p>
            <a:r>
              <a:rPr lang="cs-CZ" altLang="cs-CZ" sz="2000" dirty="0">
                <a:solidFill>
                  <a:srgbClr val="002060"/>
                </a:solidFill>
                <a:latin typeface="Times New Roman" panose="02020603050405020304" pitchFamily="18" charset="0"/>
                <a:cs typeface="Times New Roman" panose="02020603050405020304" pitchFamily="18" charset="0"/>
              </a:rPr>
              <a:t>Historicky byly ceny smluvní, poté politika pevných cen, dnes přes internet opět dynamické – internet naprosto změnil vnímání ceny.</a:t>
            </a:r>
          </a:p>
        </p:txBody>
      </p:sp>
      <p:sp>
        <p:nvSpPr>
          <p:cNvPr id="6" name="Nadpis 5"/>
          <p:cNvSpPr>
            <a:spLocks noGrp="1"/>
          </p:cNvSpPr>
          <p:nvPr>
            <p:ph type="title"/>
          </p:nvPr>
        </p:nvSpPr>
        <p:spPr>
          <a:xfrm>
            <a:off x="179512" y="195486"/>
            <a:ext cx="3888432" cy="507703"/>
          </a:xfrm>
        </p:spPr>
        <p:txBody>
          <a:bodyPr/>
          <a:lstStyle/>
          <a:p>
            <a:r>
              <a:rPr lang="cs-CZ" dirty="0"/>
              <a:t>Cena v marketingu</a:t>
            </a:r>
          </a:p>
        </p:txBody>
      </p:sp>
    </p:spTree>
    <p:extLst>
      <p:ext uri="{BB962C8B-B14F-4D97-AF65-F5344CB8AC3E}">
        <p14:creationId xmlns:p14="http://schemas.microsoft.com/office/powerpoint/2010/main" val="226881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627534"/>
            <a:ext cx="8568952" cy="3024336"/>
          </a:xfrm>
          <a:prstGeom prst="rect">
            <a:avLst/>
          </a:prstGeom>
        </p:spPr>
        <p:txBody>
          <a:bodyPr>
            <a:noAutofit/>
          </a:bodyPr>
          <a:lstStyle/>
          <a:p>
            <a:r>
              <a:rPr lang="cs-CZ" sz="2000" b="1" dirty="0">
                <a:solidFill>
                  <a:srgbClr val="002060"/>
                </a:solidFill>
              </a:rPr>
              <a:t>Vedoucí postavení na trhu</a:t>
            </a:r>
            <a:r>
              <a:rPr lang="cs-CZ" sz="2000" dirty="0">
                <a:solidFill>
                  <a:srgbClr val="002060"/>
                </a:solidFill>
              </a:rPr>
              <a:t>: konkurenční postavení, míra inovací, technologický pokrok.</a:t>
            </a:r>
          </a:p>
          <a:p>
            <a:r>
              <a:rPr lang="cs-CZ" sz="2000" b="1" dirty="0">
                <a:solidFill>
                  <a:srgbClr val="002060"/>
                </a:solidFill>
              </a:rPr>
              <a:t>Tržní rozpětí</a:t>
            </a:r>
            <a:r>
              <a:rPr lang="cs-CZ" sz="2000" dirty="0">
                <a:solidFill>
                  <a:srgbClr val="002060"/>
                </a:solidFill>
              </a:rPr>
              <a:t>: počet trhů, skupiny zákazníků, odvětví, země.</a:t>
            </a:r>
          </a:p>
          <a:p>
            <a:r>
              <a:rPr lang="cs-CZ" sz="2000" b="1" dirty="0">
                <a:solidFill>
                  <a:srgbClr val="002060"/>
                </a:solidFill>
              </a:rPr>
              <a:t>Zákaznický servis</a:t>
            </a:r>
            <a:r>
              <a:rPr lang="cs-CZ" sz="2000" dirty="0">
                <a:solidFill>
                  <a:srgbClr val="002060"/>
                </a:solidFill>
              </a:rPr>
              <a:t>: užitek produktu, kvalita produktu, spolehlivost produktu.</a:t>
            </a:r>
          </a:p>
          <a:p>
            <a:r>
              <a:rPr lang="cs-CZ" sz="2000" b="1" dirty="0">
                <a:solidFill>
                  <a:srgbClr val="002060"/>
                </a:solidFill>
              </a:rPr>
              <a:t>Růst</a:t>
            </a:r>
            <a:r>
              <a:rPr lang="cs-CZ" sz="2000" dirty="0">
                <a:solidFill>
                  <a:srgbClr val="002060"/>
                </a:solidFill>
              </a:rPr>
              <a:t>: tržby z prodeje, objem produkce, zisková marže.</a:t>
            </a:r>
          </a:p>
          <a:p>
            <a:r>
              <a:rPr lang="cs-CZ" sz="2000" b="1" dirty="0">
                <a:solidFill>
                  <a:srgbClr val="002060"/>
                </a:solidFill>
              </a:rPr>
              <a:t>Ziskovost</a:t>
            </a:r>
            <a:r>
              <a:rPr lang="cs-CZ" sz="2000" dirty="0">
                <a:solidFill>
                  <a:srgbClr val="002060"/>
                </a:solidFill>
              </a:rPr>
              <a:t>: návratnost kapitálu, aktiva, zásoby, zisk, výnos z akcionářských fondů.</a:t>
            </a:r>
          </a:p>
          <a:p>
            <a:r>
              <a:rPr lang="cs-CZ" sz="2000" b="1" dirty="0">
                <a:solidFill>
                  <a:srgbClr val="002060"/>
                </a:solidFill>
              </a:rPr>
              <a:t>Účinnost</a:t>
            </a:r>
            <a:r>
              <a:rPr lang="cs-CZ" sz="2000" dirty="0">
                <a:solidFill>
                  <a:srgbClr val="002060"/>
                </a:solidFill>
              </a:rPr>
              <a:t>: prodej na celkových aktivech, obrat akcií, likvidita úvěrového období, náklady na oddělení.</a:t>
            </a:r>
          </a:p>
          <a:p>
            <a:r>
              <a:rPr lang="cs-CZ" sz="2000" b="1" dirty="0">
                <a:solidFill>
                  <a:srgbClr val="002060"/>
                </a:solidFill>
              </a:rPr>
              <a:t>Personál</a:t>
            </a:r>
            <a:r>
              <a:rPr lang="cs-CZ" sz="2000" dirty="0">
                <a:solidFill>
                  <a:srgbClr val="002060"/>
                </a:solidFill>
              </a:rPr>
              <a:t>: vztahy a morálka zaměstnanců, osobní rozvoj, odměňování, výnosy na zaměstnance.</a:t>
            </a:r>
          </a:p>
          <a:p>
            <a:r>
              <a:rPr lang="cs-CZ" sz="2000" b="1" dirty="0">
                <a:solidFill>
                  <a:srgbClr val="002060"/>
                </a:solidFill>
              </a:rPr>
              <a:t>Sociální odpovědnost</a:t>
            </a:r>
            <a:r>
              <a:rPr lang="cs-CZ" sz="2000" dirty="0">
                <a:solidFill>
                  <a:srgbClr val="002060"/>
                </a:solidFill>
              </a:rPr>
              <a:t>: firemní image, veřejná činnost, sociální péče.</a:t>
            </a:r>
          </a:p>
        </p:txBody>
      </p:sp>
      <p:sp>
        <p:nvSpPr>
          <p:cNvPr id="6" name="Nadpis 5"/>
          <p:cNvSpPr>
            <a:spLocks noGrp="1"/>
          </p:cNvSpPr>
          <p:nvPr>
            <p:ph type="title"/>
          </p:nvPr>
        </p:nvSpPr>
        <p:spPr>
          <a:xfrm>
            <a:off x="107504" y="195486"/>
            <a:ext cx="8136904" cy="507703"/>
          </a:xfrm>
        </p:spPr>
        <p:txBody>
          <a:bodyPr/>
          <a:lstStyle/>
          <a:p>
            <a:r>
              <a:rPr lang="cs-CZ" dirty="0"/>
              <a:t>Další možné cíle</a:t>
            </a:r>
          </a:p>
        </p:txBody>
      </p:sp>
    </p:spTree>
    <p:extLst>
      <p:ext uri="{BB962C8B-B14F-4D97-AF65-F5344CB8AC3E}">
        <p14:creationId xmlns:p14="http://schemas.microsoft.com/office/powerpoint/2010/main" val="34497016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Ceny jsou dynamické, viz dynamická cenotvorba. (A)</a:t>
            </a:r>
          </a:p>
          <a:p>
            <a:r>
              <a:rPr lang="cs-CZ" altLang="cs-CZ" sz="2000" dirty="0">
                <a:solidFill>
                  <a:srgbClr val="002060"/>
                </a:solidFill>
                <a:latin typeface="Times New Roman" panose="02020603050405020304" pitchFamily="18" charset="0"/>
                <a:cs typeface="Times New Roman" panose="02020603050405020304" pitchFamily="18" charset="0"/>
              </a:rPr>
              <a:t>Internet změnil vnímání ceny v hudebním průmyslu – prvně jej „zabil“ a pak znovu vzkřísil. (B)</a:t>
            </a:r>
          </a:p>
          <a:p>
            <a:r>
              <a:rPr lang="cs-CZ" altLang="cs-CZ" sz="2000" dirty="0">
                <a:solidFill>
                  <a:srgbClr val="002060"/>
                </a:solidFill>
                <a:latin typeface="Times New Roman" panose="02020603050405020304" pitchFamily="18" charset="0"/>
                <a:cs typeface="Times New Roman" panose="02020603050405020304" pitchFamily="18" charset="0"/>
              </a:rPr>
              <a:t>Vznikly nové typy obchodních modelů. (C)</a:t>
            </a:r>
          </a:p>
          <a:p>
            <a:r>
              <a:rPr lang="cs-CZ" altLang="cs-CZ" sz="2000" dirty="0">
                <a:solidFill>
                  <a:srgbClr val="002060"/>
                </a:solidFill>
                <a:latin typeface="Times New Roman" panose="02020603050405020304" pitchFamily="18" charset="0"/>
                <a:cs typeface="Times New Roman" panose="02020603050405020304" pitchFamily="18" charset="0"/>
              </a:rPr>
              <a:t>Spotřebitelské chování ovládly možnosti cenových srovnávačů. (D)</a:t>
            </a:r>
          </a:p>
          <a:p>
            <a:r>
              <a:rPr lang="cs-CZ" altLang="cs-CZ" sz="2000" dirty="0">
                <a:solidFill>
                  <a:srgbClr val="002060"/>
                </a:solidFill>
                <a:latin typeface="Times New Roman" panose="02020603050405020304" pitchFamily="18" charset="0"/>
                <a:cs typeface="Times New Roman" panose="02020603050405020304" pitchFamily="18" charset="0"/>
              </a:rPr>
              <a:t>Jsou možné zcela nové platební systémy. (E)</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544616" cy="507703"/>
          </a:xfrm>
        </p:spPr>
        <p:txBody>
          <a:bodyPr/>
          <a:lstStyle/>
          <a:p>
            <a:r>
              <a:rPr lang="cs-CZ" dirty="0"/>
              <a:t>Jak internet změnil vnímání ceny?</a:t>
            </a:r>
          </a:p>
        </p:txBody>
      </p:sp>
    </p:spTree>
    <p:extLst>
      <p:ext uri="{BB962C8B-B14F-4D97-AF65-F5344CB8AC3E}">
        <p14:creationId xmlns:p14="http://schemas.microsoft.com/office/powerpoint/2010/main" val="4304170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Internet změnil způsob, jakým zákazníci uvažují o cenách, protože je to silný nástroj ke snadnému vyhledávání řady informací. </a:t>
            </a:r>
          </a:p>
          <a:p>
            <a:r>
              <a:rPr lang="cs-CZ" sz="2000" dirty="0">
                <a:solidFill>
                  <a:srgbClr val="002060"/>
                </a:solidFill>
              </a:rPr>
              <a:t>Internet mění způsob, jakým zákazníci a prodejci interagují spolu navzájem.</a:t>
            </a:r>
          </a:p>
          <a:p>
            <a:r>
              <a:rPr lang="cs-CZ" sz="2000" dirty="0">
                <a:solidFill>
                  <a:srgbClr val="002060"/>
                </a:solidFill>
              </a:rPr>
              <a:t>Spotřebitelé mohou získat okamžité porovnání ceny od tisíců prodejců skrze stránky porovnávající ceny. (je to levnější z Anglie než z </a:t>
            </a:r>
            <a:r>
              <a:rPr lang="cs-CZ" sz="2000" dirty="0" err="1">
                <a:solidFill>
                  <a:srgbClr val="002060"/>
                </a:solidFill>
              </a:rPr>
              <a:t>Alzy</a:t>
            </a:r>
            <a:r>
              <a:rPr lang="cs-CZ" sz="2000" dirty="0">
                <a:solidFill>
                  <a:srgbClr val="002060"/>
                </a:solidFill>
              </a:rPr>
              <a:t>?)</a:t>
            </a:r>
          </a:p>
          <a:p>
            <a:r>
              <a:rPr lang="cs-CZ" sz="2000" dirty="0">
                <a:solidFill>
                  <a:srgbClr val="002060"/>
                </a:solidFill>
              </a:rPr>
              <a:t>Mohou také dokonce pouze sdělit svou poptávku na internetu a kolik by byli ochotni zaplatit, a čekat na nabídku. </a:t>
            </a:r>
          </a:p>
          <a:p>
            <a:r>
              <a:rPr lang="cs-CZ" sz="2000" dirty="0">
                <a:solidFill>
                  <a:srgbClr val="002060"/>
                </a:solidFill>
              </a:rPr>
              <a:t>Díky internetu mohou spotřebitelé dokonce dostat produkty zcela zadarmo, v rámci open-source řešení apod.</a:t>
            </a:r>
          </a:p>
          <a:p>
            <a:r>
              <a:rPr lang="cs-CZ" altLang="cs-CZ" sz="2000" dirty="0">
                <a:solidFill>
                  <a:srgbClr val="002060"/>
                </a:solidFill>
                <a:latin typeface="Times New Roman" panose="02020603050405020304" pitchFamily="18" charset="0"/>
                <a:cs typeface="Times New Roman" panose="02020603050405020304" pitchFamily="18" charset="0"/>
              </a:rPr>
              <a:t>Prodejci mohou dynamicky měnit cenu, ale je zde ohrožení ze srovnávačů. </a:t>
            </a:r>
          </a:p>
        </p:txBody>
      </p:sp>
      <p:sp>
        <p:nvSpPr>
          <p:cNvPr id="6" name="Nadpis 5"/>
          <p:cNvSpPr>
            <a:spLocks noGrp="1"/>
          </p:cNvSpPr>
          <p:nvPr>
            <p:ph type="title"/>
          </p:nvPr>
        </p:nvSpPr>
        <p:spPr>
          <a:xfrm>
            <a:off x="179512" y="195486"/>
            <a:ext cx="3888432" cy="507703"/>
          </a:xfrm>
        </p:spPr>
        <p:txBody>
          <a:bodyPr/>
          <a:lstStyle/>
          <a:p>
            <a:r>
              <a:rPr lang="cs-CZ" dirty="0"/>
              <a:t>A Dynamická cenotvorba 1</a:t>
            </a:r>
          </a:p>
        </p:txBody>
      </p:sp>
    </p:spTree>
    <p:extLst>
      <p:ext uri="{BB962C8B-B14F-4D97-AF65-F5344CB8AC3E}">
        <p14:creationId xmlns:p14="http://schemas.microsoft.com/office/powerpoint/2010/main" val="25556878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U dynamického měnění ceny se dnes hovoří opravdu o nastavení rozdílné výše ceny pro jednotlivé zákazníky – je to etické? Legální? </a:t>
            </a:r>
          </a:p>
          <a:p>
            <a:r>
              <a:rPr lang="cs-CZ" sz="2000" dirty="0">
                <a:solidFill>
                  <a:srgbClr val="002060"/>
                </a:solidFill>
              </a:rPr>
              <a:t>V rámci užšího pohledu se pojmem dynamická cenotvorba rozumí například neustálá práce s cenami v rámci e-</a:t>
            </a:r>
            <a:r>
              <a:rPr lang="cs-CZ" sz="2000" dirty="0" err="1">
                <a:solidFill>
                  <a:srgbClr val="002060"/>
                </a:solidFill>
              </a:rPr>
              <a:t>shopu</a:t>
            </a:r>
            <a:r>
              <a:rPr lang="cs-CZ" sz="2000" dirty="0">
                <a:solidFill>
                  <a:srgbClr val="002060"/>
                </a:solidFill>
              </a:rPr>
              <a:t>, tedy jejich okamžitá aktualizace podle cen konkurence, skladových zásob, změny poptávky, cyklů (sezonnost), chování spotřebitelů (nový trend). Vycházíme z data </a:t>
            </a:r>
            <a:r>
              <a:rPr lang="cs-CZ" sz="2000" dirty="0" err="1">
                <a:solidFill>
                  <a:srgbClr val="002060"/>
                </a:solidFill>
              </a:rPr>
              <a:t>miningu</a:t>
            </a:r>
            <a:r>
              <a:rPr lang="cs-CZ" sz="2000" dirty="0">
                <a:solidFill>
                  <a:srgbClr val="002060"/>
                </a:solidFill>
              </a:rPr>
              <a:t>, historického vývoje, dat konkurence, odvětvových trendů apod., tato všechna data analyzujeme a využíváme pro okamžité řízení cen. </a:t>
            </a:r>
          </a:p>
          <a:p>
            <a:r>
              <a:rPr lang="cs-CZ" sz="2000" dirty="0">
                <a:solidFill>
                  <a:srgbClr val="002060"/>
                </a:solidFill>
              </a:rPr>
              <a:t>Vznikly i zcela nové přístupy k tvorbě ceny (tzv. </a:t>
            </a:r>
            <a:r>
              <a:rPr lang="cs-CZ" sz="2000" dirty="0" err="1">
                <a:solidFill>
                  <a:srgbClr val="002060"/>
                </a:solidFill>
              </a:rPr>
              <a:t>pricing</a:t>
            </a:r>
            <a:r>
              <a:rPr lang="cs-CZ" sz="2000" dirty="0">
                <a:solidFill>
                  <a:srgbClr val="002060"/>
                </a:solidFill>
              </a:rPr>
              <a:t>), kde se např. produkt jeho digitalizací dá snadněji členit na více částí a zákazník je pak motivován dokupovat neustále nové části.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Dynamická cenotvorba 2</a:t>
            </a:r>
          </a:p>
        </p:txBody>
      </p:sp>
    </p:spTree>
    <p:extLst>
      <p:ext uri="{BB962C8B-B14F-4D97-AF65-F5344CB8AC3E}">
        <p14:creationId xmlns:p14="http://schemas.microsoft.com/office/powerpoint/2010/main" val="11861299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59632" y="771550"/>
            <a:ext cx="6283002" cy="3861429"/>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B Digitalizace hudebního průmyslu</a:t>
            </a:r>
          </a:p>
        </p:txBody>
      </p:sp>
    </p:spTree>
    <p:extLst>
      <p:ext uri="{BB962C8B-B14F-4D97-AF65-F5344CB8AC3E}">
        <p14:creationId xmlns:p14="http://schemas.microsoft.com/office/powerpoint/2010/main" val="24164889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Dokonalá </a:t>
            </a:r>
            <a:r>
              <a:rPr 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sz="2000" dirty="0">
                <a:solidFill>
                  <a:srgbClr val="002060"/>
                </a:solidFill>
                <a:latin typeface="Times New Roman" panose="02020603050405020304" pitchFamily="18" charset="0"/>
                <a:cs typeface="Times New Roman" panose="02020603050405020304" pitchFamily="18" charset="0"/>
              </a:rPr>
              <a:t> o konzumaci hudby – </a:t>
            </a:r>
            <a:r>
              <a:rPr lang="cs-CZ" sz="2000" dirty="0" err="1">
                <a:solidFill>
                  <a:srgbClr val="002060"/>
                </a:solidFill>
                <a:latin typeface="Times New Roman" panose="02020603050405020304" pitchFamily="18" charset="0"/>
                <a:cs typeface="Times New Roman" panose="02020603050405020304" pitchFamily="18" charset="0"/>
              </a:rPr>
              <a:t>streaming</a:t>
            </a:r>
            <a:r>
              <a:rPr lang="cs-CZ" sz="2000" dirty="0">
                <a:solidFill>
                  <a:srgbClr val="002060"/>
                </a:solidFill>
                <a:latin typeface="Times New Roman" panose="02020603050405020304" pitchFamily="18" charset="0"/>
                <a:cs typeface="Times New Roman" panose="02020603050405020304" pitchFamily="18" charset="0"/>
              </a:rPr>
              <a:t> vše válcuje, nejvíce video (YT). </a:t>
            </a:r>
          </a:p>
          <a:p>
            <a:r>
              <a:rPr lang="cs-CZ" sz="2000" i="1" dirty="0">
                <a:solidFill>
                  <a:srgbClr val="002060"/>
                </a:solidFill>
                <a:latin typeface="Times New Roman" panose="02020603050405020304" pitchFamily="18" charset="0"/>
                <a:cs typeface="Times New Roman" panose="02020603050405020304" pitchFamily="18" charset="0"/>
              </a:rPr>
              <a:t>„Světový hudební průmysl si mne ruce. Jejich příjmy loni vzrostly o 5,9 procenta na 15,7 miliardy dolarů (386 miliard Kč) a zvýšily se už druhý rok po sobě. Trh hudebních nahrávek zaznamenal díky rozmachu </a:t>
            </a:r>
            <a:r>
              <a:rPr lang="cs-CZ" sz="2000" i="1" dirty="0" err="1">
                <a:solidFill>
                  <a:srgbClr val="002060"/>
                </a:solidFill>
                <a:latin typeface="Times New Roman" panose="02020603050405020304" pitchFamily="18" charset="0"/>
                <a:cs typeface="Times New Roman" panose="02020603050405020304" pitchFamily="18" charset="0"/>
              </a:rPr>
              <a:t>streamování</a:t>
            </a:r>
            <a:r>
              <a:rPr lang="cs-CZ" sz="2000" i="1" dirty="0">
                <a:solidFill>
                  <a:srgbClr val="002060"/>
                </a:solidFill>
                <a:latin typeface="Times New Roman" panose="02020603050405020304" pitchFamily="18" charset="0"/>
                <a:cs typeface="Times New Roman" panose="02020603050405020304" pitchFamily="18" charset="0"/>
              </a:rPr>
              <a:t> nejrychlejší celoroční růst za nejméně dvě desetiletí od roku 1997. Naopak prodej fyzických nosičů dál klesal a propadl se i zájem o placené digitální stahování hudby.“ (</a:t>
            </a:r>
            <a:r>
              <a:rPr lang="cs-CZ" sz="2000" i="1" dirty="0">
                <a:solidFill>
                  <a:srgbClr val="002060"/>
                </a:solidFill>
                <a:latin typeface="Times New Roman" panose="02020603050405020304" pitchFamily="18" charset="0"/>
                <a:cs typeface="Times New Roman" panose="02020603050405020304" pitchFamily="18" charset="0"/>
                <a:hlinkClick r:id="rId4"/>
              </a:rPr>
              <a:t>info.cz</a:t>
            </a:r>
            <a:r>
              <a:rPr lang="cs-CZ" sz="2000" i="1"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Po dlouhou dobu se hovořilo o krizi hudebního průmyslu. Vydavatelé se (právem) báli digitalizace a pirátství. Lehce dostupná hudba (a levná) však nakoply prodeje. Paušály jsou u ceny cesta kupředu!</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Digitalizace hudebního průmyslu</a:t>
            </a:r>
          </a:p>
        </p:txBody>
      </p:sp>
    </p:spTree>
    <p:extLst>
      <p:ext uri="{BB962C8B-B14F-4D97-AF65-F5344CB8AC3E}">
        <p14:creationId xmlns:p14="http://schemas.microsoft.com/office/powerpoint/2010/main" val="34626999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Nové typy obchodních modelů - C2B (</a:t>
            </a:r>
            <a:r>
              <a:rPr lang="cs-CZ" sz="2000" dirty="0" err="1">
                <a:solidFill>
                  <a:srgbClr val="002060"/>
                </a:solidFill>
              </a:rPr>
              <a:t>Consumer</a:t>
            </a:r>
            <a:r>
              <a:rPr lang="cs-CZ" sz="2000" dirty="0">
                <a:solidFill>
                  <a:srgbClr val="002060"/>
                </a:solidFill>
              </a:rPr>
              <a:t>-to-Business, tedy spotřebitel firmě) a C2C (</a:t>
            </a:r>
            <a:r>
              <a:rPr lang="cs-CZ" sz="2000" dirty="0" err="1">
                <a:solidFill>
                  <a:srgbClr val="002060"/>
                </a:solidFill>
              </a:rPr>
              <a:t>Consumer</a:t>
            </a:r>
            <a:r>
              <a:rPr lang="cs-CZ" sz="2000" dirty="0">
                <a:solidFill>
                  <a:srgbClr val="002060"/>
                </a:solidFill>
              </a:rPr>
              <a:t>-to-</a:t>
            </a:r>
            <a:r>
              <a:rPr lang="cs-CZ" sz="2000" dirty="0" err="1">
                <a:solidFill>
                  <a:srgbClr val="002060"/>
                </a:solidFill>
              </a:rPr>
              <a:t>Consumer</a:t>
            </a:r>
            <a:r>
              <a:rPr lang="cs-CZ" sz="2000" dirty="0">
                <a:solidFill>
                  <a:srgbClr val="002060"/>
                </a:solidFill>
              </a:rPr>
              <a:t>, tedy spotřebitel spotřebiteli).</a:t>
            </a:r>
          </a:p>
          <a:p>
            <a:r>
              <a:rPr lang="cs-CZ" sz="2000" dirty="0">
                <a:solidFill>
                  <a:srgbClr val="002060"/>
                </a:solidFill>
              </a:rPr>
              <a:t>C2B vytváří spotřebitel hodnotu pro firmu, např. recenzí na srovnávači cen, nebo pokud v rámci online zpětné vazby spotřebitel firmě doporučí inovaci. U C2B se také někdy hovoří o otočené aukci, kdy spotřebitel dává cenovou poptávku na internet a čeká, která firma ji bude schopna využít. Dalším pohledem je pak již samotná nabídky nějakého řešení spotřebitelem, které firma nakupuje. C2C se velmi často popisuje jako forma elektronického obchodování, u které mohou mít obchodní vztah dva spotřebitelé, bez účasti firem, ale zpravidla za účasti třetí strany zajišťující technické řešení obchodu (aukce, burzy, diskuzní fóra).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C Nové typy obchodních modelů </a:t>
            </a:r>
          </a:p>
        </p:txBody>
      </p:sp>
    </p:spTree>
    <p:extLst>
      <p:ext uri="{BB962C8B-B14F-4D97-AF65-F5344CB8AC3E}">
        <p14:creationId xmlns:p14="http://schemas.microsoft.com/office/powerpoint/2010/main" val="5648451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7499"/>
            <a:ext cx="8280920" cy="3024336"/>
          </a:xfrm>
          <a:prstGeom prst="rect">
            <a:avLst/>
          </a:prstGeom>
        </p:spPr>
        <p:txBody>
          <a:bodyPr>
            <a:noAutofit/>
          </a:bodyPr>
          <a:lstStyle/>
          <a:p>
            <a:r>
              <a:rPr lang="cs-CZ" sz="2000" dirty="0">
                <a:solidFill>
                  <a:srgbClr val="002060"/>
                </a:solidFill>
              </a:rPr>
              <a:t>Srovnávače cen jsou webové stránky, které srovnávají produkty a jejich ceny. </a:t>
            </a:r>
          </a:p>
          <a:p>
            <a:r>
              <a:rPr lang="cs-CZ" sz="2000" dirty="0">
                <a:solidFill>
                  <a:srgbClr val="002060"/>
                </a:solidFill>
              </a:rPr>
              <a:t>Naši spotřebitelé jsou stále lépe vybaveni informacemi, jednou z těch, které je zajímají nejvíce, je cena produktu v e-</a:t>
            </a:r>
            <a:r>
              <a:rPr lang="cs-CZ" sz="2000" dirty="0" err="1">
                <a:solidFill>
                  <a:srgbClr val="002060"/>
                </a:solidFill>
              </a:rPr>
              <a:t>shopech</a:t>
            </a:r>
            <a:r>
              <a:rPr lang="cs-CZ" sz="2000" dirty="0">
                <a:solidFill>
                  <a:srgbClr val="002060"/>
                </a:solidFill>
              </a:rPr>
              <a:t>. </a:t>
            </a:r>
          </a:p>
          <a:p>
            <a:r>
              <a:rPr lang="cs-CZ" sz="2000" dirty="0">
                <a:solidFill>
                  <a:srgbClr val="002060"/>
                </a:solidFill>
              </a:rPr>
              <a:t>Tyto weby ale musely kvůli tvrdé konkurenci nabídnout i přidanou hodnotu, tou je nejen detailní popis zboží, ale hlavně recenze uživatelů, žebříčky prodejů produktů, hodnocení e-</a:t>
            </a:r>
            <a:r>
              <a:rPr lang="cs-CZ" sz="2000" dirty="0" err="1">
                <a:solidFill>
                  <a:srgbClr val="002060"/>
                </a:solidFill>
              </a:rPr>
              <a:t>shopů</a:t>
            </a:r>
            <a:r>
              <a:rPr lang="cs-CZ" sz="2000" dirty="0">
                <a:solidFill>
                  <a:srgbClr val="002060"/>
                </a:solidFill>
              </a:rPr>
              <a:t> apod. Kromě základní funkce, tedy najít nejnižší cenu, jsou dnes používány i pro nalezení nejvhodnějšího produktu a e-</a:t>
            </a:r>
            <a:r>
              <a:rPr lang="cs-CZ" sz="2000" dirty="0" err="1">
                <a:solidFill>
                  <a:srgbClr val="002060"/>
                </a:solidFill>
              </a:rPr>
              <a:t>shopu</a:t>
            </a:r>
            <a:r>
              <a:rPr lang="cs-CZ" sz="2000" dirty="0">
                <a:solidFill>
                  <a:srgbClr val="002060"/>
                </a:solidFill>
              </a:rPr>
              <a:t>. Staly se proto důležité i pro samotné obchodníky (důležitý marketingový kanál), kteří se snaží udržovat si na těchto stránkách dobrou reputaci svého obchodu, využívají data z těchto stránek pro monitoring konkurence, produktových řešení na trhu. </a:t>
            </a:r>
            <a:r>
              <a:rPr lang="cs-CZ" sz="2000" dirty="0">
                <a:solidFill>
                  <a:srgbClr val="002060"/>
                </a:solidFill>
                <a:hlinkClick r:id="rId3"/>
              </a:rPr>
              <a:t>Princip fungování</a:t>
            </a:r>
            <a:r>
              <a:rPr lang="cs-CZ" sz="2000" dirty="0">
                <a:solidFill>
                  <a:srgbClr val="002060"/>
                </a:solidFill>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Cenové srovnávače</a:t>
            </a:r>
          </a:p>
        </p:txBody>
      </p:sp>
    </p:spTree>
    <p:extLst>
      <p:ext uri="{BB962C8B-B14F-4D97-AF65-F5344CB8AC3E}">
        <p14:creationId xmlns:p14="http://schemas.microsoft.com/office/powerpoint/2010/main" val="25397352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024336"/>
          </a:xfrm>
          <a:prstGeom prst="rect">
            <a:avLst/>
          </a:prstGeom>
        </p:spPr>
        <p:txBody>
          <a:bodyPr>
            <a:noAutofit/>
          </a:bodyPr>
          <a:lstStyle/>
          <a:p>
            <a:r>
              <a:rPr lang="cs-CZ" sz="2000" dirty="0">
                <a:solidFill>
                  <a:srgbClr val="002060"/>
                </a:solidFill>
              </a:rPr>
              <a:t>Funguje-li dynamická cenotvorba, cenové srovnávače, a ČR má skoro </a:t>
            </a:r>
            <a:r>
              <a:rPr lang="cs-CZ" sz="2000" dirty="0">
                <a:solidFill>
                  <a:srgbClr val="002060"/>
                </a:solidFill>
                <a:hlinkClick r:id="rId3"/>
              </a:rPr>
              <a:t>40 tisíc</a:t>
            </a:r>
            <a:r>
              <a:rPr lang="cs-CZ" sz="2000" dirty="0">
                <a:solidFill>
                  <a:srgbClr val="002060"/>
                </a:solidFill>
              </a:rPr>
              <a:t> e-</a:t>
            </a:r>
            <a:r>
              <a:rPr lang="cs-CZ" sz="2000" dirty="0" err="1">
                <a:solidFill>
                  <a:srgbClr val="002060"/>
                </a:solidFill>
              </a:rPr>
              <a:t>shopů</a:t>
            </a:r>
            <a:r>
              <a:rPr lang="cs-CZ" sz="2000" dirty="0">
                <a:solidFill>
                  <a:srgbClr val="002060"/>
                </a:solidFill>
              </a:rPr>
              <a:t> – nevede to k nějakým problémům? Ano, pokud máte e-</a:t>
            </a:r>
            <a:r>
              <a:rPr lang="cs-CZ" sz="2000" dirty="0" err="1">
                <a:solidFill>
                  <a:srgbClr val="002060"/>
                </a:solidFill>
              </a:rPr>
              <a:t>shop</a:t>
            </a:r>
            <a:r>
              <a:rPr lang="cs-CZ" sz="2000" dirty="0">
                <a:solidFill>
                  <a:srgbClr val="002060"/>
                </a:solidFill>
              </a:rPr>
              <a:t>, možná budete mít nulové zisky. </a:t>
            </a:r>
          </a:p>
          <a:p>
            <a:r>
              <a:rPr lang="cs-CZ" altLang="cs-CZ" sz="2000" dirty="0">
                <a:solidFill>
                  <a:srgbClr val="002060"/>
                </a:solidFill>
                <a:latin typeface="Times New Roman" panose="02020603050405020304" pitchFamily="18" charset="0"/>
                <a:cs typeface="Times New Roman" panose="02020603050405020304" pitchFamily="18" charset="0"/>
              </a:rPr>
              <a:t>Díky srovnávačům zákazníci migrují k nejlepším nabídkám. Proto u e-</a:t>
            </a:r>
            <a:r>
              <a:rPr lang="cs-CZ" altLang="cs-CZ" sz="2000" dirty="0" err="1">
                <a:solidFill>
                  <a:srgbClr val="002060"/>
                </a:solidFill>
                <a:latin typeface="Times New Roman" panose="02020603050405020304" pitchFamily="18" charset="0"/>
                <a:cs typeface="Times New Roman" panose="02020603050405020304" pitchFamily="18" charset="0"/>
              </a:rPr>
              <a:t>shopů</a:t>
            </a:r>
            <a:r>
              <a:rPr lang="cs-CZ" altLang="cs-CZ" sz="2000" dirty="0">
                <a:solidFill>
                  <a:srgbClr val="002060"/>
                </a:solidFill>
                <a:latin typeface="Times New Roman" panose="02020603050405020304" pitchFamily="18" charset="0"/>
                <a:cs typeface="Times New Roman" panose="02020603050405020304" pitchFamily="18" charset="0"/>
              </a:rPr>
              <a:t> začínají velkou roli hrát dodatečné služby! Nebo děláte výklenkové produkty (</a:t>
            </a:r>
            <a:r>
              <a:rPr lang="cs-CZ" altLang="cs-CZ" sz="2000" dirty="0" err="1">
                <a:solidFill>
                  <a:srgbClr val="002060"/>
                </a:solidFill>
                <a:latin typeface="Times New Roman" panose="02020603050405020304" pitchFamily="18" charset="0"/>
                <a:cs typeface="Times New Roman" panose="02020603050405020304" pitchFamily="18" charset="0"/>
              </a:rPr>
              <a:t>niche</a:t>
            </a:r>
            <a:r>
              <a:rPr lang="cs-CZ" altLang="cs-CZ" sz="2000" dirty="0">
                <a:solidFill>
                  <a:srgbClr val="002060"/>
                </a:solidFill>
                <a:latin typeface="Times New Roman" panose="02020603050405020304" pitchFamily="18" charset="0"/>
                <a:cs typeface="Times New Roman" panose="02020603050405020304" pitchFamily="18" charset="0"/>
              </a:rPr>
              <a:t>) podle logiky long-</a:t>
            </a:r>
            <a:r>
              <a:rPr lang="cs-CZ" altLang="cs-CZ" sz="2000" dirty="0" err="1">
                <a:solidFill>
                  <a:srgbClr val="002060"/>
                </a:solidFill>
                <a:latin typeface="Times New Roman" panose="02020603050405020304" pitchFamily="18" charset="0"/>
                <a:cs typeface="Times New Roman" panose="02020603050405020304" pitchFamily="18" charset="0"/>
              </a:rPr>
              <a:t>tail</a:t>
            </a:r>
            <a:r>
              <a:rPr lang="cs-CZ" altLang="cs-CZ" sz="2000" dirty="0">
                <a:solidFill>
                  <a:srgbClr val="002060"/>
                </a:solidFill>
                <a:latin typeface="Times New Roman" panose="02020603050405020304" pitchFamily="18" charset="0"/>
                <a:cs typeface="Times New Roman" panose="02020603050405020304" pitchFamily="18" charset="0"/>
              </a:rPr>
              <a:t> (jsem schopen logisticky to zajistit, takže neprodávám hodně kusů od 20% nejprodávanějších produktů, ale prodávám málo kusů od 80% produktů). </a:t>
            </a:r>
            <a:r>
              <a:rPr lang="cs-CZ" altLang="cs-CZ" sz="2000" dirty="0">
                <a:solidFill>
                  <a:srgbClr val="002060"/>
                </a:solidFill>
                <a:latin typeface="Times New Roman" panose="02020603050405020304" pitchFamily="18" charset="0"/>
                <a:cs typeface="Times New Roman" panose="02020603050405020304" pitchFamily="18" charset="0"/>
                <a:hlinkClick r:id="rId4"/>
              </a:rPr>
              <a:t>Podle čeho</a:t>
            </a:r>
            <a:r>
              <a:rPr lang="cs-CZ" altLang="cs-CZ" sz="2000" dirty="0">
                <a:solidFill>
                  <a:srgbClr val="002060"/>
                </a:solidFill>
                <a:latin typeface="Times New Roman" panose="02020603050405020304" pitchFamily="18" charset="0"/>
                <a:cs typeface="Times New Roman" panose="02020603050405020304" pitchFamily="18" charset="0"/>
              </a:rPr>
              <a:t> Češi vybírají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Dodatečné služby bývají často spojeny s věrnostními akcemi, ulehčením práce apod. (když kupuju pračku, tak se nesnažím ušetřit každou korunu, ale vyberu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kde mi to vynesou do bytu).</a:t>
            </a:r>
          </a:p>
        </p:txBody>
      </p:sp>
      <p:sp>
        <p:nvSpPr>
          <p:cNvPr id="6" name="Nadpis 5"/>
          <p:cNvSpPr>
            <a:spLocks noGrp="1"/>
          </p:cNvSpPr>
          <p:nvPr>
            <p:ph type="title"/>
          </p:nvPr>
        </p:nvSpPr>
        <p:spPr>
          <a:xfrm>
            <a:off x="179512" y="195486"/>
            <a:ext cx="6840760" cy="507703"/>
          </a:xfrm>
        </p:spPr>
        <p:txBody>
          <a:bodyPr/>
          <a:lstStyle/>
          <a:p>
            <a:r>
              <a:rPr lang="cs-CZ" dirty="0"/>
              <a:t>Toto vše ale vede k problémům s provozem e-</a:t>
            </a:r>
            <a:r>
              <a:rPr lang="cs-CZ" dirty="0" err="1"/>
              <a:t>shopu</a:t>
            </a:r>
            <a:endParaRPr lang="cs-CZ" dirty="0"/>
          </a:p>
        </p:txBody>
      </p:sp>
    </p:spTree>
    <p:extLst>
      <p:ext uri="{BB962C8B-B14F-4D97-AF65-F5344CB8AC3E}">
        <p14:creationId xmlns:p14="http://schemas.microsoft.com/office/powerpoint/2010/main" val="1432794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Členění platebních systémů: např. dle času, kdy je za zboží provedena platba (předplacené systémy, aktuálně placené, s platbou později), podle způsobu ověření platby (platební kartou, převod mezi účty, virtuální účty), nebo nejčastější podle typu systému na klasický a elektronický.</a:t>
            </a:r>
          </a:p>
          <a:p>
            <a:r>
              <a:rPr lang="cs-CZ" sz="2000" dirty="0">
                <a:solidFill>
                  <a:srgbClr val="002060"/>
                </a:solidFill>
              </a:rPr>
              <a:t>Klasické platební systémy zůstávají stále dominantní, velmi časté je u B2B např. v rámci platby na fakturu, u B2C trhu je to klasická dobírka (pro odesílatele je zvýšený náklad finanční i časový), platba hotově při převzetí, kartou při převzetí, bankovním převodem, kartou při objednávce. Čeští zákazníci stále preferují u prvního nákupu dobírku, pokud jsou spokojeni, tak u dalších nákupů již platí některou elektronickou formou.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 Platební systémy</a:t>
            </a:r>
          </a:p>
        </p:txBody>
      </p:sp>
    </p:spTree>
    <p:extLst>
      <p:ext uri="{BB962C8B-B14F-4D97-AF65-F5344CB8AC3E}">
        <p14:creationId xmlns:p14="http://schemas.microsoft.com/office/powerpoint/2010/main" val="19412905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Elektronické platební systémy využívají k realizaci převodu peněz informační technologie. Díky rychlosti, snadnosti pro uživatele, nízkým poplatkům a již relativně vysoké bezpečnosti zažily obrovský boom. </a:t>
            </a:r>
          </a:p>
          <a:p>
            <a:r>
              <a:rPr lang="cs-CZ" sz="2000" dirty="0">
                <a:solidFill>
                  <a:srgbClr val="002060"/>
                </a:solidFill>
              </a:rPr>
              <a:t>Ochrana před zneužitím je stále největším problémem, proto se používají zabezpečené elektronické transakce (SET - </a:t>
            </a:r>
            <a:r>
              <a:rPr lang="cs-CZ" sz="2000" dirty="0" err="1">
                <a:solidFill>
                  <a:srgbClr val="002060"/>
                </a:solidFill>
              </a:rPr>
              <a:t>Secure</a:t>
            </a:r>
            <a:r>
              <a:rPr lang="cs-CZ" sz="2000" dirty="0">
                <a:solidFill>
                  <a:srgbClr val="002060"/>
                </a:solidFill>
              </a:rPr>
              <a:t> </a:t>
            </a:r>
            <a:r>
              <a:rPr lang="cs-CZ" sz="2000" dirty="0" err="1">
                <a:solidFill>
                  <a:srgbClr val="002060"/>
                </a:solidFill>
              </a:rPr>
              <a:t>Electronic</a:t>
            </a:r>
            <a:r>
              <a:rPr lang="cs-CZ" sz="2000" dirty="0">
                <a:solidFill>
                  <a:srgbClr val="002060"/>
                </a:solidFill>
              </a:rPr>
              <a:t> </a:t>
            </a:r>
            <a:r>
              <a:rPr lang="cs-CZ" sz="2000" dirty="0" err="1">
                <a:solidFill>
                  <a:srgbClr val="002060"/>
                </a:solidFill>
              </a:rPr>
              <a:t>Transaction</a:t>
            </a:r>
            <a:r>
              <a:rPr lang="cs-CZ" sz="2000" dirty="0">
                <a:solidFill>
                  <a:srgbClr val="002060"/>
                </a:solidFill>
              </a:rPr>
              <a:t>), doplňkové metody ochrany (jako např. kód CVV2, virtuální platební karty, ověření přes SMS apod.). </a:t>
            </a:r>
          </a:p>
          <a:p>
            <a:r>
              <a:rPr lang="cs-CZ" sz="2000" dirty="0">
                <a:solidFill>
                  <a:srgbClr val="002060"/>
                </a:solidFill>
              </a:rPr>
              <a:t>Jednou z novějších metod ochrany je tzv. 3D-Secure, což je systém využívající zabezpečené platební brány (tu provozuje přímo karetní asociace nebo certifikovaní poskytovatelé), unikátní SMS kód pro každou platbu. Je to rychlé a bezpečnější, poskytováno zpravidla zdarma.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Elektronické platební systémy</a:t>
            </a:r>
          </a:p>
        </p:txBody>
      </p:sp>
    </p:spTree>
    <p:extLst>
      <p:ext uri="{BB962C8B-B14F-4D97-AF65-F5344CB8AC3E}">
        <p14:creationId xmlns:p14="http://schemas.microsoft.com/office/powerpoint/2010/main" val="2094895281"/>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4531</TotalTime>
  <Words>11743</Words>
  <Application>Microsoft Office PowerPoint</Application>
  <PresentationFormat>Předvádění na obrazovce (16:9)</PresentationFormat>
  <Paragraphs>1384</Paragraphs>
  <Slides>173</Slides>
  <Notes>160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173</vt:i4>
      </vt:variant>
    </vt:vector>
  </HeadingPairs>
  <TitlesOfParts>
    <vt:vector size="180" baseType="lpstr">
      <vt:lpstr>SimSun</vt:lpstr>
      <vt:lpstr>Arial</vt:lpstr>
      <vt:lpstr>Arial Unicode MS</vt:lpstr>
      <vt:lpstr>Calibri</vt:lpstr>
      <vt:lpstr>Times New Roman</vt:lpstr>
      <vt:lpstr>Wingdings</vt:lpstr>
      <vt:lpstr>SLU</vt:lpstr>
      <vt:lpstr>3. tutoriál - strategie </vt:lpstr>
      <vt:lpstr>Obsah tutoriálu</vt:lpstr>
      <vt:lpstr>Obsah kapitoly obecné strategie</vt:lpstr>
      <vt:lpstr>1 Strategické cíle</vt:lpstr>
      <vt:lpstr>Logika postupu od vize po strategii</vt:lpstr>
      <vt:lpstr>Uvědomme si tu návaznost</vt:lpstr>
      <vt:lpstr>Cíle by měly být SMART</vt:lpstr>
      <vt:lpstr>Možné cíle</vt:lpstr>
      <vt:lpstr>Další možné cíle</vt:lpstr>
      <vt:lpstr>2 Strategie v marketingu</vt:lpstr>
      <vt:lpstr>Strategie v marketingu</vt:lpstr>
      <vt:lpstr>Marketingovou strategii lze popsat takto (Hanzelková, 2009, s. 23-24)</vt:lpstr>
      <vt:lpstr>3 Generické marketingové strategie</vt:lpstr>
      <vt:lpstr>Základní marketingové strategie dle Portera</vt:lpstr>
      <vt:lpstr>A Overall cost leadership</vt:lpstr>
      <vt:lpstr>B Differentiation</vt:lpstr>
      <vt:lpstr>C Focus</vt:lpstr>
      <vt:lpstr>Základní marketingové strategie dle Portera</vt:lpstr>
      <vt:lpstr>Realita dnešního dne tak jednoduchá není – businessvize.cz</vt:lpstr>
      <vt:lpstr>Kotlerova teorie pozice konkurence</vt:lpstr>
      <vt:lpstr>A Strategie vedoucí firmy na trhu</vt:lpstr>
      <vt:lpstr>B Strategie tržního vyzývatele</vt:lpstr>
      <vt:lpstr>C Strategie následovníka</vt:lpstr>
      <vt:lpstr>D Strategie výklenkáře</vt:lpstr>
      <vt:lpstr>Obecné strategie 1</vt:lpstr>
      <vt:lpstr>Mintzbergovy strategie (ve strategickém Managementu se dozvíte 5/10/11P atd.)</vt:lpstr>
      <vt:lpstr>Dílčí firemní strategie </vt:lpstr>
      <vt:lpstr>Strategie spojené s BCG portfolio analýzou 1</vt:lpstr>
      <vt:lpstr>Strategie spojené s BCG portfolio analýzou 2</vt:lpstr>
      <vt:lpstr>Strategie spojené s BCG portfolio analýzou 3</vt:lpstr>
      <vt:lpstr>Strategie ze SWOT analýzy</vt:lpstr>
      <vt:lpstr>Strategie spojené s GE maticí</vt:lpstr>
      <vt:lpstr>Strategie založené na segmentaci</vt:lpstr>
      <vt:lpstr>Strategie Targetingu</vt:lpstr>
      <vt:lpstr>Strategie positioningu</vt:lpstr>
      <vt:lpstr>Podle Kotlera definujeme 5 hodnotových propozic, založených na porovnání ceny a užitku</vt:lpstr>
      <vt:lpstr>Strategie značky - Brand</vt:lpstr>
      <vt:lpstr>Souhrnné dělení strategií Souček (2005) </vt:lpstr>
      <vt:lpstr>Souhrnné dělení strategií Horáková (2003)</vt:lpstr>
      <vt:lpstr>Souhrnné dělení strategií Blažková (2007)</vt:lpstr>
      <vt:lpstr>Případová studie na test 1</vt:lpstr>
      <vt:lpstr>Případová studie na test 2</vt:lpstr>
      <vt:lpstr>Obsah kapitoly produktové strategie</vt:lpstr>
      <vt:lpstr>1 Produkt definice</vt:lpstr>
      <vt:lpstr>Totální produkt v marketingu</vt:lpstr>
      <vt:lpstr>Totální produkt v marketingu - vysvětlení</vt:lpstr>
      <vt:lpstr>Od výhody k hodnotě pro zákazníka u služeb</vt:lpstr>
      <vt:lpstr>Hodnota pro zákazníka (DVA MLUVČÍ)</vt:lpstr>
      <vt:lpstr>Hodnota pro zákazníka</vt:lpstr>
      <vt:lpstr>2 Životní cyklus produktu</vt:lpstr>
      <vt:lpstr>A Fáze vývoje produktu (product development)</vt:lpstr>
      <vt:lpstr>B Fáze uvedení na trh (market introduction)</vt:lpstr>
      <vt:lpstr>C Fáze růstu (growth stage)</vt:lpstr>
      <vt:lpstr>D Fáze zralosti (maturity stage)</vt:lpstr>
      <vt:lpstr>E Fáze úpadku (decline stage)</vt:lpstr>
      <vt:lpstr>Speciální formy životního cyklu</vt:lpstr>
      <vt:lpstr>Portfolio a životní cyklus</vt:lpstr>
      <vt:lpstr>3 Marketingové strategie v oblasti produktu</vt:lpstr>
      <vt:lpstr>Long tail</vt:lpstr>
      <vt:lpstr>Produktové strategie (politiky)</vt:lpstr>
      <vt:lpstr>A Politika sortimentu</vt:lpstr>
      <vt:lpstr>B Politika produktových skupin</vt:lpstr>
      <vt:lpstr>C Politika atributů produktu</vt:lpstr>
      <vt:lpstr>Specifické produktové strategie</vt:lpstr>
      <vt:lpstr>Modré oceány. A červené. </vt:lpstr>
      <vt:lpstr>Stále plaveme v oceánech</vt:lpstr>
      <vt:lpstr>Postup BOS (Novák, marketingovénoviny.cz)</vt:lpstr>
      <vt:lpstr>2 Produktové ekosystémy</vt:lpstr>
      <vt:lpstr>Přínosy budování ekosystému</vt:lpstr>
      <vt:lpstr>Příklad vývoje ekosystémů – SONOS 1</vt:lpstr>
      <vt:lpstr>Příklad vývoje ekosystémů – SONOS 2</vt:lpstr>
      <vt:lpstr>Může soupeřit produkt s ekosystémem?</vt:lpstr>
      <vt:lpstr>Co kdybychom šli dál?</vt:lpstr>
      <vt:lpstr>Náčrt obchodního ekosystému Applu</vt:lpstr>
      <vt:lpstr>Business Ecosystem - Apple</vt:lpstr>
      <vt:lpstr>Závěr ekosystémů - zamyšlení</vt:lpstr>
      <vt:lpstr>Crowdsourcing</vt:lpstr>
      <vt:lpstr>Příklad Crowdsourcingu – Local Motors</vt:lpstr>
      <vt:lpstr>Výhody crowdsourcingu</vt:lpstr>
      <vt:lpstr>Komunita – co to je?</vt:lpstr>
      <vt:lpstr>4 Ansoffova matice růstu obratu</vt:lpstr>
      <vt:lpstr>A Penetrace trhu</vt:lpstr>
      <vt:lpstr>B Rozvoj produktu</vt:lpstr>
      <vt:lpstr>C Rozvoj trhu</vt:lpstr>
      <vt:lpstr>D Diverzifikace</vt:lpstr>
      <vt:lpstr>Produktové inovace (czechinno.cz)</vt:lpstr>
      <vt:lpstr>NPD</vt:lpstr>
      <vt:lpstr>Obsah kapitoly cenové strategie</vt:lpstr>
      <vt:lpstr>Cena v marketingu</vt:lpstr>
      <vt:lpstr>Jak internet změnil vnímání ceny?</vt:lpstr>
      <vt:lpstr>A Dynamická cenotvorba 1</vt:lpstr>
      <vt:lpstr>Dynamická cenotvorba 2</vt:lpstr>
      <vt:lpstr>B Digitalizace hudebního průmyslu</vt:lpstr>
      <vt:lpstr>Digitalizace hudebního průmyslu</vt:lpstr>
      <vt:lpstr>C Nové typy obchodních modelů </vt:lpstr>
      <vt:lpstr>D Cenové srovnávače</vt:lpstr>
      <vt:lpstr>Toto vše ale vede k problémům s provozem e-shopu</vt:lpstr>
      <vt:lpstr>E Platební systémy</vt:lpstr>
      <vt:lpstr>Elektronické platební systémy</vt:lpstr>
      <vt:lpstr>PayPal</vt:lpstr>
      <vt:lpstr>Definice ceny, kdo ji kontroluje</vt:lpstr>
      <vt:lpstr>Význam ceny pro různé subjekty trhu</vt:lpstr>
      <vt:lpstr>Faktory ovlivňující stanovení ceny produktů</vt:lpstr>
      <vt:lpstr>Kdy stanovuji cenu?</vt:lpstr>
      <vt:lpstr>Typy trhů a cenová praxe</vt:lpstr>
      <vt:lpstr>Tržní struktura a cenová praxe</vt:lpstr>
      <vt:lpstr>Elasticita</vt:lpstr>
      <vt:lpstr>Efekty cenových změn</vt:lpstr>
      <vt:lpstr>Zajímavé implikace změn vnímání ceny v online prostředí</vt:lpstr>
      <vt:lpstr>A Elektronické peníze</vt:lpstr>
      <vt:lpstr>Kryptoměny</vt:lpstr>
      <vt:lpstr>B Mikrotransakce 1</vt:lpstr>
      <vt:lpstr>Mikrotransakce 2</vt:lpstr>
      <vt:lpstr>C Preorder</vt:lpstr>
      <vt:lpstr>D Cena na webu?</vt:lpstr>
      <vt:lpstr>Cena na porno webu?</vt:lpstr>
      <vt:lpstr>Postup při tvorbě cenové strategie</vt:lpstr>
      <vt:lpstr>Postup při tvorbě cenové strategie</vt:lpstr>
      <vt:lpstr>Cíle a strategie stanovení ceny</vt:lpstr>
      <vt:lpstr>Možné cíle stanovení ceny</vt:lpstr>
      <vt:lpstr>Postup při tvorbě cenové strategie</vt:lpstr>
      <vt:lpstr>Kalkulační rovnice – pohled manažera</vt:lpstr>
      <vt:lpstr>Vybrané typy využívaných cenových strategií</vt:lpstr>
      <vt:lpstr>Marketingové strategie na základě vztahu cena/kvalita</vt:lpstr>
      <vt:lpstr>Marketingové strategie na základě vztahu cena/kvalita</vt:lpstr>
      <vt:lpstr>Marketingové strategie na základě vztahu cena/kvalita</vt:lpstr>
      <vt:lpstr>Strategie aktivní cenové konkurence</vt:lpstr>
      <vt:lpstr>Strategie necenové konkurence</vt:lpstr>
      <vt:lpstr>Specifické typy cen 1</vt:lpstr>
      <vt:lpstr>Specifické typy cen 2</vt:lpstr>
      <vt:lpstr>Specifické typy cen 3</vt:lpstr>
      <vt:lpstr>Skimming a premium pricing</vt:lpstr>
      <vt:lpstr>Strategie cenových úlev</vt:lpstr>
      <vt:lpstr>Psychologická cenová tvorba</vt:lpstr>
      <vt:lpstr>Diskriminační ceny</vt:lpstr>
      <vt:lpstr>Produkt, který přiláká zákazníky k ostatním produktům</vt:lpstr>
      <vt:lpstr>Strategie z hlediska udržení ceny v distribučním kanálu</vt:lpstr>
      <vt:lpstr>Stanovení cen na základě charakteristik produktu</vt:lpstr>
      <vt:lpstr>Obsah kapitoly komunikační strategie</vt:lpstr>
      <vt:lpstr>1 Komunikace </vt:lpstr>
      <vt:lpstr>Kybernetický model komunikace </vt:lpstr>
      <vt:lpstr>Další modely – STDC a AIDA</vt:lpstr>
      <vt:lpstr>2 Postup při přípravě komunikační kampaně</vt:lpstr>
      <vt:lpstr>A Situační analýza</vt:lpstr>
      <vt:lpstr>B Stanovení cílů a cílových skupin (SMART!)</vt:lpstr>
      <vt:lpstr>B Stanovení cílů a cílových skupin</vt:lpstr>
      <vt:lpstr>B Stanovení cílů a cílových skupin</vt:lpstr>
      <vt:lpstr>C Budgeting</vt:lpstr>
      <vt:lpstr>D Volba strategie, prvků komunikačního mixu a médií</vt:lpstr>
      <vt:lpstr>Prezentace aplikace PowerPoint</vt:lpstr>
      <vt:lpstr>Reklama</vt:lpstr>
      <vt:lpstr>Podpora prodeje</vt:lpstr>
      <vt:lpstr>Osobní prodej</vt:lpstr>
      <vt:lpstr>Public relations (P.R.)</vt:lpstr>
      <vt:lpstr>Přímý marketing</vt:lpstr>
      <vt:lpstr>Další nástroje</vt:lpstr>
      <vt:lpstr>Webová stránka</vt:lpstr>
      <vt:lpstr>Sociální média</vt:lpstr>
      <vt:lpstr>Mediální  cíle </vt:lpstr>
      <vt:lpstr>Mediální mix  „Nejlepší reklamou je spokojený zákazník.“ </vt:lpstr>
      <vt:lpstr>Prezentace aplikace PowerPoint</vt:lpstr>
      <vt:lpstr>Vývoj médií – ta rychlost!</vt:lpstr>
      <vt:lpstr>Message</vt:lpstr>
      <vt:lpstr>Chyby při plánování kampaně</vt:lpstr>
      <vt:lpstr>Základní mediální pojmy</vt:lpstr>
      <vt:lpstr>Prezentace aplikace PowerPoint</vt:lpstr>
      <vt:lpstr>E Koordinace a integrace MK</vt:lpstr>
      <vt:lpstr>F Implementace MK</vt:lpstr>
      <vt:lpstr>G Kontrola účinnosti MK</vt:lpstr>
      <vt:lpstr>3 Příklad – Apple a média (živě.cz) 1</vt:lpstr>
      <vt:lpstr>Příklad – Apple a média (živě.cz) 2</vt:lpstr>
      <vt:lpstr>Kapitola distribuční strategie</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156</cp:revision>
  <dcterms:created xsi:type="dcterms:W3CDTF">2016-07-06T15:42:34Z</dcterms:created>
  <dcterms:modified xsi:type="dcterms:W3CDTF">2019-12-07T09:15:57Z</dcterms:modified>
</cp:coreProperties>
</file>