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65" r:id="rId4"/>
    <p:sldId id="266" r:id="rId5"/>
    <p:sldId id="267" r:id="rId6"/>
    <p:sldId id="268" r:id="rId7"/>
    <p:sldId id="280" r:id="rId8"/>
    <p:sldId id="269" r:id="rId9"/>
    <p:sldId id="281" r:id="rId10"/>
    <p:sldId id="341" r:id="rId11"/>
    <p:sldId id="345" r:id="rId12"/>
    <p:sldId id="270" r:id="rId13"/>
    <p:sldId id="342" r:id="rId14"/>
    <p:sldId id="272" r:id="rId15"/>
    <p:sldId id="273" r:id="rId16"/>
    <p:sldId id="274" r:id="rId17"/>
    <p:sldId id="259" r:id="rId18"/>
    <p:sldId id="275" r:id="rId19"/>
    <p:sldId id="276" r:id="rId20"/>
    <p:sldId id="339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40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49" r:id="rId49"/>
    <p:sldId id="346" r:id="rId50"/>
    <p:sldId id="348" r:id="rId51"/>
    <p:sldId id="315" r:id="rId52"/>
    <p:sldId id="347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43" r:id="rId69"/>
    <p:sldId id="344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09" r:id="rId78"/>
    <p:sldId id="310" r:id="rId79"/>
    <p:sldId id="311" r:id="rId80"/>
    <p:sldId id="312" r:id="rId81"/>
    <p:sldId id="313" r:id="rId82"/>
    <p:sldId id="314" r:id="rId83"/>
    <p:sldId id="338" r:id="rId84"/>
    <p:sldId id="263" r:id="rId8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44F48-36F1-4152-84AA-649871B45088}" v="2" dt="2021-09-30T14:20:4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53C44F48-36F1-4152-84AA-649871B45088}"/>
    <pc:docChg chg="custSel addSld delSld modSld">
      <pc:chgData name="Michal Stoklasa" userId="7c7ba8f323bf6ffe" providerId="LiveId" clId="{53C44F48-36F1-4152-84AA-649871B45088}" dt="2021-09-30T14:32:10.035" v="89" actId="20577"/>
      <pc:docMkLst>
        <pc:docMk/>
      </pc:docMkLst>
      <pc:sldChg chg="delSp mod">
        <pc:chgData name="Michal Stoklasa" userId="7c7ba8f323bf6ffe" providerId="LiveId" clId="{53C44F48-36F1-4152-84AA-649871B45088}" dt="2021-09-30T14:02:56.449" v="0" actId="478"/>
        <pc:sldMkLst>
          <pc:docMk/>
          <pc:sldMk cId="2027087713" sldId="265"/>
        </pc:sldMkLst>
        <pc:picChg chg="del">
          <ac:chgData name="Michal Stoklasa" userId="7c7ba8f323bf6ffe" providerId="LiveId" clId="{53C44F48-36F1-4152-84AA-649871B45088}" dt="2021-09-30T14:02:56.449" v="0" actId="478"/>
          <ac:picMkLst>
            <pc:docMk/>
            <pc:sldMk cId="2027087713" sldId="265"/>
            <ac:picMk id="4" creationId="{00000000-0000-0000-0000-000000000000}"/>
          </ac:picMkLst>
        </pc:picChg>
      </pc:sldChg>
      <pc:sldChg chg="modSp mod">
        <pc:chgData name="Michal Stoklasa" userId="7c7ba8f323bf6ffe" providerId="LiveId" clId="{53C44F48-36F1-4152-84AA-649871B45088}" dt="2021-09-30T14:03:24.432" v="1" actId="207"/>
        <pc:sldMkLst>
          <pc:docMk/>
          <pc:sldMk cId="559783684" sldId="269"/>
        </pc:sldMkLst>
        <pc:spChg chg="mod">
          <ac:chgData name="Michal Stoklasa" userId="7c7ba8f323bf6ffe" providerId="LiveId" clId="{53C44F48-36F1-4152-84AA-649871B45088}" dt="2021-09-30T14:03:24.432" v="1" actId="207"/>
          <ac:spMkLst>
            <pc:docMk/>
            <pc:sldMk cId="559783684" sldId="26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53C44F48-36F1-4152-84AA-649871B45088}" dt="2021-09-30T14:18:30.542" v="7"/>
        <pc:sldMkLst>
          <pc:docMk/>
          <pc:sldMk cId="1982086688" sldId="276"/>
        </pc:sldMkLst>
        <pc:spChg chg="mod">
          <ac:chgData name="Michal Stoklasa" userId="7c7ba8f323bf6ffe" providerId="LiveId" clId="{53C44F48-36F1-4152-84AA-649871B45088}" dt="2021-09-30T14:18:30.542" v="7"/>
          <ac:spMkLst>
            <pc:docMk/>
            <pc:sldMk cId="1982086688" sldId="276"/>
            <ac:spMk id="3" creationId="{00000000-0000-0000-0000-000000000000}"/>
          </ac:spMkLst>
        </pc:spChg>
      </pc:sldChg>
      <pc:sldChg chg="del">
        <pc:chgData name="Michal Stoklasa" userId="7c7ba8f323bf6ffe" providerId="LiveId" clId="{53C44F48-36F1-4152-84AA-649871B45088}" dt="2021-09-30T14:18:42.322" v="8" actId="47"/>
        <pc:sldMkLst>
          <pc:docMk/>
          <pc:sldMk cId="443206562" sldId="277"/>
        </pc:sldMkLst>
      </pc:sldChg>
      <pc:sldChg chg="modSp mod">
        <pc:chgData name="Michal Stoklasa" userId="7c7ba8f323bf6ffe" providerId="LiveId" clId="{53C44F48-36F1-4152-84AA-649871B45088}" dt="2021-09-30T14:12:32.521" v="4" actId="6549"/>
        <pc:sldMkLst>
          <pc:docMk/>
          <pc:sldMk cId="4204969840" sldId="281"/>
        </pc:sldMkLst>
        <pc:spChg chg="mod">
          <ac:chgData name="Michal Stoklasa" userId="7c7ba8f323bf6ffe" providerId="LiveId" clId="{53C44F48-36F1-4152-84AA-649871B45088}" dt="2021-09-30T14:12:32.521" v="4" actId="6549"/>
          <ac:spMkLst>
            <pc:docMk/>
            <pc:sldMk cId="4204969840" sldId="281"/>
            <ac:spMk id="3" creationId="{00000000-0000-0000-0000-000000000000}"/>
          </ac:spMkLst>
        </pc:spChg>
      </pc:sldChg>
      <pc:sldChg chg="del">
        <pc:chgData name="Michal Stoklasa" userId="7c7ba8f323bf6ffe" providerId="LiveId" clId="{53C44F48-36F1-4152-84AA-649871B45088}" dt="2021-09-30T14:18:44.928" v="9" actId="47"/>
        <pc:sldMkLst>
          <pc:docMk/>
          <pc:sldMk cId="2486728634" sldId="282"/>
        </pc:sldMkLst>
      </pc:sldChg>
      <pc:sldChg chg="modSp mod">
        <pc:chgData name="Michal Stoklasa" userId="7c7ba8f323bf6ffe" providerId="LiveId" clId="{53C44F48-36F1-4152-84AA-649871B45088}" dt="2021-09-30T14:19:16.174" v="10" actId="20577"/>
        <pc:sldMkLst>
          <pc:docMk/>
          <pc:sldMk cId="2371742498" sldId="295"/>
        </pc:sldMkLst>
        <pc:spChg chg="mod">
          <ac:chgData name="Michal Stoklasa" userId="7c7ba8f323bf6ffe" providerId="LiveId" clId="{53C44F48-36F1-4152-84AA-649871B45088}" dt="2021-09-30T14:19:16.174" v="10" actId="20577"/>
          <ac:spMkLst>
            <pc:docMk/>
            <pc:sldMk cId="2371742498" sldId="29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53C44F48-36F1-4152-84AA-649871B45088}" dt="2021-09-30T14:32:10.035" v="89" actId="20577"/>
        <pc:sldMkLst>
          <pc:docMk/>
          <pc:sldMk cId="1381065056" sldId="314"/>
        </pc:sldMkLst>
        <pc:spChg chg="mod">
          <ac:chgData name="Michal Stoklasa" userId="7c7ba8f323bf6ffe" providerId="LiveId" clId="{53C44F48-36F1-4152-84AA-649871B45088}" dt="2021-09-30T14:32:10.035" v="89" actId="20577"/>
          <ac:spMkLst>
            <pc:docMk/>
            <pc:sldMk cId="1381065056" sldId="314"/>
            <ac:spMk id="3" creationId="{00000000-0000-0000-0000-000000000000}"/>
          </ac:spMkLst>
        </pc:spChg>
      </pc:sldChg>
      <pc:sldChg chg="modSp mod">
        <pc:chgData name="Michal Stoklasa" userId="7c7ba8f323bf6ffe" providerId="LiveId" clId="{53C44F48-36F1-4152-84AA-649871B45088}" dt="2021-09-30T14:17:22.328" v="5" actId="6549"/>
        <pc:sldMkLst>
          <pc:docMk/>
          <pc:sldMk cId="4208756036" sldId="341"/>
        </pc:sldMkLst>
        <pc:spChg chg="mod">
          <ac:chgData name="Michal Stoklasa" userId="7c7ba8f323bf6ffe" providerId="LiveId" clId="{53C44F48-36F1-4152-84AA-649871B45088}" dt="2021-09-30T14:17:22.328" v="5" actId="6549"/>
          <ac:spMkLst>
            <pc:docMk/>
            <pc:sldMk cId="4208756036" sldId="341"/>
            <ac:spMk id="3" creationId="{00000000-0000-0000-0000-000000000000}"/>
          </ac:spMkLst>
        </pc:spChg>
      </pc:sldChg>
      <pc:sldChg chg="modSp mod">
        <pc:chgData name="Michal Stoklasa" userId="7c7ba8f323bf6ffe" providerId="LiveId" clId="{53C44F48-36F1-4152-84AA-649871B45088}" dt="2021-09-30T14:17:56.840" v="6"/>
        <pc:sldMkLst>
          <pc:docMk/>
          <pc:sldMk cId="1259305890" sldId="342"/>
        </pc:sldMkLst>
        <pc:spChg chg="mod">
          <ac:chgData name="Michal Stoklasa" userId="7c7ba8f323bf6ffe" providerId="LiveId" clId="{53C44F48-36F1-4152-84AA-649871B45088}" dt="2021-09-30T14:17:56.840" v="6"/>
          <ac:spMkLst>
            <pc:docMk/>
            <pc:sldMk cId="1259305890" sldId="342"/>
            <ac:spMk id="3" creationId="{00000000-0000-0000-0000-000000000000}"/>
          </ac:spMkLst>
        </pc:spChg>
      </pc:sldChg>
      <pc:sldChg chg="modSp mod">
        <pc:chgData name="Michal Stoklasa" userId="7c7ba8f323bf6ffe" providerId="LiveId" clId="{53C44F48-36F1-4152-84AA-649871B45088}" dt="2021-09-30T14:19:54.973" v="27" actId="20577"/>
        <pc:sldMkLst>
          <pc:docMk/>
          <pc:sldMk cId="3482256031" sldId="346"/>
        </pc:sldMkLst>
        <pc:spChg chg="mod">
          <ac:chgData name="Michal Stoklasa" userId="7c7ba8f323bf6ffe" providerId="LiveId" clId="{53C44F48-36F1-4152-84AA-649871B45088}" dt="2021-09-30T14:19:54.973" v="27" actId="20577"/>
          <ac:spMkLst>
            <pc:docMk/>
            <pc:sldMk cId="3482256031" sldId="346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53C44F48-36F1-4152-84AA-649871B45088}" dt="2021-09-30T14:21:00.485" v="49" actId="20577"/>
        <pc:sldMkLst>
          <pc:docMk/>
          <pc:sldMk cId="1340105011" sldId="349"/>
        </pc:sldMkLst>
        <pc:spChg chg="mod">
          <ac:chgData name="Michal Stoklasa" userId="7c7ba8f323bf6ffe" providerId="LiveId" clId="{53C44F48-36F1-4152-84AA-649871B45088}" dt="2021-09-30T14:21:00.485" v="49" actId="20577"/>
          <ac:spMkLst>
            <pc:docMk/>
            <pc:sldMk cId="1340105011" sldId="349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2225523622189E-2"/>
          <c:y val="0.20751129297830082"/>
          <c:w val="0.67516464297301004"/>
          <c:h val="0.791572340037321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12-4519-AEB0-F98872ACE2CA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2-4519-AEB0-F98872ACE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marketing/mark-ritson-na-marketing--festivalu-2019--jak-vytvorit-funkcni-marketingovou-strategii__s277x14361.html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65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9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9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</a:t>
            </a:r>
            <a:r>
              <a:rPr lang="cs-CZ" dirty="0" err="1"/>
              <a:t>Čichovský</a:t>
            </a:r>
            <a:r>
              <a:rPr lang="cs-CZ" dirty="0"/>
              <a:t>, 2013,</a:t>
            </a:r>
            <a:r>
              <a:rPr lang="cs-CZ" baseline="0" dirty="0"/>
              <a:t> s. 15-17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31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4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33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965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84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30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52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464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86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946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64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4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33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</a:t>
            </a:r>
            <a:r>
              <a:rPr lang="cs-CZ" baseline="0" dirty="0"/>
              <a:t> http://www.mamnapad.cz/business-model-canvas-inovace-byznys-modelu-snadno/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03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20-21</a:t>
            </a:r>
            <a:r>
              <a:rPr lang="de-DE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22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22-25</a:t>
            </a:r>
            <a:r>
              <a:rPr lang="de-DE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34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26-27</a:t>
            </a:r>
            <a:r>
              <a:rPr lang="de-DE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285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28-29)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960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30-33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50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34-35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317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36-37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71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38-39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12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40-41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58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26-27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164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26-27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49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26-27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89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http://www.leanstartup.cz/ke-stazeni/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9418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622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04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</a:t>
            </a:r>
            <a:r>
              <a:rPr lang="cs-CZ" dirty="0"/>
              <a:t>200-209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67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682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0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21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strategyzer.</a:t>
            </a:r>
            <a:r>
              <a:rPr lang="cs-CZ" baseline="0" dirty="0"/>
              <a:t>com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29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dirty="0">
                <a:solidFill>
                  <a:srgbClr val="002060"/>
                </a:solidFill>
              </a:rPr>
              <a:t>Zdroj: </a:t>
            </a:r>
            <a:r>
              <a:rPr lang="cs-CZ" sz="1200" i="0" dirty="0" err="1">
                <a:solidFill>
                  <a:srgbClr val="002060"/>
                </a:solidFill>
              </a:rPr>
              <a:t>Osterwalder</a:t>
            </a:r>
            <a:r>
              <a:rPr lang="cs-CZ" sz="1200" i="0" dirty="0">
                <a:solidFill>
                  <a:srgbClr val="002060"/>
                </a:solidFill>
              </a:rPr>
              <a:t> a kol., 2016, s. 35-45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75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solidFill>
                  <a:srgbClr val="002060"/>
                </a:solidFill>
              </a:rPr>
              <a:t>Zdroj: </a:t>
            </a:r>
            <a:r>
              <a:rPr lang="cs-CZ" sz="1200" i="0" dirty="0" err="1">
                <a:solidFill>
                  <a:srgbClr val="002060"/>
                </a:solidFill>
              </a:rPr>
              <a:t>Osterwalder</a:t>
            </a:r>
            <a:r>
              <a:rPr lang="cs-CZ" sz="1200" i="0" dirty="0">
                <a:solidFill>
                  <a:srgbClr val="002060"/>
                </a:solidFill>
              </a:rPr>
              <a:t> a kol., 2016, s. 35-45</a:t>
            </a:r>
            <a:endParaRPr lang="cs-CZ" i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033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solidFill>
                  <a:srgbClr val="002060"/>
                </a:solidFill>
              </a:rPr>
              <a:t>Zdroj: </a:t>
            </a:r>
            <a:r>
              <a:rPr lang="cs-CZ" sz="1200" i="0" dirty="0" err="1">
                <a:solidFill>
                  <a:srgbClr val="002060"/>
                </a:solidFill>
              </a:rPr>
              <a:t>Osterwalder</a:t>
            </a:r>
            <a:r>
              <a:rPr lang="cs-CZ" sz="1200" i="0" dirty="0">
                <a:solidFill>
                  <a:srgbClr val="002060"/>
                </a:solidFill>
              </a:rPr>
              <a:t> a kol., 2016, s. 70-75</a:t>
            </a:r>
            <a:endParaRPr lang="cs-CZ" i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7764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solidFill>
                  <a:srgbClr val="002060"/>
                </a:solidFill>
              </a:rPr>
              <a:t>Zdroj: </a:t>
            </a:r>
            <a:r>
              <a:rPr lang="cs-CZ" sz="1200" i="0" dirty="0" err="1">
                <a:solidFill>
                  <a:srgbClr val="002060"/>
                </a:solidFill>
              </a:rPr>
              <a:t>Osterwalder</a:t>
            </a:r>
            <a:r>
              <a:rPr lang="cs-CZ" sz="1200" i="0" dirty="0">
                <a:solidFill>
                  <a:srgbClr val="002060"/>
                </a:solidFill>
              </a:rPr>
              <a:t> a kol., 2016, s. 70-75</a:t>
            </a:r>
            <a:endParaRPr lang="cs-CZ" i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506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solidFill>
                  <a:srgbClr val="002060"/>
                </a:solidFill>
              </a:rPr>
              <a:t>Zdroj: </a:t>
            </a:r>
            <a:r>
              <a:rPr lang="cs-CZ" sz="1200" i="0" dirty="0" err="1">
                <a:solidFill>
                  <a:srgbClr val="002060"/>
                </a:solidFill>
              </a:rPr>
              <a:t>Osterwalder</a:t>
            </a:r>
            <a:r>
              <a:rPr lang="cs-CZ" sz="1200" i="0" dirty="0">
                <a:solidFill>
                  <a:srgbClr val="002060"/>
                </a:solidFill>
              </a:rPr>
              <a:t> a kol., 2016, s. 70-75</a:t>
            </a:r>
            <a:endParaRPr lang="cs-CZ" i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903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34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03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6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838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1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https://www.focus-age.cz/m-journal/marketing/mark-ritson-na-marketing--festivalu-2019--jak-vytvorit-funkcni-marketingovou-strategii__s277x14361.html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480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5545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2250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421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401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981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135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9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137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268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3034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8120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190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523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39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18A2481B-5154-415F-B752-558547769AA3}" type="datetimeFigureOut">
              <a:rPr lang="cs-CZ" smtClean="0"/>
              <a:pPr/>
              <a:t>30.09.2021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87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gate.cz/blog/" TargetMode="External"/><Relationship Id="rId2" Type="http://schemas.openxmlformats.org/officeDocument/2006/relationships/hyperlink" Target="https://www.slu.cz/opf/cz/aktuality/6/4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.org/the-definition-of-marketing-what-is-market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-journal.cz/cs/marketing/rebranding-royal-crown-coly-z-ceska-je-inspiraci-pro-cely-svet__s277x13976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-journal.cz/cs/aktuality/infografika--kolik-jsou-zakaznici-ochotni-prozradit-vymenou-za-personalizovany-pristup__s288x13458.html" TargetMode="External"/><Relationship Id="rId2" Type="http://schemas.openxmlformats.org/officeDocument/2006/relationships/hyperlink" Target="https://www.coca-colacompany.com/stories/diet-coke-relaun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-journal.cz/cs/marketing/brandstorming--rebranding-znacky-hollandia-byl-cestou-od-kolotocove-estetiky-k-promyslene-vizualni-identite__s277x13598.html" TargetMode="External"/><Relationship Id="rId5" Type="http://schemas.openxmlformats.org/officeDocument/2006/relationships/hyperlink" Target="https://www.behavioraleconomics.com/loving-psychology-behind-mcdonalds-restaurant-future/" TargetMode="External"/><Relationship Id="rId4" Type="http://schemas.openxmlformats.org/officeDocument/2006/relationships/hyperlink" Target="https://www.m-journal.cz/cs/aktuality/obleceni-od-h-m-nejde-na-odbyt--ve-skladech-ho-ma-za-4-2-miliardy-dolaru__s288x13624.html#.WsXnBuChQ9c.facebook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zpravy.aktualne.cz/ekonomika/auto/paolo-tummineli/r~dea36f789b7611ebbdfd0cc47ab5f122/?utm_campaign=&amp;utm_medium=z-boxiku&amp;utm_source=www.seznam.cz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.cz/klientovi-chybel-nastroj-pro-komunitni-management-tak-ho-cesko-slovensky-startup-stvoril-a-ziskava-na-nej-miliony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crunch.cz/2020/10/noveho-jamese-bonda-uvidime-az-na-jare-velky-filmovy-prumysl-letos-temer-prestava-existovat-a-kina-ve-svete-zaviraji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ogurt.cz/en/" TargetMode="External"/><Relationship Id="rId5" Type="http://schemas.openxmlformats.org/officeDocument/2006/relationships/hyperlink" Target="https://www.yogoterie.cz/" TargetMode="External"/><Relationship Id="rId4" Type="http://schemas.openxmlformats.org/officeDocument/2006/relationships/hyperlink" Target="https://www.czechcrunch.cz/2020/10/otevirame-dvere-digitalizaci-odborneho-remesla-hlasi-trziste-kutilu-supersoused-od-investoru-ziskava-20-milionu-koru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aktuality/vyzkum-aka--ve-vyberovych-komisich-nesedi-ti--kteri-rozhoduji__s288x1329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-journal.cz/cs/aktuality/infografika--kolik-jsou-zakaznici-ochotni-prozradit-vymenou-za-personalizovany-pristup__s288x13458.html" TargetMode="External"/><Relationship Id="rId2" Type="http://schemas.openxmlformats.org/officeDocument/2006/relationships/hyperlink" Target="https://www.coca-colacompany.com/stories/diet-coke-relaun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-journal.cz/cs/marketing/brandstorming--rebranding-znacky-hollandia-byl-cestou-od-kolotocove-estetiky-k-promyslene-vizualni-identite__s277x13598.html" TargetMode="External"/><Relationship Id="rId5" Type="http://schemas.openxmlformats.org/officeDocument/2006/relationships/hyperlink" Target="https://www.behavioraleconomics.com/loving-psychology-behind-mcdonalds-restaurant-future/" TargetMode="External"/><Relationship Id="rId4" Type="http://schemas.openxmlformats.org/officeDocument/2006/relationships/hyperlink" Target="https://www.m-journal.cz/cs/aktuality/obleceni-od-h-m-nejde-na-odbyt--ve-skladech-ho-ma-za-4-2-miliardy-dolaru__s288x13624.html#.WsXnBuChQ9c.facebook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tm.zive.cz/clanky/levny-a-rychly-tisk-tenke-elektroniky-umoznuje-extravagantni-tetovani-ale-i-flexibilni-senzory-na-kuzi/sc-870-a-200574/default.asp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.storyous.com/cz/lean-canvas-vs-business-plan-kdy-staci-planovat-sve-podnikani-na-jeden-list-papiru/" TargetMode="External"/><Relationship Id="rId7" Type="http://schemas.openxmlformats.org/officeDocument/2006/relationships/hyperlink" Target="https://www.youtube.com/watch?time_continue=2113&amp;v=Uq9Sp1DxGQ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zechcrunch.cz/2017/10/jakub-zima-z-yogoterie-frozen-yogurt-ma-v-cr-potencial-nase-trzby-dosahuji-30-milionu-korun/" TargetMode="External"/><Relationship Id="rId5" Type="http://schemas.openxmlformats.org/officeDocument/2006/relationships/hyperlink" Target="https://magazin.storyous.com/cz/lean-canvas-jak-jej-spravne-vypracovat/" TargetMode="External"/><Relationship Id="rId4" Type="http://schemas.openxmlformats.org/officeDocument/2006/relationships/hyperlink" Target="https://docs.google.com/drawings/d/1mhvVsUoT7ktGIzHzoZ6SXzNBlCE5xrfTjeFXiyLUy8k/edit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M1uqmVfP0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tproduktivity.cz/slovnik/6-klobouku.ht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itka.cz/c/1013-value-proposition-canvas-jako-skvely-pomocnik-pri-planovani-marketingove-strategi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dstream.com/blog/ws/2016/04/27/value-proposition-examples" TargetMode="External"/><Relationship Id="rId4" Type="http://schemas.openxmlformats.org/officeDocument/2006/relationships/hyperlink" Target="http://blog.strategyzer.com/posts/2016/10/24/essential-strategyzer-video-cases-to-help-you-with-business-model-innovation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marketing/mark-ritson-na-marketing--festivalu-2019--jak-vytvorit-funkcni-marketingovou-strategii__s277x14361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ffworks.co.uk/ten-best-charts-binet-field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internety.cz/prirucka-marketera/prirucka-marketera-dostante-z-klienta-poslani-znacky-6-prikladu-kdy-vam-to-pomuze-s-marketinge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firma.kofola.cz/obsah/mise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ca-colacompany.com/our-company/mission-vision-values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ething.cz/" TargetMode="External"/><Relationship Id="rId3" Type="http://schemas.openxmlformats.org/officeDocument/2006/relationships/hyperlink" Target="https://www.facebook.com/groups/1656268444620875/" TargetMode="External"/><Relationship Id="rId7" Type="http://schemas.openxmlformats.org/officeDocument/2006/relationships/hyperlink" Target="http://tyinternety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tegie.e15.cz/" TargetMode="External"/><Relationship Id="rId5" Type="http://schemas.openxmlformats.org/officeDocument/2006/relationships/hyperlink" Target="http://www.m-journal.cz/cs/" TargetMode="External"/><Relationship Id="rId10" Type="http://schemas.openxmlformats.org/officeDocument/2006/relationships/hyperlink" Target="http://www.engadget.com/" TargetMode="External"/><Relationship Id="rId4" Type="http://schemas.openxmlformats.org/officeDocument/2006/relationships/hyperlink" Target="http://www.marketingovenoviny.cz/" TargetMode="External"/><Relationship Id="rId9" Type="http://schemas.openxmlformats.org/officeDocument/2006/relationships/hyperlink" Target="http://mashable.com/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oHp-VvhDE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lutHF5HhVA" TargetMode="External"/><Relationship Id="rId4" Type="http://schemas.openxmlformats.org/officeDocument/2006/relationships/hyperlink" Target="https://www.bloomberg.com/news/features/2017-04-19/silicon-valley-s-400-juicer-may-be-feeling-the-squeeze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– 1. tutoriál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Začátek naší společné cesty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OPF – studium plné příležitostí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Jeďte na Erasmus+!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International Student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Seminar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mnoho dalšího, viz web a Facebook.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Závěrečný test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„jednoduché“ otázky.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„komplexní“ otázky.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souhrnná otázka: Aplikujte veškeré své znalosti strategického marketingu na firmu Větévka s.r.o., která vyrábí dřevěné židle, v 5 variantách. Firma podniká v MS kraji, je na trhu 3 roky, každý rok její obrat roste o 50 %, musí každý rok přijmout 2 nové zaměstnance, je jich již 8. Vytvořte pro ně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navrhněte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 měli provádět a k čemu budou sloužit,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cíle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jaké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budou volit a proč,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mixu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(20 bodů – hodnotí se detailnost a praktičnost návrhů)</a:t>
            </a:r>
          </a:p>
        </p:txBody>
      </p:sp>
    </p:spTree>
    <p:extLst>
      <p:ext uri="{BB962C8B-B14F-4D97-AF65-F5344CB8AC3E}">
        <p14:creationId xmlns:p14="http://schemas.microsoft.com/office/powerpoint/2010/main" val="10154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bouda na lidi!</a:t>
            </a:r>
            <a:r>
              <a:rPr lang="cs-CZ" sz="2000" dirty="0">
                <a:solidFill>
                  <a:srgbClr val="002060"/>
                </a:solidFill>
              </a:rPr>
              <a:t>“ (Karel Skeptik,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reklama v televizi, třeba ta pěkná s pejsky nebo ta otravná s </a:t>
            </a:r>
            <a:r>
              <a:rPr lang="cs-CZ" sz="2000" i="1" dirty="0" err="1">
                <a:solidFill>
                  <a:srgbClr val="002060"/>
                </a:solidFill>
              </a:rPr>
              <a:t>Alza</a:t>
            </a:r>
            <a:r>
              <a:rPr lang="cs-CZ" sz="2000" i="1" dirty="0">
                <a:solidFill>
                  <a:srgbClr val="002060"/>
                </a:solidFill>
              </a:rPr>
              <a:t> ufonem.</a:t>
            </a:r>
            <a:r>
              <a:rPr lang="cs-CZ" sz="2000" dirty="0">
                <a:solidFill>
                  <a:srgbClr val="002060"/>
                </a:solidFill>
              </a:rPr>
              <a:t>“ (Júlie Skočdopole,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to jsou ty letáky ve schránce, akce 1+1 na pizzu, reklama v TV apod., že?</a:t>
            </a:r>
            <a:r>
              <a:rPr lang="cs-CZ" sz="2000" dirty="0">
                <a:solidFill>
                  <a:srgbClr val="002060"/>
                </a:solidFill>
              </a:rPr>
              <a:t>“ – tedy komunikace. (Cecílie </a:t>
            </a:r>
            <a:r>
              <a:rPr lang="cs-CZ" sz="2000" dirty="0" err="1">
                <a:solidFill>
                  <a:srgbClr val="002060"/>
                </a:solidFill>
              </a:rPr>
              <a:t>Šetřílková</a:t>
            </a:r>
            <a:r>
              <a:rPr lang="cs-CZ" sz="2000" dirty="0">
                <a:solidFill>
                  <a:srgbClr val="002060"/>
                </a:solidFill>
              </a:rPr>
              <a:t>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jsou nástroje, které mi umožní více prodat.</a:t>
            </a:r>
            <a:r>
              <a:rPr lang="cs-CZ" sz="2000" dirty="0">
                <a:solidFill>
                  <a:srgbClr val="002060"/>
                </a:solidFill>
              </a:rPr>
              <a:t>“ (manažer Antonín T., 2015)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1 Marketing – základní opakování – lidové názory na marketing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Společenský a manažerský proces, jehož prostřednictvím uspokojují jednotlivci a skupiny své potřeby a přání v procesu výroby a směny produktů a hodnot. (</a:t>
            </a:r>
            <a:r>
              <a:rPr lang="cs-CZ" sz="2000" dirty="0" err="1">
                <a:solidFill>
                  <a:srgbClr val="002060"/>
                </a:solidFill>
              </a:rPr>
              <a:t>Kotler</a:t>
            </a:r>
            <a:r>
              <a:rPr lang="cs-CZ" sz="2000" dirty="0">
                <a:solidFill>
                  <a:srgbClr val="002060"/>
                </a:solidFill>
              </a:rPr>
              <a:t>, 2007)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 je proces řízení, jehož výsledkem je poznání, předvídání, ovlivňování a v konečné fázi uspokojení potřeb a přání zákazníka efektivním a výhodným způsobem zajišťujícím splnění cílů organizace. (Světlík)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Marketing je činnost, soubor institucí a procesů pro vytváření, komunikaci, doručování a výměnu nabídek, které mají hodnotu pro zákazníky, klienty, partnery a celou společnost. (</a:t>
            </a:r>
            <a:r>
              <a:rPr lang="cs-CZ" sz="2000" b="1" dirty="0">
                <a:solidFill>
                  <a:srgbClr val="002060"/>
                </a:solidFill>
                <a:hlinkClick r:id="rId3"/>
              </a:rPr>
              <a:t>AMA</a:t>
            </a:r>
            <a:r>
              <a:rPr lang="cs-CZ" sz="2000" b="1" dirty="0">
                <a:solidFill>
                  <a:srgbClr val="002060"/>
                </a:solidFill>
              </a:rPr>
              <a:t>, 2017)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(Současný) pohled na marketing</a:t>
            </a:r>
          </a:p>
        </p:txBody>
      </p:sp>
    </p:spTree>
    <p:extLst>
      <p:ext uri="{BB962C8B-B14F-4D97-AF65-F5344CB8AC3E}">
        <p14:creationId xmlns:p14="http://schemas.microsoft.com/office/powerpoint/2010/main" val="125930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Potřeba</a:t>
            </a:r>
            <a:r>
              <a:rPr lang="cs-CZ" sz="2000" dirty="0">
                <a:solidFill>
                  <a:srgbClr val="002060"/>
                </a:solidFill>
              </a:rPr>
              <a:t> = pocit nedostatku.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Přání</a:t>
            </a:r>
            <a:r>
              <a:rPr lang="cs-CZ" sz="2000" dirty="0">
                <a:solidFill>
                  <a:srgbClr val="002060"/>
                </a:solidFill>
              </a:rPr>
              <a:t> = formulace potřeby (</a:t>
            </a:r>
            <a:r>
              <a:rPr lang="cs-CZ" sz="2000" dirty="0" err="1">
                <a:solidFill>
                  <a:srgbClr val="002060"/>
                </a:solidFill>
              </a:rPr>
              <a:t>socio</a:t>
            </a:r>
            <a:r>
              <a:rPr lang="cs-CZ" sz="2000" dirty="0">
                <a:solidFill>
                  <a:srgbClr val="002060"/>
                </a:solidFill>
              </a:rPr>
              <a:t>-kulturní a osobní charakteristiky spotřebitele).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Poptávka</a:t>
            </a:r>
            <a:r>
              <a:rPr lang="cs-CZ" sz="2000" dirty="0">
                <a:solidFill>
                  <a:srgbClr val="002060"/>
                </a:solidFill>
              </a:rPr>
              <a:t> = přání podpořená určitou kupní silou (impulzivní nakupování – vážně to potřebuji?).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Poptávka = „souhrn produktů, které jsou zákazníci schopni si koupit“.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Hodnota</a:t>
            </a:r>
            <a:r>
              <a:rPr lang="cs-CZ" sz="2000" dirty="0">
                <a:solidFill>
                  <a:srgbClr val="002060"/>
                </a:solidFill>
              </a:rPr>
              <a:t> (zákazníkův odhad celkového potenciálu produktu uspokojit jeho potřeby) </a:t>
            </a:r>
            <a:r>
              <a:rPr lang="cs-CZ" sz="2000" b="1" dirty="0">
                <a:solidFill>
                  <a:srgbClr val="002060"/>
                </a:solidFill>
              </a:rPr>
              <a:t>produktu</a:t>
            </a:r>
            <a:r>
              <a:rPr lang="cs-CZ" sz="2000" dirty="0">
                <a:solidFill>
                  <a:srgbClr val="002060"/>
                </a:solidFill>
              </a:rPr>
              <a:t> pro zákazníka. Jak ji měřit? Jaká je hodnota pro firmu? Jaké jsou drivery (tahouni) poptávky (cena, značka, certifikace)?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Základní marketingový koncept</a:t>
            </a:r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b="1" dirty="0">
                <a:solidFill>
                  <a:srgbClr val="002060"/>
                </a:solidFill>
              </a:rPr>
              <a:t>Strategická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Kdo je náš zákazník?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hodnotu mu nabízíme?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zajišťujeme jeho spokojenost?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si udržujeme konkurenční pozici?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b="1" dirty="0">
                <a:solidFill>
                  <a:srgbClr val="002060"/>
                </a:solidFill>
              </a:rPr>
              <a:t>Taktická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Jaký produkt budeme nabízet?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Jaká bude jeho cena?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ho budeme propagovat?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bude zákazníkům dostupný?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Strategická a taktická rovina marketingu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Vize a mise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prostředí.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Strategické cíle.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Formulace strategie – generování strategie, analýza alternativ, výběr optimální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Implementace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a kontrola.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Proces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STP proces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899592" y="915566"/>
            <a:ext cx="2496737" cy="70483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002060"/>
                </a:solidFill>
              </a:rPr>
              <a:t>Segmenting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Libor\Desktop\segm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071" y="1602048"/>
            <a:ext cx="1553777" cy="1553777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3416468" y="1530829"/>
            <a:ext cx="117872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4813103" y="657236"/>
            <a:ext cx="1982405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002060"/>
                </a:solidFill>
                <a:ea typeface="+mj-ea"/>
                <a:cs typeface="+mj-cs"/>
              </a:rPr>
              <a:t>Targeting</a:t>
            </a:r>
            <a:endParaRPr lang="cs-CZ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664448579"/>
              </p:ext>
            </p:extLst>
          </p:nvPr>
        </p:nvGraphicFramePr>
        <p:xfrm>
          <a:off x="5268521" y="1203598"/>
          <a:ext cx="2464611" cy="179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Šipka dolů 12"/>
          <p:cNvSpPr/>
          <p:nvPr/>
        </p:nvSpPr>
        <p:spPr>
          <a:xfrm rot="2251551">
            <a:off x="5776557" y="3186900"/>
            <a:ext cx="375050" cy="80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C:\Users\Libor\Desktop\Brand-Positioning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379" y="2787097"/>
            <a:ext cx="1930325" cy="1814505"/>
          </a:xfrm>
          <a:prstGeom prst="rect">
            <a:avLst/>
          </a:prstGeom>
          <a:noFill/>
        </p:spPr>
      </p:pic>
      <p:sp>
        <p:nvSpPr>
          <p:cNvPr id="15" name="Nadpis 2"/>
          <p:cNvSpPr txBox="1">
            <a:spLocks/>
          </p:cNvSpPr>
          <p:nvPr/>
        </p:nvSpPr>
        <p:spPr>
          <a:xfrm>
            <a:off x="3118562" y="2273464"/>
            <a:ext cx="2496737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625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Positioning</a:t>
            </a:r>
            <a:endParaRPr lang="cs-CZ" sz="262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1533"/>
            <a:ext cx="5976663" cy="3891781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2199"/>
            <a:ext cx="5544616" cy="36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Demografické</a:t>
            </a:r>
            <a:r>
              <a:rPr lang="cs-CZ" sz="2000" dirty="0">
                <a:solidFill>
                  <a:srgbClr val="002060"/>
                </a:solidFill>
              </a:rPr>
              <a:t> – stárnutí, migrace zpět z měst, pokles porodnosti, </a:t>
            </a:r>
            <a:r>
              <a:rPr lang="cs-CZ" sz="2000" dirty="0" err="1">
                <a:solidFill>
                  <a:srgbClr val="002060"/>
                </a:solidFill>
              </a:rPr>
              <a:t>singles</a:t>
            </a:r>
            <a:r>
              <a:rPr lang="cs-CZ" sz="2000" dirty="0">
                <a:solidFill>
                  <a:srgbClr val="002060"/>
                </a:solidFill>
              </a:rPr>
              <a:t>, charakter rodin a domácností, rasová a národní struktura.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Ekonomické</a:t>
            </a:r>
            <a:r>
              <a:rPr lang="cs-CZ" sz="2000" dirty="0">
                <a:solidFill>
                  <a:srgbClr val="002060"/>
                </a:solidFill>
              </a:rPr>
              <a:t> – kupní síla - disponibilní důchod, 4. průmyslová revoluce, nezaměstnanost, daňová politika, měnový kurz.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Legislativní a politické </a:t>
            </a:r>
            <a:r>
              <a:rPr lang="cs-CZ" sz="2000" dirty="0">
                <a:solidFill>
                  <a:srgbClr val="002060"/>
                </a:solidFill>
              </a:rPr>
              <a:t>– nestabilita, EU právo.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Přírodní</a:t>
            </a:r>
            <a:r>
              <a:rPr lang="cs-CZ" sz="2000" dirty="0">
                <a:solidFill>
                  <a:srgbClr val="002060"/>
                </a:solidFill>
              </a:rPr>
              <a:t> – ekologie, ceny energií, klimatické změny.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Technologie</a:t>
            </a:r>
            <a:r>
              <a:rPr lang="cs-CZ" sz="2000" dirty="0">
                <a:solidFill>
                  <a:srgbClr val="002060"/>
                </a:solidFill>
              </a:rPr>
              <a:t> – digitalizace, online nakupování, AI, zkracování cyklu, inovace.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Socio-kulturní </a:t>
            </a:r>
            <a:r>
              <a:rPr lang="cs-CZ" sz="2000" dirty="0">
                <a:solidFill>
                  <a:srgbClr val="002060"/>
                </a:solidFill>
              </a:rPr>
              <a:t>– univerzální globální zvyky, sociální komunity, život na dluh, bio životní styl, zdraví a krása, emancipace žen, terorismus, vzdělání.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A. 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2099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předmětu.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literatura.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přednášek.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Marketing – základní opakování.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Metodologie strategického marketingu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Rozvoj strategického marketingu (a smrt).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Strategie a taktika.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Business Model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BMC.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BMC –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(VPC).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Důležité pojmy pro strategický marketing.</a:t>
            </a: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Proces strategického řízení, cíl firmy, vize a mise. </a:t>
            </a:r>
          </a:p>
          <a:p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RC </a:t>
            </a:r>
            <a:r>
              <a:rPr lang="cs-CZ" sz="2000" dirty="0" err="1">
                <a:solidFill>
                  <a:srgbClr val="002060"/>
                </a:solidFill>
              </a:rPr>
              <a:t>Cola</a:t>
            </a:r>
            <a:r>
              <a:rPr lang="cs-CZ" sz="2000" dirty="0">
                <a:solidFill>
                  <a:srgbClr val="002060"/>
                </a:solidFill>
              </a:rPr>
              <a:t> – v ČR distributor Kofola. Nedařilo se jim.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Změna všeho: Receptura, Obal, Láhev, Víčko, Distribuční model, Koncept značky.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Lékárenské lahvičky (skleněné) – kompletně jiný obal, víčko. Změna produktu – méně cukru. Změna ceny a distribuce. Kompletně nová komunikace.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Celá případová studie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Případovka</a:t>
            </a:r>
            <a:r>
              <a:rPr lang="cs-CZ" dirty="0"/>
              <a:t> – RC </a:t>
            </a:r>
            <a:r>
              <a:rPr lang="cs-CZ" dirty="0" err="1"/>
              <a:t>Cola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87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Strategie je nadužívaný pojem (proto odlišné chápání).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Náplň strategického marketingu vs. „klasického“ marketingu vs. strategického managementu.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Definice odborných pojmů – velké rozdíly (existuje vůbec strategický marketing? Marketingové řízení? Strategické řízení?).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2 Metodologie strategického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40423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Strategický marketing – je jednou z vývojových fází marketingu, uvažovanou ve vztahu k marketingovým činnostem, funkcím i časovým horizontům.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Vývojové fáze marketingu: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Výrobní marketingová koncepce.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Výrobková marketingová koncepce.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Prodejní marketingová koncepce.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Marketingová koncepce. </a:t>
            </a:r>
            <a:r>
              <a:rPr lang="cs-CZ" sz="1600" i="1" dirty="0">
                <a:solidFill>
                  <a:srgbClr val="002060"/>
                </a:solidFill>
              </a:rPr>
              <a:t>(sociální - CSR, ekologická, globální, atd.)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</a:rPr>
              <a:t>Strategický marketing.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</a:rPr>
              <a:t>Řízení vztahů se zákazníky. (obsahový marketing)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</a:rPr>
              <a:t>Holistický marketing – vztahový + společensky zodpovědný + interní + integrovaný.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Definice strategického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1537479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Content marketing – zaměřen na obsah. Varianta „</a:t>
            </a:r>
            <a:r>
              <a:rPr lang="cs-CZ" sz="2000" dirty="0" err="1">
                <a:solidFill>
                  <a:srgbClr val="002060"/>
                </a:solidFill>
              </a:rPr>
              <a:t>low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cost</a:t>
            </a:r>
            <a:r>
              <a:rPr lang="cs-CZ" sz="2000" dirty="0">
                <a:solidFill>
                  <a:srgbClr val="002060"/>
                </a:solidFill>
              </a:rPr>
              <a:t>“ content marketing.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Přechod od mechanického marketingu (popis stavu) ke kauzálnímu marketingu (příčina – důsledek).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Přechod od </a:t>
            </a:r>
            <a:r>
              <a:rPr lang="cs-CZ" sz="2000" dirty="0" err="1">
                <a:solidFill>
                  <a:srgbClr val="002060"/>
                </a:solidFill>
              </a:rPr>
              <a:t>promotional</a:t>
            </a:r>
            <a:r>
              <a:rPr lang="cs-CZ" sz="2000" dirty="0">
                <a:solidFill>
                  <a:srgbClr val="002060"/>
                </a:solidFill>
              </a:rPr>
              <a:t> marketingu k behaviorálnímu (optimalizace vztahů na základě sledování chování).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Kreativní marketing – zážitky.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Chytrý marketing – vše online, neustálá analýza databází a nabídka toho pravého (CRM).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Trendy v marketingových koncepcích (</a:t>
            </a:r>
            <a:r>
              <a:rPr lang="cs-CZ" dirty="0" err="1"/>
              <a:t>Čichovský</a:t>
            </a:r>
            <a:r>
              <a:rPr lang="cs-CZ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47304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Lze ho charakterizovat jako proces, spojený zejména: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 vypracováním analýz faktorů vnitřních podmínek a stránek podniku, analýz faktorů příležitostí a ohrožení i analýz faktorů konkurence,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 participací na vytvoření souboru cílů podniku a formulování podnikových strategií pro jejich dosažení,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se stanovením marketingových cílů,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 volbou marketingových strategií pro dosažení vytýčených cílů,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 vypracováním, realizací a kontrolou marketingových plánů,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s  komplexním řízením marketingového procesu.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Strategický marketing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1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78497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Na konci </a:t>
            </a:r>
            <a:r>
              <a:rPr lang="cs-CZ" sz="2000" b="1" i="1" dirty="0">
                <a:solidFill>
                  <a:srgbClr val="002060"/>
                </a:solidFill>
              </a:rPr>
              <a:t>padesátých let </a:t>
            </a:r>
            <a:r>
              <a:rPr lang="cs-CZ" sz="2000" dirty="0">
                <a:solidFill>
                  <a:srgbClr val="002060"/>
                </a:solidFill>
              </a:rPr>
              <a:t>se východiskem stala </a:t>
            </a:r>
            <a:r>
              <a:rPr lang="cs-CZ" sz="2000" b="1" dirty="0">
                <a:solidFill>
                  <a:srgbClr val="002060"/>
                </a:solidFill>
              </a:rPr>
              <a:t>změna trhu prodávajícího na trh kupujícího</a:t>
            </a:r>
            <a:r>
              <a:rPr lang="cs-CZ" sz="2000" dirty="0">
                <a:solidFill>
                  <a:srgbClr val="002060"/>
                </a:solidFill>
              </a:rPr>
              <a:t> při současných všeobecných tržních růstových tendencích. Již tehdy bylo požadováno dlouhodobé zaměření nabídky výkonů podle potřeb poptávajících.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prahu </a:t>
            </a:r>
            <a:r>
              <a:rPr lang="cs-CZ" sz="2000" b="1" i="1" dirty="0">
                <a:solidFill>
                  <a:srgbClr val="002060"/>
                </a:solidFill>
              </a:rPr>
              <a:t>šedesátých let</a:t>
            </a:r>
            <a:r>
              <a:rPr lang="cs-CZ" sz="2000" dirty="0">
                <a:solidFill>
                  <a:srgbClr val="002060"/>
                </a:solidFill>
              </a:rPr>
              <a:t> vyslovil </a:t>
            </a:r>
            <a:r>
              <a:rPr lang="cs-CZ" sz="2000" dirty="0" err="1">
                <a:solidFill>
                  <a:srgbClr val="002060"/>
                </a:solidFill>
              </a:rPr>
              <a:t>Ansoff</a:t>
            </a:r>
            <a:r>
              <a:rPr lang="cs-CZ" sz="2000" dirty="0">
                <a:solidFill>
                  <a:srgbClr val="002060"/>
                </a:solidFill>
              </a:rPr>
              <a:t> své zásadní předpoklady k volbě marketingové strategie (tržní proniknutí a rozšíření, rozvoj produktu, diverzifikace). Toto i dnes významné koncepční zaměření na </a:t>
            </a:r>
            <a:r>
              <a:rPr lang="cs-CZ" sz="2000" b="1" dirty="0">
                <a:solidFill>
                  <a:srgbClr val="002060"/>
                </a:solidFill>
              </a:rPr>
              <a:t>strukturalizaci strategií tržních oblastí</a:t>
            </a:r>
            <a:r>
              <a:rPr lang="cs-CZ" sz="2000" dirty="0">
                <a:solidFill>
                  <a:srgbClr val="002060"/>
                </a:solidFill>
              </a:rPr>
              <a:t> může být označeno za vlastní zrod strategického marketingu.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Ve spojení s diversifikačními a </a:t>
            </a:r>
            <a:r>
              <a:rPr lang="cs-CZ" sz="2000" dirty="0" err="1">
                <a:solidFill>
                  <a:srgbClr val="002060"/>
                </a:solidFill>
              </a:rPr>
              <a:t>divizionalistickými</a:t>
            </a:r>
            <a:r>
              <a:rPr lang="cs-CZ" sz="2000" dirty="0">
                <a:solidFill>
                  <a:srgbClr val="002060"/>
                </a:solidFill>
              </a:rPr>
              <a:t> vlnami v šedesátých létech se dostávají jednoznačně do popředí růstové strategie a v souvislosti s rozšířením činností vedoucích k realizaci nových produktů a vstupem na nové trhy se zvyšuje pozornost k získávání </a:t>
            </a:r>
            <a:r>
              <a:rPr lang="cs-CZ" sz="2000" b="1" dirty="0">
                <a:solidFill>
                  <a:srgbClr val="002060"/>
                </a:solidFill>
              </a:rPr>
              <a:t>synergických koncepcí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 err="1">
                <a:solidFill>
                  <a:srgbClr val="002060"/>
                </a:solidFill>
              </a:rPr>
              <a:t>Ansoff</a:t>
            </a:r>
            <a:r>
              <a:rPr lang="cs-CZ" sz="2000" dirty="0">
                <a:solidFill>
                  <a:srgbClr val="002060"/>
                </a:solidFill>
              </a:rPr>
              <a:t>, 1966).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 Rozvoj strategického marketingu 1</a:t>
            </a:r>
          </a:p>
        </p:txBody>
      </p:sp>
    </p:spTree>
    <p:extLst>
      <p:ext uri="{BB962C8B-B14F-4D97-AF65-F5344CB8AC3E}">
        <p14:creationId xmlns:p14="http://schemas.microsoft.com/office/powerpoint/2010/main" val="371715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Počátkem </a:t>
            </a:r>
            <a:r>
              <a:rPr lang="cs-CZ" sz="2000" b="1" i="1" dirty="0">
                <a:solidFill>
                  <a:srgbClr val="002060"/>
                </a:solidFill>
              </a:rPr>
              <a:t>sedmdesátých let </a:t>
            </a:r>
            <a:r>
              <a:rPr lang="cs-CZ" sz="2000" dirty="0">
                <a:solidFill>
                  <a:srgbClr val="002060"/>
                </a:solidFill>
              </a:rPr>
              <a:t>dochází k rozšíření </a:t>
            </a:r>
            <a:r>
              <a:rPr lang="cs-CZ" sz="2000" b="1" dirty="0">
                <a:solidFill>
                  <a:srgbClr val="002060"/>
                </a:solidFill>
              </a:rPr>
              <a:t>portfoliových koncepcí</a:t>
            </a:r>
            <a:r>
              <a:rPr lang="cs-CZ" sz="2000" dirty="0">
                <a:solidFill>
                  <a:srgbClr val="002060"/>
                </a:solidFill>
              </a:rPr>
              <a:t>, založených na finančně – hospodářských úvahách o výnosnosti a riziku. Původně se jimi zabývají poradenské společnosti pro podnikatele, ale v přístupnější a jednodušší formě se rychle rozšiřují i ve vlastní podnikové praxi. Především také proto, že při zahrnutí koncepce zkušenostní křivky mohou zde být odvozeny přijatelné </a:t>
            </a:r>
            <a:r>
              <a:rPr lang="cs-CZ" sz="2000" b="1" dirty="0">
                <a:solidFill>
                  <a:srgbClr val="002060"/>
                </a:solidFill>
              </a:rPr>
              <a:t>normové strategie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Při rostoucím vytlačování konkurence dochází </a:t>
            </a:r>
            <a:r>
              <a:rPr lang="cs-CZ" sz="2000" b="1" i="1" dirty="0">
                <a:solidFill>
                  <a:srgbClr val="002060"/>
                </a:solidFill>
              </a:rPr>
              <a:t>koncem sedmdesátých let </a:t>
            </a:r>
            <a:r>
              <a:rPr lang="cs-CZ" sz="2000" dirty="0">
                <a:solidFill>
                  <a:srgbClr val="002060"/>
                </a:solidFill>
              </a:rPr>
              <a:t>k obrácení pozornosti na </a:t>
            </a:r>
            <a:r>
              <a:rPr lang="cs-CZ" sz="2000" b="1" dirty="0">
                <a:solidFill>
                  <a:srgbClr val="002060"/>
                </a:solidFill>
              </a:rPr>
              <a:t>zajištění stálejších konkurenčních výhod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Rozvoj strategického marketingu 2</a:t>
            </a:r>
          </a:p>
        </p:txBody>
      </p:sp>
    </p:spTree>
    <p:extLst>
      <p:ext uri="{BB962C8B-B14F-4D97-AF65-F5344CB8AC3E}">
        <p14:creationId xmlns:p14="http://schemas.microsoft.com/office/powerpoint/2010/main" val="254807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Na základě prací </a:t>
            </a:r>
            <a:r>
              <a:rPr lang="cs-CZ" sz="2000" dirty="0" err="1">
                <a:solidFill>
                  <a:srgbClr val="002060"/>
                </a:solidFill>
              </a:rPr>
              <a:t>Portera</a:t>
            </a:r>
            <a:r>
              <a:rPr lang="cs-CZ" sz="2000" dirty="0">
                <a:solidFill>
                  <a:srgbClr val="002060"/>
                </a:solidFill>
              </a:rPr>
              <a:t> pronikají do strategického marketingu </a:t>
            </a:r>
            <a:r>
              <a:rPr lang="cs-CZ" sz="2000" b="1" dirty="0">
                <a:solidFill>
                  <a:srgbClr val="002060"/>
                </a:solidFill>
              </a:rPr>
              <a:t>koncepce strategických skupin</a:t>
            </a:r>
            <a:r>
              <a:rPr lang="cs-CZ" sz="2000" dirty="0">
                <a:solidFill>
                  <a:srgbClr val="002060"/>
                </a:solidFill>
              </a:rPr>
              <a:t> a tzv. </a:t>
            </a:r>
            <a:r>
              <a:rPr lang="cs-CZ" sz="2000" b="1" dirty="0">
                <a:solidFill>
                  <a:srgbClr val="002060"/>
                </a:solidFill>
              </a:rPr>
              <a:t>analýzy hodnotových řetězců</a:t>
            </a:r>
            <a:r>
              <a:rPr lang="cs-CZ" sz="2000" dirty="0">
                <a:solidFill>
                  <a:srgbClr val="002060"/>
                </a:solidFill>
              </a:rPr>
              <a:t>. Hodnotový řetězec (</a:t>
            </a:r>
            <a:r>
              <a:rPr lang="cs-CZ" sz="2000" dirty="0" err="1">
                <a:solidFill>
                  <a:srgbClr val="002060"/>
                </a:solidFill>
              </a:rPr>
              <a:t>Value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Chain</a:t>
            </a:r>
            <a:r>
              <a:rPr lang="cs-CZ" sz="2000" dirty="0">
                <a:solidFill>
                  <a:srgbClr val="002060"/>
                </a:solidFill>
              </a:rPr>
              <a:t>) rozčleňuje podnik do jeho strategicky významných činností, aby bylo možné porozumět chování nákladů a poznat existující potencionální zdroje diferenciace. Konkurenční výhodu získá podnik tím, že bude tyto strategicky důležité činnosti dělat levněji a lépe než jeho konkurenti.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Skutečnost, že konkurenční přednosti jsou analyzovány, vytvářeny a posuzovány z </a:t>
            </a:r>
            <a:r>
              <a:rPr lang="cs-CZ" sz="2000" dirty="0" err="1">
                <a:solidFill>
                  <a:srgbClr val="002060"/>
                </a:solidFill>
              </a:rPr>
              <a:t>nadfunkčního</a:t>
            </a:r>
            <a:r>
              <a:rPr lang="cs-CZ" sz="2000" dirty="0">
                <a:solidFill>
                  <a:srgbClr val="002060"/>
                </a:solidFill>
              </a:rPr>
              <a:t> pohledu, vede k překonání úzkého pohledu marketingového managementu zaměřeného na nástroje odbytové politiky.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Rozvoj strategického marketingu 3</a:t>
            </a:r>
          </a:p>
        </p:txBody>
      </p:sp>
    </p:spTree>
    <p:extLst>
      <p:ext uri="{BB962C8B-B14F-4D97-AF65-F5344CB8AC3E}">
        <p14:creationId xmlns:p14="http://schemas.microsoft.com/office/powerpoint/2010/main" val="3889386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</a:t>
            </a:r>
            <a:r>
              <a:rPr lang="cs-CZ" sz="2000" b="1" i="1" dirty="0">
                <a:solidFill>
                  <a:srgbClr val="002060"/>
                </a:solidFill>
              </a:rPr>
              <a:t>osmdesátých létech </a:t>
            </a:r>
            <a:r>
              <a:rPr lang="cs-CZ" sz="2000" dirty="0">
                <a:solidFill>
                  <a:srgbClr val="002060"/>
                </a:solidFill>
              </a:rPr>
              <a:t>paralelně k myšlení, charakterizovanému </a:t>
            </a:r>
            <a:r>
              <a:rPr lang="cs-CZ" sz="2000" b="1" dirty="0">
                <a:solidFill>
                  <a:srgbClr val="002060"/>
                </a:solidFill>
              </a:rPr>
              <a:t>konkurenční strategií</a:t>
            </a:r>
            <a:r>
              <a:rPr lang="cs-CZ" sz="2000" dirty="0">
                <a:solidFill>
                  <a:srgbClr val="002060"/>
                </a:solidFill>
              </a:rPr>
              <a:t>, probíhá na mnoha trzích </a:t>
            </a:r>
            <a:r>
              <a:rPr lang="cs-CZ" sz="2000" b="1" dirty="0">
                <a:solidFill>
                  <a:srgbClr val="002060"/>
                </a:solidFill>
              </a:rPr>
              <a:t>přechod od multinárodní k světově zaměřené marketingové strategii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Prosazuje se poznatek, že při volbě vlastních strategií internacionalizace hraje podstatnou roli situace na národních trzích. Pod heslem </a:t>
            </a:r>
            <a:r>
              <a:rPr lang="cs-CZ" sz="2000" dirty="0" err="1">
                <a:solidFill>
                  <a:srgbClr val="002060"/>
                </a:solidFill>
              </a:rPr>
              <a:t>Outpacing</a:t>
            </a:r>
            <a:r>
              <a:rPr lang="cs-CZ" sz="2000" dirty="0">
                <a:solidFill>
                  <a:srgbClr val="002060"/>
                </a:solidFill>
              </a:rPr>
              <a:t>-Strategie jsou navrhovány dynamické koncepce strategických změn. Přitom se pod vlivem přístupu TQM stále více prosazuje názor, že vedoucí postavení v nákladech a kvalitě nepředstavují žádné navzájem se vylučující koncepce, ale souběžně realizovatelné volby strategií.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Rozvoj strategického marketingu 4</a:t>
            </a:r>
          </a:p>
        </p:txBody>
      </p:sp>
    </p:spTree>
    <p:extLst>
      <p:ext uri="{BB962C8B-B14F-4D97-AF65-F5344CB8AC3E}">
        <p14:creationId xmlns:p14="http://schemas.microsoft.com/office/powerpoint/2010/main" val="2035435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i="1" dirty="0">
                <a:solidFill>
                  <a:srgbClr val="002060"/>
                </a:solidFill>
              </a:rPr>
              <a:t>Počátkem devadesátých let </a:t>
            </a:r>
            <a:r>
              <a:rPr lang="cs-CZ" sz="2000" dirty="0">
                <a:solidFill>
                  <a:srgbClr val="002060"/>
                </a:solidFill>
              </a:rPr>
              <a:t>tak získávají na významu </a:t>
            </a:r>
            <a:r>
              <a:rPr lang="cs-CZ" sz="2000" b="1" dirty="0">
                <a:solidFill>
                  <a:srgbClr val="002060"/>
                </a:solidFill>
              </a:rPr>
              <a:t>integrované přístupy </a:t>
            </a:r>
            <a:r>
              <a:rPr lang="cs-CZ" sz="2000" dirty="0">
                <a:solidFill>
                  <a:srgbClr val="002060"/>
                </a:solidFill>
              </a:rPr>
              <a:t>k úvahám o strategických opcích. Ve snaze zajistit konkurenční přednosti </a:t>
            </a:r>
            <a:r>
              <a:rPr lang="cs-CZ" sz="2000" b="1" dirty="0">
                <a:solidFill>
                  <a:srgbClr val="002060"/>
                </a:solidFill>
              </a:rPr>
              <a:t>ve strategických aliancích a spojeních </a:t>
            </a:r>
            <a:r>
              <a:rPr lang="cs-CZ" sz="2000" dirty="0">
                <a:solidFill>
                  <a:srgbClr val="002060"/>
                </a:solidFill>
              </a:rPr>
              <a:t>vzniká nová výzva pro strategický marketing. Vhodnost marketingové kultury a implementace marketingových strategií v hybridních organizačních formách se tak stávají rozhodujícími faktory úspěchu.</a:t>
            </a:r>
          </a:p>
          <a:p>
            <a:r>
              <a:rPr lang="cs-CZ" sz="2000" b="1" i="1" dirty="0">
                <a:solidFill>
                  <a:srgbClr val="002060"/>
                </a:solidFill>
              </a:rPr>
              <a:t>Druhá polovina devadesátých let </a:t>
            </a:r>
            <a:r>
              <a:rPr lang="cs-CZ" sz="2000" dirty="0">
                <a:solidFill>
                  <a:srgbClr val="002060"/>
                </a:solidFill>
              </a:rPr>
              <a:t>přechod k řízení vztahů se zákazníky (CRM – </a:t>
            </a:r>
            <a:r>
              <a:rPr lang="cs-CZ" sz="2000" dirty="0" err="1">
                <a:solidFill>
                  <a:srgbClr val="002060"/>
                </a:solidFill>
              </a:rPr>
              <a:t>Customer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Relationship</a:t>
            </a:r>
            <a:r>
              <a:rPr lang="cs-CZ" sz="2000" dirty="0">
                <a:solidFill>
                  <a:srgbClr val="002060"/>
                </a:solidFill>
              </a:rPr>
              <a:t> Management).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to zákaznicky orientovaný přístup k řízení, který se vyznačuje aktivní tvorbou a udržováním dlouhodobě prospěšných vztahů se zákazníky. Tyto vztahy musí být prospěšné pro zákazníka i pro firmu (tzv. situace dvou vítězů), což vylučuje neetické chování k zákazníkům.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Rozvoj strategického marketingu 5</a:t>
            </a:r>
          </a:p>
        </p:txBody>
      </p:sp>
    </p:spTree>
    <p:extLst>
      <p:ext uri="{BB962C8B-B14F-4D97-AF65-F5344CB8AC3E}">
        <p14:creationId xmlns:p14="http://schemas.microsoft.com/office/powerpoint/2010/main" val="333800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Ing. Michal Stoklasa, Ph.D.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12. rok výuky na OPF SLU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Praxe – Magistrát hl. města </a:t>
            </a:r>
            <a:r>
              <a:rPr lang="cs-CZ" sz="2000" dirty="0" err="1">
                <a:solidFill>
                  <a:srgbClr val="002060"/>
                </a:solidFill>
              </a:rPr>
              <a:t>Nicosie</a:t>
            </a:r>
            <a:r>
              <a:rPr lang="cs-CZ" sz="2000" dirty="0">
                <a:solidFill>
                  <a:srgbClr val="002060"/>
                </a:solidFill>
              </a:rPr>
              <a:t> na Kypru, města a obce, festival, komunikační kampaně, poradce BG.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Nemračím se na vás, takhle prostě vypadám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Kdo jsem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8" y="2931790"/>
            <a:ext cx="1476869" cy="16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Strategický marketing </a:t>
            </a:r>
            <a:r>
              <a:rPr lang="cs-CZ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vykonává top management firmy/divize/SBU – cílem je rozvoj poslání firmy, výběr strategií a rozvoj image, zabývá se </a:t>
            </a:r>
            <a:r>
              <a:rPr lang="cs-CZ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makroproblémy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Taktický marketing 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– vykonává střední management – vykonávaní strategie v kratších intervalech, taktické rozhodování.</a:t>
            </a:r>
          </a:p>
          <a:p>
            <a:r>
              <a:rPr 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Operativní marketing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– vykonává nižší management - spojený s jednotlivými konkrétními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činnostmi, převádí rozhodnutí strategického a taktického marketing</a:t>
            </a:r>
            <a:r>
              <a:rPr lang="cs-CZ" sz="2000" dirty="0">
                <a:solidFill>
                  <a:srgbClr val="002060"/>
                </a:solidFill>
              </a:rPr>
              <a:t>u </a:t>
            </a:r>
            <a:r>
              <a:rPr 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do běžné každodenní praxe.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Strategický vs. taktický vs. operativní marketing</a:t>
            </a:r>
          </a:p>
        </p:txBody>
      </p:sp>
    </p:spTree>
    <p:extLst>
      <p:ext uri="{BB962C8B-B14F-4D97-AF65-F5344CB8AC3E}">
        <p14:creationId xmlns:p14="http://schemas.microsoft.com/office/powerpoint/2010/main" val="261970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Strategie je v obecné poloze určité schéma postupu, jak za daných podmínek dosáhnout vytyčených cílů.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Cílem strategie je dospět k náležité součinnosti veškerých aktivit všech složek podniku a vytvořit  jednotný celek jeho dalších perspektiv.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Představuje soubor možných postupů a činností, které jsou přijímány s vědomím částečné neznalosti všech budoucích podmínek, okolností a souvislostí, kdy nejsou poznány všechny náležitosti a skutečnosti pro úspěšné provedení budoucího rozhodování.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Strategie se mění a vyvíjí!!!!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4 Strategie a marketingová strategie </a:t>
            </a:r>
          </a:p>
        </p:txBody>
      </p:sp>
    </p:spTree>
    <p:extLst>
      <p:ext uri="{BB962C8B-B14F-4D97-AF65-F5344CB8AC3E}">
        <p14:creationId xmlns:p14="http://schemas.microsoft.com/office/powerpoint/2010/main" val="344602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Mintzbergovy</a:t>
            </a:r>
            <a:r>
              <a:rPr lang="cs-CZ" dirty="0"/>
              <a:t> strategie</a:t>
            </a:r>
          </a:p>
        </p:txBody>
      </p:sp>
      <p:pic>
        <p:nvPicPr>
          <p:cNvPr id="4" name="Content Placeholder 3" descr="C:\Users\Libor\Desktop\9a4da6d9a818f3c616ed228c1f2964f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3568" y="843558"/>
            <a:ext cx="6696744" cy="3856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241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oblasti marketingu se marketingová strategie orientuje na dosažení konkrétních marketingových cílů v náležitém marketingovém prostředí. Strategie nastiňuje směr, který bude organizační jednotka sledovat v určitém časovém období, a který vede k nejúčinnější alokaci zdrojů pro dosažení stanovených marketingových cílů.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A tady vzniká častý problém – marketingová strategie je teda jen strategie komunikace? NE! Je to strategie založená na marketingovém mixu, kde řešíme vše od pochopení zákazníka, tvorby hodnoty, až po její doručení a následnou </a:t>
            </a:r>
            <a:r>
              <a:rPr lang="cs-CZ" sz="2000" b="1" dirty="0" err="1">
                <a:solidFill>
                  <a:srgbClr val="002060"/>
                </a:solidFill>
              </a:rPr>
              <a:t>ponákupní</a:t>
            </a:r>
            <a:r>
              <a:rPr lang="cs-CZ" sz="2000" b="1" dirty="0">
                <a:solidFill>
                  <a:srgbClr val="002060"/>
                </a:solidFill>
              </a:rPr>
              <a:t> péči.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Marketingová strategie </a:t>
            </a:r>
          </a:p>
        </p:txBody>
      </p:sp>
    </p:spTree>
    <p:extLst>
      <p:ext uri="{BB962C8B-B14F-4D97-AF65-F5344CB8AC3E}">
        <p14:creationId xmlns:p14="http://schemas.microsoft.com/office/powerpoint/2010/main" val="237174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Strategie je použití prostředků, nástrojů, metod, instrumentů „rámcové“, v „hlavním směru„ k dosažení dlouhodobých (strategických) cílů.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Taktika pak detailní, podrobné použití nástrojů, metod instrumentů, prostředků k dosažení krátkodobých (operativních) cílů.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Strategie vs. taktika</a:t>
            </a:r>
          </a:p>
        </p:txBody>
      </p:sp>
    </p:spTree>
    <p:extLst>
      <p:ext uri="{BB962C8B-B14F-4D97-AF65-F5344CB8AC3E}">
        <p14:creationId xmlns:p14="http://schemas.microsoft.com/office/powerpoint/2010/main" val="1527285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články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987574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2"/>
              </a:rPr>
              <a:t>Článek</a:t>
            </a:r>
            <a:r>
              <a:rPr lang="cs-CZ" dirty="0">
                <a:solidFill>
                  <a:srgbClr val="002060"/>
                </a:solidFill>
              </a:rPr>
              <a:t> o </a:t>
            </a:r>
            <a:r>
              <a:rPr lang="cs-CZ" dirty="0" err="1">
                <a:solidFill>
                  <a:srgbClr val="002060"/>
                </a:solidFill>
              </a:rPr>
              <a:t>rebrandingu</a:t>
            </a:r>
            <a:r>
              <a:rPr lang="cs-CZ" dirty="0">
                <a:solidFill>
                  <a:srgbClr val="002060"/>
                </a:solidFill>
              </a:rPr>
              <a:t> Diet </a:t>
            </a:r>
            <a:r>
              <a:rPr lang="cs-CZ" dirty="0" err="1">
                <a:solidFill>
                  <a:srgbClr val="002060"/>
                </a:solidFill>
              </a:rPr>
              <a:t>Coke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3"/>
              </a:rPr>
              <a:t>Kolik</a:t>
            </a:r>
            <a:r>
              <a:rPr lang="cs-CZ" dirty="0">
                <a:solidFill>
                  <a:srgbClr val="002060"/>
                </a:solidFill>
              </a:rPr>
              <a:t> jsme ochotni o sobě sdílet výměnou za lepší služby?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H</a:t>
            </a:r>
            <a:r>
              <a:rPr lang="en-GB" dirty="0">
                <a:solidFill>
                  <a:srgbClr val="002060"/>
                </a:solidFill>
              </a:rPr>
              <a:t>&amp;</a:t>
            </a:r>
            <a:r>
              <a:rPr lang="cs-CZ" dirty="0">
                <a:solidFill>
                  <a:srgbClr val="002060"/>
                </a:solidFill>
              </a:rPr>
              <a:t>M </a:t>
            </a:r>
            <a:r>
              <a:rPr lang="cs-CZ" dirty="0" err="1">
                <a:solidFill>
                  <a:srgbClr val="002060"/>
                </a:solidFill>
              </a:rPr>
              <a:t>fail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  <a:hlinkClick r:id="rId4"/>
              </a:rPr>
              <a:t>strategie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5"/>
              </a:rPr>
              <a:t>Psychologie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McDonalds</a:t>
            </a:r>
            <a:r>
              <a:rPr lang="cs-CZ" dirty="0">
                <a:solidFill>
                  <a:srgbClr val="002060"/>
                </a:solidFill>
              </a:rPr>
              <a:t> – proč to tak milujeme? </a:t>
            </a:r>
            <a:r>
              <a:rPr lang="cs-CZ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6"/>
              </a:rPr>
              <a:t>Rebranding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Hollandia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19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„Business model představuje základní princip, jak firma vytváří, předává a získává hodnotu.“</a:t>
            </a:r>
          </a:p>
          <a:p>
            <a:r>
              <a:rPr lang="cs-CZ" sz="2000" i="1" dirty="0">
                <a:solidFill>
                  <a:srgbClr val="002060"/>
                </a:solidFill>
              </a:rPr>
              <a:t>„Business model můžeme vnímat jako podrobný plán strategie, která se má naplnit prostřednictvím organizačních struktur, procesů a systémů.„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Business Model </a:t>
            </a:r>
            <a:r>
              <a:rPr lang="cs-CZ" sz="2000" dirty="0" err="1">
                <a:solidFill>
                  <a:srgbClr val="002060"/>
                </a:solidFill>
              </a:rPr>
              <a:t>Canvas</a:t>
            </a:r>
            <a:r>
              <a:rPr lang="cs-CZ" sz="2000" dirty="0">
                <a:solidFill>
                  <a:srgbClr val="002060"/>
                </a:solidFill>
              </a:rPr>
              <a:t> – plátno obchodního modelu – má 9 stavebních prvků, viz dále.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5 Business model </a:t>
            </a:r>
            <a:r>
              <a:rPr lang="de-DE" dirty="0"/>
              <a:t>(Osterwalder a </a:t>
            </a:r>
            <a:r>
              <a:rPr lang="de-DE" dirty="0" err="1"/>
              <a:t>Pigneur</a:t>
            </a:r>
            <a:r>
              <a:rPr lang="de-DE" dirty="0"/>
              <a:t>, 2010, s. 14</a:t>
            </a:r>
            <a:r>
              <a:rPr lang="cs-CZ" dirty="0"/>
              <a:t>-15</a:t>
            </a:r>
            <a:r>
              <a:rPr lang="de-DE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203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Business Model </a:t>
            </a:r>
            <a:r>
              <a:rPr lang="cs-CZ" dirty="0" err="1"/>
              <a:t>Canvas</a:t>
            </a:r>
            <a:endParaRPr lang="cs-CZ" dirty="0"/>
          </a:p>
        </p:txBody>
      </p:sp>
      <p:pic>
        <p:nvPicPr>
          <p:cNvPr id="1026" name="Picture 2" descr="Výsledek obrázku pro plátno obchodní mode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4747"/>
            <a:ext cx="7992888" cy="39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3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„Osoby nebo subjekty, na které se chce podnik zaměřit.“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Můžeme využít klasickou segmentaci (v rámci přednášky o analýzách si projdeme STP, archetypy, persony, příběhy).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A. Zákaznické segmenty</a:t>
            </a:r>
          </a:p>
        </p:txBody>
      </p:sp>
    </p:spTree>
    <p:extLst>
      <p:ext uri="{BB962C8B-B14F-4D97-AF65-F5344CB8AC3E}">
        <p14:creationId xmlns:p14="http://schemas.microsoft.com/office/powerpoint/2010/main" val="2825186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„Spojení výrobků a služeb, které vytvářejí hodnotu pro určitý zákaznický segment.“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Naše nabídka řeší nějaký problém, uspokojuje potřebu.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každého zákazníka může být hodnota jiná! (viz přednáška o produktu) Pro zjednodušení ale předpokládáme hodnotu pro segment.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Hodnota může být cokoliv, např. kvantifikovatelné charakteristiky – rychlost, výkon, cena, dostupnost apod.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r>
              <a:rPr lang="cs-CZ" sz="2000" dirty="0">
                <a:solidFill>
                  <a:srgbClr val="002060"/>
                </a:solidFill>
              </a:rPr>
              <a:t> nebo kvalitativní charakteristiky – krása designu, spokojenost, značka, pohodlnost apod.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B. Hodnotové nabídky</a:t>
            </a:r>
          </a:p>
        </p:txBody>
      </p:sp>
    </p:spTree>
    <p:extLst>
      <p:ext uri="{BB962C8B-B14F-4D97-AF65-F5344CB8AC3E}">
        <p14:creationId xmlns:p14="http://schemas.microsoft.com/office/powerpoint/2010/main" val="407055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Průběžný test – max. 15 bodů. Od loňského roku spojeno se závěrečným testem dle nových podmínek studia v kombinovaném studiu na OPF = píšete jen jeden test ve zkouškovém období.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Písemná zkouška – max. 40 bodů.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Podmínky předmětu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86254"/>
            <a:ext cx="2682270" cy="2146773"/>
          </a:xfrm>
          <a:prstGeom prst="rect">
            <a:avLst/>
          </a:prstGeom>
        </p:spPr>
      </p:pic>
      <p:pic>
        <p:nvPicPr>
          <p:cNvPr id="5" name="Picture 2" descr="Výsledek obrázku pro coffe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7694"/>
            <a:ext cx="1796552" cy="1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„Jak firma komunikuje se zákaznickými segmenty a jak k nim přistupuje, aby jim předala hodnotovou nabídku.“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Ano, je to komunikace i distribuce (dostupnost).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Potřebujeme vědět, jaké kanály námi vybraný segment preferuje, jaké mají tyto kanály náklady a omezení, jaké kanály máme k dispozici v současné době apod.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Můžeme využít upravený nákupní proces na </a:t>
            </a:r>
            <a:r>
              <a:rPr lang="cs-CZ" sz="2000" i="1" dirty="0">
                <a:solidFill>
                  <a:srgbClr val="002060"/>
                </a:solidFill>
              </a:rPr>
              <a:t>„fáze kanálu: povědomí, hodnocení, nákup, předání, po prodeji.“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C. Kanály</a:t>
            </a:r>
          </a:p>
        </p:txBody>
      </p:sp>
    </p:spTree>
    <p:extLst>
      <p:ext uri="{BB962C8B-B14F-4D97-AF65-F5344CB8AC3E}">
        <p14:creationId xmlns:p14="http://schemas.microsoft.com/office/powerpoint/2010/main" val="2640015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„Typy vztahů, které si firma buduje s jednotlivými zákaznickými segmenty.“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Příklady typů vztahů: osobní, individuální osobní, samoobsluha, automatizovaný, komunita, spolutvorba apod.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D. Vztahy se zákazníky</a:t>
            </a:r>
          </a:p>
        </p:txBody>
      </p:sp>
    </p:spTree>
    <p:extLst>
      <p:ext uri="{BB962C8B-B14F-4D97-AF65-F5344CB8AC3E}">
        <p14:creationId xmlns:p14="http://schemas.microsoft.com/office/powerpoint/2010/main" val="1052522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„Hotovost, kterou firma generuje z každého zákaznického segmentu (příjmy – náklady).“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Hledáme hodnotu, za kterou je zákazník ochoten platit (za co platí nyní? Jak? Jak by rádi platili? apod.), díky tomu tvoříme příjmy.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různé cenové mechanismy (typy cen).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Fixní vs. dynamická cenotvorba. Kalkulace + marže, ceníkové ceny, slevy, ceny podle charakteristik produktu, vyjednávání, aktuální stav trhu, aukce, poplatky, licence, pronájem, předplatné apod.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E. Zdroje příjmů</a:t>
            </a:r>
          </a:p>
        </p:txBody>
      </p:sp>
    </p:spTree>
    <p:extLst>
      <p:ext uri="{BB962C8B-B14F-4D97-AF65-F5344CB8AC3E}">
        <p14:creationId xmlns:p14="http://schemas.microsoft.com/office/powerpoint/2010/main" val="2363910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„Nejdůležitější aktiva, která jsou nutná k tomu, aby business model fungoval.“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 to být cokoliv, podle toho, co děláme (kuchař v restauraci, místo pro obchod, technologie pro průmyslovou výrobu, patent apod.).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Neřešíme jen klíčové zdroje pro výrobu, ale i pro tvorbu naší hodnotové nabídky (můj produkt není nejlepší, ale má dokonalý servis – tedy aktivem jsou lidé a ne stroje, dokonale nastavený proces), kanály, vztahy, příjmy atd.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Dá se zjednodušit do skupin: fyzické zdroje, duševní zdroje, lidské zdroje, finanční zdroje.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F. Klíčové zdroje</a:t>
            </a:r>
          </a:p>
        </p:txBody>
      </p:sp>
    </p:spTree>
    <p:extLst>
      <p:ext uri="{BB962C8B-B14F-4D97-AF65-F5344CB8AC3E}">
        <p14:creationId xmlns:p14="http://schemas.microsoft.com/office/powerpoint/2010/main" val="70662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„Nejdůležitější aktivity, které musí firma vykonávat, aby její business model fungoval.“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Jsou ty klíčové činnosti, díky kterým naše firma může fungovat. Poskytujeme díky nim tu hodnotu nabídku.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klíčové činnosti vyžadují naše hodnotové nabídky? Kanály? Zdroje příjmů?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G. Klíčové činnosti</a:t>
            </a:r>
          </a:p>
        </p:txBody>
      </p:sp>
    </p:spTree>
    <p:extLst>
      <p:ext uri="{BB962C8B-B14F-4D97-AF65-F5344CB8AC3E}">
        <p14:creationId xmlns:p14="http://schemas.microsoft.com/office/powerpoint/2010/main" val="2654325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„Popisuje síť dodavatelů a partnerů, která je nutná k tomu, aby business model fungoval.“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Partnery můžeme chtít z celé řady důvodů, někdy je to kvůli zdrojům, někdy je to kvůli komplementu, nebo třeba s konkurenty průnik na jinak nedosažitelné trhy apod.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Kdo jsou naši klíčoví partneři? Dodavatelé? Jaké činnosti pro nás zajišťují? Zdroje? Pomáhají nám snižovat riziko a nejistotu?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H. Klíčová partnerství</a:t>
            </a:r>
          </a:p>
        </p:txBody>
      </p:sp>
    </p:spTree>
    <p:extLst>
      <p:ext uri="{BB962C8B-B14F-4D97-AF65-F5344CB8AC3E}">
        <p14:creationId xmlns:p14="http://schemas.microsoft.com/office/powerpoint/2010/main" val="1633313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„Veškeré náklady související s fungováním business modelu.“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Vše, co děláme, vytváří nějaké náklady. Do teď jsme řešili hodnotovou nabídku, vztahy, partnery a další, to vše pro nás představuje náklady.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Musíme vědět, které jsou pro nás nejdůležitější, které jsou nejnákladnější, poté je můžeme zkusit optimalizovat.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Fixní náklady, variabilní, úspory z rozsahu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I. Struktura nákladů</a:t>
            </a:r>
          </a:p>
        </p:txBody>
      </p:sp>
    </p:spTree>
    <p:extLst>
      <p:ext uri="{BB962C8B-B14F-4D97-AF65-F5344CB8AC3E}">
        <p14:creationId xmlns:p14="http://schemas.microsoft.com/office/powerpoint/2010/main" val="3337286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Vytiskneme si co největší plátno, nakoupíme hodně lepících papírků, barevné fixy a … jdeme na to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Jak na design? Povídáme si se zákazníky, využijeme ideaci, vizuální myšlení,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prototypizaci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, vyprávění příběhů, scénáře atd. </a:t>
            </a:r>
          </a:p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Navrhovaný proces: mobilizace (přípravná fáze), porozumění (analýzy), návrh (tvorba a testování), realizace (do praxe), řízení (přizpůsobení na základě zpětné vazby). </a:t>
            </a:r>
          </a:p>
          <a:p>
            <a:endParaRPr lang="cs-CZ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Pak bychom měli podrobněji vyřešit hodnotu pro zákazníka a vliv prostředí (a času), o tom ale až v dalších přednáškách.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 na to?</a:t>
            </a:r>
          </a:p>
        </p:txBody>
      </p:sp>
    </p:spTree>
    <p:extLst>
      <p:ext uri="{BB962C8B-B14F-4D97-AF65-F5344CB8AC3E}">
        <p14:creationId xmlns:p14="http://schemas.microsoft.com/office/powerpoint/2010/main" val="770096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Profesor designu: Lidé mají rádi auta čím dál méně a Tesla promarnila velkou šanci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Článek obsahuje mnoho myšlenek o hodnotě automobilu, ekosystému, flexibilitě produkce atd.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err="1">
                <a:solidFill>
                  <a:srgbClr val="002060"/>
                </a:solidFill>
              </a:rPr>
              <a:t>Kejska</a:t>
            </a:r>
            <a:r>
              <a:rPr lang="cs-CZ" sz="2000" dirty="0">
                <a:solidFill>
                  <a:srgbClr val="002060"/>
                </a:solidFill>
              </a:rPr>
              <a:t> o </a:t>
            </a:r>
            <a:r>
              <a:rPr lang="cs-CZ" sz="2000" dirty="0" err="1">
                <a:solidFill>
                  <a:srgbClr val="002060"/>
                </a:solidFill>
              </a:rPr>
              <a:t>startupu</a:t>
            </a:r>
            <a:r>
              <a:rPr lang="cs-CZ" sz="2000" dirty="0">
                <a:solidFill>
                  <a:srgbClr val="002060"/>
                </a:solidFill>
              </a:rPr>
              <a:t> pro komunitní management -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Klientovi chyběl nástroj pro komunitní management. Tak ho česko-slovenský </a:t>
            </a:r>
            <a:r>
              <a:rPr lang="cs-CZ" sz="2000" dirty="0" err="1">
                <a:solidFill>
                  <a:srgbClr val="002060"/>
                </a:solidFill>
                <a:hlinkClick r:id="rId4"/>
              </a:rPr>
              <a:t>startup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 stvořil a získává na něj miliony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Případové studie zaměřené na hodnotu</a:t>
            </a:r>
          </a:p>
        </p:txBody>
      </p:sp>
    </p:spTree>
    <p:extLst>
      <p:ext uri="{BB962C8B-B14F-4D97-AF65-F5344CB8AC3E}">
        <p14:creationId xmlns:p14="http://schemas.microsoft.com/office/powerpoint/2010/main" val="1340105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Jak proměnit kino v době pandemie Covid-19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?</a:t>
            </a:r>
            <a:r>
              <a:rPr lang="cs-CZ" sz="2000" dirty="0">
                <a:solidFill>
                  <a:srgbClr val="002060"/>
                </a:solidFill>
              </a:rPr>
              <a:t> Hromadně se celý rok ruší kulturní akce, lidé sedí zavření doma (</a:t>
            </a:r>
            <a:r>
              <a:rPr lang="cs-CZ" sz="2000" dirty="0" err="1">
                <a:solidFill>
                  <a:srgbClr val="002060"/>
                </a:solidFill>
              </a:rPr>
              <a:t>Netflix</a:t>
            </a:r>
            <a:r>
              <a:rPr lang="cs-CZ" sz="2000" dirty="0">
                <a:solidFill>
                  <a:srgbClr val="002060"/>
                </a:solidFill>
              </a:rPr>
              <a:t> a </a:t>
            </a:r>
            <a:r>
              <a:rPr lang="cs-CZ" sz="2000" dirty="0" err="1">
                <a:solidFill>
                  <a:srgbClr val="002060"/>
                </a:solidFill>
              </a:rPr>
              <a:t>Piratebay</a:t>
            </a:r>
            <a:r>
              <a:rPr lang="cs-CZ" sz="2000" dirty="0">
                <a:solidFill>
                  <a:srgbClr val="002060"/>
                </a:solidFill>
              </a:rPr>
              <a:t>). Vy ale máte obrovskou budovu s plátnem – jak proměnit toto podnikání, aby přežilo?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 proměnit řemesla v 21. století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?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Mražený jogurt jako zdravá alternativa k tradiční zmrzlině.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Yogoterie </a:t>
            </a:r>
            <a:r>
              <a:rPr lang="cs-CZ" sz="2000" dirty="0">
                <a:solidFill>
                  <a:srgbClr val="002060"/>
                </a:solidFill>
              </a:rPr>
              <a:t>a 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Frogurt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Příklady na procvičení BMC</a:t>
            </a:r>
          </a:p>
        </p:txBody>
      </p:sp>
    </p:spTree>
    <p:extLst>
      <p:ext uri="{BB962C8B-B14F-4D97-AF65-F5344CB8AC3E}">
        <p14:creationId xmlns:p14="http://schemas.microsoft.com/office/powerpoint/2010/main" val="348225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 v IS (moje skripta,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Strategický marketing od Jakubíkové, Hanzelkové, Horákové.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Průběžný a závěrečný test budou pouze z probíraného rozsahu, viz přednášky (opět ty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Učíme se pomocí základních konceptů – v praxi o věcech nerozhodují vždy jen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odborníci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potřebujete svůj postup vysvětlit jednoduše i laikům.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Teorie? Případové studie?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Nebudu vyžadovat doslovné definice, stačí svými slovy obsah. Budu vyžadovat praktickou aplikaci – vysvětlit na příkladu.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Studijní literatura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články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987574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2"/>
              </a:rPr>
              <a:t>Článek</a:t>
            </a:r>
            <a:r>
              <a:rPr lang="cs-CZ" dirty="0">
                <a:solidFill>
                  <a:srgbClr val="002060"/>
                </a:solidFill>
              </a:rPr>
              <a:t> o </a:t>
            </a:r>
            <a:r>
              <a:rPr lang="cs-CZ" dirty="0" err="1">
                <a:solidFill>
                  <a:srgbClr val="002060"/>
                </a:solidFill>
              </a:rPr>
              <a:t>rebrandingu</a:t>
            </a:r>
            <a:r>
              <a:rPr lang="cs-CZ" dirty="0">
                <a:solidFill>
                  <a:srgbClr val="002060"/>
                </a:solidFill>
              </a:rPr>
              <a:t> Diet </a:t>
            </a:r>
            <a:r>
              <a:rPr lang="cs-CZ" dirty="0" err="1">
                <a:solidFill>
                  <a:srgbClr val="002060"/>
                </a:solidFill>
              </a:rPr>
              <a:t>Coke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3"/>
              </a:rPr>
              <a:t>Kolik</a:t>
            </a:r>
            <a:r>
              <a:rPr lang="cs-CZ" dirty="0">
                <a:solidFill>
                  <a:srgbClr val="002060"/>
                </a:solidFill>
              </a:rPr>
              <a:t> jsme ochotni o sobě sdílet výměnou za lepší služby?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H</a:t>
            </a:r>
            <a:r>
              <a:rPr lang="en-GB" dirty="0">
                <a:solidFill>
                  <a:srgbClr val="002060"/>
                </a:solidFill>
              </a:rPr>
              <a:t>&amp;</a:t>
            </a:r>
            <a:r>
              <a:rPr lang="cs-CZ" dirty="0">
                <a:solidFill>
                  <a:srgbClr val="002060"/>
                </a:solidFill>
              </a:rPr>
              <a:t>M </a:t>
            </a:r>
            <a:r>
              <a:rPr lang="cs-CZ" dirty="0" err="1">
                <a:solidFill>
                  <a:srgbClr val="002060"/>
                </a:solidFill>
              </a:rPr>
              <a:t>fail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  <a:hlinkClick r:id="rId4"/>
              </a:rPr>
              <a:t>strategie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5"/>
              </a:rPr>
              <a:t>Psychologie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McDonalds</a:t>
            </a:r>
            <a:r>
              <a:rPr lang="cs-CZ" dirty="0">
                <a:solidFill>
                  <a:srgbClr val="002060"/>
                </a:solidFill>
              </a:rPr>
              <a:t> – proč to tak milujeme? </a:t>
            </a:r>
            <a:r>
              <a:rPr lang="cs-CZ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hlinkClick r:id="rId6"/>
              </a:rPr>
              <a:t>Rebranding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Hollandia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7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59328"/>
            <a:ext cx="5904656" cy="39131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6 BMC –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809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Levný a rychlý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tisk</a:t>
            </a:r>
            <a:r>
              <a:rPr lang="cs-CZ" sz="2000" dirty="0">
                <a:solidFill>
                  <a:srgbClr val="002060"/>
                </a:solidFill>
              </a:rPr>
              <a:t> tenké elektroniky umožňuje extravagantní tetování ale i flexibilní senzory na kůži.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Pojďme si to procvičit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B29072-9E8D-4B71-AB6A-34013CFE1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167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88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Lean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Canvas</a:t>
            </a:r>
            <a:r>
              <a:rPr lang="cs-CZ" sz="2000" dirty="0">
                <a:solidFill>
                  <a:srgbClr val="002060"/>
                </a:solidFill>
              </a:rPr>
              <a:t> – v překladu štíhlé plátno. Jedná se o plátno obchodního modelu (BMC), které bylo upraveno pro potřeby začínajících projektů.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Praktické využití má v případech, kdy teprve rozvíjíte svůj nápad na podnikání a nedává smysl sepisování podnikatelského plánu, ba ani standardního plátna (BMC).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Pomáhá rychle selhávat (velmi důležitá fáze vývoje každého nápadu na firmu/produkt, kde potřebujete v prvotní fázi zkoušet a selhávat, abyste se posunuli dále), jednoduše představit dalším lidem (hub, akcelerátor, </a:t>
            </a:r>
            <a:r>
              <a:rPr lang="cs-CZ" sz="2000" dirty="0" err="1">
                <a:solidFill>
                  <a:srgbClr val="002060"/>
                </a:solidFill>
              </a:rPr>
              <a:t>elevator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pitch</a:t>
            </a:r>
            <a:r>
              <a:rPr lang="cs-CZ" sz="2000" dirty="0">
                <a:solidFill>
                  <a:srgbClr val="002060"/>
                </a:solidFill>
              </a:rPr>
              <a:t> atd., pokud jdu do banky, dělám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celý</a:t>
            </a:r>
            <a:r>
              <a:rPr lang="cs-CZ" sz="2000" dirty="0">
                <a:solidFill>
                  <a:srgbClr val="002060"/>
                </a:solidFill>
              </a:rPr>
              <a:t> business plán!).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Elektronický odkaz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, můžete si sami vyzkoušet.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Zajímavý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článek</a:t>
            </a:r>
            <a:r>
              <a:rPr lang="cs-CZ" sz="2000" dirty="0">
                <a:solidFill>
                  <a:srgbClr val="002060"/>
                </a:solidFill>
              </a:rPr>
              <a:t>, jak štíhlé plátno vypracovat. Malé </a:t>
            </a:r>
            <a:r>
              <a:rPr lang="cs-CZ" sz="2000" dirty="0" err="1">
                <a:solidFill>
                  <a:srgbClr val="002060"/>
                </a:solidFill>
              </a:rPr>
              <a:t>cvičeníčko</a:t>
            </a:r>
            <a:r>
              <a:rPr lang="cs-CZ" sz="2000" dirty="0">
                <a:solidFill>
                  <a:srgbClr val="002060"/>
                </a:solidFill>
              </a:rPr>
              <a:t> na 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příkladu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Workshop na </a:t>
            </a:r>
            <a:r>
              <a:rPr lang="cs-CZ" sz="2000" dirty="0">
                <a:solidFill>
                  <a:srgbClr val="002060"/>
                </a:solidFill>
                <a:hlinkClick r:id="rId7"/>
              </a:rPr>
              <a:t>YT</a:t>
            </a:r>
            <a:r>
              <a:rPr lang="cs-CZ" sz="2000" dirty="0">
                <a:solidFill>
                  <a:srgbClr val="002060"/>
                </a:solidFill>
              </a:rPr>
              <a:t>, jak vypracovat štíhlé plátno. 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283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BMC je navrhován a realizován v určitém prostředí (firma nefunguje ve vakuu)! Prostředí vlastně dodává našemu modelu kontext. Dále faktory, které jej ovlivňují. No a samozřejmě také překážky a omezení.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Hlavní trendy – trendy z </a:t>
            </a:r>
            <a:r>
              <a:rPr lang="cs-CZ" sz="2000" dirty="0" err="1">
                <a:solidFill>
                  <a:srgbClr val="002060"/>
                </a:solidFill>
              </a:rPr>
              <a:t>PESTky</a:t>
            </a:r>
            <a:r>
              <a:rPr lang="cs-CZ" sz="2000" dirty="0">
                <a:solidFill>
                  <a:srgbClr val="002060"/>
                </a:solidFill>
              </a:rPr>
              <a:t>, viz první přednáška.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Makroekonomické síly – globální tržní podmínky, kapitálové trhy, ekonomická infrastruktura, komodity a další zdroje.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Sektorové síly – dodavatelé a další aktéři hodnotového řetězce, zainteresované osoby, konkurence, nově příchozí firmy, substituční produkty.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Tržní síly – tržní segmenty, potřeby a požadavky, tržní faktory, přechodové náklady, příjmová aktiva.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Prostředí business modelu: kontext, faktory, překážky</a:t>
            </a:r>
          </a:p>
        </p:txBody>
      </p:sp>
    </p:spTree>
    <p:extLst>
      <p:ext uri="{BB962C8B-B14F-4D97-AF65-F5344CB8AC3E}">
        <p14:creationId xmlns:p14="http://schemas.microsoft.com/office/powerpoint/2010/main" val="1437312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Všechny faktory z minulého snímku se samozřejmě mění v čase a ovlivňují šanci na úspěch našeho návrhu!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Proto řešíme u jednotlivých položek i jejich trend vývoje, prognózujeme vývoj v krátkém/dlouhém období.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Můžeme pracovat se scénáři budoucnosti. Známe klasické pozitivní, realistický, negativní, ale hlavně používáme kontextové situace, do kterých se může stav vyvinout.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Role času při vývoji BMC</a:t>
            </a:r>
          </a:p>
        </p:txBody>
      </p:sp>
    </p:spTree>
    <p:extLst>
      <p:ext uri="{BB962C8B-B14F-4D97-AF65-F5344CB8AC3E}">
        <p14:creationId xmlns:p14="http://schemas.microsoft.com/office/powerpoint/2010/main" val="4157930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Máme vyplněné celé plátno, co teď?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plátna můžeme provést 2 způsoby.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Celkové hodnocení – hodnotíme celý model na základě všech silných stránek a slabin.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pomocí SWOT – každou položku zvlášť zhodnotíme SWOT analýzou.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Hodnocení celého BMC</a:t>
            </a:r>
          </a:p>
        </p:txBody>
      </p:sp>
    </p:spTree>
    <p:extLst>
      <p:ext uri="{BB962C8B-B14F-4D97-AF65-F5344CB8AC3E}">
        <p14:creationId xmlns:p14="http://schemas.microsoft.com/office/powerpoint/2010/main" val="30676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Value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Proposition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Canvas</a:t>
            </a:r>
            <a:r>
              <a:rPr lang="cs-CZ" sz="2000" dirty="0">
                <a:solidFill>
                  <a:srgbClr val="002060"/>
                </a:solidFill>
              </a:rPr>
              <a:t> – plátno hodnotové nabídky (vysvětlující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video</a:t>
            </a:r>
            <a:r>
              <a:rPr lang="cs-CZ" sz="2000" dirty="0">
                <a:solidFill>
                  <a:srgbClr val="002060"/>
                </a:solidFill>
              </a:rPr>
              <a:t>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to část BMC, nabízí nám možnost jít více do hloubky – silný nástroj k pochopení/navržení hodnotové nabídky. Soustředíme se tedy na 2 části BMC – hodnotové nabídky a zákaznické segmenty.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(kniha od </a:t>
            </a:r>
            <a:r>
              <a:rPr lang="cs-CZ" sz="2000" dirty="0" err="1">
                <a:solidFill>
                  <a:srgbClr val="002060"/>
                </a:solidFill>
              </a:rPr>
              <a:t>Osterwaldera</a:t>
            </a:r>
            <a:r>
              <a:rPr lang="cs-CZ" sz="2000" dirty="0">
                <a:solidFill>
                  <a:srgbClr val="002060"/>
                </a:solidFill>
              </a:rPr>
              <a:t> a kol., která navazuje na BMC)</a:t>
            </a:r>
          </a:p>
          <a:p>
            <a:r>
              <a:rPr lang="cs-CZ" sz="2000" i="1" dirty="0">
                <a:solidFill>
                  <a:srgbClr val="002060"/>
                </a:solidFill>
              </a:rPr>
              <a:t>„Hodnotová nabídka (</a:t>
            </a:r>
            <a:r>
              <a:rPr lang="cs-CZ" sz="2000" i="1" dirty="0" err="1">
                <a:solidFill>
                  <a:srgbClr val="002060"/>
                </a:solidFill>
              </a:rPr>
              <a:t>Value</a:t>
            </a:r>
            <a:r>
              <a:rPr lang="cs-CZ" sz="2000" i="1" dirty="0">
                <a:solidFill>
                  <a:srgbClr val="002060"/>
                </a:solidFill>
              </a:rPr>
              <a:t> </a:t>
            </a:r>
            <a:r>
              <a:rPr lang="cs-CZ" sz="2000" i="1" dirty="0" err="1">
                <a:solidFill>
                  <a:srgbClr val="002060"/>
                </a:solidFill>
              </a:rPr>
              <a:t>Proposition</a:t>
            </a:r>
            <a:r>
              <a:rPr lang="cs-CZ" sz="2000" i="1" dirty="0">
                <a:solidFill>
                  <a:srgbClr val="002060"/>
                </a:solidFill>
              </a:rPr>
              <a:t>) – popisuje benefity, které může zákazník od vašich produktů a služeb očekávat.“ (</a:t>
            </a:r>
            <a:r>
              <a:rPr lang="cs-CZ" sz="2000" i="1" dirty="0" err="1">
                <a:solidFill>
                  <a:srgbClr val="002060"/>
                </a:solidFill>
              </a:rPr>
              <a:t>Osterwalder</a:t>
            </a:r>
            <a:r>
              <a:rPr lang="cs-CZ" sz="2000" i="1" dirty="0">
                <a:solidFill>
                  <a:srgbClr val="002060"/>
                </a:solidFill>
              </a:rPr>
              <a:t> a kol., 2016, s. 32)</a:t>
            </a:r>
          </a:p>
          <a:p>
            <a:r>
              <a:rPr lang="cs-CZ" sz="2000" i="1" dirty="0">
                <a:solidFill>
                  <a:srgbClr val="002060"/>
                </a:solidFill>
              </a:rPr>
              <a:t>Hodnotová mapa (VP Map) – strukturovaněji a detailněji popisuje vlastnosti specifické </a:t>
            </a:r>
            <a:r>
              <a:rPr lang="cs-CZ" sz="2000" i="1" dirty="0" err="1">
                <a:solidFill>
                  <a:srgbClr val="002060"/>
                </a:solidFill>
              </a:rPr>
              <a:t>value</a:t>
            </a:r>
            <a:r>
              <a:rPr lang="cs-CZ" sz="2000" i="1" dirty="0">
                <a:solidFill>
                  <a:srgbClr val="002060"/>
                </a:solidFill>
              </a:rPr>
              <a:t> </a:t>
            </a:r>
            <a:r>
              <a:rPr lang="cs-CZ" sz="2000" i="1" dirty="0" err="1">
                <a:solidFill>
                  <a:srgbClr val="002060"/>
                </a:solidFill>
              </a:rPr>
              <a:t>proposition</a:t>
            </a:r>
            <a:r>
              <a:rPr lang="cs-CZ" sz="2000" i="1" dirty="0">
                <a:solidFill>
                  <a:srgbClr val="002060"/>
                </a:solidFill>
              </a:rPr>
              <a:t> vašeho business modelu. Rozpadá </a:t>
            </a:r>
            <a:r>
              <a:rPr lang="cs-CZ" sz="2000" i="1" dirty="0" err="1">
                <a:solidFill>
                  <a:srgbClr val="002060"/>
                </a:solidFill>
              </a:rPr>
              <a:t>value</a:t>
            </a:r>
            <a:r>
              <a:rPr lang="cs-CZ" sz="2000" i="1" dirty="0">
                <a:solidFill>
                  <a:srgbClr val="002060"/>
                </a:solidFill>
              </a:rPr>
              <a:t> </a:t>
            </a:r>
            <a:r>
              <a:rPr lang="cs-CZ" sz="2000" i="1" dirty="0" err="1">
                <a:solidFill>
                  <a:srgbClr val="002060"/>
                </a:solidFill>
              </a:rPr>
              <a:t>proposition</a:t>
            </a:r>
            <a:r>
              <a:rPr lang="cs-CZ" sz="2000" i="1" dirty="0">
                <a:solidFill>
                  <a:srgbClr val="002060"/>
                </a:solidFill>
              </a:rPr>
              <a:t> na produkty a služby, řešení obtíží (</a:t>
            </a:r>
            <a:r>
              <a:rPr lang="cs-CZ" sz="2000" i="1" dirty="0" err="1">
                <a:solidFill>
                  <a:srgbClr val="002060"/>
                </a:solidFill>
              </a:rPr>
              <a:t>Pain</a:t>
            </a:r>
            <a:r>
              <a:rPr lang="cs-CZ" sz="2000" i="1" dirty="0">
                <a:solidFill>
                  <a:srgbClr val="002060"/>
                </a:solidFill>
              </a:rPr>
              <a:t> </a:t>
            </a:r>
            <a:r>
              <a:rPr lang="cs-CZ" sz="2000" i="1" dirty="0" err="1">
                <a:solidFill>
                  <a:srgbClr val="002060"/>
                </a:solidFill>
              </a:rPr>
              <a:t>Relievers</a:t>
            </a:r>
            <a:r>
              <a:rPr lang="cs-CZ" sz="2000" i="1" dirty="0">
                <a:solidFill>
                  <a:srgbClr val="002060"/>
                </a:solidFill>
              </a:rPr>
              <a:t>) a tvorbu přínosů (</a:t>
            </a:r>
            <a:r>
              <a:rPr lang="cs-CZ" sz="2000" i="1" dirty="0" err="1">
                <a:solidFill>
                  <a:srgbClr val="002060"/>
                </a:solidFill>
              </a:rPr>
              <a:t>Gain</a:t>
            </a:r>
            <a:r>
              <a:rPr lang="cs-CZ" sz="2000" i="1" dirty="0">
                <a:solidFill>
                  <a:srgbClr val="002060"/>
                </a:solidFill>
              </a:rPr>
              <a:t> </a:t>
            </a:r>
            <a:r>
              <a:rPr lang="cs-CZ" sz="2000" i="1" dirty="0" err="1">
                <a:solidFill>
                  <a:srgbClr val="002060"/>
                </a:solidFill>
              </a:rPr>
              <a:t>Creators</a:t>
            </a:r>
            <a:r>
              <a:rPr lang="cs-CZ" sz="2000" i="1" dirty="0">
                <a:solidFill>
                  <a:srgbClr val="002060"/>
                </a:solidFill>
              </a:rPr>
              <a:t>). (</a:t>
            </a:r>
            <a:r>
              <a:rPr lang="cs-CZ" sz="2000" i="1" dirty="0" err="1">
                <a:solidFill>
                  <a:srgbClr val="002060"/>
                </a:solidFill>
              </a:rPr>
              <a:t>Osterwalder</a:t>
            </a:r>
            <a:r>
              <a:rPr lang="cs-CZ" sz="2000" i="1" dirty="0">
                <a:solidFill>
                  <a:srgbClr val="002060"/>
                </a:solidFill>
              </a:rPr>
              <a:t> a kol., 2016, s. 34)</a:t>
            </a:r>
          </a:p>
          <a:p>
            <a:endParaRPr lang="cs-CZ" sz="2000" i="1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7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 (VPC)</a:t>
            </a:r>
          </a:p>
        </p:txBody>
      </p:sp>
    </p:spTree>
    <p:extLst>
      <p:ext uri="{BB962C8B-B14F-4D97-AF65-F5344CB8AC3E}">
        <p14:creationId xmlns:p14="http://schemas.microsoft.com/office/powerpoint/2010/main" val="74302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727151"/>
            <a:ext cx="5243776" cy="3932832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 (VPC)</a:t>
            </a:r>
          </a:p>
        </p:txBody>
      </p:sp>
    </p:spTree>
    <p:extLst>
      <p:ext uri="{BB962C8B-B14F-4D97-AF65-F5344CB8AC3E}">
        <p14:creationId xmlns:p14="http://schemas.microsoft.com/office/powerpoint/2010/main" val="3665248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Naším cílem je být schopni nabídnout takovou hodnotovou nabídku, která přesně odpovídá zákaznickým potřebám a řeší jejich problémy.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Úkoly zákazníků </a:t>
            </a:r>
            <a:r>
              <a:rPr lang="cs-CZ" sz="2000" dirty="0">
                <a:solidFill>
                  <a:srgbClr val="002060"/>
                </a:solidFill>
              </a:rPr>
              <a:t>– vše, co se zákazníci snaží ve svém životě zvládnout. Funkční úkoly (posekat trávu), společenské úkoly (působit profesionálně), osobní úkoly (pocit bezpečí), podpůrné úkoly (srovnání nabídek, hodnocení produktů, likvidace produktu).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Obtíže</a:t>
            </a:r>
            <a:r>
              <a:rPr lang="cs-CZ" sz="2000" dirty="0">
                <a:solidFill>
                  <a:srgbClr val="002060"/>
                </a:solidFill>
              </a:rPr>
              <a:t> – vše, co zákazníka obtěžuje během řešení úkolů. Častá jsou rizika, překážky, nechtěné výsledky.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Přínosy</a:t>
            </a:r>
            <a:r>
              <a:rPr lang="cs-CZ" sz="2000" dirty="0">
                <a:solidFill>
                  <a:srgbClr val="002060"/>
                </a:solidFill>
              </a:rPr>
              <a:t> – výsledky a benefity, které zákazníci požadují. Přínosy požadované (musí mít, jinak nefunguje), očekávané, chtěné, neočekávané.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Pravá část – profil zákazníka</a:t>
            </a:r>
          </a:p>
        </p:txBody>
      </p:sp>
    </p:spTree>
    <p:extLst>
      <p:ext uri="{BB962C8B-B14F-4D97-AF65-F5344CB8AC3E}">
        <p14:creationId xmlns:p14="http://schemas.microsoft.com/office/powerpoint/2010/main" val="74455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1. Úvod do strategického marketingu a jeho základní kategorie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2. Strategické marketingové řízení – řídící proces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3. Strategický marketingový proces - plánovací etapa, analýzy vnějšího okolí</a:t>
            </a:r>
          </a:p>
          <a:p>
            <a:r>
              <a:rPr lang="cs-CZ" sz="1600" dirty="0">
                <a:solidFill>
                  <a:srgbClr val="002060"/>
                </a:solidFill>
              </a:rPr>
              <a:t>4. Strategický marketingový proces - plánovací etapa, interní analýzy, SWOT analýza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5. Strategický marketingový proces - plánovací etapa, marketingové cíle, sestavení plánu</a:t>
            </a:r>
          </a:p>
          <a:p>
            <a:r>
              <a:rPr lang="cs-CZ" sz="1600" dirty="0">
                <a:solidFill>
                  <a:srgbClr val="002060"/>
                </a:solidFill>
              </a:rPr>
              <a:t>6. Strategický marketingový proces - realizační a kontrolní etapa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7. Mezinárodní marketingové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8. Aplikace strategického marketingu - systém řízení vztahů se zákazníky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9. Aplikace strategického marketingu - marketingové strategie služeb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10. Produktová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11. Strategie a plánování cenové tvorby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12. Distribuční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13. Prognostické analýzy s využitím matematicko-statistických metod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přednášek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Seznam produktů </a:t>
            </a:r>
            <a:r>
              <a:rPr lang="cs-CZ" sz="2000" dirty="0">
                <a:solidFill>
                  <a:srgbClr val="002060"/>
                </a:solidFill>
              </a:rPr>
              <a:t>– které produkty nabízíme, jakou přinášejí hodnotu, jaké problémy řeší?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Řešení obtíží </a:t>
            </a:r>
            <a:r>
              <a:rPr lang="cs-CZ" sz="2000" dirty="0">
                <a:solidFill>
                  <a:srgbClr val="002060"/>
                </a:solidFill>
              </a:rPr>
              <a:t>– jakým způsobem zabraňujeme zákaznickým obtížím? (šetříme čas, peníze, energii, mají lepší pocit, lepší kvalita, výkon, zlehčujeme věci, řešíme emoční problémy, sociální dopady, eliminujeme riziko, boříme bariéry)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Tvorba přínosů </a:t>
            </a:r>
            <a:r>
              <a:rPr lang="cs-CZ" sz="2000" dirty="0">
                <a:solidFill>
                  <a:srgbClr val="002060"/>
                </a:solidFill>
              </a:rPr>
              <a:t>– jakým způsobem zajišťujeme přínosy? (dtto)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Levá část – hodnotová nabídka</a:t>
            </a:r>
          </a:p>
        </p:txBody>
      </p:sp>
    </p:spTree>
    <p:extLst>
      <p:ext uri="{BB962C8B-B14F-4D97-AF65-F5344CB8AC3E}">
        <p14:creationId xmlns:p14="http://schemas.microsoft.com/office/powerpoint/2010/main" val="2345072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Vybereme zákaznický segment, identifikujeme zákaznické úkoly, jejich obtíže a přínosy, poté řadíme podle důležitosti.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Vytvoříme seznam našich produktů a služeb, popíšeme řešení obtíží a tvorbu přínosů, poté ohodnotíme podle důležitosti.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Snažíme se vytvořit soulad – řešíme nějaký konkrétní úkol zákazníka a s ním spojené problémy, vytváříme hodnotu.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Soulad problému a řešení (na papíře, „vyjde mi VPC dobře“), soulad produktu s trhem (jsem si jist, že skutečně přináším hodnotu na trhu), soulad s business modelem (dá se kolem toho postavit ziskový a škálovatelný business model).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Postup provádění VPC 1</a:t>
            </a:r>
          </a:p>
        </p:txBody>
      </p:sp>
    </p:spTree>
    <p:extLst>
      <p:ext uri="{BB962C8B-B14F-4D97-AF65-F5344CB8AC3E}">
        <p14:creationId xmlns:p14="http://schemas.microsoft.com/office/powerpoint/2010/main" val="4028999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Jak na to doopravdy? Vytiskneme ve velkém, bereme hromadu lístečků, barevné fixy, data a fantazie na max.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Běžný postup u všech těchto pláten je design, test (</a:t>
            </a:r>
            <a:r>
              <a:rPr lang="cs-CZ" sz="2000" dirty="0" err="1">
                <a:solidFill>
                  <a:srgbClr val="002060"/>
                </a:solidFill>
              </a:rPr>
              <a:t>fail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fail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fail</a:t>
            </a:r>
            <a:r>
              <a:rPr lang="cs-CZ" sz="2000" dirty="0">
                <a:solidFill>
                  <a:srgbClr val="002060"/>
                </a:solidFill>
              </a:rPr>
              <a:t>), opakování obou fází (iterace). (je důležité rychle a levně selhat, proto svou „věc“ ukazuju všude a sbírám zpětnou vazbu)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Design – všemožné kreativní techniky (doplňovačky, kreslení, ubrousky, </a:t>
            </a:r>
            <a:r>
              <a:rPr lang="cs-CZ" sz="2000" dirty="0" err="1">
                <a:solidFill>
                  <a:srgbClr val="002060"/>
                </a:solidFill>
              </a:rPr>
              <a:t>pitch</a:t>
            </a:r>
            <a:r>
              <a:rPr lang="cs-CZ" sz="2000" dirty="0">
                <a:solidFill>
                  <a:srgbClr val="002060"/>
                </a:solidFill>
              </a:rPr>
              <a:t>, bodování, scénky, scénáře), brainstorming, </a:t>
            </a:r>
            <a:r>
              <a:rPr lang="cs-CZ" sz="2000" dirty="0" err="1">
                <a:solidFill>
                  <a:srgbClr val="002060"/>
                </a:solidFill>
              </a:rPr>
              <a:t>prototypizace</a:t>
            </a:r>
            <a:r>
              <a:rPr lang="cs-CZ" sz="2000" dirty="0">
                <a:solidFill>
                  <a:srgbClr val="002060"/>
                </a:solidFill>
              </a:rPr>
              <a:t> (papír, plast, 3D tisk, reálné), porozumění zákazníkům.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Pomáhá mít tzv. minimální funkční produkt (Minimum </a:t>
            </a:r>
            <a:r>
              <a:rPr lang="cs-CZ" sz="2000" dirty="0" err="1">
                <a:solidFill>
                  <a:srgbClr val="002060"/>
                </a:solidFill>
              </a:rPr>
              <a:t>Viable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Product</a:t>
            </a:r>
            <a:r>
              <a:rPr lang="cs-CZ" sz="2000" dirty="0">
                <a:solidFill>
                  <a:srgbClr val="002060"/>
                </a:solidFill>
              </a:rPr>
              <a:t>) – funkční produkt s minimem vlastností, ale zákazník jej může používat.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Uvědomění si jedinečného prodejního argumentu (</a:t>
            </a:r>
            <a:r>
              <a:rPr lang="cs-CZ" sz="2000" dirty="0" err="1">
                <a:solidFill>
                  <a:srgbClr val="002060"/>
                </a:solidFill>
              </a:rPr>
              <a:t>Unique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Selling</a:t>
            </a:r>
            <a:r>
              <a:rPr lang="cs-CZ" sz="2000" dirty="0">
                <a:solidFill>
                  <a:srgbClr val="002060"/>
                </a:solidFill>
              </a:rPr>
              <a:t> Point) – proč si lidé kupují zrovna můj produkt.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Postup provádění VPC 2</a:t>
            </a:r>
          </a:p>
        </p:txBody>
      </p:sp>
    </p:spTree>
    <p:extLst>
      <p:ext uri="{BB962C8B-B14F-4D97-AF65-F5344CB8AC3E}">
        <p14:creationId xmlns:p14="http://schemas.microsoft.com/office/powerpoint/2010/main" val="3937808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Proof</a:t>
            </a:r>
            <a:r>
              <a:rPr lang="cs-CZ" sz="2000" dirty="0">
                <a:solidFill>
                  <a:srgbClr val="002060"/>
                </a:solidFill>
              </a:rPr>
              <a:t> of </a:t>
            </a:r>
            <a:r>
              <a:rPr lang="cs-CZ" sz="2000" dirty="0" err="1">
                <a:solidFill>
                  <a:srgbClr val="002060"/>
                </a:solidFill>
              </a:rPr>
              <a:t>Concept</a:t>
            </a:r>
            <a:r>
              <a:rPr lang="cs-CZ" sz="2000" dirty="0">
                <a:solidFill>
                  <a:srgbClr val="002060"/>
                </a:solidFill>
              </a:rPr>
              <a:t> – malá neúplná demonstrace, že něco funguje.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Porozumění zákazníkům – datový detektiv (Google trendy, vyhledávače, externí/interní data, měli jsme o tom celý předmět), novinář (rozhovor – kvalitativní, hloubkový, řešíme proč, ne co by kdyby), antropolog (pozorování – stínování, nákupní návyky, konzultace, hledáme vzorce), imitátor (</a:t>
            </a:r>
            <a:r>
              <a:rPr lang="cs-CZ" sz="2000" dirty="0" err="1">
                <a:solidFill>
                  <a:srgbClr val="002060"/>
                </a:solidFill>
              </a:rPr>
              <a:t>Mystery</a:t>
            </a:r>
            <a:r>
              <a:rPr lang="cs-CZ" sz="2000" dirty="0">
                <a:solidFill>
                  <a:srgbClr val="002060"/>
                </a:solidFill>
              </a:rPr>
              <a:t> Shopping), spolutvůrce (zapojíme je), vědec (experiment).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Musíme umět snášet kritiku – ale je těžké najít dobrou kritiku (de </a:t>
            </a:r>
            <a:r>
              <a:rPr lang="cs-CZ" sz="2000" dirty="0" err="1">
                <a:solidFill>
                  <a:srgbClr val="002060"/>
                </a:solidFill>
              </a:rPr>
              <a:t>Bonova</a:t>
            </a:r>
            <a:r>
              <a:rPr lang="cs-CZ" sz="2000" dirty="0">
                <a:solidFill>
                  <a:srgbClr val="002060"/>
                </a:solidFill>
              </a:rPr>
              <a:t> metoda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šesti klobouků</a:t>
            </a:r>
            <a:r>
              <a:rPr lang="cs-CZ" sz="2000" dirty="0">
                <a:solidFill>
                  <a:srgbClr val="002060"/>
                </a:solidFill>
              </a:rPr>
              <a:t>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Uděláme workshop!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Bodování pomocí barevných bodů. 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Pitch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. Plus vše do teď popsané. </a:t>
            </a:r>
          </a:p>
          <a:p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Lean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 metodika – vytvořit, změřit, poučit se (</a:t>
            </a:r>
            <a:r>
              <a:rPr lang="cs-CZ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Build-Measure-Learn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).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Postup provádění VPC 3</a:t>
            </a:r>
          </a:p>
        </p:txBody>
      </p:sp>
    </p:spTree>
    <p:extLst>
      <p:ext uri="{BB962C8B-B14F-4D97-AF65-F5344CB8AC3E}">
        <p14:creationId xmlns:p14="http://schemas.microsoft.com/office/powerpoint/2010/main" val="2755850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20359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</a:rPr>
              <a:t>„VPC vás vede k poměrně snadné identifikaci toho, kdo je vaše skutečné cílové publikum. Ukáže, co od vás očekávají, nebo čeho se naopak obávají. Poskytne také odpověď na to, jak váš produkt/služba nebo vaše aktivity tyto obavy mohou vyřešit. Pokud si s vyplňováním </a:t>
            </a:r>
            <a:r>
              <a:rPr lang="cs-CZ" sz="2000" i="1" dirty="0" err="1">
                <a:solidFill>
                  <a:srgbClr val="002060"/>
                </a:solidFill>
              </a:rPr>
              <a:t>canvasu</a:t>
            </a:r>
            <a:r>
              <a:rPr lang="cs-CZ" sz="2000" i="1" dirty="0">
                <a:solidFill>
                  <a:srgbClr val="002060"/>
                </a:solidFill>
              </a:rPr>
              <a:t> dáte opravdu záležet a dojdete ke smysluplným závěrům, naleznete ty nejpodstatnější body, který by měla vaše marketingová strategie obsahovat.“ (</a:t>
            </a:r>
            <a:r>
              <a:rPr lang="cs-CZ" sz="2000" i="1" dirty="0">
                <a:solidFill>
                  <a:srgbClr val="002060"/>
                </a:solidFill>
                <a:hlinkClick r:id="rId3"/>
              </a:rPr>
              <a:t>MKT festival 2016</a:t>
            </a:r>
            <a:r>
              <a:rPr lang="cs-CZ" sz="2000" i="1" dirty="0">
                <a:solidFill>
                  <a:srgbClr val="002060"/>
                </a:solidFill>
              </a:rPr>
              <a:t>)</a:t>
            </a:r>
          </a:p>
          <a:p>
            <a:endParaRPr lang="cs-CZ" sz="2000" i="1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hlinkClick r:id="rId4"/>
              </a:rPr>
              <a:t>Originál případové studie</a:t>
            </a:r>
            <a:r>
              <a:rPr lang="cs-CZ" sz="2000" dirty="0">
                <a:solidFill>
                  <a:srgbClr val="002060"/>
                </a:solidFill>
              </a:rPr>
              <a:t>, pěkné je </a:t>
            </a:r>
            <a:r>
              <a:rPr lang="cs-CZ" sz="2000" dirty="0" err="1">
                <a:solidFill>
                  <a:srgbClr val="002060"/>
                </a:solidFill>
              </a:rPr>
              <a:t>Xiaomi</a:t>
            </a:r>
            <a:r>
              <a:rPr lang="cs-CZ" sz="2000" dirty="0">
                <a:solidFill>
                  <a:srgbClr val="002060"/>
                </a:solidFill>
              </a:rPr>
              <a:t>, Lego, ale mrkněte dle gusta.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Pěkné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příklady </a:t>
            </a:r>
            <a:r>
              <a:rPr lang="cs-CZ" sz="2000" dirty="0">
                <a:solidFill>
                  <a:srgbClr val="002060"/>
                </a:solidFill>
              </a:rPr>
              <a:t>firem se zajímavou hodnotovou nabídkou.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Co jsem VPC získal?</a:t>
            </a:r>
          </a:p>
        </p:txBody>
      </p:sp>
    </p:spTree>
    <p:extLst>
      <p:ext uri="{BB962C8B-B14F-4D97-AF65-F5344CB8AC3E}">
        <p14:creationId xmlns:p14="http://schemas.microsoft.com/office/powerpoint/2010/main" val="4208375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Řízení</a:t>
            </a:r>
            <a:r>
              <a:rPr lang="cs-CZ" sz="2000" dirty="0">
                <a:solidFill>
                  <a:srgbClr val="002060"/>
                </a:solidFill>
              </a:rPr>
              <a:t>  - v obecné poloze se jedná o uspořádaný soubor  poznatků, zpracovaný formou návodů pro jednání, vedoucí k dosažení cílů podniku při efektivním použití dostupných zdrojů.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Strategické marketingové řízení </a:t>
            </a:r>
            <a:r>
              <a:rPr lang="cs-CZ" sz="2000" dirty="0">
                <a:solidFill>
                  <a:srgbClr val="002060"/>
                </a:solidFill>
              </a:rPr>
              <a:t>– probíhá jako kontinuální proces, složený z řady činností - plánování, organizování, vlastní rozhodování, komunikování, kontrola.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Strategický řídící proces </a:t>
            </a:r>
            <a:r>
              <a:rPr lang="cs-CZ" sz="2000" dirty="0">
                <a:solidFill>
                  <a:srgbClr val="002060"/>
                </a:solidFill>
              </a:rPr>
              <a:t>je souborem činností a rozhodnutí, která vedou k formulování plánu podniku i jeho realizaci. Zahrnuje klíčová rozhodnutí a klíčové kroky, prováděné vedením podniku i vedením jednotlivých podnikových útvarů s jednotným úkolem – vyvinout komplexní dlouhodobou strategii pro přežití a hospodářský růst.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8 Důležité pojmy pro strategický marketing 1</a:t>
            </a:r>
          </a:p>
        </p:txBody>
      </p:sp>
    </p:spTree>
    <p:extLst>
      <p:ext uri="{BB962C8B-B14F-4D97-AF65-F5344CB8AC3E}">
        <p14:creationId xmlns:p14="http://schemas.microsoft.com/office/powerpoint/2010/main" val="2144380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Výraznou manažerskou činností v rámci řízení je </a:t>
            </a:r>
            <a:r>
              <a:rPr lang="cs-CZ" sz="2000" b="1" dirty="0">
                <a:solidFill>
                  <a:srgbClr val="002060"/>
                </a:solidFill>
              </a:rPr>
              <a:t>rozhodování</a:t>
            </a:r>
            <a:r>
              <a:rPr lang="cs-CZ" sz="2000" dirty="0">
                <a:solidFill>
                  <a:srgbClr val="002060"/>
                </a:solidFill>
              </a:rPr>
              <a:t>  -  může probíhat jako jednorázový rutinní akt, nebo jako rozhodovací proces, uskutečňovaný v rámci řady kroků spojený se sérií činností.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Cílem </a:t>
            </a:r>
            <a:r>
              <a:rPr lang="cs-CZ" sz="2000" b="1" dirty="0">
                <a:solidFill>
                  <a:srgbClr val="002060"/>
                </a:solidFill>
              </a:rPr>
              <a:t>strategického plánování </a:t>
            </a:r>
            <a:r>
              <a:rPr lang="cs-CZ" sz="2000" dirty="0">
                <a:solidFill>
                  <a:srgbClr val="002060"/>
                </a:solidFill>
              </a:rPr>
              <a:t>je formulace a modifikace aktivit a produktů podniku takovým způsobem, který nám zaručí uspokojivý zisk a stabilitu i růst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Základem je jasné vymezení poslání firmy, určení jejích cílů, tvorba podnikatelského portfolia a koordinace funkčních strategii.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Princip – při daných zdrojích najít optimální cestu k vytýčenému cíli (bývá jich více), zároveň mít možnosti, jak reagovat na nenadálé situace a špatně odhadnutý vývoj trhů.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Důležité pojmy pro strategický marketing 2</a:t>
            </a:r>
          </a:p>
        </p:txBody>
      </p:sp>
    </p:spTree>
    <p:extLst>
      <p:ext uri="{BB962C8B-B14F-4D97-AF65-F5344CB8AC3E}">
        <p14:creationId xmlns:p14="http://schemas.microsoft.com/office/powerpoint/2010/main" val="1848686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13115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Plánování</a:t>
            </a:r>
            <a:r>
              <a:rPr lang="cs-CZ" sz="2000" dirty="0">
                <a:solidFill>
                  <a:srgbClr val="002060"/>
                </a:solidFill>
              </a:rPr>
              <a:t> je proces spočívající ve vymezení cílů a naznačení racionálních cest, jimiž má být těchto cílů dosaženo. Je to počáteční etapa procesu přizpůsobování chování podniku změnám v jeho okolí (podnik = otevřený, dynamický systém s cílovým chováním).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Plán vychází z následujících dvou kategorií: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Představy – identifikují základní funkce firmy, její poslání a smysl podnikání.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Strategické cíle – představují konečný stav, ke kterému by všechny plánovací aktivity měly směřovat.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ideálním případě bude mít marketingový plán následující komponenty: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externí analýzu,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interní analýzu,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výběr cílů a strategií,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detailní rozpracování plánu pro každý marketingový nástroj,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implementaci, monitorování a úpravy.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Důležité pojmy pro strategický marketing 3</a:t>
            </a:r>
          </a:p>
        </p:txBody>
      </p:sp>
    </p:spTree>
    <p:extLst>
      <p:ext uri="{BB962C8B-B14F-4D97-AF65-F5344CB8AC3E}">
        <p14:creationId xmlns:p14="http://schemas.microsoft.com/office/powerpoint/2010/main" val="2357509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20359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Mark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Ritson</a:t>
            </a:r>
            <a:r>
              <a:rPr lang="cs-CZ" sz="2000" dirty="0">
                <a:solidFill>
                  <a:srgbClr val="002060"/>
                </a:solidFill>
              </a:rPr>
              <a:t> na Marketing Festivalu 2019: jak vytvořit funkční marketingovou strategii.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Doporučené čtení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166536-DC46-4AD9-8C05-2A60D7AAF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" y="1995686"/>
            <a:ext cx="7783011" cy="27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6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„Můžete mít ty nejlepší taktiky na světě a hromadu peněz. Když budete mít špatně strategii, neuspějete.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Podobně můžete být skvělý strategický myslitel, ale pokud máte špatnou diagnózu a váš výzkum, vše půjde špatným směrem.„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 na strategii - položte si 5 základních otázek.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Které značky v rámci mého portfolia použiji? (značka musí něco znamenat)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Na které zákazníky zacílíme? (STP, masové cílení – </a:t>
            </a:r>
            <a:r>
              <a:rPr lang="cs-CZ" sz="1800" dirty="0">
                <a:solidFill>
                  <a:srgbClr val="002060"/>
                </a:solidFill>
                <a:hlinkClick r:id="rId3"/>
              </a:rPr>
              <a:t>Byron Sharp</a:t>
            </a:r>
            <a:r>
              <a:rPr lang="cs-CZ" sz="18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Co je naše pozice vůči daným zákazníkům? (jde to vůbec? raději být vidět) 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Co jsou kódy značky (tzv. </a:t>
            </a:r>
            <a:r>
              <a:rPr lang="cs-CZ" sz="1800" dirty="0" err="1">
                <a:solidFill>
                  <a:srgbClr val="002060"/>
                </a:solidFill>
              </a:rPr>
              <a:t>brand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>
                <a:solidFill>
                  <a:srgbClr val="002060"/>
                </a:solidFill>
              </a:rPr>
              <a:t>codes</a:t>
            </a:r>
            <a:r>
              <a:rPr lang="cs-CZ" sz="1800" dirty="0">
                <a:solidFill>
                  <a:srgbClr val="002060"/>
                </a:solidFill>
              </a:rPr>
              <a:t>)?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Co jsou naše strategické cíle? (cca 3)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Mark </a:t>
            </a:r>
            <a:r>
              <a:rPr lang="cs-CZ" dirty="0" err="1"/>
              <a:t>Ritson</a:t>
            </a:r>
            <a:r>
              <a:rPr lang="cs-CZ" dirty="0"/>
              <a:t> na Marketing Festivalu 2019</a:t>
            </a:r>
          </a:p>
        </p:txBody>
      </p:sp>
    </p:spTree>
    <p:extLst>
      <p:ext uri="{BB962C8B-B14F-4D97-AF65-F5344CB8AC3E}">
        <p14:creationId xmlns:p14="http://schemas.microsoft.com/office/powerpoint/2010/main" val="408590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 Co je to marketing, strategický marketing, jak funguje strategický proces.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2 Business Model </a:t>
            </a:r>
            <a:r>
              <a:rPr lang="cs-CZ" sz="1600" dirty="0" err="1">
                <a:solidFill>
                  <a:srgbClr val="002060"/>
                </a:solidFill>
              </a:rPr>
              <a:t>Canvas</a:t>
            </a:r>
            <a:r>
              <a:rPr lang="cs-CZ" sz="1600" dirty="0">
                <a:solidFill>
                  <a:srgbClr val="002060"/>
                </a:solidFill>
              </a:rPr>
              <a:t>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3 Analýzy.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4 Strategie a jak je dělat.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předmětu – </a:t>
            </a:r>
            <a:r>
              <a:rPr lang="cs-CZ" dirty="0" err="1"/>
              <a:t>izi</a:t>
            </a:r>
            <a:r>
              <a:rPr lang="cs-CZ" dirty="0"/>
              <a:t> </a:t>
            </a:r>
            <a:r>
              <a:rPr lang="cs-CZ" dirty="0" err="1"/>
              <a:t>lajf</a:t>
            </a:r>
            <a:endParaRPr lang="cs-CZ" dirty="0"/>
          </a:p>
        </p:txBody>
      </p:sp>
      <p:pic>
        <p:nvPicPr>
          <p:cNvPr id="1026" name="Picture 2" descr="Výsledek obrázku pro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51543"/>
            <a:ext cx="3915246" cy="22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1845" y="379260"/>
            <a:ext cx="2175266" cy="1332195"/>
          </a:xfrm>
        </p:spPr>
        <p:txBody>
          <a:bodyPr>
            <a:noAutofit/>
          </a:bodyPr>
          <a:lstStyle/>
          <a:p>
            <a:r>
              <a:rPr lang="cs-CZ" sz="2400" dirty="0"/>
              <a:t>9 Proces strategického řízení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5482835" y="214296"/>
            <a:ext cx="1714512" cy="2678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Vize, mise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82835" y="696502"/>
            <a:ext cx="1714512" cy="2678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Analýza prostředí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82835" y="1125130"/>
            <a:ext cx="1714512" cy="2678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Strategické cíle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839893" y="1553758"/>
            <a:ext cx="3000396" cy="9108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Formulace strategie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generování strategie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analýza alternativ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výběr optimální strategie</a:t>
            </a:r>
          </a:p>
        </p:txBody>
      </p:sp>
      <p:cxnSp>
        <p:nvCxnSpPr>
          <p:cNvPr id="9" name="Přímá spojovací šipka 8"/>
          <p:cNvCxnSpPr>
            <a:stCxn id="4" idx="2"/>
            <a:endCxn id="5" idx="0"/>
          </p:cNvCxnSpPr>
          <p:nvPr/>
        </p:nvCxnSpPr>
        <p:spPr>
          <a:xfrm rot="5400000">
            <a:off x="6232934" y="589346"/>
            <a:ext cx="214314" cy="11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 rot="5400000">
            <a:off x="6259723" y="1044763"/>
            <a:ext cx="160736" cy="11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6" idx="2"/>
            <a:endCxn id="7" idx="0"/>
          </p:cNvCxnSpPr>
          <p:nvPr/>
        </p:nvCxnSpPr>
        <p:spPr>
          <a:xfrm rot="5400000">
            <a:off x="6259723" y="1473391"/>
            <a:ext cx="160736" cy="11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4839893" y="2625328"/>
            <a:ext cx="3000396" cy="1660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Implementace strategie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organizační struktura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firemní kultura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motivační systém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plány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alokace zdrojů</a:t>
            </a:r>
          </a:p>
          <a:p>
            <a:pPr>
              <a:buFont typeface="Wingdings" pitchFamily="2" charset="2"/>
              <a:buChar char="§"/>
            </a:pPr>
            <a:r>
              <a:rPr lang="cs-CZ" sz="1350" dirty="0"/>
              <a:t> informační systém</a:t>
            </a:r>
          </a:p>
        </p:txBody>
      </p:sp>
      <p:cxnSp>
        <p:nvCxnSpPr>
          <p:cNvPr id="22" name="Přímá spojovací šipka 21"/>
          <p:cNvCxnSpPr>
            <a:stCxn id="7" idx="2"/>
            <a:endCxn id="20" idx="0"/>
          </p:cNvCxnSpPr>
          <p:nvPr/>
        </p:nvCxnSpPr>
        <p:spPr>
          <a:xfrm rot="5400000">
            <a:off x="6259723" y="2544961"/>
            <a:ext cx="160736" cy="11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4839893" y="4500576"/>
            <a:ext cx="3000396" cy="2678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Hodnocení a kontrola</a:t>
            </a:r>
          </a:p>
        </p:txBody>
      </p:sp>
      <p:cxnSp>
        <p:nvCxnSpPr>
          <p:cNvPr id="58" name="Pravoúhlá spojovací čára 57"/>
          <p:cNvCxnSpPr>
            <a:stCxn id="33" idx="1"/>
            <a:endCxn id="4" idx="1"/>
          </p:cNvCxnSpPr>
          <p:nvPr/>
        </p:nvCxnSpPr>
        <p:spPr>
          <a:xfrm rot="10800000" flipH="1">
            <a:off x="4839893" y="348242"/>
            <a:ext cx="642942" cy="4286280"/>
          </a:xfrm>
          <a:prstGeom prst="bentConnector3">
            <a:avLst>
              <a:gd name="adj1" fmla="val -175502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>
            <a:endCxn id="5" idx="1"/>
          </p:cNvCxnSpPr>
          <p:nvPr/>
        </p:nvCxnSpPr>
        <p:spPr>
          <a:xfrm>
            <a:off x="3714744" y="803660"/>
            <a:ext cx="176809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>
            <a:off x="3714744" y="1285866"/>
            <a:ext cx="176809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>
            <a:off x="3714744" y="1982387"/>
            <a:ext cx="1125149" cy="11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/>
          <p:nvPr/>
        </p:nvCxnSpPr>
        <p:spPr>
          <a:xfrm>
            <a:off x="3714744" y="3375428"/>
            <a:ext cx="1125149" cy="11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šipka 76"/>
          <p:cNvCxnSpPr>
            <a:stCxn id="20" idx="2"/>
            <a:endCxn id="33" idx="0"/>
          </p:cNvCxnSpPr>
          <p:nvPr/>
        </p:nvCxnSpPr>
        <p:spPr>
          <a:xfrm rot="5400000">
            <a:off x="6232934" y="4393419"/>
            <a:ext cx="214314" cy="11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66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Ukázali jsme si proces strategického marketingového řízení. Tomuto procesu ale zpravidla předchází cíl firmy.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Pro definování cíle firmy je třeba znát důvod podnikání (zisk? zaměstnanost? zlepšení stavu okolí? prostě mě to baví?)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Promítá se pak hluboko do vize a mise, ale hlavně i do podnikové kultury!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Cíl firmy</a:t>
            </a:r>
          </a:p>
        </p:txBody>
      </p:sp>
    </p:spTree>
    <p:extLst>
      <p:ext uri="{BB962C8B-B14F-4D97-AF65-F5344CB8AC3E}">
        <p14:creationId xmlns:p14="http://schemas.microsoft.com/office/powerpoint/2010/main" val="19373479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Vize a mise mají v odborné literatuře 2 způsoby definicí, navzájem opačné!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Vize načrtává v obecných a koncepčních pojmech představy o budoucím vývoji a postavení podniku. Je na 10-20 let, obecná, zachycuje přístup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Poslání podniku vychází z vize. Je stručným vyjádřením poselství firmy vůči zákazníkům, vlastním zaměstnancům a veřejnosti a říká, proč firma existuje. Kratší období (max. 5 let), komunikováno zákazníkům, konkrétní.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K čemu je vize a mise? Je to jen text k ničemu? NE! Pomáhá řídit firmu, pomáhá s marketingem. Krásné příklady v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článku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Vize a mise 1</a:t>
            </a:r>
          </a:p>
        </p:txBody>
      </p:sp>
    </p:spTree>
    <p:extLst>
      <p:ext uri="{BB962C8B-B14F-4D97-AF65-F5344CB8AC3E}">
        <p14:creationId xmlns:p14="http://schemas.microsoft.com/office/powerpoint/2010/main" val="26005713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Nicméně řada velkých firem má misi a vizi definovánu přesně opačně. Z jejich pohledu: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Mise je zdůvodnění existence firmy na trhu, dlouhodobé, nekonkrétní (žádná čísla).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Vize je konkrétní rozpracování mise do postupu, jak bude části vize dosaženo.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Současná mise a vize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Kofoly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Současný přístup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Coca-Coly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Vize a mise 2</a:t>
            </a:r>
          </a:p>
        </p:txBody>
      </p:sp>
    </p:spTree>
    <p:extLst>
      <p:ext uri="{BB962C8B-B14F-4D97-AF65-F5344CB8AC3E}">
        <p14:creationId xmlns:p14="http://schemas.microsoft.com/office/powerpoint/2010/main" val="27454987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_______ skupiny Kofola je s nadšením vytvářet atraktivní značky nápojů, které budou nabízet spotřebiteli takovou funkční a emotivní hodnotu, že se pro něj stanou významnou součástí životního stylu.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Příklady vize a poslání (mise)</a:t>
            </a:r>
          </a:p>
        </p:txBody>
      </p:sp>
      <p:pic>
        <p:nvPicPr>
          <p:cNvPr id="4" name="Picture 3" descr="C:\Users\Libor\Dropbox\Do výuky\Značky\Kofola A.S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68" y="3558855"/>
            <a:ext cx="8078788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7200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_______ skupiny Kofola je být preferovanou volbou pro zákazníky, zaměstnance a akcionáře. Do roku XXXX chceme být celkově „dvojkou“ na nealko trhu v České republice, na Slovensku a v Polsku. Našim cílem je mít v každé z těchto zemí v segmentu kolových nápojů a vod značky, které budou na 1. nebo 2. místě v těchto segmentech. V ostatních kategoriích být do pomyslného 3. místa.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Příklady vize a poslání (mise)</a:t>
            </a:r>
          </a:p>
        </p:txBody>
      </p:sp>
      <p:pic>
        <p:nvPicPr>
          <p:cNvPr id="4" name="Picture 3" descr="C:\Users\Libor\Dropbox\Do výuky\Značky\Kofola A.S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68" y="3533327"/>
            <a:ext cx="8078788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0849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13115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Apple is committed to bringing the best personal computing experience to students, educators, creative professionals and consumers around the world through its innovative hardware, software and Internet offerings.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Dell’s mission is to be the most successful computer company in the world at delivering the best customer experience in markets we serve.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Facebook’s mission is to give people the power to share and make the world more open and connected.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Google’s mission is to organize the world‘s information and make it universally accessible and useful.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Microsoft’s mission is to enable people and businesses throughout the world to realize their full potential.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Skype’s mission is to be the fabric of real-time communication on the web.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Statements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383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Hype</a:t>
            </a:r>
            <a:r>
              <a:rPr lang="cs-CZ" sz="2000" dirty="0">
                <a:solidFill>
                  <a:srgbClr val="002060"/>
                </a:solidFill>
              </a:rPr>
              <a:t> - jedná se o trik, přehnané tvrzení a očekávání, umělý stimul nebo třeba nadměrnou(neopodstatněnou) medializaci.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Termín </a:t>
            </a:r>
            <a:r>
              <a:rPr lang="cs-CZ" sz="2000" dirty="0" err="1">
                <a:solidFill>
                  <a:srgbClr val="002060"/>
                </a:solidFill>
              </a:rPr>
              <a:t>hype</a:t>
            </a:r>
            <a:r>
              <a:rPr lang="cs-CZ" sz="2000" dirty="0">
                <a:solidFill>
                  <a:srgbClr val="002060"/>
                </a:solidFill>
              </a:rPr>
              <a:t> se v každém případě stal součástí internetového a marketingového žargonu a přebírají jej alespoň v nespisovné formě i další jazyky.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Každý dnes tedy ví, že když je něco hezky česky řečeno </a:t>
            </a:r>
            <a:r>
              <a:rPr lang="cs-CZ" sz="2000" dirty="0" err="1">
                <a:solidFill>
                  <a:srgbClr val="002060"/>
                </a:solidFill>
              </a:rPr>
              <a:t>vyhajpované</a:t>
            </a:r>
            <a:r>
              <a:rPr lang="cs-CZ" sz="2000" dirty="0">
                <a:solidFill>
                  <a:srgbClr val="002060"/>
                </a:solidFill>
              </a:rPr>
              <a:t>, bublina co nevidět také splaskne.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10 Je to boží, je to skvělé a brzy to splaskne. Co je to? Hype (Čížek, zive.cz)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6291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Lidé chtějí být ohromeni novinkami a nadějí na lepší zítřky, není tedy týdne, aby se na </a:t>
            </a:r>
            <a:r>
              <a:rPr lang="cs-CZ" sz="2000" dirty="0" err="1">
                <a:solidFill>
                  <a:srgbClr val="002060"/>
                </a:solidFill>
              </a:rPr>
              <a:t>Kickstarteru</a:t>
            </a:r>
            <a:r>
              <a:rPr lang="cs-CZ" sz="2000" dirty="0">
                <a:solidFill>
                  <a:srgbClr val="002060"/>
                </a:solidFill>
              </a:rPr>
              <a:t> neobjevil alespoň jeden futuristický projekt. Autoři dodají krátké video, několik málo </a:t>
            </a:r>
            <a:r>
              <a:rPr lang="cs-CZ" sz="2000" dirty="0" err="1">
                <a:solidFill>
                  <a:srgbClr val="002060"/>
                </a:solidFill>
              </a:rPr>
              <a:t>renderů</a:t>
            </a:r>
            <a:r>
              <a:rPr lang="cs-CZ" sz="2000" dirty="0">
                <a:solidFill>
                  <a:srgbClr val="002060"/>
                </a:solidFill>
              </a:rPr>
              <a:t> a příslib, že do roka a do dne změní svět. Na to zase slyší média, která dobře ví, co chtějí surfaři slyšet, a rozjíždí se spirála touhy a očekávání – </a:t>
            </a:r>
            <a:r>
              <a:rPr lang="cs-CZ" sz="2000" dirty="0" err="1">
                <a:solidFill>
                  <a:srgbClr val="002060"/>
                </a:solidFill>
              </a:rPr>
              <a:t>hype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 několika měsících však dojde k vystřízlivění. Mezi vývojáře dorazí první prototypy vysněného zařízení a komunita zjišťuje, že ani zdaleka nejsou tak dokonalé, jak slibovalo pečlivě připravené video. Zájem o </a:t>
            </a:r>
            <a:r>
              <a:rPr lang="cs-CZ" sz="2000" dirty="0" err="1">
                <a:solidFill>
                  <a:srgbClr val="002060"/>
                </a:solidFill>
              </a:rPr>
              <a:t>startup</a:t>
            </a:r>
            <a:r>
              <a:rPr lang="cs-CZ" sz="2000" dirty="0">
                <a:solidFill>
                  <a:srgbClr val="002060"/>
                </a:solidFill>
              </a:rPr>
              <a:t> klesá, už nikoho nezajímá – snad jen několik zarputilých fanoušků na jejich blozích. Média naopak s povděkem přijmou informaci, že firma bude propouštět, poněvadž negativní zprávy jsou přeci ty nejčtenější.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Hype</a:t>
            </a:r>
            <a:r>
              <a:rPr lang="cs-CZ" dirty="0"/>
              <a:t> a jeho životní cyklus 1</a:t>
            </a:r>
          </a:p>
        </p:txBody>
      </p:sp>
    </p:spTree>
    <p:extLst>
      <p:ext uri="{BB962C8B-B14F-4D97-AF65-F5344CB8AC3E}">
        <p14:creationId xmlns:p14="http://schemas.microsoft.com/office/powerpoint/2010/main" val="42647959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Nad kdysi nadějným </a:t>
            </a:r>
            <a:r>
              <a:rPr lang="cs-CZ" sz="2000" dirty="0" err="1">
                <a:solidFill>
                  <a:srgbClr val="002060"/>
                </a:solidFill>
              </a:rPr>
              <a:t>startupem</a:t>
            </a:r>
            <a:r>
              <a:rPr lang="cs-CZ" sz="2000" dirty="0">
                <a:solidFill>
                  <a:srgbClr val="002060"/>
                </a:solidFill>
              </a:rPr>
              <a:t> už všichni zlomili hůl, ale jeho autoři se nevzdávají a produkt vylepšují. Prozíraví investoři pumpují do firmy další a další kapitál a jednoho dne opět vzbudí zájem okolního světa. Už to není nebezpečná bublina </a:t>
            </a:r>
            <a:r>
              <a:rPr lang="cs-CZ" sz="2000" dirty="0" err="1">
                <a:solidFill>
                  <a:srgbClr val="002060"/>
                </a:solidFill>
              </a:rPr>
              <a:t>hypu</a:t>
            </a:r>
            <a:r>
              <a:rPr lang="cs-CZ" sz="2000" dirty="0">
                <a:solidFill>
                  <a:srgbClr val="002060"/>
                </a:solidFill>
              </a:rPr>
              <a:t>, ale střízlivé přijetí – on ten produkt možná nakonec bude asi opravdu fungovat.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Firma se konečně prosazuje na trhu, poptávka roste a produkt se dostává do vysněného a relativně dlouhodobého stavu - </a:t>
            </a:r>
            <a:r>
              <a:rPr lang="cs-CZ" sz="2000" b="1" dirty="0" err="1">
                <a:solidFill>
                  <a:srgbClr val="002060"/>
                </a:solidFill>
              </a:rPr>
              <a:t>Plateu</a:t>
            </a:r>
            <a:r>
              <a:rPr lang="cs-CZ" sz="2000" b="1" dirty="0">
                <a:solidFill>
                  <a:srgbClr val="002060"/>
                </a:solidFill>
              </a:rPr>
              <a:t> of </a:t>
            </a:r>
            <a:r>
              <a:rPr lang="cs-CZ" sz="2000" b="1" dirty="0" err="1">
                <a:solidFill>
                  <a:srgbClr val="002060"/>
                </a:solidFill>
              </a:rPr>
              <a:t>Productivity</a:t>
            </a:r>
            <a:r>
              <a:rPr lang="cs-CZ" sz="2000" dirty="0">
                <a:solidFill>
                  <a:srgbClr val="002060"/>
                </a:solidFill>
              </a:rPr>
              <a:t>. Nenajdete zde žádné revoluční hračky, ale osvědčené a svým způsobem vlastně i nudné produkty, které považujeme za samozřejmé, a proto si je stále dokola kupujeme: chytré mobilní telefony, notebooky, placaté televizory, tablety a další úžasnou elektroniku, která kdysi dávno před mnoha a mnoha lety také byla na vrcholu </a:t>
            </a:r>
            <a:r>
              <a:rPr lang="cs-CZ" sz="2000" dirty="0" err="1">
                <a:solidFill>
                  <a:srgbClr val="002060"/>
                </a:solidFill>
              </a:rPr>
              <a:t>hypové</a:t>
            </a:r>
            <a:r>
              <a:rPr lang="cs-CZ" sz="2000" dirty="0">
                <a:solidFill>
                  <a:srgbClr val="002060"/>
                </a:solidFill>
              </a:rPr>
              <a:t> křivky a následný propad zájmu naštěstí přežila.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Hype</a:t>
            </a:r>
            <a:r>
              <a:rPr lang="cs-CZ" dirty="0"/>
              <a:t> a jeho životní cyklus 2</a:t>
            </a:r>
          </a:p>
        </p:txBody>
      </p:sp>
    </p:spTree>
    <p:extLst>
      <p:ext uri="{BB962C8B-B14F-4D97-AF65-F5344CB8AC3E}">
        <p14:creationId xmlns:p14="http://schemas.microsoft.com/office/powerpoint/2010/main" val="121557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FB skupina Marketing OPF Karviná </a:t>
            </a:r>
            <a:r>
              <a:rPr lang="cs-CZ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https://www.facebook.com/groups/1656268444620875/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FB Katedra podnikové ekonomiky a managementu SU OPF Karviná.</a:t>
            </a:r>
          </a:p>
          <a:p>
            <a:r>
              <a:rPr lang="cs-CZ" sz="2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http://www.marketingovenoviny.cz/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http://www.m-journal.cz/cs/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http://strategie.e15.cz/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http://tyinternety.cz/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http://www.markething.cz/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A další </a:t>
            </a:r>
            <a:r>
              <a:rPr lang="cs-CZ" sz="2000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http://mashable.com/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http://www.engadget.com/</a:t>
            </a:r>
            <a:r>
              <a:rPr lang="cs-CZ" sz="2000" dirty="0">
                <a:solidFill>
                  <a:srgbClr val="002060"/>
                </a:solidFill>
              </a:rPr>
              <a:t> apod.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sledovat</a:t>
            </a:r>
          </a:p>
        </p:txBody>
      </p:sp>
    </p:spTree>
    <p:extLst>
      <p:ext uri="{BB962C8B-B14F-4D97-AF65-F5344CB8AC3E}">
        <p14:creationId xmlns:p14="http://schemas.microsoft.com/office/powerpoint/2010/main" val="559783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 err="1"/>
              <a:t>Gartner</a:t>
            </a:r>
            <a:r>
              <a:rPr lang="cs-CZ" dirty="0"/>
              <a:t> </a:t>
            </a:r>
            <a:r>
              <a:rPr lang="cs-CZ" dirty="0" err="1"/>
              <a:t>Hype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49333"/>
            <a:ext cx="5832648" cy="3986874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26179"/>
            <a:ext cx="5607802" cy="38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43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rgbClr val="002060"/>
                </a:solidFill>
              </a:rPr>
              <a:t>Hype</a:t>
            </a:r>
            <a:r>
              <a:rPr lang="cs-CZ" sz="2000" dirty="0">
                <a:solidFill>
                  <a:srgbClr val="002060"/>
                </a:solidFill>
              </a:rPr>
              <a:t> před </a:t>
            </a:r>
            <a:r>
              <a:rPr lang="cs-CZ" sz="2000" dirty="0" err="1">
                <a:solidFill>
                  <a:srgbClr val="002060"/>
                </a:solidFill>
              </a:rPr>
              <a:t>launchem</a:t>
            </a:r>
            <a:r>
              <a:rPr lang="cs-CZ" sz="2000" dirty="0">
                <a:solidFill>
                  <a:srgbClr val="002060"/>
                </a:solidFill>
              </a:rPr>
              <a:t> produktu nám pomáhá s financováním – i před uvedením produktu máme náklady.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Najděte charakteristiky produktu, které jsou přelomové/nutné pro zákazníky (marketing vytváří potřebu produktu).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Správná saturace trhu marketingovou komunikací. Je třeba najít OL a osoby zainteresované v našem produktu. Využít sociální média.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Využijte mluvčího pro produkt, který bude chápán cílovým segmentem jako </a:t>
            </a:r>
            <a:r>
              <a:rPr lang="cs-CZ" sz="2000" dirty="0" err="1">
                <a:solidFill>
                  <a:srgbClr val="002060"/>
                </a:solidFill>
              </a:rPr>
              <a:t>trendsetter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Vybudujte pocit nedostatku produktu – je třeba koupit ihned (</a:t>
            </a:r>
            <a:r>
              <a:rPr lang="cs-CZ" sz="2000" dirty="0" err="1">
                <a:solidFill>
                  <a:srgbClr val="002060"/>
                </a:solidFill>
              </a:rPr>
              <a:t>předobjednat</a:t>
            </a:r>
            <a:r>
              <a:rPr lang="cs-CZ" sz="2000" dirty="0">
                <a:solidFill>
                  <a:srgbClr val="002060"/>
                </a:solidFill>
              </a:rPr>
              <a:t> – bonus?).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Princip fungování</a:t>
            </a:r>
          </a:p>
        </p:txBody>
      </p:sp>
    </p:spTree>
    <p:extLst>
      <p:ext uri="{BB962C8B-B14F-4D97-AF65-F5344CB8AC3E}">
        <p14:creationId xmlns:p14="http://schemas.microsoft.com/office/powerpoint/2010/main" val="3762920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iPhone 5 prodal první den přes 2 mil. Kusů, iPhone 6 10 mil. první víkend, iPhone 6s 13 mil., iPhone X 20 mil., iPhone 11 25 mil.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 je tajemstvím?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Dlouhodobý </a:t>
            </a:r>
            <a:r>
              <a:rPr lang="cs-CZ" sz="2000" dirty="0" err="1">
                <a:solidFill>
                  <a:srgbClr val="002060"/>
                </a:solidFill>
              </a:rPr>
              <a:t>teasing</a:t>
            </a:r>
            <a:r>
              <a:rPr lang="cs-CZ" sz="2000" dirty="0">
                <a:solidFill>
                  <a:srgbClr val="002060"/>
                </a:solidFill>
              </a:rPr>
              <a:t> – vytváří napětí, tajemství, </a:t>
            </a:r>
            <a:r>
              <a:rPr lang="cs-CZ" sz="2000" dirty="0" err="1">
                <a:solidFill>
                  <a:srgbClr val="002060"/>
                </a:solidFill>
              </a:rPr>
              <a:t>buzz</a:t>
            </a:r>
            <a:r>
              <a:rPr lang="cs-CZ" sz="2000" dirty="0">
                <a:solidFill>
                  <a:srgbClr val="002060"/>
                </a:solidFill>
              </a:rPr>
              <a:t> měsíce předem. (důležitý vztah s médii, sociální sítě, zájmové magazíny)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Využívají nedostupnost – nedostatečná zásoba, fronty před obchody, dražby na internetu.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Využívají přátelskost v technologickém pokroku.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Využívají design produktu pro jeho odlišení.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Vytvořili si zapálenou komunitu fanoušků.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 dělá </a:t>
            </a:r>
            <a:r>
              <a:rPr lang="cs-CZ" dirty="0" err="1"/>
              <a:t>hype</a:t>
            </a:r>
            <a:r>
              <a:rPr lang="cs-CZ" dirty="0"/>
              <a:t> Apple</a:t>
            </a:r>
          </a:p>
        </p:txBody>
      </p:sp>
    </p:spTree>
    <p:extLst>
      <p:ext uri="{BB962C8B-B14F-4D97-AF65-F5344CB8AC3E}">
        <p14:creationId xmlns:p14="http://schemas.microsoft.com/office/powerpoint/2010/main" val="13810650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Mrkněte na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video</a:t>
            </a:r>
            <a:r>
              <a:rPr lang="cs-CZ" sz="2000" dirty="0">
                <a:solidFill>
                  <a:srgbClr val="002060"/>
                </a:solidFill>
              </a:rPr>
              <a:t> odšťavňovače. Líbí? Koupili byste? Fajn, investoři do tohoto </a:t>
            </a:r>
            <a:r>
              <a:rPr lang="cs-CZ" sz="2000" dirty="0" err="1">
                <a:solidFill>
                  <a:srgbClr val="002060"/>
                </a:solidFill>
              </a:rPr>
              <a:t>startupu</a:t>
            </a:r>
            <a:r>
              <a:rPr lang="cs-CZ" sz="2000" dirty="0">
                <a:solidFill>
                  <a:srgbClr val="002060"/>
                </a:solidFill>
              </a:rPr>
              <a:t> vložili stovky milionů USD, finální cena jednoho odšťavňovače měla být 700USD, po prvních </a:t>
            </a:r>
            <a:r>
              <a:rPr lang="cs-CZ" sz="2000" dirty="0" err="1">
                <a:solidFill>
                  <a:srgbClr val="002060"/>
                </a:solidFill>
              </a:rPr>
              <a:t>failech</a:t>
            </a:r>
            <a:r>
              <a:rPr lang="cs-CZ" sz="2000" dirty="0">
                <a:solidFill>
                  <a:srgbClr val="002060"/>
                </a:solidFill>
              </a:rPr>
              <a:t> spadla na 400USD, víc čísel v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článku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Vystřízlivění přišlo po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videu</a:t>
            </a:r>
            <a:r>
              <a:rPr lang="cs-CZ" sz="2000" dirty="0">
                <a:solidFill>
                  <a:srgbClr val="002060"/>
                </a:solidFill>
              </a:rPr>
              <a:t>, kde si z dodávaných pytlíků ručně můžete džus připravit sami, bez předraženého přístroje.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Poučení? Bavíme se spolu o plátnu podnikatelského modelu, řešíme spolu hodnotu pro zákazníka, trendy ovlivňující spotřebitelské chování - to vše tady můžete nádherně vidět. Bohužel i včetně zklamaných zákazníků na konci.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11 Případová studie - Juicero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8857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slajd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spolu jen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2 hodiny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státnicích jsou vždy otázky na strategie, jsou to také častá témata DP.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Studujete marketing – v praxi budete potřebovat tyto znalosti.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Snad si užijeme i nějakou srandu a bude nás to všechny bavit – předmět je hodně praktický.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vysoké škole se dá projít bez naučení čehokoliv – praxe je pak těžká – ptejte se, diskutujte, vytáhněte ze mě maximum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Zajímá mě vaše zpětná vazba! Předmět neustále aktualizuji, rád si poslechnu od vás, co funguje, co ne, a co byste chtěli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6682</Words>
  <Application>Microsoft Office PowerPoint</Application>
  <PresentationFormat>Předvádění na obrazovce (16:9)</PresentationFormat>
  <Paragraphs>570</Paragraphs>
  <Slides>84</Slides>
  <Notes>75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9" baseType="lpstr">
      <vt:lpstr>Arial</vt:lpstr>
      <vt:lpstr>Calibri</vt:lpstr>
      <vt:lpstr>Times New Roman</vt:lpstr>
      <vt:lpstr>Wingdings</vt:lpstr>
      <vt:lpstr>SLU</vt:lpstr>
      <vt:lpstr>Strategický marketing – 1. tutoriál</vt:lpstr>
      <vt:lpstr>Obsah přednášky</vt:lpstr>
      <vt:lpstr>Kdo jsem</vt:lpstr>
      <vt:lpstr>Podmínky předmětu</vt:lpstr>
      <vt:lpstr>Studijní literatura</vt:lpstr>
      <vt:lpstr>Struktura přednášek</vt:lpstr>
      <vt:lpstr>Struktura předmětu – izi lajf</vt:lpstr>
      <vt:lpstr>Co sledovat</vt:lpstr>
      <vt:lpstr>Motivační slajd</vt:lpstr>
      <vt:lpstr>OPF – studium plné příležitostí</vt:lpstr>
      <vt:lpstr>Závěrečný test</vt:lpstr>
      <vt:lpstr>1 Marketing – základní opakování – lidové názory na marketing</vt:lpstr>
      <vt:lpstr>(Současný) pohled na marketing</vt:lpstr>
      <vt:lpstr>Základní marketingový koncept</vt:lpstr>
      <vt:lpstr>Strategická a taktická rovina marketingu</vt:lpstr>
      <vt:lpstr>Proces strategického řízení</vt:lpstr>
      <vt:lpstr>STP proces</vt:lpstr>
      <vt:lpstr>Makro a mikro marketingové prostředí</vt:lpstr>
      <vt:lpstr>A. Trendy v makro prostředí (PEST)</vt:lpstr>
      <vt:lpstr>Případovka – RC Cola</vt:lpstr>
      <vt:lpstr>2 Metodologie strategického marketingu</vt:lpstr>
      <vt:lpstr>Definice strategického marketingu</vt:lpstr>
      <vt:lpstr>Trendy v marketingových koncepcích (Čichovský, 2013)</vt:lpstr>
      <vt:lpstr>Strategický marketing</vt:lpstr>
      <vt:lpstr>3 Rozvoj strategického marketingu 1</vt:lpstr>
      <vt:lpstr>Rozvoj strategického marketingu 2</vt:lpstr>
      <vt:lpstr>Rozvoj strategického marketingu 3</vt:lpstr>
      <vt:lpstr>Rozvoj strategického marketingu 4</vt:lpstr>
      <vt:lpstr>Rozvoj strategického marketingu 5</vt:lpstr>
      <vt:lpstr>Strategický vs. taktický vs. operativní marketing</vt:lpstr>
      <vt:lpstr>4 Strategie a marketingová strategie </vt:lpstr>
      <vt:lpstr>Mintzbergovy strategie</vt:lpstr>
      <vt:lpstr>Marketingová strategie </vt:lpstr>
      <vt:lpstr>Strategie vs. taktika</vt:lpstr>
      <vt:lpstr>Zajímavé články</vt:lpstr>
      <vt:lpstr>5 Business model (Osterwalder a Pigneur, 2010, s. 14-15)</vt:lpstr>
      <vt:lpstr>Business Model Canvas</vt:lpstr>
      <vt:lpstr>A. Zákaznické segmenty</vt:lpstr>
      <vt:lpstr>B. Hodnotové nabídky</vt:lpstr>
      <vt:lpstr>C. Kanály</vt:lpstr>
      <vt:lpstr>D. Vztahy se zákazníky</vt:lpstr>
      <vt:lpstr>E. Zdroje příjmů</vt:lpstr>
      <vt:lpstr>F. Klíčové zdroje</vt:lpstr>
      <vt:lpstr>G. Klíčové činnosti</vt:lpstr>
      <vt:lpstr>H. Klíčová partnerství</vt:lpstr>
      <vt:lpstr>I. Struktura nákladů</vt:lpstr>
      <vt:lpstr>Jak na to?</vt:lpstr>
      <vt:lpstr>Případové studie zaměřené na hodnotu</vt:lpstr>
      <vt:lpstr>Příklady na procvičení BMC</vt:lpstr>
      <vt:lpstr>Zajímavé články</vt:lpstr>
      <vt:lpstr>6 BMC – Lean Canvas</vt:lpstr>
      <vt:lpstr>Pojďme si to procvičit</vt:lpstr>
      <vt:lpstr>Lean Canvas</vt:lpstr>
      <vt:lpstr>Prostředí business modelu: kontext, faktory, překážky</vt:lpstr>
      <vt:lpstr>Role času při vývoji BMC</vt:lpstr>
      <vt:lpstr>Hodnocení celého BMC</vt:lpstr>
      <vt:lpstr>7 Value Proposition Canvas (VPC)</vt:lpstr>
      <vt:lpstr>Value Proposition Canvas (VPC)</vt:lpstr>
      <vt:lpstr>Pravá část – profil zákazníka</vt:lpstr>
      <vt:lpstr>Levá část – hodnotová nabídka</vt:lpstr>
      <vt:lpstr>Postup provádění VPC 1</vt:lpstr>
      <vt:lpstr>Postup provádění VPC 2</vt:lpstr>
      <vt:lpstr>Postup provádění VPC 3</vt:lpstr>
      <vt:lpstr>Co jsem VPC získal?</vt:lpstr>
      <vt:lpstr>8 Důležité pojmy pro strategický marketing 1</vt:lpstr>
      <vt:lpstr>Důležité pojmy pro strategický marketing 2</vt:lpstr>
      <vt:lpstr>Důležité pojmy pro strategický marketing 3</vt:lpstr>
      <vt:lpstr>Doporučené čtení</vt:lpstr>
      <vt:lpstr>Mark Ritson na Marketing Festivalu 2019</vt:lpstr>
      <vt:lpstr>9 Proces strategického řízení</vt:lpstr>
      <vt:lpstr>Cíl firmy</vt:lpstr>
      <vt:lpstr>Vize a mise 1</vt:lpstr>
      <vt:lpstr>Vize a mise 2</vt:lpstr>
      <vt:lpstr>Příklady vize a poslání (mise)</vt:lpstr>
      <vt:lpstr>Příklady vize a poslání (mise)</vt:lpstr>
      <vt:lpstr>Company Mission Statements</vt:lpstr>
      <vt:lpstr>10 Je to boží, je to skvělé a brzy to splaskne. Co je to? Hype (Čížek, zive.cz)</vt:lpstr>
      <vt:lpstr>Hype a jeho životní cyklus 1</vt:lpstr>
      <vt:lpstr>Hype a jeho životní cyklus 2</vt:lpstr>
      <vt:lpstr>Gartner Hype Cycle</vt:lpstr>
      <vt:lpstr>Princip fungování</vt:lpstr>
      <vt:lpstr>Jak dělá hype Apple</vt:lpstr>
      <vt:lpstr>11 Případová studie - Juicero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76</cp:revision>
  <dcterms:created xsi:type="dcterms:W3CDTF">2016-07-06T15:42:34Z</dcterms:created>
  <dcterms:modified xsi:type="dcterms:W3CDTF">2021-09-30T14:32:19Z</dcterms:modified>
</cp:coreProperties>
</file>