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5"/>
  </p:notesMasterIdLst>
  <p:sldIdLst>
    <p:sldId id="327" r:id="rId2"/>
    <p:sldId id="328" r:id="rId3"/>
    <p:sldId id="329" r:id="rId4"/>
    <p:sldId id="330" r:id="rId5"/>
    <p:sldId id="331" r:id="rId6"/>
    <p:sldId id="332" r:id="rId7"/>
    <p:sldId id="333" r:id="rId8"/>
    <p:sldId id="334" r:id="rId9"/>
    <p:sldId id="335" r:id="rId10"/>
    <p:sldId id="336" r:id="rId11"/>
    <p:sldId id="337" r:id="rId12"/>
    <p:sldId id="338" r:id="rId13"/>
    <p:sldId id="339" r:id="rId14"/>
    <p:sldId id="340" r:id="rId15"/>
    <p:sldId id="341" r:id="rId16"/>
    <p:sldId id="343" r:id="rId17"/>
    <p:sldId id="345" r:id="rId18"/>
    <p:sldId id="346" r:id="rId19"/>
    <p:sldId id="347" r:id="rId20"/>
    <p:sldId id="348" r:id="rId21"/>
    <p:sldId id="349" r:id="rId22"/>
    <p:sldId id="256" r:id="rId23"/>
    <p:sldId id="259" r:id="rId24"/>
    <p:sldId id="280" r:id="rId25"/>
    <p:sldId id="281" r:id="rId26"/>
    <p:sldId id="283" r:id="rId27"/>
    <p:sldId id="282" r:id="rId28"/>
    <p:sldId id="279" r:id="rId29"/>
    <p:sldId id="270" r:id="rId30"/>
    <p:sldId id="271" r:id="rId31"/>
    <p:sldId id="272" r:id="rId32"/>
    <p:sldId id="277" r:id="rId33"/>
    <p:sldId id="284" r:id="rId34"/>
    <p:sldId id="265" r:id="rId35"/>
    <p:sldId id="291" r:id="rId36"/>
    <p:sldId id="269" r:id="rId37"/>
    <p:sldId id="292" r:id="rId38"/>
    <p:sldId id="293" r:id="rId39"/>
    <p:sldId id="290" r:id="rId40"/>
    <p:sldId id="268" r:id="rId41"/>
    <p:sldId id="266" r:id="rId42"/>
    <p:sldId id="267" r:id="rId43"/>
    <p:sldId id="273" r:id="rId44"/>
    <p:sldId id="274" r:id="rId45"/>
    <p:sldId id="275" r:id="rId46"/>
    <p:sldId id="276" r:id="rId47"/>
    <p:sldId id="286" r:id="rId48"/>
    <p:sldId id="289" r:id="rId49"/>
    <p:sldId id="287" r:id="rId50"/>
    <p:sldId id="288" r:id="rId51"/>
    <p:sldId id="285" r:id="rId52"/>
    <p:sldId id="294" r:id="rId53"/>
    <p:sldId id="295" r:id="rId54"/>
    <p:sldId id="296" r:id="rId55"/>
    <p:sldId id="297" r:id="rId56"/>
    <p:sldId id="298" r:id="rId57"/>
    <p:sldId id="299" r:id="rId58"/>
    <p:sldId id="300" r:id="rId59"/>
    <p:sldId id="301" r:id="rId60"/>
    <p:sldId id="302" r:id="rId61"/>
    <p:sldId id="303" r:id="rId62"/>
    <p:sldId id="304" r:id="rId63"/>
    <p:sldId id="305" r:id="rId64"/>
    <p:sldId id="306" r:id="rId65"/>
    <p:sldId id="307" r:id="rId66"/>
    <p:sldId id="308" r:id="rId67"/>
    <p:sldId id="309" r:id="rId68"/>
    <p:sldId id="310" r:id="rId69"/>
    <p:sldId id="311" r:id="rId70"/>
    <p:sldId id="312" r:id="rId71"/>
    <p:sldId id="313" r:id="rId72"/>
    <p:sldId id="314" r:id="rId73"/>
    <p:sldId id="315" r:id="rId74"/>
    <p:sldId id="316" r:id="rId75"/>
    <p:sldId id="317" r:id="rId76"/>
    <p:sldId id="318" r:id="rId77"/>
    <p:sldId id="319" r:id="rId78"/>
    <p:sldId id="320" r:id="rId79"/>
    <p:sldId id="321" r:id="rId80"/>
    <p:sldId id="322" r:id="rId81"/>
    <p:sldId id="323" r:id="rId82"/>
    <p:sldId id="324" r:id="rId83"/>
    <p:sldId id="325" r:id="rId84"/>
    <p:sldId id="326" r:id="rId85"/>
    <p:sldId id="350" r:id="rId86"/>
    <p:sldId id="351" r:id="rId87"/>
    <p:sldId id="352" r:id="rId88"/>
    <p:sldId id="353" r:id="rId89"/>
    <p:sldId id="354" r:id="rId90"/>
    <p:sldId id="355" r:id="rId91"/>
    <p:sldId id="356" r:id="rId92"/>
    <p:sldId id="357" r:id="rId93"/>
    <p:sldId id="358" r:id="rId94"/>
    <p:sldId id="359" r:id="rId95"/>
    <p:sldId id="360" r:id="rId96"/>
    <p:sldId id="361" r:id="rId97"/>
    <p:sldId id="362" r:id="rId98"/>
    <p:sldId id="363" r:id="rId99"/>
    <p:sldId id="364" r:id="rId100"/>
    <p:sldId id="365" r:id="rId101"/>
    <p:sldId id="366" r:id="rId102"/>
    <p:sldId id="367" r:id="rId103"/>
    <p:sldId id="368" r:id="rId10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54"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26766441500582311"/>
          <c:y val="8.4251259732185127E-2"/>
          <c:w val="0.42883723561331671"/>
          <c:h val="0.8792137734659361"/>
        </c:manualLayout>
      </c:layout>
      <c:radarChart>
        <c:radarStyle val="marker"/>
        <c:varyColors val="0"/>
        <c:ser>
          <c:idx val="0"/>
          <c:order val="0"/>
          <c:tx>
            <c:strRef>
              <c:f>List1!$B$1</c:f>
              <c:strCache>
                <c:ptCount val="1"/>
                <c:pt idx="0">
                  <c:v>globální přístup</c:v>
                </c:pt>
              </c:strCache>
            </c:strRef>
          </c:tx>
          <c:cat>
            <c:strRef>
              <c:f>List1!$A$2:$A$4</c:f>
              <c:strCache>
                <c:ptCount val="3"/>
                <c:pt idx="0">
                  <c:v>geografické působení</c:v>
                </c:pt>
                <c:pt idx="1">
                  <c:v>rychlost internacionalizace</c:v>
                </c:pt>
                <c:pt idx="2">
                  <c:v>míra zahraničních prodejů</c:v>
                </c:pt>
              </c:strCache>
            </c:strRef>
          </c:cat>
          <c:val>
            <c:numRef>
              <c:f>List1!$B$2:$B$4</c:f>
              <c:numCache>
                <c:formatCode>General</c:formatCode>
                <c:ptCount val="3"/>
                <c:pt idx="0">
                  <c:v>3.5</c:v>
                </c:pt>
                <c:pt idx="1">
                  <c:v>1</c:v>
                </c:pt>
                <c:pt idx="2">
                  <c:v>4.5</c:v>
                </c:pt>
              </c:numCache>
            </c:numRef>
          </c:val>
          <c:extLst>
            <c:ext xmlns:c16="http://schemas.microsoft.com/office/drawing/2014/chart" uri="{C3380CC4-5D6E-409C-BE32-E72D297353CC}">
              <c16:uniqueId val="{00000000-6D4E-4A6C-B681-73C0D21D93D5}"/>
            </c:ext>
          </c:extLst>
        </c:ser>
        <c:ser>
          <c:idx val="1"/>
          <c:order val="1"/>
          <c:tx>
            <c:strRef>
              <c:f>List1!$C$1</c:f>
              <c:strCache>
                <c:ptCount val="1"/>
                <c:pt idx="0">
                  <c:v>krokový přístup</c:v>
                </c:pt>
              </c:strCache>
            </c:strRef>
          </c:tx>
          <c:cat>
            <c:strRef>
              <c:f>List1!$A$2:$A$4</c:f>
              <c:strCache>
                <c:ptCount val="3"/>
                <c:pt idx="0">
                  <c:v>geografické působení</c:v>
                </c:pt>
                <c:pt idx="1">
                  <c:v>rychlost internacionalizace</c:v>
                </c:pt>
                <c:pt idx="2">
                  <c:v>míra zahraničních prodejů</c:v>
                </c:pt>
              </c:strCache>
            </c:strRef>
          </c:cat>
          <c:val>
            <c:numRef>
              <c:f>List1!$C$2:$C$4</c:f>
              <c:numCache>
                <c:formatCode>General</c:formatCode>
                <c:ptCount val="3"/>
                <c:pt idx="0">
                  <c:v>1.02</c:v>
                </c:pt>
                <c:pt idx="1">
                  <c:v>2.5499999999999998</c:v>
                </c:pt>
                <c:pt idx="2">
                  <c:v>1.1900000000000241</c:v>
                </c:pt>
              </c:numCache>
            </c:numRef>
          </c:val>
          <c:extLst>
            <c:ext xmlns:c16="http://schemas.microsoft.com/office/drawing/2014/chart" uri="{C3380CC4-5D6E-409C-BE32-E72D297353CC}">
              <c16:uniqueId val="{00000001-6D4E-4A6C-B681-73C0D21D93D5}"/>
            </c:ext>
          </c:extLst>
        </c:ser>
        <c:dLbls>
          <c:showLegendKey val="0"/>
          <c:showVal val="0"/>
          <c:showCatName val="0"/>
          <c:showSerName val="0"/>
          <c:showPercent val="0"/>
          <c:showBubbleSize val="0"/>
        </c:dLbls>
        <c:axId val="96345472"/>
        <c:axId val="121204096"/>
      </c:radarChart>
      <c:catAx>
        <c:axId val="96345472"/>
        <c:scaling>
          <c:orientation val="minMax"/>
        </c:scaling>
        <c:delete val="0"/>
        <c:axPos val="b"/>
        <c:majorGridlines/>
        <c:numFmt formatCode="General" sourceLinked="1"/>
        <c:majorTickMark val="out"/>
        <c:minorTickMark val="none"/>
        <c:tickLblPos val="nextTo"/>
        <c:txPr>
          <a:bodyPr/>
          <a:lstStyle/>
          <a:p>
            <a:pPr>
              <a:defRPr sz="1600"/>
            </a:pPr>
            <a:endParaRPr lang="cs-CZ"/>
          </a:p>
        </c:txPr>
        <c:crossAx val="121204096"/>
        <c:crosses val="autoZero"/>
        <c:auto val="0"/>
        <c:lblAlgn val="ctr"/>
        <c:lblOffset val="100"/>
        <c:noMultiLvlLbl val="0"/>
      </c:catAx>
      <c:valAx>
        <c:axId val="121204096"/>
        <c:scaling>
          <c:orientation val="minMax"/>
          <c:max val="5"/>
        </c:scaling>
        <c:delete val="0"/>
        <c:axPos val="l"/>
        <c:majorGridlines/>
        <c:numFmt formatCode="General" sourceLinked="1"/>
        <c:majorTickMark val="none"/>
        <c:minorTickMark val="none"/>
        <c:tickLblPos val="nextTo"/>
        <c:crossAx val="96345472"/>
        <c:crosses val="autoZero"/>
        <c:crossBetween val="between"/>
        <c:majorUnit val="1"/>
      </c:valAx>
    </c:plotArea>
    <c:legend>
      <c:legendPos val="b"/>
      <c:overlay val="0"/>
      <c:txPr>
        <a:bodyPr/>
        <a:lstStyle/>
        <a:p>
          <a:pPr>
            <a:defRPr sz="1600"/>
          </a:pPr>
          <a:endParaRPr lang="cs-CZ"/>
        </a:p>
      </c:txPr>
    </c:legend>
    <c:plotVisOnly val="1"/>
    <c:dispBlanksAs val="gap"/>
    <c:showDLblsOverMax val="0"/>
  </c:chart>
  <c:spPr>
    <a:noFill/>
    <a:ln>
      <a:noFill/>
    </a:ln>
  </c:spPr>
  <c:txPr>
    <a:bodyPr/>
    <a:lstStyle/>
    <a:p>
      <a:pPr>
        <a:defRPr i="1"/>
      </a:pPr>
      <a:endParaRPr lang="cs-CZ"/>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30.11.2022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54</a:t>
            </a:fld>
            <a:endParaRPr lang="cs-CZ"/>
          </a:p>
        </p:txBody>
      </p:sp>
    </p:spTree>
    <p:extLst>
      <p:ext uri="{BB962C8B-B14F-4D97-AF65-F5344CB8AC3E}">
        <p14:creationId xmlns:p14="http://schemas.microsoft.com/office/powerpoint/2010/main" val="2922503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411510"/>
            <a:ext cx="5112568" cy="2160240"/>
          </a:xfrm>
          <a:prstGeom prst="rect">
            <a:avLst/>
          </a:prstGeom>
        </p:spPr>
        <p:txBody>
          <a:bodyPr anchor="t">
            <a:normAutofit/>
          </a:bodyPr>
          <a:lstStyle/>
          <a:p>
            <a:pPr algn="l"/>
            <a:r>
              <a:rPr lang="cs-CZ" sz="4000" b="1">
                <a:solidFill>
                  <a:schemeClr val="bg1"/>
                </a:solidFill>
                <a:latin typeface="Times New Roman" panose="02020603050405020304" pitchFamily="18" charset="0"/>
                <a:cs typeface="Times New Roman" panose="02020603050405020304" pitchFamily="18" charset="0"/>
              </a:rPr>
              <a:t>Strategie </a:t>
            </a:r>
            <a:r>
              <a:rPr lang="cs-CZ" sz="4000" b="1" dirty="0">
                <a:solidFill>
                  <a:schemeClr val="bg1"/>
                </a:solidFill>
                <a:latin typeface="Times New Roman" panose="02020603050405020304" pitchFamily="18" charset="0"/>
                <a:cs typeface="Times New Roman" panose="02020603050405020304" pitchFamily="18" charset="0"/>
              </a:rPr>
              <a:t>na mezinárodních trzích</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332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Strategické orientace (zaměření)</a:t>
            </a:r>
          </a:p>
          <a:p>
            <a:pPr lvl="1"/>
            <a:r>
              <a:rPr lang="cs-CZ" sz="1800" dirty="0"/>
              <a:t>Globální integrace</a:t>
            </a:r>
          </a:p>
          <a:p>
            <a:pPr lvl="1"/>
            <a:r>
              <a:rPr lang="cs-CZ" sz="1800" dirty="0"/>
              <a:t>Lokální citlivost</a:t>
            </a:r>
          </a:p>
          <a:p>
            <a:pPr lvl="1"/>
            <a:r>
              <a:rPr lang="cs-CZ" sz="1800" dirty="0" err="1"/>
              <a:t>Glokalizace</a:t>
            </a:r>
            <a:r>
              <a:rPr lang="cs-CZ" sz="1800" dirty="0"/>
              <a:t> </a:t>
            </a:r>
          </a:p>
          <a:p>
            <a:pPr marL="393192" lvl="1" indent="0">
              <a:buNone/>
            </a:pPr>
            <a:endParaRPr lang="cs-CZ" sz="1800" dirty="0"/>
          </a:p>
          <a:p>
            <a:r>
              <a:rPr lang="cs-CZ" sz="1800" dirty="0"/>
              <a:t>Volby trhů</a:t>
            </a:r>
          </a:p>
          <a:p>
            <a:pPr lvl="1"/>
            <a:r>
              <a:rPr lang="cs-CZ" sz="1800" dirty="0"/>
              <a:t>Základní dimenze </a:t>
            </a:r>
          </a:p>
          <a:p>
            <a:pPr lvl="2"/>
            <a:r>
              <a:rPr lang="cs-CZ" sz="1800" dirty="0"/>
              <a:t>Fyzická dimenze</a:t>
            </a:r>
          </a:p>
          <a:p>
            <a:pPr lvl="2"/>
            <a:r>
              <a:rPr lang="cs-CZ" sz="1800" dirty="0"/>
              <a:t>Psychická dimenze</a:t>
            </a:r>
          </a:p>
          <a:p>
            <a:pPr lvl="2"/>
            <a:r>
              <a:rPr lang="cs-CZ" sz="1800" dirty="0"/>
              <a:t>Ekonomická dimenze</a:t>
            </a:r>
          </a:p>
          <a:p>
            <a:pPr lvl="1"/>
            <a:r>
              <a:rPr lang="cs-CZ" sz="1800" dirty="0"/>
              <a:t>Volba cílové země (</a:t>
            </a:r>
            <a:r>
              <a:rPr lang="cs-CZ" sz="1800" dirty="0" err="1"/>
              <a:t>screening</a:t>
            </a:r>
            <a:r>
              <a:rPr lang="cs-CZ" sz="1800" dirty="0"/>
              <a:t>)</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Základní strategická rozhodnutí</a:t>
            </a:r>
          </a:p>
        </p:txBody>
      </p:sp>
    </p:spTree>
    <p:extLst>
      <p:ext uri="{BB962C8B-B14F-4D97-AF65-F5344CB8AC3E}">
        <p14:creationId xmlns:p14="http://schemas.microsoft.com/office/powerpoint/2010/main" val="387887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635" y="7247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Krize </a:t>
            </a:r>
            <a:r>
              <a:rPr lang="cs-CZ" sz="1800" i="1" dirty="0"/>
              <a:t>(starořecké slovo </a:t>
            </a:r>
            <a:r>
              <a:rPr lang="cs-CZ" sz="1800" i="1" dirty="0" err="1"/>
              <a:t>crino</a:t>
            </a:r>
            <a:r>
              <a:rPr lang="cs-CZ" sz="1800" i="1" dirty="0"/>
              <a:t>)</a:t>
            </a:r>
            <a:r>
              <a:rPr lang="cs-CZ" sz="1800" dirty="0"/>
              <a:t> - situace, v níž je významným způsobem narušená rovnováha mezi základními charakteristikami systému na jedné straně a postojem okolního prostředí k danému systému na straně druhé.</a:t>
            </a:r>
          </a:p>
          <a:p>
            <a:r>
              <a:rPr lang="cs-CZ" sz="1800" dirty="0"/>
              <a:t>Za krizi obecně lze považovat cokoli, co v sobě obsahuje potenciál významně ovlivnit či dokonce ohrozit integritu a životaschopnost podniku</a:t>
            </a:r>
          </a:p>
          <a:p>
            <a:endParaRPr lang="cs-CZ" sz="1800" dirty="0"/>
          </a:p>
          <a:p>
            <a:pPr marL="0" indent="0">
              <a:buNone/>
            </a:pPr>
            <a:r>
              <a:rPr lang="cs-CZ" sz="1800" b="1" dirty="0"/>
              <a:t>Charakteristické znaky krize:</a:t>
            </a:r>
          </a:p>
          <a:p>
            <a:r>
              <a:rPr lang="cs-CZ" sz="1800" dirty="0"/>
              <a:t>Krize je téměř vždy rozkladná.</a:t>
            </a:r>
          </a:p>
          <a:p>
            <a:r>
              <a:rPr lang="cs-CZ" sz="1800" dirty="0"/>
              <a:t>Krize je téměř vždy negativní.</a:t>
            </a:r>
          </a:p>
          <a:p>
            <a:r>
              <a:rPr lang="cs-CZ" sz="1800" dirty="0"/>
              <a:t>Krize rozděluje organizaci.</a:t>
            </a:r>
          </a:p>
          <a:p>
            <a:r>
              <a:rPr lang="cs-CZ" sz="1800" dirty="0"/>
              <a:t>Krize může vyvolávat zkreslené nebo nesprávné dojmy.</a:t>
            </a:r>
          </a:p>
          <a:p>
            <a:r>
              <a:rPr lang="cs-CZ" sz="1800" dirty="0"/>
              <a:t>Krize zpravidla překvapí.</a:t>
            </a:r>
          </a:p>
          <a:p>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Krize</a:t>
            </a:r>
          </a:p>
        </p:txBody>
      </p:sp>
    </p:spTree>
    <p:extLst>
      <p:ext uri="{BB962C8B-B14F-4D97-AF65-F5344CB8AC3E}">
        <p14:creationId xmlns:p14="http://schemas.microsoft.com/office/powerpoint/2010/main" val="33778780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t>Krizový management </a:t>
            </a:r>
            <a:r>
              <a:rPr lang="cs-CZ" sz="1800" dirty="0"/>
              <a:t>- určen ke zvládání mimořádné negativní (krizové) situace podnikatelského subjektu</a:t>
            </a:r>
          </a:p>
          <a:p>
            <a:pPr lvl="0"/>
            <a:r>
              <a:rPr lang="cs-CZ" sz="1800" b="1" i="1" dirty="0"/>
              <a:t>Širší 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r>
              <a:rPr lang="cs-CZ" sz="1800" b="1" i="1" dirty="0"/>
              <a:t>Užší pojetí </a:t>
            </a:r>
            <a:r>
              <a:rPr lang="cs-CZ" sz="1800" dirty="0"/>
              <a:t>- soubor opatření, zaměřený na řešení vzniklé krize podniku a omezování objemu škod, které mohou vzniknout v jejím důsledku</a:t>
            </a:r>
          </a:p>
          <a:p>
            <a:pPr marL="109728" indent="0">
              <a:buNone/>
            </a:pPr>
            <a:endParaRPr lang="cs-CZ" sz="1800" dirty="0"/>
          </a:p>
          <a:p>
            <a:pPr marL="0" indent="0">
              <a:buNone/>
            </a:pPr>
            <a:r>
              <a:rPr lang="cs-CZ" sz="1800" b="1" dirty="0"/>
              <a:t>Řešitelé</a:t>
            </a:r>
            <a:r>
              <a:rPr lang="cs-CZ" sz="1800" dirty="0"/>
              <a:t> – manažeři, interim manažer, manažerský tým</a:t>
            </a:r>
          </a:p>
          <a:p>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Krizový management</a:t>
            </a:r>
          </a:p>
        </p:txBody>
      </p:sp>
    </p:spTree>
    <p:extLst>
      <p:ext uri="{BB962C8B-B14F-4D97-AF65-F5344CB8AC3E}">
        <p14:creationId xmlns:p14="http://schemas.microsoft.com/office/powerpoint/2010/main" val="260937165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5760" lvl="1" indent="-256032">
              <a:lnSpc>
                <a:spcPct val="80000"/>
              </a:lnSpc>
              <a:spcBef>
                <a:spcPts val="400"/>
              </a:spcBef>
              <a:buSzPct val="68000"/>
              <a:buFont typeface="Wingdings 3"/>
              <a:buChar char=""/>
            </a:pPr>
            <a:r>
              <a:rPr lang="cs-CZ" sz="2500" dirty="0"/>
              <a:t>Vyhlášení krizového stavu a zajištění pořádku</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Zastavení pádu – zlepšení organizačního uspořádání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Zpětná kontrola zavedených opatření – průběžné hodnocení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Restrukturalizace a návrat ke standardnímu řízení</a:t>
            </a:r>
          </a:p>
          <a:p>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Krizový management – základní úkoly</a:t>
            </a:r>
          </a:p>
        </p:txBody>
      </p:sp>
    </p:spTree>
    <p:extLst>
      <p:ext uri="{BB962C8B-B14F-4D97-AF65-F5344CB8AC3E}">
        <p14:creationId xmlns:p14="http://schemas.microsoft.com/office/powerpoint/2010/main" val="330210411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Transformace podniku</a:t>
            </a:r>
          </a:p>
          <a:p>
            <a:pPr lvl="1"/>
            <a:r>
              <a:rPr lang="cs-CZ" sz="1800" dirty="0"/>
              <a:t>Konsolidace – ve vlastní režii, expertní krizoví specialisté</a:t>
            </a:r>
          </a:p>
          <a:p>
            <a:pPr lvl="1"/>
            <a:r>
              <a:rPr lang="cs-CZ" sz="1800" dirty="0"/>
              <a:t>Sanace </a:t>
            </a:r>
          </a:p>
          <a:p>
            <a:pPr lvl="1"/>
            <a:r>
              <a:rPr lang="cs-CZ" sz="1800" dirty="0"/>
              <a:t>fúze</a:t>
            </a:r>
          </a:p>
          <a:p>
            <a:pPr lvl="1"/>
            <a:endParaRPr lang="cs-CZ" sz="1800" dirty="0"/>
          </a:p>
          <a:p>
            <a:r>
              <a:rPr lang="cs-CZ" sz="1800" dirty="0"/>
              <a:t>Likvidace podniku</a:t>
            </a:r>
          </a:p>
          <a:p>
            <a:pPr marL="109728" indent="0">
              <a:buNone/>
            </a:pPr>
            <a:endParaRPr lang="cs-CZ" sz="1800" dirty="0"/>
          </a:p>
          <a:p>
            <a:r>
              <a:rPr lang="cs-CZ" sz="1800" dirty="0"/>
              <a:t>Konkurz </a:t>
            </a:r>
          </a:p>
          <a:p>
            <a:pPr lvl="1"/>
            <a:r>
              <a:rPr lang="cs-CZ" sz="1800" dirty="0"/>
              <a:t>Nepatrný konkurz</a:t>
            </a:r>
          </a:p>
          <a:p>
            <a:pPr lvl="1"/>
            <a:r>
              <a:rPr lang="cs-CZ" sz="1800" dirty="0"/>
              <a:t>Reorganizace </a:t>
            </a:r>
          </a:p>
          <a:p>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Nástroje k řešení krize</a:t>
            </a:r>
          </a:p>
        </p:txBody>
      </p:sp>
    </p:spTree>
    <p:extLst>
      <p:ext uri="{BB962C8B-B14F-4D97-AF65-F5344CB8AC3E}">
        <p14:creationId xmlns:p14="http://schemas.microsoft.com/office/powerpoint/2010/main" val="1087773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Předběžný </a:t>
            </a:r>
            <a:r>
              <a:rPr lang="cs-CZ" sz="1800" dirty="0" err="1"/>
              <a:t>screening</a:t>
            </a:r>
            <a:endParaRPr lang="cs-CZ" sz="1800" dirty="0"/>
          </a:p>
          <a:p>
            <a:pPr lvl="1"/>
            <a:r>
              <a:rPr lang="cs-CZ" sz="1800" dirty="0"/>
              <a:t>Obecné faktory země</a:t>
            </a:r>
          </a:p>
          <a:p>
            <a:pPr lvl="1"/>
            <a:r>
              <a:rPr lang="cs-CZ" sz="1800" dirty="0"/>
              <a:t>Specifické produktové faktory</a:t>
            </a:r>
          </a:p>
          <a:p>
            <a:pPr marL="393192" lvl="1" indent="0">
              <a:buNone/>
            </a:pPr>
            <a:endParaRPr lang="cs-CZ" sz="1800" dirty="0"/>
          </a:p>
          <a:p>
            <a:r>
              <a:rPr lang="cs-CZ" sz="1800" dirty="0"/>
              <a:t>Odhad tržního potenciálu</a:t>
            </a:r>
          </a:p>
          <a:p>
            <a:pPr marL="109728" indent="0">
              <a:buNone/>
            </a:pPr>
            <a:endParaRPr lang="cs-CZ" sz="1800" dirty="0"/>
          </a:p>
          <a:p>
            <a:r>
              <a:rPr lang="cs-CZ" sz="1800" dirty="0"/>
              <a:t>Odhad prodejního potenciálu</a:t>
            </a:r>
          </a:p>
          <a:p>
            <a:pPr marL="109728" indent="0">
              <a:buNone/>
            </a:pPr>
            <a:endParaRPr lang="cs-CZ" sz="1800" dirty="0"/>
          </a:p>
          <a:p>
            <a:r>
              <a:rPr lang="cs-CZ" sz="1800" dirty="0"/>
              <a:t>Volba konkrétní země</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Proces </a:t>
            </a:r>
            <a:r>
              <a:rPr lang="cs-CZ" dirty="0" err="1"/>
              <a:t>screeningu</a:t>
            </a:r>
            <a:endParaRPr lang="cs-CZ" dirty="0"/>
          </a:p>
        </p:txBody>
      </p:sp>
    </p:spTree>
    <p:extLst>
      <p:ext uri="{BB962C8B-B14F-4D97-AF65-F5344CB8AC3E}">
        <p14:creationId xmlns:p14="http://schemas.microsoft.com/office/powerpoint/2010/main" val="415427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33164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na mezinárodních trzích</a:t>
            </a:r>
          </a:p>
        </p:txBody>
      </p:sp>
      <p:sp>
        <p:nvSpPr>
          <p:cNvPr id="18" name="AutoShape 32"/>
          <p:cNvSpPr>
            <a:spLocks noChangeArrowheads="1"/>
          </p:cNvSpPr>
          <p:nvPr/>
        </p:nvSpPr>
        <p:spPr bwMode="auto">
          <a:xfrm>
            <a:off x="3903489" y="1311449"/>
            <a:ext cx="196525" cy="2988493"/>
          </a:xfrm>
          <a:prstGeom prst="upDownArrow">
            <a:avLst>
              <a:gd name="adj1" fmla="val 50000"/>
              <a:gd name="adj2" fmla="val 51225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cs-CZ"/>
          </a:p>
        </p:txBody>
      </p:sp>
      <p:sp>
        <p:nvSpPr>
          <p:cNvPr id="19" name="AutoShape 31"/>
          <p:cNvSpPr>
            <a:spLocks noChangeArrowheads="1"/>
          </p:cNvSpPr>
          <p:nvPr/>
        </p:nvSpPr>
        <p:spPr bwMode="auto">
          <a:xfrm>
            <a:off x="1937740" y="2553637"/>
            <a:ext cx="3988204" cy="226943"/>
          </a:xfrm>
          <a:prstGeom prst="leftRightArrow">
            <a:avLst>
              <a:gd name="adj1" fmla="val 50000"/>
              <a:gd name="adj2" fmla="val 48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0" name="Text Box 30"/>
          <p:cNvSpPr txBox="1">
            <a:spLocks noChangeArrowheads="1"/>
          </p:cNvSpPr>
          <p:nvPr/>
        </p:nvSpPr>
        <p:spPr bwMode="auto">
          <a:xfrm>
            <a:off x="1510408" y="2935014"/>
            <a:ext cx="2305050"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Mezinárodní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Harley-Davidson</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Rolex</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Starbucks</a:t>
            </a:r>
            <a:endParaRPr kumimoji="0" lang="cs-CZ" altLang="cs-CZ" sz="1600" b="0" i="0" u="none" strike="noStrike" cap="none" normalizeH="0" baseline="0" dirty="0">
              <a:ln>
                <a:noFill/>
              </a:ln>
              <a:solidFill>
                <a:schemeClr val="tx1"/>
              </a:solidFill>
              <a:effectLst/>
            </a:endParaRPr>
          </a:p>
        </p:txBody>
      </p:sp>
      <p:sp>
        <p:nvSpPr>
          <p:cNvPr id="21" name="Text Box 29"/>
          <p:cNvSpPr txBox="1">
            <a:spLocks noChangeArrowheads="1"/>
          </p:cNvSpPr>
          <p:nvPr/>
        </p:nvSpPr>
        <p:spPr bwMode="auto">
          <a:xfrm>
            <a:off x="4216922" y="2865423"/>
            <a:ext cx="2780486"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Multinárodní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Bridgestone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Nestlé</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Philips</a:t>
            </a:r>
            <a:endParaRPr kumimoji="0" lang="cs-CZ" altLang="cs-CZ" sz="1600" b="0" i="0" u="none" strike="noStrike" cap="none" normalizeH="0" baseline="0" dirty="0">
              <a:ln>
                <a:noFill/>
              </a:ln>
              <a:solidFill>
                <a:schemeClr val="tx1"/>
              </a:solidFill>
              <a:effectLst/>
            </a:endParaRPr>
          </a:p>
        </p:txBody>
      </p:sp>
      <p:sp>
        <p:nvSpPr>
          <p:cNvPr id="22" name="Text Box 28"/>
          <p:cNvSpPr txBox="1">
            <a:spLocks noChangeArrowheads="1"/>
          </p:cNvSpPr>
          <p:nvPr/>
        </p:nvSpPr>
        <p:spPr bwMode="auto">
          <a:xfrm>
            <a:off x="4298607" y="1251895"/>
            <a:ext cx="2478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Transnacionální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ABB</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Bertelsmann</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Procter </a:t>
            </a:r>
            <a:r>
              <a:rPr kumimoji="0" lang="de-DE" altLang="cs-CZ" sz="1600" b="0" i="1" u="none" strike="noStrike" cap="none" normalizeH="0" baseline="0" dirty="0">
                <a:ln>
                  <a:noFill/>
                </a:ln>
                <a:solidFill>
                  <a:schemeClr val="tx1"/>
                </a:solidFill>
                <a:effectLst/>
                <a:ea typeface="Times New Roman" panose="02020603050405020304" pitchFamily="18" charset="0"/>
              </a:rPr>
              <a:t>&amp; </a:t>
            </a:r>
            <a:r>
              <a:rPr kumimoji="0" lang="de-DE" altLang="cs-CZ" sz="1600" b="0" i="1" u="none" strike="noStrike" cap="none" normalizeH="0" baseline="0" dirty="0" err="1">
                <a:ln>
                  <a:noFill/>
                </a:ln>
                <a:solidFill>
                  <a:schemeClr val="tx1"/>
                </a:solidFill>
                <a:effectLst/>
                <a:ea typeface="Times New Roman" panose="02020603050405020304" pitchFamily="18" charset="0"/>
              </a:rPr>
              <a:t>Gamble</a:t>
            </a:r>
            <a:endParaRPr kumimoji="0" lang="de-DE" altLang="cs-CZ" sz="1600" b="0" i="0" u="none" strike="noStrike" cap="none" normalizeH="0" baseline="0" dirty="0">
              <a:ln>
                <a:noFill/>
              </a:ln>
              <a:solidFill>
                <a:schemeClr val="tx1"/>
              </a:solidFill>
              <a:effectLst/>
            </a:endParaRPr>
          </a:p>
        </p:txBody>
      </p:sp>
      <p:sp>
        <p:nvSpPr>
          <p:cNvPr id="23" name="Text Box 27"/>
          <p:cNvSpPr txBox="1">
            <a:spLocks noChangeArrowheads="1"/>
          </p:cNvSpPr>
          <p:nvPr/>
        </p:nvSpPr>
        <p:spPr bwMode="auto">
          <a:xfrm>
            <a:off x="1316643" y="2463181"/>
            <a:ext cx="577747"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a:ln>
                <a:noFill/>
              </a:ln>
              <a:solidFill>
                <a:schemeClr val="tx1"/>
              </a:solidFill>
              <a:effectLst/>
            </a:endParaRPr>
          </a:p>
        </p:txBody>
      </p:sp>
      <p:sp>
        <p:nvSpPr>
          <p:cNvPr id="24" name="Text Box 26"/>
          <p:cNvSpPr txBox="1">
            <a:spLocks noChangeArrowheads="1"/>
          </p:cNvSpPr>
          <p:nvPr/>
        </p:nvSpPr>
        <p:spPr bwMode="auto">
          <a:xfrm>
            <a:off x="1028938" y="728684"/>
            <a:ext cx="374651" cy="2557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dirty="0">
                <a:ln>
                  <a:noFill/>
                </a:ln>
                <a:solidFill>
                  <a:schemeClr val="tx1"/>
                </a:solidFill>
                <a:effectLst/>
                <a:ea typeface="Times New Roman" panose="02020603050405020304" pitchFamily="18" charset="0"/>
              </a:rPr>
              <a:t>TLAK NA LOKÁLNÍ CITLIVOST</a:t>
            </a:r>
            <a:endParaRPr kumimoji="0" lang="cs-CZ" altLang="cs-CZ" sz="1300" b="0" i="0" u="none" strike="noStrike" cap="none" normalizeH="0" baseline="0" dirty="0">
              <a:ln>
                <a:noFill/>
              </a:ln>
              <a:solidFill>
                <a:schemeClr val="tx1"/>
              </a:solidFill>
              <a:effectLst/>
            </a:endParaRPr>
          </a:p>
        </p:txBody>
      </p:sp>
      <p:sp>
        <p:nvSpPr>
          <p:cNvPr id="25" name="Text Box 33"/>
          <p:cNvSpPr txBox="1">
            <a:spLocks noChangeArrowheads="1"/>
          </p:cNvSpPr>
          <p:nvPr/>
        </p:nvSpPr>
        <p:spPr bwMode="auto">
          <a:xfrm>
            <a:off x="2220813" y="715585"/>
            <a:ext cx="342205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chemeClr val="tx1"/>
                </a:solidFill>
                <a:effectLst/>
                <a:ea typeface="Times New Roman" panose="02020603050405020304" pitchFamily="18" charset="0"/>
              </a:rPr>
              <a:t>TLAK NA SNIŽOVÁNÍ NÁKLADŮ</a:t>
            </a:r>
            <a:endParaRPr kumimoji="0" lang="cs-CZ" altLang="cs-CZ"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a:ln>
                <a:noFill/>
              </a:ln>
              <a:solidFill>
                <a:schemeClr val="tx1"/>
              </a:solidFill>
              <a:effectLst/>
            </a:endParaRPr>
          </a:p>
        </p:txBody>
      </p:sp>
      <p:sp>
        <p:nvSpPr>
          <p:cNvPr id="26" name="Text Box 23"/>
          <p:cNvSpPr txBox="1">
            <a:spLocks noChangeArrowheads="1"/>
          </p:cNvSpPr>
          <p:nvPr/>
        </p:nvSpPr>
        <p:spPr bwMode="auto">
          <a:xfrm>
            <a:off x="3751857" y="4335843"/>
            <a:ext cx="593725"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a:ln>
                <a:noFill/>
              </a:ln>
              <a:solidFill>
                <a:schemeClr val="tx1"/>
              </a:solidFill>
              <a:effectLst/>
            </a:endParaRPr>
          </a:p>
        </p:txBody>
      </p:sp>
      <p:sp>
        <p:nvSpPr>
          <p:cNvPr id="27" name="Text Box 25"/>
          <p:cNvSpPr txBox="1">
            <a:spLocks noChangeArrowheads="1"/>
          </p:cNvSpPr>
          <p:nvPr/>
        </p:nvSpPr>
        <p:spPr bwMode="auto">
          <a:xfrm>
            <a:off x="6014499" y="2408223"/>
            <a:ext cx="859418"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a:ln>
                <a:noFill/>
              </a:ln>
              <a:solidFill>
                <a:schemeClr val="tx1"/>
              </a:solidFill>
              <a:effectLst/>
            </a:endParaRPr>
          </a:p>
        </p:txBody>
      </p:sp>
      <p:sp>
        <p:nvSpPr>
          <p:cNvPr id="28" name="Text Box 24"/>
          <p:cNvSpPr txBox="1">
            <a:spLocks noChangeArrowheads="1"/>
          </p:cNvSpPr>
          <p:nvPr/>
        </p:nvSpPr>
        <p:spPr bwMode="auto">
          <a:xfrm>
            <a:off x="1757610" y="1311450"/>
            <a:ext cx="1884363"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Globální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Infosys</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Lenovo</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Siemens </a:t>
            </a:r>
            <a:r>
              <a:rPr kumimoji="0" lang="cs-CZ" altLang="cs-CZ" sz="1600" b="0" i="1" u="none" strike="noStrike" cap="none" normalizeH="0" baseline="0" dirty="0" err="1">
                <a:ln>
                  <a:noFill/>
                </a:ln>
                <a:solidFill>
                  <a:schemeClr val="tx1"/>
                </a:solidFill>
                <a:effectLst/>
                <a:ea typeface="Times New Roman" panose="02020603050405020304" pitchFamily="18" charset="0"/>
              </a:rPr>
              <a:t>Energy</a:t>
            </a:r>
            <a:endParaRPr kumimoji="0" lang="cs-CZ" altLang="cs-CZ" sz="1600" b="0" i="0" u="none" strike="noStrike" cap="none" normalizeH="0" baseline="0" dirty="0">
              <a:ln>
                <a:noFill/>
              </a:ln>
              <a:solidFill>
                <a:schemeClr val="tx1"/>
              </a:solidFill>
              <a:effectLst/>
            </a:endParaRPr>
          </a:p>
        </p:txBody>
      </p:sp>
      <p:sp>
        <p:nvSpPr>
          <p:cNvPr id="29" name="Rectangle 34"/>
          <p:cNvSpPr>
            <a:spLocks noChangeArrowheads="1"/>
          </p:cNvSpPr>
          <p:nvPr/>
        </p:nvSpPr>
        <p:spPr bwMode="auto">
          <a:xfrm>
            <a:off x="1080120" y="48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44"/>
          <p:cNvSpPr>
            <a:spLocks noChangeArrowheads="1"/>
          </p:cNvSpPr>
          <p:nvPr/>
        </p:nvSpPr>
        <p:spPr bwMode="auto">
          <a:xfrm>
            <a:off x="1080120" y="4620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33934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Mezinárodní strategie</a:t>
            </a:r>
            <a:r>
              <a:rPr lang="cs-CZ" sz="1600" dirty="0"/>
              <a:t> využívá existující klíčové kompetence vytvořené v tuzemském prostředí k prodeji stejných produktů (tj. výrobků a služeb) jak na tuzemském, tak na zahraničním trhu. </a:t>
            </a:r>
          </a:p>
          <a:p>
            <a:pPr lvl="0" algn="just"/>
            <a:r>
              <a:rPr lang="cs-CZ" sz="1600" dirty="0"/>
              <a:t>Jedná se o jednu z nejstarších forem mezinárodního strategického působení v mezinárodním podnikatelském prostředí (nejčastěji se využíval v první polovině dvacátého století) a často je to první strategická forma, kterou podniky využívají při svém prvním vstupu do mezinárodního prostoru.</a:t>
            </a:r>
          </a:p>
          <a:p>
            <a:pPr lvl="0" algn="just"/>
            <a:r>
              <a:rPr lang="cs-CZ" sz="1600" dirty="0"/>
              <a:t>Mezinárodní strategie je používána především těmi podniky, které působí na relativně velkém tuzemském trhu a mají vybudovanou silnou značku a mají velmi dobrou reputaci na trhu. Strategie je velmi dobře využitelná u zboží s vysokou hodnotou, jako je luxusní zboží a strojní zařízení. </a:t>
            </a:r>
          </a:p>
          <a:p>
            <a:pPr lvl="0" algn="just"/>
            <a:r>
              <a:rPr lang="cs-CZ" sz="1600" dirty="0"/>
              <a:t>Podstatou této strategie je transfer klíčových kompetencí a unikátního produktu na zahraniční trhy, kde nejsou konkurenti schopni takovýto produkt vyvinout. Transfer produktů na zahraniční trhy je realizován pomocí silných exportérů.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na mezinárodních trzích I</a:t>
            </a:r>
          </a:p>
        </p:txBody>
      </p:sp>
    </p:spTree>
    <p:extLst>
      <p:ext uri="{BB962C8B-B14F-4D97-AF65-F5344CB8AC3E}">
        <p14:creationId xmlns:p14="http://schemas.microsoft.com/office/powerpoint/2010/main" val="52100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Multinárodní strategie</a:t>
            </a:r>
            <a:r>
              <a:rPr lang="cs-CZ" sz="1600" dirty="0"/>
              <a:t> je založena na maximálním přizpůsobení místním trhům a požadavkům zákazníků, dochází k přizpůsobení různým trhům s různými podmínkami. Nejčastěji se tato strategie uplatňuje u podniků, které vstupují na hostitelské trhy s velkou kapacitou nebo trhy velmi osobité (jako je třeba trh Japonska nebo Saudské Arábie).</a:t>
            </a:r>
          </a:p>
          <a:p>
            <a:pPr lvl="0" algn="just"/>
            <a:r>
              <a:rPr lang="cs-CZ" sz="1600" dirty="0"/>
              <a:t>Obvykle se multinárodní strategie uplatňuje na trhu se spotřebním zbožím nebo v oblasti potravinářství. K tomu, aby mohly být co nejlépe uspokojeny zákaznické preference a požadavky na jednotlivých trzích, tak je potřeba na cílových zahraničních trzích vytvořit podnikatelské jednotky zajišťující všechny funkce. </a:t>
            </a:r>
          </a:p>
          <a:p>
            <a:pPr lvl="0" algn="just"/>
            <a:r>
              <a:rPr lang="cs-CZ" sz="1600" dirty="0"/>
              <a:t>Přičemž každá podnikatelská jednotka je vysoce autonomní a její fungování je spojeno s vysokými náklady. </a:t>
            </a:r>
            <a:r>
              <a:rPr lang="cs-CZ" sz="1600" dirty="0" err="1"/>
              <a:t>Autonomita</a:t>
            </a:r>
            <a:r>
              <a:rPr lang="cs-CZ" sz="1600" dirty="0"/>
              <a:t> podnikatelských jednotek neumožňuje využití úspor z rozsahu a také přenos znalostí mezi regiony. </a:t>
            </a:r>
          </a:p>
          <a:p>
            <a:pPr lvl="0" algn="just"/>
            <a:r>
              <a:rPr lang="cs-CZ" sz="1600" dirty="0"/>
              <a:t>Tím, že se podnik snaží přizpůsobit požadavkům různých regionů, tak potřebuje </a:t>
            </a:r>
            <a:r>
              <a:rPr lang="cs-CZ" sz="1600" dirty="0" err="1"/>
              <a:t>tacitní</a:t>
            </a:r>
            <a:r>
              <a:rPr lang="cs-CZ" sz="1600" dirty="0"/>
              <a:t> znalosti k vytvoření produktů s očekávanou kvalitou a odpovídající požadavkům zákazníků.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na mezinárodních trzích II</a:t>
            </a:r>
          </a:p>
        </p:txBody>
      </p:sp>
    </p:spTree>
    <p:extLst>
      <p:ext uri="{BB962C8B-B14F-4D97-AF65-F5344CB8AC3E}">
        <p14:creationId xmlns:p14="http://schemas.microsoft.com/office/powerpoint/2010/main" val="355438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Globální strategie</a:t>
            </a:r>
            <a:r>
              <a:rPr lang="cs-CZ" sz="1600" dirty="0"/>
              <a:t> maximalizuje tlak na co nejnižší náklady. Globální strategie se stala preferovanou strategií 21. století. Je vytvářen produkt pro světový trh, celý svět je vnímán jako jeden trh a nejsou zde sledovány rozdíly mezi jednotlivými trhy a zeměmi. Stejně tak není brán ohled na různé zákaznické preference a způsoby. Strategie je nízkonákladová a celkové zaměření je na růst ziskovosti se snižováním nákladů, přičemž vychází z maximalizace úspor z rozsahu.</a:t>
            </a:r>
          </a:p>
          <a:p>
            <a:pPr algn="just"/>
            <a:r>
              <a:rPr lang="cs-CZ" sz="1600" b="1" dirty="0"/>
              <a:t>Transnacionální strategie</a:t>
            </a:r>
            <a:r>
              <a:rPr lang="cs-CZ" sz="1600" dirty="0"/>
              <a:t> představuje kombinaci maximální lokální citlivosti (lokalizační strategie) s maximální globální integrací (globalizační strategie). Důraz je kladen jak na nízké náklady, tak na lokální požadavky trhu. Tato strategie je často používána v kombinaci s tzv. strategií modrého oceánu. Transnacionální strategie využívá úspory z rozsahu, hledá způsoby učení se od jiných trhů a integruje tyto znalosti prostřednictvím globálních operací. Dochází zde k transferu zdrojů a kapacit přes hranice země, která tak umožňuje zvyšování hodnoty podniku. Vytváření podnikatelských jednotek na jednotlivých trzích s sebou nese vysoké náklady na jejich provoz, ale zároveň zajišťuje difúzi myšlenek, inovací a nejlepších příkladů napříč světem.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na mezinárodních trzích III</a:t>
            </a:r>
          </a:p>
        </p:txBody>
      </p:sp>
    </p:spTree>
    <p:extLst>
      <p:ext uri="{BB962C8B-B14F-4D97-AF65-F5344CB8AC3E}">
        <p14:creationId xmlns:p14="http://schemas.microsoft.com/office/powerpoint/2010/main" val="278987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 pohledu rozsahu geografického působení si tedy podniky vybírají mezi dvěma strategiemi, a to strategií koncentrace a strategií rozšířeného působení.</a:t>
            </a:r>
          </a:p>
          <a:p>
            <a:pPr lvl="0" algn="just"/>
            <a:r>
              <a:rPr lang="cs-CZ" sz="1600" dirty="0"/>
              <a:t> </a:t>
            </a:r>
            <a:r>
              <a:rPr lang="cs-CZ" sz="1600" b="1" dirty="0"/>
              <a:t>Strategie koncentrace</a:t>
            </a:r>
            <a:r>
              <a:rPr lang="cs-CZ" sz="1600" dirty="0"/>
              <a:t> je založena na výběru jednoho geografického regionu a jednoho zahraničního trhu, na kterém začíná podnikatelský subjekt působit. Výběr cíleného geografického regionu nebo kulturního klastru probíhá nejčastěji na základě podobnosti a blízkosti vybraného regionu k původnímu, tuzemskému regionu. Strategie koncentrace je typická pro malé a střední podniky, které mají často omezené zdroje, znalosti zahraničních trhů a omezené schopnosti působení na zahraničních trzích. </a:t>
            </a:r>
          </a:p>
          <a:p>
            <a:pPr lvl="0" algn="just"/>
            <a:r>
              <a:rPr lang="cs-CZ" sz="1600" dirty="0"/>
              <a:t>Druhou možností je </a:t>
            </a:r>
            <a:r>
              <a:rPr lang="cs-CZ" sz="1600" b="1" dirty="0"/>
              <a:t>strategie rozšířeného působení</a:t>
            </a:r>
            <a:r>
              <a:rPr lang="cs-CZ" sz="1600" dirty="0"/>
              <a:t>, při které na rozdíl od strategie koncentrace, si podnik volí několik geografických regionů a několik zahraničních trhů, na kterých zahajuje své zahraniční působení. Tato geografická strategie je velmi typická pro velké podniky s dostatečnými zdroji a znalostmi zahraničních trhů. Navíc tyto podniky mají vybudované odpovídající klíčové kompetence použitelné pro zahraniční trhy.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geografického působení I</a:t>
            </a:r>
          </a:p>
        </p:txBody>
      </p:sp>
    </p:spTree>
    <p:extLst>
      <p:ext uri="{BB962C8B-B14F-4D97-AF65-F5344CB8AC3E}">
        <p14:creationId xmlns:p14="http://schemas.microsoft.com/office/powerpoint/2010/main" val="114675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Pro hodnocení relativní vzdálenosti byl vytvořen určitý hodnotící rámec pomocí vybraných faktorů pod názvem </a:t>
            </a:r>
            <a:r>
              <a:rPr lang="cs-CZ" sz="1600" b="1" dirty="0"/>
              <a:t>CAGE hodnotící rámec vzdálenosti</a:t>
            </a:r>
            <a:r>
              <a:rPr lang="cs-CZ" sz="1600" dirty="0"/>
              <a:t> (CAGE Distance Framework).</a:t>
            </a:r>
          </a:p>
          <a:p>
            <a:pPr lvl="0" algn="just"/>
            <a:r>
              <a:rPr lang="cs-CZ" sz="1600" b="1" dirty="0" err="1"/>
              <a:t>Cultural</a:t>
            </a:r>
            <a:r>
              <a:rPr lang="cs-CZ" sz="1600" b="1" dirty="0"/>
              <a:t> (kulturní vzdálenost)</a:t>
            </a:r>
            <a:r>
              <a:rPr lang="cs-CZ" sz="1600" dirty="0"/>
              <a:t> – kulturní vzdálenost hodnotí kulturní rozdílnosti (jako je odlišný jazyk, etnické skupiny, náboženství, sociální normy a zvyky, názory a hodnoty a další faktory) mezi tuzemským trhem a cílovým zahraničním trhem. Velké kulturní rozdílnosti sebou mohou přinést nejen vysoké náklady a nejistotu ve vedení, ale také nedostatek důvěry a vzájemného respektu mezi obchodními partnery.</a:t>
            </a:r>
          </a:p>
          <a:p>
            <a:pPr lvl="0" algn="just"/>
            <a:r>
              <a:rPr lang="cs-CZ" sz="1600" b="1" dirty="0" err="1"/>
              <a:t>Administrative</a:t>
            </a:r>
            <a:r>
              <a:rPr lang="cs-CZ" sz="1600" b="1" dirty="0"/>
              <a:t> and </a:t>
            </a:r>
            <a:r>
              <a:rPr lang="cs-CZ" sz="1600" b="1" dirty="0" err="1"/>
              <a:t>political</a:t>
            </a:r>
            <a:r>
              <a:rPr lang="cs-CZ" sz="1600" b="1" dirty="0"/>
              <a:t> (administrativní a politická vzdálenost)</a:t>
            </a:r>
            <a:r>
              <a:rPr lang="cs-CZ" sz="1600" dirty="0"/>
              <a:t> – administrativní a politická vzdálenost je sledována z pohledu takových faktorů, jako je absence nebo existence měnových nebo politických smluv (mezi tuzemským a cílovým trhem), silný nebo slabý vliv legislativních a finančních institucí, popřípadě existence politického nepřátelství mezi zeměmi.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geografického působení II</a:t>
            </a:r>
          </a:p>
        </p:txBody>
      </p:sp>
    </p:spTree>
    <p:extLst>
      <p:ext uri="{BB962C8B-B14F-4D97-AF65-F5344CB8AC3E}">
        <p14:creationId xmlns:p14="http://schemas.microsoft.com/office/powerpoint/2010/main" val="38496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err="1"/>
              <a:t>Geographic</a:t>
            </a:r>
            <a:r>
              <a:rPr lang="cs-CZ" sz="1600" b="1" dirty="0"/>
              <a:t> (geografická vzdálenost)</a:t>
            </a:r>
            <a:r>
              <a:rPr lang="cs-CZ" sz="1600" dirty="0"/>
              <a:t> – geografická vzdálenost hodnotí jak je tuzemský a cílový trh vzdálen z pohledu konkrétních geografických jednotek, tj. počtu kilometrů nebo mil.</a:t>
            </a:r>
          </a:p>
          <a:p>
            <a:pPr lvl="0" algn="just"/>
            <a:r>
              <a:rPr lang="cs-CZ" sz="1600" b="1" dirty="0" err="1"/>
              <a:t>Economic</a:t>
            </a:r>
            <a:r>
              <a:rPr lang="cs-CZ" sz="1600" b="1" dirty="0"/>
              <a:t> (ekonomická vzdálenost)</a:t>
            </a:r>
            <a:r>
              <a:rPr lang="cs-CZ" sz="1600" dirty="0"/>
              <a:t> – ekonomická vzdálenost mezi tuzemským a cílovým regionem je determinována pomocí bohatství a příjmu na jednoho obyvatele. Obecně platí, že podniky z ekonomicky bohatších zemí se více zapojují do mezinárodního podnikání než podniky z ekonomicky chudších zemí.</a:t>
            </a:r>
          </a:p>
          <a:p>
            <a:pPr lvl="0" algn="just"/>
            <a:r>
              <a:rPr lang="cs-CZ" sz="1600" dirty="0"/>
              <a:t>Podstatou tohoto hodnotícího rámce není hodnocení jak je daný geografický region/trh vzdálen geograficky (tj. v kilometrech nebo mílích) od tuzemského regionu/trhu, ale jak je odlišný svým charakterem.  </a:t>
            </a:r>
          </a:p>
          <a:p>
            <a:pPr lvl="0" algn="just"/>
            <a:r>
              <a:rPr lang="cs-CZ" sz="1600" dirty="0"/>
              <a:t>Volba konkrétního geografického regionu, a potažmo počtu geografických regionů, je pouze prvním krokem tohoto procesu. Poté musí následovat hluboká analýza a hodnocení nejenom konkrétního cílového regionu, ale především cílových zahraničních trhů. Ovšem tato hluboká analýza a volba konkrétního trhu je náplní procesu </a:t>
            </a:r>
            <a:r>
              <a:rPr lang="cs-CZ" sz="1600" dirty="0" err="1"/>
              <a:t>screeningu</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geografického působení V</a:t>
            </a:r>
          </a:p>
        </p:txBody>
      </p:sp>
    </p:spTree>
    <p:extLst>
      <p:ext uri="{BB962C8B-B14F-4D97-AF65-F5344CB8AC3E}">
        <p14:creationId xmlns:p14="http://schemas.microsoft.com/office/powerpoint/2010/main" val="172329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Podniky realizující mezinárodní podnikání jsou vystaveny dvou silám, a to tlaku na globální integraci a tlaku na místní citlivost. Tyto dvě síly působí rozdílným způsobem na koordinaci aktivit podniku.</a:t>
            </a:r>
          </a:p>
          <a:p>
            <a:pPr lvl="0" algn="just"/>
            <a:r>
              <a:rPr lang="cs-CZ" sz="1600" b="1" dirty="0"/>
              <a:t>Globální integrace</a:t>
            </a:r>
            <a:r>
              <a:rPr lang="cs-CZ" sz="1600" dirty="0"/>
              <a:t> (standardizace všech podnikový aktivit) zdůrazňuje dva základní faktory, a to globalizaci trhů a schopnost dosažení standardizace. Globalizace trhů vychází z globálních nákupních vzorců a podnikové strategie a říká, že zákazník hledá a přijímá standardizovaný globální produkt.</a:t>
            </a:r>
          </a:p>
          <a:p>
            <a:pPr lvl="0" algn="just"/>
            <a:r>
              <a:rPr lang="cs-CZ" sz="1600" b="1" dirty="0"/>
              <a:t>Lokální citlivost</a:t>
            </a:r>
            <a:r>
              <a:rPr lang="cs-CZ" sz="1600" dirty="0"/>
              <a:t> (přizpůsobení produktů a operací pro místní tržní podmínky) vychází ze dvou základních faktorů, a to ze zákaznické rozdílnosti a požadavků hostitelské země. Zákaznická rozdílnost vychází z rozdílů zákaznických preferencí a chutí z různých zemí světa.</a:t>
            </a:r>
          </a:p>
          <a:p>
            <a:pPr lvl="0" algn="just"/>
            <a:r>
              <a:rPr lang="cs-CZ" sz="1600" dirty="0"/>
              <a:t>Kromě těchto uvedených alternativ se od konce dvacátého století začíná projevovat další strategie, a to </a:t>
            </a:r>
            <a:r>
              <a:rPr lang="cs-CZ" sz="1600" b="1" dirty="0"/>
              <a:t>strategie </a:t>
            </a:r>
            <a:r>
              <a:rPr lang="cs-CZ" sz="1600" b="1" dirty="0" err="1"/>
              <a:t>glokalizace</a:t>
            </a:r>
            <a:r>
              <a:rPr lang="cs-CZ" sz="1600" dirty="0"/>
              <a:t>, která</a:t>
            </a:r>
            <a:r>
              <a:rPr lang="cs-CZ" sz="1600" b="1" dirty="0"/>
              <a:t> </a:t>
            </a:r>
            <a:r>
              <a:rPr lang="cs-CZ" sz="1600" dirty="0"/>
              <a:t>propojuje a kombinuje globální integraci a lokální citlivost. S touto alternativou přišla firma Honda, která tuto strategii poprvé aplikovala.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Strategie lokální citlivosti – globální integrace</a:t>
            </a:r>
          </a:p>
        </p:txBody>
      </p:sp>
    </p:spTree>
    <p:extLst>
      <p:ext uri="{BB962C8B-B14F-4D97-AF65-F5344CB8AC3E}">
        <p14:creationId xmlns:p14="http://schemas.microsoft.com/office/powerpoint/2010/main" val="76644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err="1"/>
              <a:t>Ekonomickopolitická</a:t>
            </a:r>
            <a:r>
              <a:rPr lang="en-US" sz="1600" dirty="0"/>
              <a:t> </a:t>
            </a:r>
            <a:r>
              <a:rPr lang="cs-CZ" sz="1600" dirty="0"/>
              <a:t>polycentrická soustava složená </a:t>
            </a:r>
            <a:r>
              <a:rPr lang="en-US" sz="1600" dirty="0"/>
              <a:t>z </a:t>
            </a:r>
            <a:r>
              <a:rPr lang="cs-CZ" sz="1600" dirty="0"/>
              <a:t>různých relativně výrobně uzavřených a ekonomicky samostatných státních celků.</a:t>
            </a:r>
          </a:p>
          <a:p>
            <a:pPr marL="109728" indent="0">
              <a:buNone/>
            </a:pPr>
            <a:endParaRPr lang="cs-CZ" sz="1600" dirty="0"/>
          </a:p>
          <a:p>
            <a:pPr marL="109728" indent="0">
              <a:buNone/>
            </a:pPr>
            <a:r>
              <a:rPr lang="cs-CZ" sz="1600" dirty="0"/>
              <a:t>1. etapa - vznik světové ekonomiky – konec 19. století</a:t>
            </a:r>
          </a:p>
          <a:p>
            <a:pPr marL="109728" indent="0">
              <a:buNone/>
            </a:pPr>
            <a:endParaRPr lang="cs-CZ" sz="1600" dirty="0"/>
          </a:p>
          <a:p>
            <a:pPr marL="109728" indent="0">
              <a:buNone/>
            </a:pPr>
            <a:r>
              <a:rPr lang="cs-CZ" sz="1600" dirty="0"/>
              <a:t>2. etapa – rozvoj světové ekonomiky – do začátku 1. světové války</a:t>
            </a:r>
          </a:p>
          <a:p>
            <a:pPr marL="109728" indent="0">
              <a:buNone/>
            </a:pPr>
            <a:endParaRPr lang="cs-CZ" sz="1600" dirty="0"/>
          </a:p>
          <a:p>
            <a:pPr marL="109728" indent="0">
              <a:buNone/>
            </a:pPr>
            <a:r>
              <a:rPr lang="cs-CZ" sz="1600" dirty="0"/>
              <a:t>3. etapa – období mezi dvěma světovými válkami</a:t>
            </a:r>
          </a:p>
          <a:p>
            <a:pPr marL="109728" indent="0">
              <a:buNone/>
            </a:pPr>
            <a:endParaRPr lang="cs-CZ" sz="1600" dirty="0"/>
          </a:p>
          <a:p>
            <a:pPr marL="109728" indent="0">
              <a:buNone/>
            </a:pPr>
            <a:r>
              <a:rPr lang="cs-CZ" sz="1600" dirty="0"/>
              <a:t>4. etapa – od konce 2. světové války do konce 90. let</a:t>
            </a:r>
          </a:p>
          <a:p>
            <a:pPr marL="109728" indent="0">
              <a:buNone/>
            </a:pPr>
            <a:endParaRPr lang="cs-CZ" sz="1600" dirty="0"/>
          </a:p>
          <a:p>
            <a:pPr marL="109728" indent="0">
              <a:buNone/>
            </a:pPr>
            <a:r>
              <a:rPr lang="cs-CZ" sz="1600" dirty="0"/>
              <a:t>5. etapa – od konce 90. let do dnešních dnů</a:t>
            </a:r>
          </a:p>
          <a:p>
            <a:pPr algn="just"/>
            <a:endParaRPr lang="cs-CZ" sz="1500" dirty="0"/>
          </a:p>
          <a:p>
            <a:pPr marL="0" lvl="0" indent="0" algn="just">
              <a:buNone/>
            </a:pPr>
            <a:endParaRPr lang="cs-CZ" sz="1500" dirty="0"/>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Světová ekonomika</a:t>
            </a:r>
          </a:p>
        </p:txBody>
      </p:sp>
    </p:spTree>
    <p:extLst>
      <p:ext uri="{BB962C8B-B14F-4D97-AF65-F5344CB8AC3E}">
        <p14:creationId xmlns:p14="http://schemas.microsoft.com/office/powerpoint/2010/main" val="407173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Načasování </a:t>
            </a:r>
          </a:p>
          <a:p>
            <a:pPr marL="109728" indent="0">
              <a:buNone/>
            </a:pPr>
            <a:endParaRPr lang="cs-CZ" sz="1800" dirty="0"/>
          </a:p>
          <a:p>
            <a:r>
              <a:rPr lang="cs-CZ" sz="1800" dirty="0"/>
              <a:t>Lokalizace </a:t>
            </a:r>
          </a:p>
          <a:p>
            <a:pPr marL="109728" indent="0">
              <a:buNone/>
            </a:pPr>
            <a:endParaRPr lang="cs-CZ" sz="1800" dirty="0"/>
          </a:p>
          <a:p>
            <a:r>
              <a:rPr lang="cs-CZ" sz="1800" dirty="0"/>
              <a:t>Metoda vstupu</a:t>
            </a:r>
          </a:p>
          <a:p>
            <a:pPr lvl="1"/>
            <a:r>
              <a:rPr lang="cs-CZ" sz="1800" dirty="0"/>
              <a:t>Exportní metody</a:t>
            </a:r>
          </a:p>
          <a:p>
            <a:pPr lvl="1"/>
            <a:r>
              <a:rPr lang="cs-CZ" sz="1800" dirty="0"/>
              <a:t>Smluvní metody</a:t>
            </a:r>
          </a:p>
          <a:p>
            <a:pPr lvl="1"/>
            <a:r>
              <a:rPr lang="cs-CZ" sz="1800" dirty="0"/>
              <a:t>Investiční metody</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Základní taktická rozhodnutí</a:t>
            </a:r>
          </a:p>
        </p:txBody>
      </p:sp>
    </p:spTree>
    <p:extLst>
      <p:ext uri="{BB962C8B-B14F-4D97-AF65-F5344CB8AC3E}">
        <p14:creationId xmlns:p14="http://schemas.microsoft.com/office/powerpoint/2010/main" val="13486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Globální a krokový přístup k internacionalizaci</a:t>
            </a:r>
          </a:p>
        </p:txBody>
      </p:sp>
      <p:graphicFrame>
        <p:nvGraphicFramePr>
          <p:cNvPr id="6" name="objekt 1"/>
          <p:cNvGraphicFramePr>
            <a:graphicFrameLocks noChangeAspect="1"/>
          </p:cNvGraphicFramePr>
          <p:nvPr>
            <p:extLst/>
          </p:nvPr>
        </p:nvGraphicFramePr>
        <p:xfrm>
          <a:off x="251520" y="771550"/>
          <a:ext cx="7848873" cy="37444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4164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Výběr a implementace strategie</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p>
          <a:p>
            <a:pPr algn="just"/>
            <a:r>
              <a:rPr lang="cs-CZ" sz="1600" dirty="0"/>
              <a:t>Výběr strategie představuje v podstatě realizaci určitých změn v chování, přístupech a metodách podniku ve srovnání s původním stavem.</a:t>
            </a:r>
          </a:p>
          <a:p>
            <a:pPr algn="just"/>
            <a:r>
              <a:rPr lang="cs-CZ" sz="1600" dirty="0"/>
              <a:t>Výběr strategie podniku představuje důležitou složku strategického řízení, neboť pokud vybereme vhodnou strategii lze počítat s úspěchem.</a:t>
            </a:r>
          </a:p>
          <a:p>
            <a:pPr algn="just"/>
            <a:r>
              <a:rPr lang="cs-CZ" sz="1600" dirty="0"/>
              <a:t>Smyslem výběru a volby vhodné alternativy podnikové strategie je dosažení podnikového cíle optimálním způsobem. Znamená to, že rozhodnutí nepředstavuje konečný cíl, ale pouze prostředek sloužící k dosažení cíle.</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hodnot.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Výběr strategie</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Proces výběru</a:t>
            </a:r>
            <a:r>
              <a:rPr lang="cs-CZ" sz="1600" dirty="0"/>
              <a:t> určité strategie podniku tvoří následující tři základní kroky (fáze) výběrového procesu:</a:t>
            </a:r>
          </a:p>
          <a:p>
            <a:pPr lvl="1" algn="just"/>
            <a:r>
              <a:rPr lang="cs-CZ" sz="1600" dirty="0"/>
              <a:t>vymezení strategických možností – generování strategický alternativ</a:t>
            </a:r>
          </a:p>
          <a:p>
            <a:pPr lvl="1" algn="just"/>
            <a:r>
              <a:rPr lang="cs-CZ" sz="1600" dirty="0"/>
              <a:t>zhodnocení předložených možností (variant) na základě určitých kritérií;</a:t>
            </a:r>
          </a:p>
          <a:p>
            <a:pPr lvl="1" algn="just"/>
            <a:r>
              <a:rPr lang="cs-CZ" sz="1600" dirty="0"/>
              <a:t>vlastní výběr strategie.</a:t>
            </a:r>
          </a:p>
          <a:p>
            <a:pPr algn="just"/>
            <a:endParaRPr lang="cs-CZ" sz="1600" dirty="0"/>
          </a:p>
          <a:p>
            <a:pPr algn="just"/>
            <a:r>
              <a:rPr lang="cs-CZ" sz="1600" dirty="0"/>
              <a:t>Alternativy identifikují možnosti, které je potřeba objektivně zhodnotit z pohledu jejich přínosu. </a:t>
            </a:r>
          </a:p>
          <a:p>
            <a:pPr algn="just"/>
            <a:r>
              <a:rPr lang="cs-CZ" sz="1600" dirty="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Proces výběru strategie</a:t>
            </a:r>
          </a:p>
        </p:txBody>
      </p:sp>
    </p:spTree>
    <p:extLst>
      <p:ext uri="{BB962C8B-B14F-4D97-AF65-F5344CB8AC3E}">
        <p14:creationId xmlns:p14="http://schemas.microsoft.com/office/powerpoint/2010/main" val="59617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Alternativy se liší na základě naplnění účelu:</a:t>
            </a:r>
          </a:p>
          <a:p>
            <a:pPr lvl="1" algn="just"/>
            <a:r>
              <a:rPr lang="cs-CZ" sz="1600" dirty="0"/>
              <a:t>Dosažení cíle</a:t>
            </a:r>
          </a:p>
          <a:p>
            <a:pPr lvl="1" algn="just"/>
            <a:r>
              <a:rPr lang="cs-CZ" sz="1600" dirty="0"/>
              <a:t>Vyřešení problému</a:t>
            </a:r>
          </a:p>
          <a:p>
            <a:pPr lvl="1" algn="just"/>
            <a:r>
              <a:rPr lang="cs-CZ" sz="1600" dirty="0"/>
              <a:t>Využití příležitosti</a:t>
            </a:r>
          </a:p>
          <a:p>
            <a:pPr marL="0" indent="0" algn="just">
              <a:buNone/>
            </a:pPr>
            <a:endParaRPr lang="cs-CZ" sz="1600" dirty="0"/>
          </a:p>
          <a:p>
            <a:pPr algn="just"/>
            <a:r>
              <a:rPr lang="cs-CZ" sz="1600" dirty="0"/>
              <a:t>Alternativy se liší podle jejich významu:</a:t>
            </a:r>
          </a:p>
          <a:p>
            <a:pPr lvl="1" algn="just"/>
            <a:r>
              <a:rPr lang="cs-CZ" sz="1600" dirty="0"/>
              <a:t>Vymezující rozsah možností</a:t>
            </a:r>
          </a:p>
          <a:p>
            <a:pPr lvl="1" algn="just"/>
            <a:r>
              <a:rPr lang="cs-CZ" sz="1600" dirty="0"/>
              <a:t>Určující další směřování podniku</a:t>
            </a:r>
          </a:p>
          <a:p>
            <a:pPr marL="0" indent="0" algn="just">
              <a:buNone/>
            </a:pPr>
            <a:endParaRPr lang="cs-CZ" sz="1600" dirty="0"/>
          </a:p>
          <a:p>
            <a:pPr algn="just"/>
            <a:r>
              <a:rPr lang="cs-CZ" sz="1600" dirty="0"/>
              <a:t>Alternativy se liší na základě kritérií:</a:t>
            </a:r>
          </a:p>
          <a:p>
            <a:pPr lvl="1" algn="just"/>
            <a:r>
              <a:rPr lang="cs-CZ" sz="1600" dirty="0"/>
              <a:t>Míry kreativity a invence</a:t>
            </a:r>
          </a:p>
          <a:p>
            <a:pPr lvl="1" algn="just"/>
            <a:r>
              <a:rPr lang="cs-CZ" sz="1600" dirty="0"/>
              <a:t>Míry návaznosti na dosavadní strategie</a:t>
            </a:r>
          </a:p>
          <a:p>
            <a:pPr lvl="1" algn="just"/>
            <a:r>
              <a:rPr lang="cs-CZ" sz="1600" dirty="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a:t>Generování strategických alternativ</a:t>
            </a:r>
          </a:p>
        </p:txBody>
      </p:sp>
    </p:spTree>
    <p:extLst>
      <p:ext uri="{BB962C8B-B14F-4D97-AF65-F5344CB8AC3E}">
        <p14:creationId xmlns:p14="http://schemas.microsoft.com/office/powerpoint/2010/main" val="50540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Určení rámce problému</a:t>
            </a:r>
          </a:p>
          <a:p>
            <a:pPr lvl="1" algn="just"/>
            <a:r>
              <a:rPr lang="cs-CZ" sz="1600" dirty="0"/>
              <a:t>Vzniká na základě požadovaných potřeb a příležitostí</a:t>
            </a:r>
          </a:p>
          <a:p>
            <a:pPr lvl="1" algn="just"/>
            <a:r>
              <a:rPr lang="cs-CZ" sz="1600" dirty="0"/>
              <a:t>Vymezení problému</a:t>
            </a:r>
          </a:p>
          <a:p>
            <a:pPr lvl="1" algn="just"/>
            <a:r>
              <a:rPr lang="cs-CZ" sz="1600" dirty="0"/>
              <a:t>Strategická situační analýza</a:t>
            </a:r>
          </a:p>
          <a:p>
            <a:pPr marL="0" indent="0" algn="just">
              <a:buNone/>
            </a:pPr>
            <a:endParaRPr lang="cs-CZ" sz="1600" dirty="0"/>
          </a:p>
          <a:p>
            <a:pPr algn="just"/>
            <a:r>
              <a:rPr lang="cs-CZ" sz="1600" dirty="0"/>
              <a:t>Generování souboru strategických alternativ</a:t>
            </a:r>
          </a:p>
          <a:p>
            <a:pPr lvl="1" algn="just"/>
            <a:r>
              <a:rPr lang="cs-CZ" sz="1600" dirty="0"/>
              <a:t>Vytvoření širokého spektra strategických alternativ</a:t>
            </a:r>
          </a:p>
          <a:p>
            <a:pPr lvl="1" algn="just"/>
            <a:r>
              <a:rPr lang="cs-CZ" sz="1600" dirty="0"/>
              <a:t>Strategické alternativy vytvořené na základě složitosti a důležitosti problému</a:t>
            </a:r>
          </a:p>
          <a:p>
            <a:pPr marL="0" indent="0" algn="just">
              <a:buNone/>
            </a:pPr>
            <a:endParaRPr lang="cs-CZ" sz="1600" dirty="0"/>
          </a:p>
          <a:p>
            <a:pPr algn="just"/>
            <a:r>
              <a:rPr lang="cs-CZ" sz="1600" dirty="0"/>
              <a:t>Zúžení souboru strategických alternativ</a:t>
            </a:r>
          </a:p>
          <a:p>
            <a:pPr lvl="1" algn="just"/>
            <a:r>
              <a:rPr lang="cs-CZ" sz="1600" dirty="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Proces generování strategických alternativ</a:t>
            </a:r>
          </a:p>
        </p:txBody>
      </p:sp>
    </p:spTree>
    <p:extLst>
      <p:ext uri="{BB962C8B-B14F-4D97-AF65-F5344CB8AC3E}">
        <p14:creationId xmlns:p14="http://schemas.microsoft.com/office/powerpoint/2010/main" val="288384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Zřejmé, jasné alternativy </a:t>
            </a:r>
          </a:p>
          <a:p>
            <a:pPr algn="just"/>
            <a:r>
              <a:rPr lang="cs-CZ" sz="1600" dirty="0"/>
              <a:t>vyplývají ze současné, zřejmé strategie podniku</a:t>
            </a:r>
          </a:p>
          <a:p>
            <a:pPr algn="just"/>
            <a:r>
              <a:rPr lang="cs-CZ" sz="1600" dirty="0"/>
              <a:t>jsou realizované drobnými úpravami a dalším rozvojem, např. přidání nové položky do výrobkové řady nebo restrukturalizace systému odbytu</a:t>
            </a:r>
          </a:p>
          <a:p>
            <a:pPr algn="just"/>
            <a:endParaRPr lang="cs-CZ" sz="1600" dirty="0"/>
          </a:p>
          <a:p>
            <a:pPr marL="0" indent="0" algn="just">
              <a:buNone/>
            </a:pPr>
            <a:r>
              <a:rPr lang="cs-CZ" sz="1600" b="1" dirty="0"/>
              <a:t>Kreativní alternativy </a:t>
            </a:r>
          </a:p>
          <a:p>
            <a:pPr algn="just"/>
            <a:r>
              <a:rPr lang="cs-CZ" sz="1600" dirty="0"/>
              <a:t>obsahují nové přístupy k řešení problému</a:t>
            </a:r>
          </a:p>
          <a:p>
            <a:pPr algn="just"/>
            <a:r>
              <a:rPr lang="cs-CZ" sz="1600" dirty="0"/>
              <a:t>aplikují se nové myšlenkové pochody, </a:t>
            </a:r>
          </a:p>
          <a:p>
            <a:pPr algn="just"/>
            <a:r>
              <a:rPr lang="cs-CZ" sz="1600" dirty="0"/>
              <a:t>opouští se dosavadní předpoklady a stereotypy</a:t>
            </a:r>
          </a:p>
          <a:p>
            <a:pPr marL="0" indent="0" algn="just">
              <a:buNone/>
            </a:pPr>
            <a:endParaRPr lang="cs-CZ" sz="1600" dirty="0"/>
          </a:p>
          <a:p>
            <a:pPr marL="0" indent="0" algn="just">
              <a:buNone/>
            </a:pPr>
            <a:r>
              <a:rPr lang="cs-CZ" sz="1600" b="1" dirty="0"/>
              <a:t>Nemyslitelné alternativy </a:t>
            </a:r>
          </a:p>
          <a:p>
            <a:pPr algn="just"/>
            <a:r>
              <a:rPr lang="cs-CZ" sz="1600" dirty="0"/>
              <a:t>jsou nepřijatelné z hlediska pravidel podniku, </a:t>
            </a:r>
          </a:p>
          <a:p>
            <a:pPr algn="just"/>
            <a:r>
              <a:rPr lang="cs-CZ" sz="1600" dirty="0"/>
              <a:t>v podniku se o nich přemýšlí (nejsou zcela nemyslitelné), </a:t>
            </a:r>
          </a:p>
          <a:p>
            <a:pPr algn="just"/>
            <a:r>
              <a:rPr lang="cs-CZ" sz="1600" dirty="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a:t>Typy alternativ</a:t>
            </a:r>
          </a:p>
        </p:txBody>
      </p:sp>
    </p:spTree>
    <p:extLst>
      <p:ext uri="{BB962C8B-B14F-4D97-AF65-F5344CB8AC3E}">
        <p14:creationId xmlns:p14="http://schemas.microsoft.com/office/powerpoint/2010/main" val="198662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p>
          <a:p>
            <a:pPr algn="just"/>
            <a:endParaRPr lang="cs-CZ" sz="1600" dirty="0"/>
          </a:p>
          <a:p>
            <a:pPr lvl="1" algn="just"/>
            <a:r>
              <a:rPr lang="cs-CZ" sz="1600" dirty="0"/>
              <a:t>Přijatelnost – kritérium, které vypovídá o tom, do jaké míry splní jednotlivé strategie očekávání, která jsou s nimi spojena (návratnost, riziko), a do jaké míry vyhoví různým očekáváním zájmových skupin.</a:t>
            </a:r>
          </a:p>
          <a:p>
            <a:pPr lvl="1" algn="just">
              <a:buNone/>
            </a:pPr>
            <a:endParaRPr lang="cs-CZ" sz="1600" dirty="0"/>
          </a:p>
          <a:p>
            <a:pPr lvl="1" algn="just"/>
            <a:r>
              <a:rPr lang="cs-CZ" sz="1600" dirty="0"/>
              <a:t>Vhodnost – kritérium,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a:t>Realizovatelnost – kritérium,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Kritéria výběru strategie</a:t>
            </a:r>
          </a:p>
        </p:txBody>
      </p:sp>
    </p:spTree>
    <p:extLst>
      <p:ext uri="{BB962C8B-B14F-4D97-AF65-F5344CB8AC3E}">
        <p14:creationId xmlns:p14="http://schemas.microsoft.com/office/powerpoint/2010/main" val="383342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Posuzuje přijatelnost z pohledu požadavků zákazníků, vlastníků a celkové organizace.</a:t>
            </a:r>
          </a:p>
          <a:p>
            <a:pPr algn="just"/>
            <a:r>
              <a:rPr lang="cs-CZ" sz="1600" dirty="0"/>
              <a:t>Posuzuje přijatelnost pro zájmové skupiny jako je stát, místní správa, investoři a obchodní partneři.</a:t>
            </a:r>
          </a:p>
          <a:p>
            <a:pPr algn="just"/>
            <a:r>
              <a:rPr lang="cs-CZ" sz="1600" dirty="0"/>
              <a:t>Posuzuje přijatelnost z pohledu návratnosti investovaných prostředků a míru jejich návratnosti.</a:t>
            </a:r>
          </a:p>
          <a:p>
            <a:pPr algn="just"/>
            <a:r>
              <a:rPr lang="cs-CZ" sz="1600" dirty="0"/>
              <a:t>Posuzuje míru rizikovosti strategie. Hodnotí rizikové faktory a míru pravděpodobnosti vzniku rizikových faktorů v souvislosti s navrhovanou strategií.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Přijatelnost strategie</a:t>
            </a:r>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Subjekty makroekonomického typu</a:t>
            </a:r>
          </a:p>
          <a:p>
            <a:pPr lvl="1"/>
            <a:r>
              <a:rPr lang="cs-CZ" sz="1800" dirty="0"/>
              <a:t>Národní ekonomiky</a:t>
            </a:r>
          </a:p>
          <a:p>
            <a:pPr lvl="1"/>
            <a:r>
              <a:rPr lang="cs-CZ" sz="1800" dirty="0"/>
              <a:t>Mezinárodní integrační seskupení</a:t>
            </a:r>
          </a:p>
          <a:p>
            <a:pPr lvl="1"/>
            <a:r>
              <a:rPr lang="cs-CZ" sz="1800" dirty="0"/>
              <a:t>Mezinárodní organizace a instituce</a:t>
            </a:r>
          </a:p>
          <a:p>
            <a:pPr marL="393192" lvl="1" indent="0">
              <a:buNone/>
            </a:pPr>
            <a:endParaRPr lang="cs-CZ" sz="1800" dirty="0"/>
          </a:p>
          <a:p>
            <a:r>
              <a:rPr lang="cs-CZ" sz="1800" dirty="0"/>
              <a:t>Subjekty mikroekonomického typu</a:t>
            </a:r>
          </a:p>
          <a:p>
            <a:pPr lvl="1"/>
            <a:r>
              <a:rPr lang="cs-CZ" sz="1800" dirty="0"/>
              <a:t>Podnikatelské subjekty</a:t>
            </a:r>
          </a:p>
          <a:p>
            <a:pPr lvl="1"/>
            <a:r>
              <a:rPr lang="cs-CZ" sz="1800" dirty="0"/>
              <a:t>Nadnárodní podniky</a:t>
            </a:r>
          </a:p>
          <a:p>
            <a:pPr lvl="1"/>
            <a:endParaRPr lang="cs-CZ" sz="1800" dirty="0"/>
          </a:p>
          <a:p>
            <a:r>
              <a:rPr lang="cs-CZ" sz="1800" dirty="0"/>
              <a:t>Tradiční ekonomická triáda</a:t>
            </a:r>
          </a:p>
          <a:p>
            <a:r>
              <a:rPr lang="cs-CZ" sz="1800" dirty="0"/>
              <a:t>Potenciální světová ekonomická centra</a:t>
            </a:r>
          </a:p>
          <a:p>
            <a:r>
              <a:rPr lang="cs-CZ" sz="1800" dirty="0"/>
              <a:t>BRICS</a:t>
            </a:r>
          </a:p>
          <a:p>
            <a:pPr lvl="1"/>
            <a:endParaRPr lang="cs-CZ" sz="1800" dirty="0"/>
          </a:p>
          <a:p>
            <a:pPr algn="just"/>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Subjekty a centra světové ekonomiky</a:t>
            </a:r>
          </a:p>
        </p:txBody>
      </p:sp>
    </p:spTree>
    <p:extLst>
      <p:ext uri="{BB962C8B-B14F-4D97-AF65-F5344CB8AC3E}">
        <p14:creationId xmlns:p14="http://schemas.microsoft.com/office/powerpoint/2010/main" val="164531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Vhodnost strategie se posuzuje z pohledu souladu s misí a vizí podniku.</a:t>
            </a:r>
          </a:p>
          <a:p>
            <a:pPr algn="just"/>
            <a:r>
              <a:rPr lang="cs-CZ" sz="1600" dirty="0"/>
              <a:t>Vychází ze strategických analýzy.</a:t>
            </a:r>
          </a:p>
          <a:p>
            <a:pPr algn="just"/>
            <a:r>
              <a:rPr lang="cs-CZ" sz="1600" dirty="0"/>
              <a:t>Vychází z posouzení expertů a výsledků expertních metod.</a:t>
            </a:r>
          </a:p>
          <a:p>
            <a:pPr algn="just"/>
            <a:r>
              <a:rPr lang="cs-CZ" sz="1600" dirty="0"/>
              <a:t>Hodnocení vhodnosti strategie musí zahrnovat analýzu a posouzení všech možných rizikových faktorů.</a:t>
            </a:r>
          </a:p>
          <a:p>
            <a:pPr algn="just"/>
            <a:r>
              <a:rPr lang="cs-CZ" sz="1600" dirty="0"/>
              <a:t>Posuzuje soulad podnikové kultury s navrhovanou strategií.</a:t>
            </a:r>
          </a:p>
          <a:p>
            <a:pPr algn="just"/>
            <a:r>
              <a:rPr lang="cs-CZ" sz="1600" dirty="0"/>
              <a:t>Posuzuje a hodnotí výsledky výzkumu v relevantní oblasti podnikání.</a:t>
            </a:r>
          </a:p>
          <a:p>
            <a:pPr algn="just"/>
            <a:r>
              <a:rPr lang="cs-CZ" sz="1600" dirty="0"/>
              <a:t>Posuzuje vztah mezi navrhovanou strategií a očekávanými výsledky.</a:t>
            </a:r>
          </a:p>
          <a:p>
            <a:pPr algn="just"/>
            <a:r>
              <a:rPr lang="cs-CZ" sz="1600" dirty="0"/>
              <a:t>Posuzuje využívání klíčových schopností a kompetencí podniku.</a:t>
            </a:r>
          </a:p>
          <a:p>
            <a:pPr algn="just"/>
            <a:r>
              <a:rPr lang="cs-CZ" sz="1600" dirty="0"/>
              <a:t>Posuzuje soulad a vhodnost strategie ve vztahu k platné legislativě a etickým zákonům.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Vhodnost strategie</a:t>
            </a:r>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Realizovatelnost strategie posuzuje a hodnotí navrženou strategii ve vztahu ke zdrojům podniku.</a:t>
            </a:r>
          </a:p>
          <a:p>
            <a:pPr algn="just"/>
            <a:r>
              <a:rPr lang="cs-CZ" sz="1600" dirty="0"/>
              <a:t>Realizovatelnost strategie provádí analýzu finančních toků a analýzu bodu zvratu.  </a:t>
            </a:r>
          </a:p>
          <a:p>
            <a:pPr algn="just"/>
            <a:r>
              <a:rPr lang="cs-CZ" sz="1600" dirty="0"/>
              <a:t>Realizovatelnost strategie posuzuje navrženou strategii vzhledem k dosažitelnosti výrobních faktorů v čase, konkrétně se to týká:</a:t>
            </a:r>
          </a:p>
          <a:p>
            <a:pPr lvl="1" algn="just"/>
            <a:r>
              <a:rPr lang="cs-CZ" sz="1600" dirty="0"/>
              <a:t>kapitálu,</a:t>
            </a:r>
          </a:p>
          <a:p>
            <a:pPr lvl="1" algn="just"/>
            <a:r>
              <a:rPr lang="cs-CZ" sz="1600" dirty="0"/>
              <a:t>technologie,</a:t>
            </a:r>
          </a:p>
          <a:p>
            <a:pPr lvl="1" algn="just"/>
            <a:r>
              <a:rPr lang="cs-CZ" sz="1600" dirty="0"/>
              <a:t>pracovní síly s potřebnou kvalifikací,</a:t>
            </a:r>
          </a:p>
          <a:p>
            <a:pPr lvl="1" algn="just"/>
            <a:r>
              <a:rPr lang="cs-CZ" sz="1600" dirty="0"/>
              <a:t>energie,</a:t>
            </a:r>
          </a:p>
          <a:p>
            <a:pPr lvl="1" algn="just"/>
            <a:r>
              <a:rPr lang="cs-CZ" sz="1600" dirty="0"/>
              <a:t>materiálu,</a:t>
            </a:r>
          </a:p>
          <a:p>
            <a:pPr lvl="1" algn="just"/>
            <a:r>
              <a:rPr lang="cs-CZ" sz="1600" dirty="0"/>
              <a:t>licencí, </a:t>
            </a:r>
          </a:p>
          <a:p>
            <a:pPr lvl="1" algn="just"/>
            <a:r>
              <a:rPr lang="cs-CZ" sz="1600" dirty="0"/>
              <a:t>informací a dalších faktorů a zdrojů.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Realizovatelnost strategie</a:t>
            </a:r>
          </a:p>
        </p:txBody>
      </p:sp>
    </p:spTree>
    <p:extLst>
      <p:ext uri="{BB962C8B-B14F-4D97-AF65-F5344CB8AC3E}">
        <p14:creationId xmlns:p14="http://schemas.microsoft.com/office/powerpoint/2010/main" val="404475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přispívají ke zvýšení odborné úrovně rozhodovacího procesu.</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Přístupy k výběru strategie I</a:t>
            </a:r>
          </a:p>
        </p:txBody>
      </p:sp>
    </p:spTree>
    <p:extLst>
      <p:ext uri="{BB962C8B-B14F-4D97-AF65-F5344CB8AC3E}">
        <p14:creationId xmlns:p14="http://schemas.microsoft.com/office/powerpoint/2010/main" val="9202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Poučení 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Přístupy k výběru strategie II</a:t>
            </a:r>
          </a:p>
        </p:txBody>
      </p:sp>
    </p:spTree>
    <p:extLst>
      <p:ext uri="{BB962C8B-B14F-4D97-AF65-F5344CB8AC3E}">
        <p14:creationId xmlns:p14="http://schemas.microsoft.com/office/powerpoint/2010/main" val="427976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Implementace strategie představuje skutečnou realizaci strategie, uvedení strategie do života. </a:t>
            </a:r>
          </a:p>
          <a:p>
            <a:pPr algn="just"/>
            <a:r>
              <a:rPr lang="cs-CZ" sz="1600" dirty="0"/>
              <a:t>Proces implementace probíhá v několika krocích a vyžaduje také řízení strategických změn. </a:t>
            </a:r>
          </a:p>
          <a:p>
            <a:pPr algn="just"/>
            <a:r>
              <a:rPr lang="cs-CZ" sz="1600" dirty="0"/>
              <a:t>Celkový proces implementace strategie musí být v souladu s celkovou situací podniku, strukturou podniku, cílem strategie, rozsahem strategických změn, manažerskými znalostmi, styly a metodami.</a:t>
            </a:r>
          </a:p>
          <a:p>
            <a:pPr algn="just"/>
            <a:r>
              <a:rPr lang="cs-CZ" sz="1600" dirty="0"/>
              <a:t>Implementace a prosazování strategie vyžaduje více energie a času než její samotná formulace. </a:t>
            </a:r>
          </a:p>
          <a:p>
            <a:pPr algn="just"/>
            <a:r>
              <a:rPr lang="cs-CZ" sz="1600" dirty="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implementace strategie</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Implementaci strategie chápeme jako proces, který tvoří logický soubor vzájemně propojených aktivit umožňujících uvést strategii podniku do života. </a:t>
            </a:r>
          </a:p>
          <a:p>
            <a:pPr algn="just"/>
            <a:endParaRPr lang="cs-CZ" sz="1600" dirty="0"/>
          </a:p>
          <a:p>
            <a:pPr marL="0" indent="0" algn="just">
              <a:buNone/>
            </a:pPr>
            <a:r>
              <a:rPr lang="cs-CZ" sz="1600" dirty="0" err="1"/>
              <a:t>Mallya</a:t>
            </a:r>
            <a:r>
              <a:rPr lang="cs-CZ" sz="1600" dirty="0"/>
              <a:t> specifikuje tyto aktivity: </a:t>
            </a:r>
          </a:p>
          <a:p>
            <a:pPr algn="just"/>
            <a:r>
              <a:rPr lang="cs-CZ" sz="1600" dirty="0"/>
              <a:t>Používání strategického vůdcovství</a:t>
            </a:r>
          </a:p>
          <a:p>
            <a:pPr algn="just"/>
            <a:r>
              <a:rPr lang="cs-CZ" sz="1600" dirty="0"/>
              <a:t>Tvorba správné organizační struktury</a:t>
            </a:r>
          </a:p>
          <a:p>
            <a:pPr algn="just"/>
            <a:r>
              <a:rPr lang="cs-CZ" sz="1600" dirty="0"/>
              <a:t>Tvorba plánů podporující strategii</a:t>
            </a:r>
          </a:p>
          <a:p>
            <a:pPr algn="just"/>
            <a:r>
              <a:rPr lang="cs-CZ" sz="1600" dirty="0"/>
              <a:t>Instalace podpůrných systémů</a:t>
            </a:r>
          </a:p>
          <a:p>
            <a:pPr algn="just"/>
            <a:r>
              <a:rPr lang="cs-CZ" sz="1600" dirty="0"/>
              <a:t>Návrh odměňovacích systémů</a:t>
            </a:r>
          </a:p>
          <a:p>
            <a:pPr algn="just"/>
            <a:r>
              <a:rPr lang="cs-CZ" sz="1600" dirty="0"/>
              <a:t>Tvorba podnikové kultury souznějící s navrženou strategií</a:t>
            </a:r>
          </a:p>
          <a:p>
            <a:pPr algn="just"/>
            <a:r>
              <a:rPr lang="cs-CZ" sz="1600" dirty="0"/>
              <a:t>Alokace zdrojů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Proces implementace strategie podle </a:t>
            </a:r>
            <a:r>
              <a:rPr lang="cs-CZ" dirty="0" err="1"/>
              <a:t>Mallya</a:t>
            </a:r>
            <a:r>
              <a:rPr lang="cs-CZ" dirty="0"/>
              <a:t> </a:t>
            </a:r>
          </a:p>
        </p:txBody>
      </p:sp>
    </p:spTree>
    <p:extLst>
      <p:ext uri="{BB962C8B-B14F-4D97-AF65-F5344CB8AC3E}">
        <p14:creationId xmlns:p14="http://schemas.microsoft.com/office/powerpoint/2010/main" val="6730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oblastí – stanovení konkrétních aktivit a procesů v podniku dotčených implementací vybrané strategie.</a:t>
            </a:r>
          </a:p>
          <a:p>
            <a:pPr>
              <a:buNone/>
            </a:pPr>
            <a:endParaRPr lang="cs-CZ" sz="1600" dirty="0"/>
          </a:p>
          <a:p>
            <a:r>
              <a:rPr lang="cs-CZ" sz="1600" dirty="0"/>
              <a:t>Personální zajištění – výběr konkrétních osob zajišťujících implementaci strategii a stanovení osobní odpovědnosti jednotlivých osob.</a:t>
            </a:r>
          </a:p>
          <a:p>
            <a:pPr>
              <a:buNone/>
            </a:pPr>
            <a:endParaRPr lang="cs-CZ" sz="1600" dirty="0"/>
          </a:p>
          <a:p>
            <a:r>
              <a:rPr lang="cs-CZ" sz="1600" dirty="0"/>
              <a:t>Etapy procesu implementace – stanovení jednotlivých fází procesu implementace, včetně stanovení časového rámce jednotlivých etap.</a:t>
            </a:r>
          </a:p>
          <a:p>
            <a:pPr>
              <a:buNone/>
            </a:pPr>
            <a:endParaRPr lang="cs-CZ" sz="1600" dirty="0"/>
          </a:p>
          <a:p>
            <a:r>
              <a:rPr lang="cs-CZ" sz="1600" dirty="0"/>
              <a:t>Průběžná kontrola procesu implementace – stanovení kontrolních mechanismů sledujících průběh procesu implementace.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Plán implementace strategie</a:t>
            </a:r>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Vyšší nároky na čas </a:t>
            </a:r>
            <a:r>
              <a:rPr lang="cs-CZ" sz="1600" dirty="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endParaRPr lang="cs-CZ" sz="1600" dirty="0"/>
          </a:p>
          <a:p>
            <a:pPr algn="just"/>
            <a:r>
              <a:rPr lang="cs-CZ" sz="1600" b="1" dirty="0"/>
              <a:t>Zapojení většího počtu lidí </a:t>
            </a:r>
            <a:r>
              <a:rPr lang="cs-CZ" sz="1600" dirty="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Důvody náročnosti implementace strategie I</a:t>
            </a:r>
          </a:p>
        </p:txBody>
      </p:sp>
    </p:spTree>
    <p:extLst>
      <p:ext uri="{BB962C8B-B14F-4D97-AF65-F5344CB8AC3E}">
        <p14:creationId xmlns:p14="http://schemas.microsoft.com/office/powerpoint/2010/main" val="82317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Nedostatečné dovednosti a znalosti manažerů potřebné pro implementaci strategie </a:t>
            </a:r>
            <a:r>
              <a:rPr lang="cs-CZ" sz="1600" dirty="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endParaRPr lang="cs-CZ" sz="1600" dirty="0"/>
          </a:p>
          <a:p>
            <a:pPr algn="just"/>
            <a:r>
              <a:rPr lang="cs-CZ" sz="1600" b="1" dirty="0"/>
              <a:t>Neexistence modelů poskytujících manažerům jasný návod nebo vodítko pro implementaci strategie </a:t>
            </a:r>
            <a:r>
              <a:rPr lang="cs-CZ" sz="1600" dirty="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Důvody náročnosti implementace strategie II</a:t>
            </a:r>
          </a:p>
        </p:txBody>
      </p:sp>
    </p:spTree>
    <p:extLst>
      <p:ext uri="{BB962C8B-B14F-4D97-AF65-F5344CB8AC3E}">
        <p14:creationId xmlns:p14="http://schemas.microsoft.com/office/powerpoint/2010/main" val="99879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Implementace strategie vychází z</a:t>
            </a:r>
          </a:p>
          <a:p>
            <a:pPr lvl="1"/>
            <a:r>
              <a:rPr lang="cs-CZ" sz="1600" dirty="0"/>
              <a:t>Teorie změny</a:t>
            </a:r>
          </a:p>
          <a:p>
            <a:pPr lvl="1"/>
            <a:r>
              <a:rPr lang="cs-CZ" sz="1600" dirty="0"/>
              <a:t>Principů řízení změny</a:t>
            </a:r>
          </a:p>
          <a:p>
            <a:pPr lvl="1">
              <a:buNone/>
            </a:pPr>
            <a:endParaRPr lang="cs-CZ" sz="1600" dirty="0"/>
          </a:p>
          <a:p>
            <a:r>
              <a:rPr lang="cs-CZ" sz="1600" dirty="0"/>
              <a:t>Faktory ovlivňující způsob implementace strategie</a:t>
            </a:r>
          </a:p>
          <a:p>
            <a:pPr lvl="1"/>
            <a:r>
              <a:rPr lang="cs-CZ" sz="1600" dirty="0"/>
              <a:t>Typ  a velikost podniku</a:t>
            </a:r>
          </a:p>
          <a:p>
            <a:pPr lvl="1"/>
            <a:r>
              <a:rPr lang="cs-CZ" sz="1600" dirty="0"/>
              <a:t>Věk podniku</a:t>
            </a:r>
          </a:p>
          <a:p>
            <a:pPr lvl="1"/>
            <a:r>
              <a:rPr lang="cs-CZ" sz="1600" dirty="0"/>
              <a:t>Dostupné zdroje</a:t>
            </a:r>
          </a:p>
          <a:p>
            <a:pPr lvl="1"/>
            <a:r>
              <a:rPr lang="cs-CZ" sz="1600" dirty="0"/>
              <a:t>Věk a fáze vývoje trhu a další faktory.</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Východiska a faktory ovlivňující implementaci strategii</a:t>
            </a:r>
          </a:p>
        </p:txBody>
      </p:sp>
    </p:spTree>
    <p:extLst>
      <p:ext uri="{BB962C8B-B14F-4D97-AF65-F5344CB8AC3E}">
        <p14:creationId xmlns:p14="http://schemas.microsoft.com/office/powerpoint/2010/main" val="312553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500" dirty="0"/>
              <a:t>Mezinárodní obchod</a:t>
            </a:r>
          </a:p>
          <a:p>
            <a:pPr marL="0" indent="0">
              <a:buNone/>
            </a:pPr>
            <a:r>
              <a:rPr lang="cs-CZ" sz="1500" dirty="0"/>
              <a:t>Mezinárodní měnový systém</a:t>
            </a:r>
          </a:p>
          <a:p>
            <a:pPr marL="0" indent="0">
              <a:buNone/>
            </a:pPr>
            <a:r>
              <a:rPr lang="cs-CZ" sz="1500" b="1" dirty="0"/>
              <a:t>Trendy</a:t>
            </a:r>
            <a:r>
              <a:rPr lang="cs-CZ" sz="1500" dirty="0"/>
              <a:t> – internacionalizace, globalizace, regionalizace</a:t>
            </a:r>
          </a:p>
          <a:p>
            <a:pPr marL="0" indent="0">
              <a:buNone/>
            </a:pPr>
            <a:r>
              <a:rPr lang="cs-CZ" sz="1500" b="1" i="1" dirty="0"/>
              <a:t>Globalizace světové ekonomiky </a:t>
            </a:r>
            <a:r>
              <a:rPr lang="cs-CZ" sz="1500" dirty="0"/>
              <a:t>– rostoucí ekonomickou vzájemnou závislost zemí ve světovém měřítku v důsledku rostoucího objemu a druhu přeshraničních transakcí zboží a služeb a toku mezinárodního kapitálu, jakož i rychlejšího a rozsáhlejšího šíření technologií.</a:t>
            </a:r>
          </a:p>
          <a:p>
            <a:r>
              <a:rPr lang="cs-CZ" sz="1500" i="1" dirty="0"/>
              <a:t>Základní předpoklady globalizace</a:t>
            </a:r>
            <a:r>
              <a:rPr lang="cs-CZ" sz="1500" dirty="0"/>
              <a:t>:</a:t>
            </a:r>
          </a:p>
          <a:p>
            <a:pPr lvl="1"/>
            <a:r>
              <a:rPr lang="cs-CZ" sz="1500" dirty="0"/>
              <a:t>Technologické změny v dopravě a telekomunikacích</a:t>
            </a:r>
          </a:p>
          <a:p>
            <a:pPr lvl="1"/>
            <a:r>
              <a:rPr lang="cs-CZ" sz="1500" dirty="0"/>
              <a:t>Tvorba mezinárodních organizací</a:t>
            </a:r>
          </a:p>
          <a:p>
            <a:pPr lvl="1"/>
            <a:r>
              <a:rPr lang="cs-CZ" sz="1500" dirty="0"/>
              <a:t>Kapitalismus</a:t>
            </a:r>
          </a:p>
          <a:p>
            <a:pPr lvl="1"/>
            <a:r>
              <a:rPr lang="cs-CZ" sz="1500" dirty="0"/>
              <a:t>Nacionalismus </a:t>
            </a:r>
          </a:p>
          <a:p>
            <a:r>
              <a:rPr lang="cs-CZ" sz="1500" i="1" dirty="0"/>
              <a:t>Průběh globalizace</a:t>
            </a:r>
            <a:r>
              <a:rPr lang="cs-CZ" sz="1500" dirty="0"/>
              <a:t>:</a:t>
            </a:r>
          </a:p>
          <a:p>
            <a:pPr lvl="1"/>
            <a:r>
              <a:rPr lang="cs-CZ" sz="1500" dirty="0"/>
              <a:t>1870 – 1914</a:t>
            </a:r>
          </a:p>
          <a:p>
            <a:pPr lvl="1"/>
            <a:r>
              <a:rPr lang="cs-CZ" sz="1500" dirty="0"/>
              <a:t>1950 – 1980</a:t>
            </a:r>
          </a:p>
          <a:p>
            <a:pPr lvl="1"/>
            <a:r>
              <a:rPr lang="cs-CZ" sz="1500" dirty="0"/>
              <a:t>80. léta …</a:t>
            </a:r>
          </a:p>
          <a:p>
            <a:pPr algn="just"/>
            <a:endParaRPr lang="cs-CZ" sz="1500" dirty="0"/>
          </a:p>
          <a:p>
            <a:pPr marL="0" lvl="0" indent="0" algn="just">
              <a:buNone/>
            </a:pPr>
            <a:endParaRPr lang="cs-CZ" sz="1500" dirty="0"/>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Komponenty a trendy světové ekonomiky</a:t>
            </a:r>
          </a:p>
        </p:txBody>
      </p:sp>
    </p:spTree>
    <p:extLst>
      <p:ext uri="{BB962C8B-B14F-4D97-AF65-F5344CB8AC3E}">
        <p14:creationId xmlns:p14="http://schemas.microsoft.com/office/powerpoint/2010/main" val="145330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Obecný model řízení změny</a:t>
            </a:r>
          </a:p>
          <a:p>
            <a:pPr lvl="1" algn="just"/>
            <a:r>
              <a:rPr lang="cs-CZ" sz="1600" dirty="0"/>
              <a:t>Analytická fáze – situační analýza a stanovení problému</a:t>
            </a:r>
          </a:p>
          <a:p>
            <a:pPr lvl="1" algn="just"/>
            <a:r>
              <a:rPr lang="cs-CZ" sz="1600" dirty="0"/>
              <a:t>Návrhová fáze – vytvoření modelu, stanovení agenta změny, intervenční oblasti podniku</a:t>
            </a:r>
          </a:p>
          <a:p>
            <a:pPr lvl="1" algn="just"/>
            <a:r>
              <a:rPr lang="cs-CZ" sz="1600" dirty="0"/>
              <a:t>Realizační fáze – realizace samotné změny a její implementace</a:t>
            </a:r>
          </a:p>
          <a:p>
            <a:pPr lvl="1" algn="just"/>
            <a:r>
              <a:rPr lang="cs-CZ" sz="1600" dirty="0"/>
              <a:t>Hodnotová fáze – kontrola realizace změny a přínos podniku</a:t>
            </a:r>
          </a:p>
          <a:p>
            <a:pPr lvl="1" algn="just">
              <a:buNone/>
            </a:pPr>
            <a:endParaRPr lang="cs-CZ" sz="1600" dirty="0"/>
          </a:p>
          <a:p>
            <a:pPr algn="just"/>
            <a:r>
              <a:rPr lang="cs-CZ" sz="1600" b="1" dirty="0" err="1"/>
              <a:t>Lewinův</a:t>
            </a:r>
            <a:r>
              <a:rPr lang="cs-CZ" sz="1600" b="1" dirty="0"/>
              <a:t> model řízení změny</a:t>
            </a:r>
          </a:p>
          <a:p>
            <a:pPr lvl="1" algn="just"/>
            <a:r>
              <a:rPr lang="cs-CZ" sz="1600" dirty="0"/>
              <a:t>Rozmrazení – vytržení lidí ze současného stavu, komunikace a přesvědčování o potřebnosti změn.</a:t>
            </a:r>
          </a:p>
          <a:p>
            <a:pPr lvl="1" algn="just"/>
            <a:r>
              <a:rPr lang="cs-CZ" sz="1600" dirty="0"/>
              <a:t>Provedení změny (přechod na novou úroveň) – změny jsou realizovány.</a:t>
            </a:r>
          </a:p>
          <a:p>
            <a:pPr lvl="1" algn="just"/>
            <a:r>
              <a:rPr lang="cs-CZ" sz="1600" dirty="0"/>
              <a:t>Zamrazení (stabilizace) – stabilizace systému umožňující realizaci požadovaných výkonů a výsledků.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Model řízení změny – implementace </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Maximálně pozitivní vztah</a:t>
            </a:r>
          </a:p>
          <a:p>
            <a:r>
              <a:rPr lang="cs-CZ" sz="1600" dirty="0"/>
              <a:t>Příležitost (aktivní přístup)</a:t>
            </a:r>
          </a:p>
          <a:p>
            <a:r>
              <a:rPr lang="cs-CZ" sz="1600" dirty="0"/>
              <a:t>Hrozba (pasivní přístup)</a:t>
            </a:r>
          </a:p>
          <a:p>
            <a:r>
              <a:rPr lang="cs-CZ" sz="1600" dirty="0"/>
              <a:t>Maximálně negativní vztah</a:t>
            </a:r>
          </a:p>
          <a:p>
            <a:pPr>
              <a:buNone/>
            </a:pPr>
            <a:endParaRPr lang="cs-CZ" sz="1600" dirty="0"/>
          </a:p>
          <a:p>
            <a:r>
              <a:rPr lang="cs-CZ" sz="1600" b="1" i="1" dirty="0"/>
              <a:t>Odpor ke změnám</a:t>
            </a:r>
            <a:r>
              <a:rPr lang="cs-CZ" sz="1600" dirty="0"/>
              <a:t>	</a:t>
            </a:r>
          </a:p>
          <a:p>
            <a:pPr lvl="1"/>
            <a:r>
              <a:rPr lang="cs-CZ" sz="1600" dirty="0"/>
              <a:t>Jednotlivec – kolektiv</a:t>
            </a:r>
          </a:p>
          <a:p>
            <a:pPr lvl="1"/>
            <a:r>
              <a:rPr lang="cs-CZ" sz="1600" dirty="0"/>
              <a:t>Oprávněný – neoprávněný</a:t>
            </a:r>
          </a:p>
          <a:p>
            <a:pPr lvl="1"/>
            <a:r>
              <a:rPr lang="cs-CZ" sz="1600" dirty="0"/>
              <a:t>Zjevný – skrytý</a:t>
            </a:r>
          </a:p>
          <a:p>
            <a:pPr lvl="1"/>
            <a:r>
              <a:rPr lang="cs-CZ" sz="1600" dirty="0"/>
              <a:t>Jasně cílený – nejasně vyjádřený</a:t>
            </a:r>
          </a:p>
          <a:p>
            <a:pPr lvl="1"/>
            <a:r>
              <a:rPr lang="cs-CZ" sz="1600" dirty="0"/>
              <a:t>Mocensky založený – pozičně slabý</a:t>
            </a:r>
          </a:p>
          <a:p>
            <a:pPr lvl="1"/>
            <a:r>
              <a:rPr lang="cs-CZ" sz="1600" dirty="0"/>
              <a:t>Aktivní – pasivní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Postoj zaměstnanců ke změnám při implementaci</a:t>
            </a:r>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Vyvolat vědomí naléhavosti uskutečnit změnu</a:t>
            </a:r>
          </a:p>
          <a:p>
            <a:r>
              <a:rPr lang="cs-CZ" sz="1600" dirty="0"/>
              <a:t>Sestavení koalice spolupracovníků prosazující změny</a:t>
            </a:r>
          </a:p>
          <a:p>
            <a:r>
              <a:rPr lang="cs-CZ" sz="1600" dirty="0"/>
              <a:t>Vytvoření vize a strategie</a:t>
            </a:r>
          </a:p>
          <a:p>
            <a:r>
              <a:rPr lang="cs-CZ" sz="1600" dirty="0"/>
              <a:t>Komunikace</a:t>
            </a:r>
          </a:p>
          <a:p>
            <a:r>
              <a:rPr lang="cs-CZ" sz="1600" dirty="0"/>
              <a:t>Posílení pravomoci zaměstnanců v širokém měřítku</a:t>
            </a:r>
          </a:p>
          <a:p>
            <a:r>
              <a:rPr lang="cs-CZ" sz="1600" dirty="0"/>
              <a:t>Vytváření krátkodobých vítězství</a:t>
            </a:r>
          </a:p>
          <a:p>
            <a:r>
              <a:rPr lang="cs-CZ" sz="1600" dirty="0"/>
              <a:t>Využití výsledků k podpoře dalších změn</a:t>
            </a:r>
          </a:p>
          <a:p>
            <a:r>
              <a:rPr lang="cs-CZ" sz="16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Překonání odporu ke změnám dle </a:t>
            </a:r>
            <a:r>
              <a:rPr lang="cs-CZ" dirty="0" err="1"/>
              <a:t>Kottera</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přístup </a:t>
            </a:r>
            <a:r>
              <a:rPr lang="cs-CZ" sz="1600" dirty="0"/>
              <a:t>– je typickým scénářem nejtradičnějšího přístupu k formulaci a implementaci strategie. Top manažer připraví strategický plán, pozve manažery do zasedací místnosti, prezentuje jim strategii a řekne jim, aby ji implementovali. Top manažer je v tomto případě zapojen pouze do formulování strategie.</a:t>
            </a:r>
          </a:p>
          <a:p>
            <a:pPr algn="just"/>
            <a:r>
              <a:rPr lang="cs-CZ" sz="1600" b="1" dirty="0"/>
              <a:t>Organizační změna </a:t>
            </a:r>
            <a:r>
              <a:rPr lang="cs-CZ" sz="1600" dirty="0"/>
              <a:t>– v případě organizační změny top manažer 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a:t>Spolupráce</a:t>
            </a:r>
            <a:r>
              <a:rPr lang="cs-CZ" sz="1600" dirty="0"/>
              <a:t> – rozšiřuje přístup spolupráce strategická rozhodnutí na tým top manažerů v organizaci</a:t>
            </a:r>
          </a:p>
          <a:p>
            <a:pPr algn="just"/>
            <a:r>
              <a:rPr lang="cs-CZ" sz="1600" b="1" dirty="0"/>
              <a:t>Kulturní přístup </a:t>
            </a:r>
            <a:r>
              <a:rPr lang="cs-CZ" sz="1600" dirty="0"/>
              <a:t>– zapojuje i nižší články řízení v organizaci a další prvky externího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Přístupy k implementaci strategie</a:t>
            </a:r>
          </a:p>
        </p:txBody>
      </p:sp>
    </p:spTree>
    <p:extLst>
      <p:ext uri="{BB962C8B-B14F-4D97-AF65-F5344CB8AC3E}">
        <p14:creationId xmlns:p14="http://schemas.microsoft.com/office/powerpoint/2010/main" val="305927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p>
          <a:p>
            <a:pPr algn="just"/>
            <a:endParaRPr lang="cs-CZ" sz="1600" dirty="0"/>
          </a:p>
          <a:p>
            <a:pPr lvl="0" algn="just"/>
            <a:r>
              <a:rPr lang="cs-CZ" sz="1600" dirty="0"/>
              <a:t>Vytvořit seznam 6-8 KFÚ pro vybranou strategii.</a:t>
            </a:r>
          </a:p>
          <a:p>
            <a:pPr lvl="0" algn="just"/>
            <a:r>
              <a:rPr lang="cs-CZ" sz="1600" dirty="0"/>
              <a:t>Zkontrolovat seznam a ujistit se, že všechny KFÚ jsou skutečně nezbytné a seznam KFÚ je dostatečný pro úspěch.</a:t>
            </a:r>
          </a:p>
          <a:p>
            <a:pPr lvl="0" algn="just"/>
            <a:r>
              <a:rPr lang="cs-CZ" sz="1600" dirty="0"/>
              <a:t>Identifikovat klíčové úkoly, které jsou důležité pro zajištění každého KFÚ .</a:t>
            </a:r>
          </a:p>
          <a:p>
            <a:pPr lvl="0" algn="just"/>
            <a:r>
              <a:rPr lang="cs-CZ" sz="1600" dirty="0"/>
              <a:t>Určit zodpovědnost za každý klíčový úkol.</a:t>
            </a:r>
          </a:p>
          <a:p>
            <a:pPr lvl="0" algn="just"/>
            <a:r>
              <a:rPr lang="cs-CZ" sz="1600" dirty="0"/>
              <a:t>Nebát se ani symbolických úkolů (např. hodnocení dodavatelů).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Klíčové faktory úspěchu implementace strategie</a:t>
            </a:r>
          </a:p>
        </p:txBody>
      </p:sp>
    </p:spTree>
    <p:extLst>
      <p:ext uri="{BB962C8B-B14F-4D97-AF65-F5344CB8AC3E}">
        <p14:creationId xmlns:p14="http://schemas.microsoft.com/office/powerpoint/2010/main" val="281375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Změny v organizační struktuře při implementaci strategie</a:t>
            </a:r>
          </a:p>
        </p:txBody>
      </p:sp>
    </p:spTree>
    <p:extLst>
      <p:ext uri="{BB962C8B-B14F-4D97-AF65-F5344CB8AC3E}">
        <p14:creationId xmlns:p14="http://schemas.microsoft.com/office/powerpoint/2010/main" val="161911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Další úkoly významné při implementaci strategie</a:t>
            </a:r>
          </a:p>
        </p:txBody>
      </p:sp>
    </p:spTree>
    <p:extLst>
      <p:ext uri="{BB962C8B-B14F-4D97-AF65-F5344CB8AC3E}">
        <p14:creationId xmlns:p14="http://schemas.microsoft.com/office/powerpoint/2010/main" val="102584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Jedním z nástrojů využitelných pro sledování a implementaci strategií je široce využívaný přístup </a:t>
            </a:r>
            <a:r>
              <a:rPr lang="cs-CZ" sz="1600" dirty="0" err="1"/>
              <a:t>Balanced</a:t>
            </a:r>
            <a:r>
              <a:rPr lang="cs-CZ" sz="1600" dirty="0"/>
              <a:t> </a:t>
            </a:r>
            <a:r>
              <a:rPr lang="cs-CZ" sz="1600" dirty="0" err="1"/>
              <a:t>Scorecard</a:t>
            </a:r>
            <a:r>
              <a:rPr lang="cs-CZ" sz="1600" dirty="0"/>
              <a:t> Davida P. </a:t>
            </a:r>
            <a:r>
              <a:rPr lang="cs-CZ" sz="1600" dirty="0" err="1"/>
              <a:t>Nortona</a:t>
            </a:r>
            <a:r>
              <a:rPr lang="cs-CZ" sz="1600" dirty="0"/>
              <a:t> a Roberta S. Kaplana.</a:t>
            </a:r>
          </a:p>
          <a:p>
            <a:pPr algn="just"/>
            <a:r>
              <a:rPr lang="cs-CZ" sz="1600" dirty="0"/>
              <a:t>Založen je na systematickém převodu mise a strategie firmy na ucelenou sadu výkonnostních ukazatelů (tzv. </a:t>
            </a:r>
            <a:r>
              <a:rPr lang="cs-CZ" sz="1600" dirty="0" err="1"/>
              <a:t>Scorecard</a:t>
            </a:r>
            <a:r>
              <a:rPr lang="cs-CZ" sz="1600" dirty="0"/>
              <a:t>), která ve společnosti vytvoří základ pro implementaci i měření dosahování strategie. </a:t>
            </a:r>
          </a:p>
          <a:p>
            <a:pPr algn="just"/>
            <a:r>
              <a:rPr lang="cs-CZ" sz="1600" dirty="0"/>
              <a:t>Výkonnostní ukazatele tento přístup doporučuje stanovit pro čtyři základní podnikové oblasti, a to finanční, zákaznickou, procesní a učení.</a:t>
            </a:r>
          </a:p>
          <a:p>
            <a:pPr algn="just"/>
            <a:r>
              <a:rPr lang="cs-CZ" sz="1600" dirty="0"/>
              <a:t>Na základě sady těchto ukazatelů následně podnik sleduje a hodnotí svůj jak krátkodobý, tak dlouhodobý výkon.</a:t>
            </a:r>
          </a:p>
          <a:p>
            <a:pPr algn="just"/>
            <a:r>
              <a:rPr lang="cs-CZ" sz="1600" dirty="0"/>
              <a:t>Metoda je univerzálně využitelná ve všech odvětví a sektorech, i pro neziskové organizace.</a:t>
            </a:r>
          </a:p>
          <a:p>
            <a:pPr algn="just"/>
            <a:r>
              <a:rPr lang="cs-CZ" sz="1600" dirty="0"/>
              <a:t>Nutnou podmínkou pro realizaci této metody je kvalitní informační systém v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Balanced</a:t>
            </a:r>
            <a:r>
              <a:rPr lang="cs-CZ" dirty="0"/>
              <a:t> </a:t>
            </a:r>
            <a:r>
              <a:rPr lang="cs-CZ" dirty="0" err="1"/>
              <a:t>Scorecard</a:t>
            </a:r>
            <a:r>
              <a:rPr lang="cs-CZ" dirty="0"/>
              <a:t> a implementace strategie</a:t>
            </a:r>
          </a:p>
        </p:txBody>
      </p:sp>
    </p:spTree>
    <p:extLst>
      <p:ext uri="{BB962C8B-B14F-4D97-AF65-F5344CB8AC3E}">
        <p14:creationId xmlns:p14="http://schemas.microsoft.com/office/powerpoint/2010/main" val="25730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Finanční</a:t>
            </a:r>
            <a:r>
              <a:rPr lang="cs-CZ" sz="1600" dirty="0"/>
              <a:t> – sada výkonnostních ukazatelů, které podnik v této oblasti sleduje, má podat měřitelný obraz o ekonomických důsledcích aktivit podniku realizovaných v rámci dané strategie.</a:t>
            </a:r>
          </a:p>
          <a:p>
            <a:pPr algn="just"/>
            <a:r>
              <a:rPr lang="cs-CZ" sz="1600" b="1" dirty="0"/>
              <a:t>Zákaznická</a:t>
            </a:r>
            <a:r>
              <a:rPr lang="cs-CZ" sz="1600" dirty="0"/>
              <a:t> – zde má podnik definovat ukazatele výkonnosti a výkonnost sledovat pro své hlavní segmenty zákazníků.</a:t>
            </a:r>
          </a:p>
          <a:p>
            <a:pPr algn="just"/>
            <a:r>
              <a:rPr lang="cs-CZ" sz="1600" b="1" dirty="0"/>
              <a:t>Procesní</a:t>
            </a:r>
            <a:r>
              <a:rPr lang="cs-CZ" sz="1600" dirty="0"/>
              <a:t> – v rámci této oblasti má podnik měřit resp. vyhodnocovat výkonnost základních podnikových procesů (aspektů), které jsou páteří její konkurenceschopnosti.</a:t>
            </a:r>
          </a:p>
          <a:p>
            <a:pPr algn="just"/>
            <a:r>
              <a:rPr lang="cs-CZ" sz="1600" b="1" dirty="0"/>
              <a:t>Učení se a růstu (inovace a učení se) </a:t>
            </a:r>
            <a:r>
              <a:rPr lang="cs-CZ" sz="1600" dirty="0"/>
              <a:t>– v této oblasti pak stanovit ukazatele pro měření a hodnocení své schopnosti dlouhodobě se učit a zlepšovat.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Výkonnostní ukazatele v </a:t>
            </a:r>
            <a:r>
              <a:rPr lang="cs-CZ" dirty="0" err="1"/>
              <a:t>Balanced</a:t>
            </a:r>
            <a:r>
              <a:rPr lang="cs-CZ" dirty="0"/>
              <a:t> </a:t>
            </a:r>
            <a:r>
              <a:rPr lang="cs-CZ" dirty="0" err="1"/>
              <a:t>Scorecard</a:t>
            </a:r>
            <a:endParaRPr lang="cs-CZ" dirty="0"/>
          </a:p>
        </p:txBody>
      </p:sp>
    </p:spTree>
    <p:extLst>
      <p:ext uri="{BB962C8B-B14F-4D97-AF65-F5344CB8AC3E}">
        <p14:creationId xmlns:p14="http://schemas.microsoft.com/office/powerpoint/2010/main" val="200291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Proces </a:t>
            </a:r>
            <a:r>
              <a:rPr lang="cs-CZ" dirty="0" err="1"/>
              <a:t>Balanced</a:t>
            </a:r>
            <a:r>
              <a:rPr lang="cs-CZ" dirty="0"/>
              <a:t> </a:t>
            </a:r>
            <a:r>
              <a:rPr lang="cs-CZ" dirty="0" err="1"/>
              <a:t>Scorecard</a:t>
            </a:r>
            <a:endParaRPr lang="cs-CZ" dirty="0"/>
          </a:p>
        </p:txBody>
      </p:sp>
      <p:pic>
        <p:nvPicPr>
          <p:cNvPr id="5" name="Zástupný symbol pro obsah 3" descr="056BalancedScorecard.jpg"/>
          <p:cNvPicPr>
            <a:picLocks noChangeAspect="1"/>
          </p:cNvPicPr>
          <p:nvPr/>
        </p:nvPicPr>
        <p:blipFill>
          <a:blip r:embed="rId2" cstate="print"/>
          <a:stretch>
            <a:fillRect/>
          </a:stretch>
        </p:blipFill>
        <p:spPr>
          <a:xfrm>
            <a:off x="827584" y="899073"/>
            <a:ext cx="6408711" cy="3652480"/>
          </a:xfrm>
          <a:prstGeom prst="rect">
            <a:avLst/>
          </a:prstGeom>
        </p:spPr>
      </p:pic>
    </p:spTree>
    <p:extLst>
      <p:ext uri="{BB962C8B-B14F-4D97-AF65-F5344CB8AC3E}">
        <p14:creationId xmlns:p14="http://schemas.microsoft.com/office/powerpoint/2010/main" val="2102854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i="1" dirty="0"/>
              <a:t>Cihelková (2003)</a:t>
            </a:r>
            <a:r>
              <a:rPr lang="cs-CZ" sz="1800" dirty="0"/>
              <a:t>: Podniky vlastnící aktiva ve dvou nebo více zemích a realizujících rozmanité aktivity v různých zemích světa.</a:t>
            </a:r>
          </a:p>
          <a:p>
            <a:pPr marL="109728" indent="0" algn="just">
              <a:buNone/>
            </a:pPr>
            <a:endParaRPr lang="cs-CZ" sz="1800" dirty="0"/>
          </a:p>
          <a:p>
            <a:pPr algn="just"/>
            <a:r>
              <a:rPr lang="cs-CZ" sz="1800" i="1" dirty="0"/>
              <a:t>OECD (1977)</a:t>
            </a:r>
            <a:r>
              <a:rPr lang="cs-CZ" sz="1800" dirty="0"/>
              <a:t>: Společnosti nebo jednotky, jejichž vlastnictví je soukromé, státní nebo smíšené a které jsou založeny v různých zemích a vzájemně propojeny tak, že jedna nebo více z nich může vyvíjet významný vliv na činnost druhých, zvláště s ohledem na společné využívání znalostí a zdrojů.</a:t>
            </a:r>
          </a:p>
          <a:p>
            <a:pPr algn="just"/>
            <a:endParaRPr lang="cs-CZ" sz="1800" dirty="0"/>
          </a:p>
          <a:p>
            <a:pPr algn="just"/>
            <a:r>
              <a:rPr lang="cs-CZ" sz="1800" dirty="0"/>
              <a:t>Způsoby řízení</a:t>
            </a:r>
          </a:p>
          <a:p>
            <a:pPr lvl="1"/>
            <a:r>
              <a:rPr lang="cs-CZ" sz="1400" dirty="0"/>
              <a:t>Místní (lokální) manažeři</a:t>
            </a:r>
          </a:p>
          <a:p>
            <a:pPr lvl="1"/>
            <a:r>
              <a:rPr lang="cs-CZ" sz="1400" dirty="0" err="1"/>
              <a:t>Expatrianti</a:t>
            </a:r>
            <a:r>
              <a:rPr lang="cs-CZ" sz="1400" dirty="0"/>
              <a:t> </a:t>
            </a:r>
          </a:p>
          <a:p>
            <a:pPr algn="just"/>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Pojetí nadnárodního podniku</a:t>
            </a:r>
          </a:p>
        </p:txBody>
      </p:sp>
    </p:spTree>
    <p:extLst>
      <p:ext uri="{BB962C8B-B14F-4D97-AF65-F5344CB8AC3E}">
        <p14:creationId xmlns:p14="http://schemas.microsoft.com/office/powerpoint/2010/main" val="215195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Zhodnocení vize a mise</a:t>
            </a:r>
          </a:p>
          <a:p>
            <a:pPr algn="just"/>
            <a:r>
              <a:rPr lang="cs-CZ" sz="1600" dirty="0"/>
              <a:t>Vymezení strategických oblastí – míra podílu na naplňování mise a vize</a:t>
            </a:r>
          </a:p>
          <a:p>
            <a:pPr algn="just"/>
            <a:r>
              <a:rPr lang="cs-CZ" sz="1600" dirty="0"/>
              <a:t>Stanovení strategických cílů ve strategických oblastech</a:t>
            </a:r>
          </a:p>
          <a:p>
            <a:pPr algn="just"/>
            <a:r>
              <a:rPr lang="cs-CZ" sz="1600" dirty="0"/>
              <a:t>Provázání strategických cílů</a:t>
            </a:r>
          </a:p>
          <a:p>
            <a:pPr algn="just"/>
            <a:r>
              <a:rPr lang="cs-CZ" sz="1600" dirty="0"/>
              <a:t>Sestavení strategické mapy</a:t>
            </a:r>
          </a:p>
          <a:p>
            <a:pPr algn="just"/>
            <a:r>
              <a:rPr lang="cs-CZ" sz="1600" dirty="0"/>
              <a:t>Stanovení relevantních ukazatelů pro strategické cíle</a:t>
            </a:r>
          </a:p>
          <a:p>
            <a:pPr algn="just"/>
            <a:r>
              <a:rPr lang="cs-CZ" sz="1600" dirty="0"/>
              <a:t>Interpretace ukazatelů v jednotlivých oblastech – způsob vyhodnocení, stanovení míry uspokojení</a:t>
            </a:r>
          </a:p>
          <a:p>
            <a:pPr algn="just"/>
            <a:r>
              <a:rPr lang="cs-CZ" sz="1600" dirty="0"/>
              <a:t>Implementace BSC</a:t>
            </a:r>
          </a:p>
          <a:p>
            <a:pPr algn="just"/>
            <a:r>
              <a:rPr lang="cs-CZ" sz="1600" dirty="0"/>
              <a:t>Metody měření strategických cílů</a:t>
            </a:r>
          </a:p>
          <a:p>
            <a:pPr algn="just"/>
            <a:r>
              <a:rPr lang="cs-CZ" sz="1600" dirty="0"/>
              <a:t>Hodnocení ukazatelů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Kroky metody </a:t>
            </a:r>
            <a:r>
              <a:rPr lang="cs-CZ" dirty="0" err="1"/>
              <a:t>Balanced</a:t>
            </a:r>
            <a:r>
              <a:rPr lang="cs-CZ" dirty="0"/>
              <a:t> </a:t>
            </a:r>
            <a:r>
              <a:rPr lang="cs-CZ" dirty="0" err="1"/>
              <a:t>Scorecard</a:t>
            </a:r>
            <a:endParaRPr lang="cs-CZ" dirty="0"/>
          </a:p>
        </p:txBody>
      </p:sp>
    </p:spTree>
    <p:extLst>
      <p:ext uri="{BB962C8B-B14F-4D97-AF65-F5344CB8AC3E}">
        <p14:creationId xmlns:p14="http://schemas.microsoft.com/office/powerpoint/2010/main" val="19425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Faktory důležité pro úspěšnou implementaci strategie</a:t>
            </a:r>
          </a:p>
        </p:txBody>
      </p:sp>
    </p:spTree>
    <p:extLst>
      <p:ext uri="{BB962C8B-B14F-4D97-AF65-F5344CB8AC3E}">
        <p14:creationId xmlns:p14="http://schemas.microsoft.com/office/powerpoint/2010/main" val="392275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Omezenost zdrojů – finanční prostředky, lidské a materiální zdroje nedostačují na realizaci strategických rozhodnutí.</a:t>
            </a:r>
          </a:p>
          <a:p>
            <a:pPr lvl="0" algn="just"/>
            <a:r>
              <a:rPr lang="cs-CZ" sz="1600" dirty="0"/>
              <a:t>Neúspěšnost – známost neúspěšnosti organizace při realizaci strategických rozhodnutích.</a:t>
            </a:r>
          </a:p>
          <a:p>
            <a:pPr lvl="0" algn="just"/>
            <a:r>
              <a:rPr lang="cs-CZ" sz="1600" dirty="0"/>
              <a:t>Špatná komunikace – transfer informací a znalostí v různých jednotkách organizace je špatný a nefunguje.</a:t>
            </a:r>
          </a:p>
          <a:p>
            <a:pPr lvl="0" algn="just"/>
            <a:r>
              <a:rPr lang="cs-CZ" sz="1600" dirty="0"/>
              <a:t>Konfliktní cíle a priority – cíle a strategie organizace jsou vzájemně divergentní, vzájemně si odporující.</a:t>
            </a:r>
          </a:p>
          <a:p>
            <a:pPr lvl="0" algn="just"/>
            <a:r>
              <a:rPr lang="cs-CZ" sz="1600" dirty="0"/>
              <a:t>Nejistota okolí – při implementaci strategie se vyskytly neočekávané problémy a změny v podnikatelském prostředí.</a:t>
            </a:r>
          </a:p>
          <a:p>
            <a:pPr lvl="0" algn="just"/>
            <a:r>
              <a:rPr lang="cs-CZ" sz="1600" dirty="0"/>
              <a:t>Koordinace – koordinace exekutivních aktivit je špatná a neúčinná.</a:t>
            </a:r>
          </a:p>
          <a:p>
            <a:pPr lvl="0" algn="just"/>
            <a:r>
              <a:rPr lang="cs-CZ" sz="1600" dirty="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Bariéry implementace strategie</a:t>
            </a:r>
          </a:p>
        </p:txBody>
      </p:sp>
    </p:spTree>
    <p:extLst>
      <p:ext uri="{BB962C8B-B14F-4D97-AF65-F5344CB8AC3E}">
        <p14:creationId xmlns:p14="http://schemas.microsoft.com/office/powerpoint/2010/main" val="280952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Strategická kontrola</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5887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1440160"/>
          </a:xfrm>
          <a:prstGeom prst="rect">
            <a:avLst/>
          </a:prstGeom>
        </p:spPr>
        <p:txBody>
          <a:bodyPr>
            <a:noAutofit/>
          </a:bodyPr>
          <a:lstStyle/>
          <a:p>
            <a:pPr algn="just"/>
            <a:r>
              <a:rPr lang="cs-CZ" sz="1600" dirty="0">
                <a:solidFill>
                  <a:srgbClr val="307871"/>
                </a:solidFill>
                <a:latin typeface="Times New Roman" panose="02020603050405020304" pitchFamily="18" charset="0"/>
                <a:cs typeface="Times New Roman" panose="02020603050405020304" pitchFamily="18" charset="0"/>
              </a:rPr>
              <a:t>Pojetí kontroly v managementu</a:t>
            </a:r>
          </a:p>
          <a:p>
            <a:pPr algn="just"/>
            <a:r>
              <a:rPr lang="cs-CZ" sz="1600" dirty="0">
                <a:solidFill>
                  <a:srgbClr val="307871"/>
                </a:solidFill>
                <a:latin typeface="Times New Roman" panose="02020603050405020304" pitchFamily="18" charset="0"/>
                <a:cs typeface="Times New Roman" panose="02020603050405020304" pitchFamily="18" charset="0"/>
              </a:rPr>
              <a:t>Kontrolní proces, jeho průběh a funkce</a:t>
            </a:r>
          </a:p>
          <a:p>
            <a:pPr algn="just"/>
            <a:r>
              <a:rPr lang="cs-CZ" sz="1600" dirty="0">
                <a:solidFill>
                  <a:srgbClr val="307871"/>
                </a:solidFill>
                <a:latin typeface="Times New Roman" panose="02020603050405020304" pitchFamily="18" charset="0"/>
                <a:cs typeface="Times New Roman" panose="02020603050405020304" pitchFamily="18" charset="0"/>
              </a:rPr>
              <a:t>Typy kontrol v podniku</a:t>
            </a:r>
          </a:p>
          <a:p>
            <a:pPr algn="just"/>
            <a:r>
              <a:rPr lang="cs-CZ" sz="1600" dirty="0">
                <a:solidFill>
                  <a:srgbClr val="307871"/>
                </a:solidFill>
                <a:latin typeface="Times New Roman" panose="02020603050405020304" pitchFamily="18" charset="0"/>
                <a:cs typeface="Times New Roman" panose="02020603050405020304" pitchFamily="18" charset="0"/>
              </a:rPr>
              <a:t>Podstata strategické kontroly</a:t>
            </a:r>
          </a:p>
          <a:p>
            <a:pPr algn="just"/>
            <a:r>
              <a:rPr lang="cs-CZ" sz="1600" dirty="0">
                <a:solidFill>
                  <a:srgbClr val="307871"/>
                </a:solidFill>
                <a:latin typeface="Times New Roman" panose="02020603050405020304" pitchFamily="18" charset="0"/>
                <a:cs typeface="Times New Roman" panose="02020603050405020304" pitchFamily="18" charset="0"/>
              </a:rPr>
              <a:t>Význam a náplň strategické kontroly</a:t>
            </a:r>
          </a:p>
          <a:p>
            <a:pPr algn="just"/>
            <a:r>
              <a:rPr lang="cs-CZ" altLang="cs-CZ" sz="1600" dirty="0">
                <a:solidFill>
                  <a:srgbClr val="307871"/>
                </a:solidFill>
                <a:latin typeface="Times New Roman" panose="02020603050405020304" pitchFamily="18" charset="0"/>
                <a:cs typeface="Times New Roman" panose="02020603050405020304" pitchFamily="18" charset="0"/>
              </a:rPr>
              <a:t>Proces strategické kontroly</a:t>
            </a:r>
          </a:p>
          <a:p>
            <a:pPr algn="just"/>
            <a:r>
              <a:rPr lang="cs-CZ" altLang="cs-CZ" sz="1600" dirty="0">
                <a:solidFill>
                  <a:srgbClr val="307871"/>
                </a:solidFill>
                <a:latin typeface="Times New Roman" panose="02020603050405020304" pitchFamily="18" charset="0"/>
                <a:cs typeface="Times New Roman" panose="02020603050405020304" pitchFamily="18" charset="0"/>
              </a:rPr>
              <a:t>Zaměření a obsah strategické kontroly</a:t>
            </a:r>
          </a:p>
          <a:p>
            <a:pPr algn="just"/>
            <a:r>
              <a:rPr lang="cs-CZ" altLang="cs-CZ" sz="1600" dirty="0">
                <a:solidFill>
                  <a:srgbClr val="307871"/>
                </a:solidFill>
                <a:latin typeface="Times New Roman" panose="02020603050405020304" pitchFamily="18" charset="0"/>
                <a:cs typeface="Times New Roman" panose="02020603050405020304" pitchFamily="18" charset="0"/>
              </a:rPr>
              <a:t>Strategický audit</a:t>
            </a:r>
          </a:p>
          <a:p>
            <a:pPr algn="just"/>
            <a:r>
              <a:rPr lang="cs-CZ" altLang="cs-CZ" sz="1600" dirty="0">
                <a:solidFill>
                  <a:srgbClr val="307871"/>
                </a:solidFill>
                <a:latin typeface="Times New Roman" panose="02020603050405020304" pitchFamily="18" charset="0"/>
                <a:cs typeface="Times New Roman" panose="02020603050405020304" pitchFamily="18" charset="0"/>
              </a:rPr>
              <a:t>Specifické formy kontroly</a:t>
            </a:r>
          </a:p>
        </p:txBody>
      </p:sp>
      <p:sp>
        <p:nvSpPr>
          <p:cNvPr id="6" name="Nadpis 5"/>
          <p:cNvSpPr>
            <a:spLocks noGrp="1"/>
          </p:cNvSpPr>
          <p:nvPr>
            <p:ph type="title"/>
          </p:nvPr>
        </p:nvSpPr>
        <p:spPr>
          <a:xfrm>
            <a:off x="179512" y="195486"/>
            <a:ext cx="3888432" cy="507703"/>
          </a:xfrm>
        </p:spPr>
        <p:txBody>
          <a:bodyPr/>
          <a:lstStyle/>
          <a:p>
            <a:r>
              <a:rPr lang="cs-CZ" dirty="0"/>
              <a:t>Osnova tématu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4538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p>
          <a:p>
            <a:r>
              <a:rPr lang="cs-CZ" sz="1600" dirty="0"/>
              <a:t>Základní náplní kontroly v obecném slova smyslu je sledování plnění úkolů plánu, zjišťování odchylek skutečnosti od plánu, rozbor příčin vzniku odchylek a jejich včasné odstranění.</a:t>
            </a:r>
          </a:p>
          <a:p>
            <a:r>
              <a:rPr lang="pl-PL" sz="1600" dirty="0"/>
              <a:t>Kontrola je jednou ze základních funkcí řízení.</a:t>
            </a:r>
          </a:p>
          <a:p>
            <a:r>
              <a:rPr lang="cs-CZ" sz="1600" dirty="0"/>
              <a:t>Z hlediska systémového je kontrola zpětnovazební činností.</a:t>
            </a:r>
          </a:p>
          <a:p>
            <a:r>
              <a:rPr lang="cs-CZ" sz="1600" dirty="0"/>
              <a:t>Kontrola umožňuje prostřednictvím identifikace odchylek od cíle a plánu realizovat nápravná opatření vedoucí k dosažení cílů. A to, pokud možno, ještě dříve, než odchylky nastanou (jde o prevenci).</a:t>
            </a:r>
          </a:p>
          <a:p>
            <a:r>
              <a:rPr lang="cs-CZ" sz="1600" dirty="0"/>
              <a:t>Je to proces, jehož prováděním získává řídící orgán informace o rozdílu mezi plánovaným a skutečným stavem systému (struktury, organizace, firmy) a také o příčinách jeho 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Pojetí kontroly</a:t>
            </a:r>
          </a:p>
        </p:txBody>
      </p:sp>
    </p:spTree>
    <p:extLst>
      <p:ext uri="{BB962C8B-B14F-4D97-AF65-F5344CB8AC3E}">
        <p14:creationId xmlns:p14="http://schemas.microsoft.com/office/powerpoint/2010/main" val="231683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p>
          <a:p>
            <a:pPr lvl="0" algn="just"/>
            <a:r>
              <a:rPr lang="cs-CZ" sz="1600" b="1" dirty="0"/>
              <a:t>Uvědomění si skutečnost, že vše nelze kontrolovat. </a:t>
            </a:r>
            <a:r>
              <a:rPr lang="cs-CZ" sz="1600" dirty="0"/>
              <a:t>Některé 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Vlastnosti kontrolního procesu</a:t>
            </a:r>
          </a:p>
        </p:txBody>
      </p:sp>
    </p:spTree>
    <p:extLst>
      <p:ext uri="{BB962C8B-B14F-4D97-AF65-F5344CB8AC3E}">
        <p14:creationId xmlns:p14="http://schemas.microsoft.com/office/powerpoint/2010/main" val="386848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Poznávací funkce</a:t>
            </a:r>
          </a:p>
          <a:p>
            <a:pPr lvl="1" algn="just"/>
            <a:r>
              <a:rPr lang="cs-CZ" sz="1600" dirty="0"/>
              <a:t>zjišťovací fáze</a:t>
            </a:r>
          </a:p>
          <a:p>
            <a:pPr lvl="1" algn="just"/>
            <a:r>
              <a:rPr lang="cs-CZ" sz="1600" dirty="0"/>
              <a:t>hodnotící fáze </a:t>
            </a:r>
          </a:p>
          <a:p>
            <a:pPr marL="457200" lvl="1" indent="0" algn="just">
              <a:buNone/>
            </a:pPr>
            <a:endParaRPr lang="cs-CZ" sz="1600" dirty="0"/>
          </a:p>
          <a:p>
            <a:pPr algn="just"/>
            <a:r>
              <a:rPr lang="cs-CZ" sz="1600" b="1" dirty="0"/>
              <a:t>Nápravná funkce </a:t>
            </a:r>
            <a:r>
              <a:rPr lang="cs-CZ" sz="1600" dirty="0"/>
              <a:t>– určující faktor účinnosti kontroly; vzniká po zaregistrování výsledků poznání, které mohou nabývat těchto parametrů:</a:t>
            </a:r>
          </a:p>
          <a:p>
            <a:pPr lvl="1" algn="just"/>
            <a:r>
              <a:rPr lang="cs-CZ" sz="1600" dirty="0"/>
              <a:t>odpovídající,</a:t>
            </a:r>
          </a:p>
          <a:p>
            <a:pPr lvl="1" algn="just"/>
            <a:r>
              <a:rPr lang="cs-CZ" sz="1600" dirty="0"/>
              <a:t>neodpovídající – kladné</a:t>
            </a:r>
          </a:p>
          <a:p>
            <a:pPr lvl="1" algn="just"/>
            <a:r>
              <a:rPr lang="cs-CZ" sz="1600" dirty="0"/>
              <a:t>neodpovídající - záporné</a:t>
            </a:r>
          </a:p>
          <a:p>
            <a:pPr marL="457200" lvl="1" indent="0" algn="just">
              <a:buNone/>
            </a:pPr>
            <a:endParaRPr lang="cs-CZ" sz="1600" dirty="0"/>
          </a:p>
          <a:p>
            <a:pPr algn="just"/>
            <a:r>
              <a:rPr lang="cs-CZ" sz="1600" b="1" dirty="0"/>
              <a:t>Výchovná funkce </a:t>
            </a:r>
          </a:p>
          <a:p>
            <a:pPr lvl="1" algn="just"/>
            <a:r>
              <a:rPr lang="cs-CZ" sz="1600" dirty="0"/>
              <a:t>upevňuje společenskou a pracovní kázeň,</a:t>
            </a:r>
          </a:p>
          <a:p>
            <a:pPr lvl="1" algn="just"/>
            <a:r>
              <a:rPr lang="cs-CZ" sz="1600" dirty="0"/>
              <a:t>omezuje nesprávné metody práce ( rozbor příčin odchylek),</a:t>
            </a:r>
          </a:p>
          <a:p>
            <a:pPr lvl="1" algn="just"/>
            <a:r>
              <a:rPr lang="cs-CZ" sz="1600" dirty="0"/>
              <a:t>vychovává 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Funkce kontrolního procesu</a:t>
            </a:r>
          </a:p>
        </p:txBody>
      </p:sp>
    </p:spTree>
    <p:extLst>
      <p:ext uri="{BB962C8B-B14F-4D97-AF65-F5344CB8AC3E}">
        <p14:creationId xmlns:p14="http://schemas.microsoft.com/office/powerpoint/2010/main" val="151944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a:t>
            </a:r>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23926594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kontroly </a:t>
            </a:r>
            <a:r>
              <a:rPr lang="cs-CZ" sz="1600" dirty="0"/>
              <a:t>– určení toho jaké skutečnosti, události nebo záležitosti je potřeba kontrolovat.</a:t>
            </a:r>
          </a:p>
          <a:p>
            <a:pPr marL="109728" indent="0" algn="just">
              <a:buNone/>
            </a:pPr>
            <a:endParaRPr lang="cs-CZ" sz="1600" dirty="0"/>
          </a:p>
          <a:p>
            <a:pPr algn="just"/>
            <a:r>
              <a:rPr lang="cs-CZ" sz="1600" b="1" dirty="0"/>
              <a:t>Získávání a výběr informací pro kontrolu</a:t>
            </a:r>
            <a:r>
              <a:rPr lang="cs-CZ" sz="1600" dirty="0"/>
              <a:t> – cílem každé kontroly je získat přehled o vývoji sledované skutečnosti, k tomu jsou potřebné informace primární a sekundární</a:t>
            </a:r>
          </a:p>
          <a:p>
            <a:pPr lvl="1" algn="just"/>
            <a:r>
              <a:rPr lang="cs-CZ" sz="1600" dirty="0"/>
              <a:t>primární – získané informace přímým sledováním</a:t>
            </a:r>
          </a:p>
          <a:p>
            <a:pPr lvl="1" algn="just"/>
            <a:r>
              <a:rPr lang="cs-CZ" sz="1600" dirty="0"/>
              <a:t> sekundární – různé formy převzatých informací jako jsou zprávy, hlášení, kalkulace, účetnictví statistika,..</a:t>
            </a:r>
          </a:p>
          <a:p>
            <a:pPr algn="just"/>
            <a:endParaRPr lang="cs-CZ" sz="1600" dirty="0"/>
          </a:p>
          <a:p>
            <a:r>
              <a:rPr lang="cs-CZ" sz="1600" b="1" dirty="0"/>
              <a:t>Ověření správnosti získaných informací </a:t>
            </a:r>
            <a:r>
              <a:rPr lang="cs-CZ" sz="1600" dirty="0"/>
              <a:t>– posuzuje se formální a věcná správnost informací – např. náležitosti dokumentů, podpisová oprávnění, úplnost údajů, početní správnost. Důležité je zjistit věrohodnost informací. </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a:t>
            </a:r>
          </a:p>
        </p:txBody>
      </p:sp>
    </p:spTree>
    <p:extLst>
      <p:ext uri="{BB962C8B-B14F-4D97-AF65-F5344CB8AC3E}">
        <p14:creationId xmlns:p14="http://schemas.microsoft.com/office/powerpoint/2010/main" val="243909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Tuzemská organizační struktura s exportním oddělením </a:t>
            </a:r>
            <a:r>
              <a:rPr lang="cs-CZ" sz="1800" dirty="0"/>
              <a:t>(exportní organizace, exportní společnosti, exportní domy, exportní reprezentanti, reprezentační/zastupitelská kancelář)</a:t>
            </a:r>
          </a:p>
          <a:p>
            <a:pPr marL="0" indent="0" algn="just">
              <a:buNone/>
            </a:pPr>
            <a:r>
              <a:rPr lang="cs-CZ" sz="1800" b="1" dirty="0"/>
              <a:t>Tuzemská organizační struktura se zahraničními organizačními jednotkami</a:t>
            </a:r>
          </a:p>
          <a:p>
            <a:pPr algn="just"/>
            <a:r>
              <a:rPr lang="cs-CZ" sz="1800" dirty="0"/>
              <a:t>Zahraniční přidružená společnost (</a:t>
            </a:r>
            <a:r>
              <a:rPr lang="cs-CZ" sz="1800" dirty="0" err="1"/>
              <a:t>subsidiary</a:t>
            </a:r>
            <a:r>
              <a:rPr lang="cs-CZ" sz="1800" dirty="0"/>
              <a:t> </a:t>
            </a:r>
            <a:r>
              <a:rPr lang="cs-CZ" sz="1800" dirty="0" err="1"/>
              <a:t>company</a:t>
            </a:r>
            <a:r>
              <a:rPr lang="cs-CZ" sz="1800" dirty="0"/>
              <a:t>)</a:t>
            </a:r>
          </a:p>
          <a:p>
            <a:pPr lvl="1" algn="just"/>
            <a:r>
              <a:rPr lang="cs-CZ" sz="1800" dirty="0"/>
              <a:t>Spřátelená společnost (vlastnický podíl matky </a:t>
            </a:r>
            <a:r>
              <a:rPr lang="en-US" sz="1800" dirty="0"/>
              <a:t>&lt;</a:t>
            </a:r>
            <a:r>
              <a:rPr lang="cs-CZ" sz="1800" dirty="0"/>
              <a:t> 20%)</a:t>
            </a:r>
          </a:p>
          <a:p>
            <a:pPr lvl="1" algn="just"/>
            <a:r>
              <a:rPr lang="cs-CZ" sz="1800" dirty="0"/>
              <a:t>Zahraniční přidružená společnost</a:t>
            </a:r>
          </a:p>
          <a:p>
            <a:pPr lvl="2" algn="just"/>
            <a:r>
              <a:rPr lang="cs-CZ" sz="1800" dirty="0"/>
              <a:t>Dceřiná společnost (vlastnický podíl matky </a:t>
            </a:r>
            <a:r>
              <a:rPr lang="en-US" sz="1800" dirty="0"/>
              <a:t>&gt;</a:t>
            </a:r>
            <a:r>
              <a:rPr lang="cs-CZ" sz="1800" dirty="0"/>
              <a:t> 50%)</a:t>
            </a:r>
          </a:p>
          <a:p>
            <a:pPr lvl="2" algn="just"/>
            <a:r>
              <a:rPr lang="cs-CZ" sz="1800" dirty="0"/>
              <a:t>Filiálka (vlastnický podíl matky 10 – 50%)</a:t>
            </a:r>
          </a:p>
          <a:p>
            <a:pPr algn="just"/>
            <a:r>
              <a:rPr lang="cs-CZ" sz="1800" dirty="0"/>
              <a:t>Zahraniční pobočka (</a:t>
            </a:r>
            <a:r>
              <a:rPr lang="cs-CZ" sz="1800" dirty="0" err="1"/>
              <a:t>branch</a:t>
            </a:r>
            <a:r>
              <a:rPr lang="cs-CZ" sz="1800" dirty="0"/>
              <a:t> </a:t>
            </a:r>
            <a:r>
              <a:rPr lang="cs-CZ" sz="1800" dirty="0" err="1"/>
              <a:t>office</a:t>
            </a:r>
            <a:r>
              <a:rPr lang="cs-CZ" sz="1800" dirty="0"/>
              <a:t>)</a:t>
            </a:r>
          </a:p>
          <a:p>
            <a:pPr marL="0" indent="0" algn="just">
              <a:buNone/>
            </a:pPr>
            <a:r>
              <a:rPr lang="cs-CZ" sz="1800" b="1" dirty="0"/>
              <a:t>Mezinárodní divize </a:t>
            </a:r>
            <a:r>
              <a:rPr lang="cs-CZ" sz="1800" dirty="0"/>
              <a:t>(produktové, funkcionální, geografické, maticová)</a:t>
            </a:r>
          </a:p>
          <a:p>
            <a:pPr algn="just"/>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Organizace nadnárodních společností</a:t>
            </a:r>
          </a:p>
        </p:txBody>
      </p:sp>
    </p:spTree>
    <p:extLst>
      <p:ext uri="{BB962C8B-B14F-4D97-AF65-F5344CB8AC3E}">
        <p14:creationId xmlns:p14="http://schemas.microsoft.com/office/powerpoint/2010/main" val="214273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Hodnocení kontrolovaných skutečností </a:t>
            </a:r>
            <a:r>
              <a:rPr lang="cs-CZ" sz="1600" dirty="0"/>
              <a:t>– podstatou je srovnávání, kdy zjištěné údaje, které odráží stav skutečnosti porovnáme se stanovenými kritérii. Srovnání je prováděno třemi způsoby</a:t>
            </a:r>
          </a:p>
          <a:p>
            <a:pPr lvl="1" algn="just"/>
            <a:r>
              <a:rPr lang="cs-CZ" sz="1600" dirty="0"/>
              <a:t>srovnání se standardy</a:t>
            </a:r>
          </a:p>
          <a:p>
            <a:pPr lvl="1" algn="just"/>
            <a:r>
              <a:rPr lang="cs-CZ" sz="1600" dirty="0"/>
              <a:t>srovnání v čase</a:t>
            </a:r>
          </a:p>
          <a:p>
            <a:pPr lvl="1" algn="just"/>
            <a:r>
              <a:rPr lang="cs-CZ" sz="1600" dirty="0"/>
              <a:t>srovnání v prostoru</a:t>
            </a:r>
          </a:p>
          <a:p>
            <a:pPr algn="just"/>
            <a:r>
              <a:rPr lang="cs-CZ" sz="1600" dirty="0"/>
              <a:t>Při zjištění odchylek upravit a přijmout preventivní opatření</a:t>
            </a:r>
          </a:p>
          <a:p>
            <a:pPr algn="just"/>
            <a:endParaRPr lang="cs-CZ" sz="1600" dirty="0"/>
          </a:p>
          <a:p>
            <a:pPr algn="just"/>
            <a:r>
              <a:rPr lang="cs-CZ" sz="1600" b="1" dirty="0"/>
              <a:t>Závěry a návrhy opatření </a:t>
            </a:r>
            <a:r>
              <a:rPr lang="cs-CZ" sz="1600" dirty="0"/>
              <a:t>– návrh dalšího postupu a opatření podle zjištěné situace:</a:t>
            </a:r>
          </a:p>
          <a:p>
            <a:pPr lvl="1" algn="just"/>
            <a:r>
              <a:rPr lang="cs-CZ" sz="1600" dirty="0"/>
              <a:t>žádoucí stav</a:t>
            </a:r>
          </a:p>
          <a:p>
            <a:pPr lvl="1" algn="just"/>
            <a:r>
              <a:rPr lang="cs-CZ" sz="1600" dirty="0"/>
              <a:t>odchylky – provedení korigujících opatření </a:t>
            </a:r>
          </a:p>
          <a:p>
            <a:pPr lvl="1" algn="just"/>
            <a:r>
              <a:rPr lang="cs-CZ" sz="1600" dirty="0"/>
              <a:t>nové 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II</a:t>
            </a:r>
          </a:p>
        </p:txBody>
      </p:sp>
    </p:spTree>
    <p:extLst>
      <p:ext uri="{BB962C8B-B14F-4D97-AF65-F5344CB8AC3E}">
        <p14:creationId xmlns:p14="http://schemas.microsoft.com/office/powerpoint/2010/main" val="181590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Zpětná vazba </a:t>
            </a:r>
            <a:r>
              <a:rPr lang="cs-CZ" sz="1600" dirty="0"/>
              <a:t>– zpětná vazba je realizována při navržení nápravných opatření a volba vhodného typu kontrolního systému:</a:t>
            </a:r>
          </a:p>
          <a:p>
            <a:pPr lvl="1" algn="just"/>
            <a:r>
              <a:rPr lang="cs-CZ" sz="1600" dirty="0"/>
              <a:t>dohlížecí, monitorovací a evidenční systém</a:t>
            </a:r>
          </a:p>
          <a:p>
            <a:pPr lvl="1" algn="just"/>
            <a:r>
              <a:rPr lang="cs-CZ" sz="1600" dirty="0"/>
              <a:t>hodnotící systémy</a:t>
            </a:r>
          </a:p>
          <a:p>
            <a:pPr lvl="1" algn="just"/>
            <a:r>
              <a:rPr lang="cs-CZ" sz="1600" dirty="0"/>
              <a:t>zpětná vazba</a:t>
            </a:r>
          </a:p>
          <a:p>
            <a:pPr lvl="1" algn="just"/>
            <a:r>
              <a:rPr lang="cs-CZ" sz="1600" dirty="0"/>
              <a:t>nápravná opatření</a:t>
            </a:r>
          </a:p>
          <a:p>
            <a:pPr lvl="1" algn="just"/>
            <a:r>
              <a:rPr lang="cs-CZ" sz="1600" dirty="0"/>
              <a:t>normy, standardy, pravidla, nařízení, záměry, cíle</a:t>
            </a:r>
          </a:p>
          <a:p>
            <a:pPr lvl="1" algn="just"/>
            <a:r>
              <a:rPr lang="cs-CZ" sz="1600" dirty="0"/>
              <a:t>ocenění,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III</a:t>
            </a:r>
          </a:p>
        </p:txBody>
      </p:sp>
    </p:spTree>
    <p:extLst>
      <p:ext uri="{BB962C8B-B14F-4D97-AF65-F5344CB8AC3E}">
        <p14:creationId xmlns:p14="http://schemas.microsoft.com/office/powerpoint/2010/main" val="276046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t>Základní typy kontrol</a:t>
            </a:r>
          </a:p>
          <a:p>
            <a:pPr marL="357188" lvl="1" indent="-357188">
              <a:buFont typeface="Arial" panose="020B0604020202020204" pitchFamily="34" charset="0"/>
              <a:buChar char="•"/>
            </a:pPr>
            <a:r>
              <a:rPr lang="cs-CZ" sz="1600" b="1" i="1" dirty="0"/>
              <a:t>Kontrola ročního plánu </a:t>
            </a:r>
            <a:r>
              <a:rPr lang="cs-CZ" sz="1600" dirty="0"/>
              <a:t>– zjišťuje 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a:t>Analýza ziskovosti </a:t>
            </a:r>
            <a:r>
              <a:rPr lang="cs-CZ" sz="1600" dirty="0"/>
              <a:t>- 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a:t>Analýza produktivity </a:t>
            </a:r>
            <a:r>
              <a:rPr lang="cs-CZ" sz="1600" dirty="0"/>
              <a:t>- provádí posouzení, zda firma dosahuje u určitých produktů, oblastí a trhů přiměřeného zisku pomocí metod: analýza historických vztahů, analýza konkurenční parity, tržní experimenty, data z jediného zdroje, úsudkové odhady</a:t>
            </a:r>
          </a:p>
          <a:p>
            <a:pPr marL="357188" lvl="1" indent="-357188">
              <a:buFont typeface="Arial" panose="020B0604020202020204" pitchFamily="34" charset="0"/>
              <a:buChar char="•"/>
            </a:pPr>
            <a:r>
              <a:rPr lang="cs-CZ" sz="1600" b="1" i="1" dirty="0"/>
              <a:t>Strategická kontrola</a:t>
            </a:r>
          </a:p>
          <a:p>
            <a:endParaRPr lang="cs-CZ" sz="1600" dirty="0"/>
          </a:p>
          <a:p>
            <a:pPr marL="0" indent="0">
              <a:buNone/>
            </a:pP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a:t>
            </a:r>
          </a:p>
        </p:txBody>
      </p:sp>
    </p:spTree>
    <p:extLst>
      <p:ext uri="{BB962C8B-B14F-4D97-AF65-F5344CB8AC3E}">
        <p14:creationId xmlns:p14="http://schemas.microsoft.com/office/powerpoint/2010/main" val="176313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Kontroly podle různých hledisek</a:t>
            </a:r>
          </a:p>
          <a:p>
            <a:pPr algn="just"/>
            <a:r>
              <a:rPr lang="cs-CZ" sz="1600" dirty="0"/>
              <a:t>Kontroly podle obsahové náplně – dle procesů, které jsou řízeny</a:t>
            </a:r>
          </a:p>
          <a:p>
            <a:pPr algn="just"/>
            <a:r>
              <a:rPr lang="cs-CZ" sz="1600" dirty="0"/>
              <a:t>Kontroly podle organizační úrovně – na různých úrovních řízení (vrcholové, střední a nižší úrovni) </a:t>
            </a:r>
          </a:p>
          <a:p>
            <a:pPr algn="just"/>
            <a:r>
              <a:rPr lang="cs-CZ" sz="1600" dirty="0"/>
              <a:t>Kontrola podle zaměření – na finanční hodnoty, na fyzické hodnoty</a:t>
            </a:r>
          </a:p>
          <a:p>
            <a:pPr algn="just"/>
            <a:r>
              <a:rPr lang="cs-CZ" sz="1600" dirty="0"/>
              <a:t>Kontrola podle hlediska doby trvání – nepřetržitá, občasná pravidelná, občasná nepravidelná</a:t>
            </a:r>
          </a:p>
          <a:p>
            <a:pPr algn="just"/>
            <a:r>
              <a:rPr lang="cs-CZ" sz="1600" b="1" i="1" dirty="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II</a:t>
            </a:r>
          </a:p>
        </p:txBody>
      </p:sp>
    </p:spTree>
    <p:extLst>
      <p:ext uri="{BB962C8B-B14F-4D97-AF65-F5344CB8AC3E}">
        <p14:creationId xmlns:p14="http://schemas.microsoft.com/office/powerpoint/2010/main" val="200222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Kontroly podle charakteru provádění členíme dále 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činnosti.</a:t>
            </a:r>
          </a:p>
          <a:p>
            <a:pPr algn="just"/>
            <a:r>
              <a:rPr lang="cs-CZ" sz="1600" b="1" i="1" dirty="0"/>
              <a:t>přímé a nepřímé</a:t>
            </a:r>
            <a:r>
              <a:rPr lang="cs-CZ" sz="1600" dirty="0"/>
              <a:t> – přímé kontroly se provádějí osobně řídícími orgány a nepřímé zprostředkovaně, např. pomocí auditorů, speciálních kontrolorů apod.</a:t>
            </a:r>
          </a:p>
          <a:p>
            <a:pPr algn="just"/>
            <a:r>
              <a:rPr lang="cs-CZ" sz="1600" b="1" i="1" dirty="0"/>
              <a:t>interní a externí</a:t>
            </a:r>
            <a:r>
              <a:rPr lang="cs-CZ" sz="1600" dirty="0"/>
              <a:t> – interní kontroly se provádějí vlastními silami, externí pak přes  experty a poradce.</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III</a:t>
            </a:r>
          </a:p>
        </p:txBody>
      </p:sp>
    </p:spTree>
    <p:extLst>
      <p:ext uri="{BB962C8B-B14F-4D97-AF65-F5344CB8AC3E}">
        <p14:creationId xmlns:p14="http://schemas.microsoft.com/office/powerpoint/2010/main" val="160913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kontroly – co je cílem kontroly, jaký účel má splnit</a:t>
            </a:r>
          </a:p>
          <a:p>
            <a:pPr algn="just"/>
            <a:endParaRPr lang="cs-CZ" sz="1600" dirty="0"/>
          </a:p>
          <a:p>
            <a:pPr algn="just"/>
            <a:r>
              <a:rPr lang="cs-CZ" sz="1600" dirty="0"/>
              <a:t>Předmět kontroly – co je předmětem kontroly, co bude kontrolováno</a:t>
            </a:r>
          </a:p>
          <a:p>
            <a:pPr algn="just"/>
            <a:endParaRPr lang="cs-CZ" sz="1600" dirty="0"/>
          </a:p>
          <a:p>
            <a:pPr algn="just"/>
            <a:r>
              <a:rPr lang="cs-CZ" sz="1600" dirty="0"/>
              <a:t>Subjekt kontroly – kdo bude kontrolovat</a:t>
            </a:r>
          </a:p>
          <a:p>
            <a:pPr algn="just"/>
            <a:endParaRPr lang="cs-CZ" sz="1600" dirty="0"/>
          </a:p>
          <a:p>
            <a:pPr algn="just"/>
            <a:r>
              <a:rPr lang="cs-CZ" sz="1600" dirty="0"/>
              <a:t>Časová dimenze kontroly – jak často a v jakých intervalech bude kontrola prováděna</a:t>
            </a:r>
          </a:p>
          <a:p>
            <a:pPr algn="just"/>
            <a:endParaRPr lang="cs-CZ" sz="1600" dirty="0"/>
          </a:p>
          <a:p>
            <a:pPr algn="just"/>
            <a:r>
              <a:rPr lang="cs-CZ" sz="1600" dirty="0"/>
              <a:t>Postupy, metody kontroly – jakým způsobem bude kontrola prováděna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Tvorba kontrolního systému</a:t>
            </a:r>
          </a:p>
        </p:txBody>
      </p:sp>
    </p:spTree>
    <p:extLst>
      <p:ext uri="{BB962C8B-B14F-4D97-AF65-F5344CB8AC3E}">
        <p14:creationId xmlns:p14="http://schemas.microsoft.com/office/powerpoint/2010/main" val="230426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funkcemi. </a:t>
            </a:r>
          </a:p>
          <a:p>
            <a:pPr algn="just"/>
            <a:r>
              <a:rPr lang="cs-CZ" sz="1600" b="1" dirty="0"/>
              <a:t>Přiměřenost</a:t>
            </a:r>
            <a:r>
              <a:rPr lang="cs-CZ" sz="1600" dirty="0"/>
              <a:t> – kontrola musí zjišťovat informace skutečně potřebné a závažné, ne podružné. </a:t>
            </a:r>
          </a:p>
          <a:p>
            <a:pPr algn="just"/>
            <a:r>
              <a:rPr lang="cs-CZ" sz="1600" b="1" dirty="0"/>
              <a:t>Efektivnost</a:t>
            </a:r>
            <a:r>
              <a:rPr lang="cs-CZ" sz="1600" dirty="0"/>
              <a:t> – nízké náklady, malé vedlejší účinky a vysoké přínosy kontroly (přínos musí být vyšší než náklady na kontrolu). </a:t>
            </a:r>
          </a:p>
          <a:p>
            <a:pPr algn="just"/>
            <a:r>
              <a:rPr lang="cs-CZ" sz="1600" b="1" dirty="0"/>
              <a:t>Budoucnost</a:t>
            </a:r>
            <a:r>
              <a:rPr lang="cs-CZ" sz="1600" dirty="0"/>
              <a:t> – na základě výsledků kontroly rozhodujeme o budoucím vývoji procesů (zjišťujeme současný a vlastně i minulý stav a náprava teprve nastane s časovým odstupem). </a:t>
            </a:r>
          </a:p>
          <a:p>
            <a:pPr algn="just"/>
            <a:r>
              <a:rPr lang="cs-CZ" sz="1600" b="1" dirty="0"/>
              <a:t>Pružnost</a:t>
            </a:r>
            <a:r>
              <a:rPr lang="cs-CZ" sz="1600" dirty="0"/>
              <a:t> – systém kontroly musí být schopen rychlé reakce na potřeby, neočekávané změny i možná nová řešení.  </a:t>
            </a:r>
          </a:p>
          <a:p>
            <a:pPr algn="just"/>
            <a:r>
              <a:rPr lang="cs-CZ" sz="1600" b="1" dirty="0"/>
              <a:t>Motivace</a:t>
            </a:r>
            <a:r>
              <a:rPr lang="cs-CZ" sz="1600" dirty="0"/>
              <a:t> – kontrola má mít motivační funkci. Jejím cílem je sjednocovat lidi, ale také vytvářet povědomí o tom, že jsem či mohu být kontrolován.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Zásady efektivní kontroly</a:t>
            </a:r>
          </a:p>
        </p:txBody>
      </p:sp>
    </p:spTree>
    <p:extLst>
      <p:ext uri="{BB962C8B-B14F-4D97-AF65-F5344CB8AC3E}">
        <p14:creationId xmlns:p14="http://schemas.microsoft.com/office/powerpoint/2010/main" val="32410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 </a:t>
            </a:r>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  </a:t>
            </a:r>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Nedostatky kontroly</a:t>
            </a:r>
          </a:p>
        </p:txBody>
      </p:sp>
    </p:spTree>
    <p:extLst>
      <p:ext uri="{BB962C8B-B14F-4D97-AF65-F5344CB8AC3E}">
        <p14:creationId xmlns:p14="http://schemas.microsoft.com/office/powerpoint/2010/main" val="17108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Strategická kontrola </a:t>
            </a:r>
            <a:r>
              <a:rPr lang="cs-CZ" sz="1600" dirty="0"/>
              <a:t>– směr vývoje podniku, hodnocení strategie, celkové výsledky hospodaření, vztahy s podnikatelským prostředím, vztahy mezi organizačními jednotkami.</a:t>
            </a:r>
          </a:p>
          <a:p>
            <a:pPr algn="just"/>
            <a:endParaRPr lang="cs-CZ" sz="1600" dirty="0"/>
          </a:p>
          <a:p>
            <a:pPr algn="just"/>
            <a:r>
              <a:rPr lang="cs-CZ" sz="1600" b="1" dirty="0"/>
              <a:t>Taktická (manažerská) kontrola </a:t>
            </a:r>
            <a:r>
              <a:rPr lang="cs-CZ" sz="1600" dirty="0"/>
              <a:t>– zaměření na organizační </a:t>
            </a:r>
            <a:r>
              <a:rPr lang="pl-PL" sz="1600" dirty="0"/>
              <a:t>jednotky jako celek, kontroly zpravidla periodické. </a:t>
            </a:r>
          </a:p>
          <a:p>
            <a:pPr algn="just"/>
            <a:endParaRPr lang="cs-CZ" sz="1600" dirty="0"/>
          </a:p>
          <a:p>
            <a:r>
              <a:rPr lang="cs-CZ" sz="1600" b="1" dirty="0"/>
              <a:t>Operativní kontrola </a:t>
            </a:r>
            <a:r>
              <a:rPr lang="cs-CZ" sz="1600" dirty="0"/>
              <a:t>– časové intervaly kontroly kratší než u výše uvedených. Zaměřeno na individuální a dílčí úkoly a činnosti – zda práce provedena ve shodě s postupy, pravidly a daných termínech.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Úrovně kontrol v podniku z pohledu řízení </a:t>
            </a:r>
          </a:p>
        </p:txBody>
      </p:sp>
    </p:spTree>
    <p:extLst>
      <p:ext uri="{BB962C8B-B14F-4D97-AF65-F5344CB8AC3E}">
        <p14:creationId xmlns:p14="http://schemas.microsoft.com/office/powerpoint/2010/main" val="364212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kontrola je procesem sledování, rozboru a přijetí opatření vzniklých odchylek mezi záměry strategie a její postupnou realizaci, včetně sledování rozdílů v době její tvorby.</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p>
          <a:p>
            <a:pPr lvl="0" algn="just"/>
            <a:r>
              <a:rPr lang="cs-CZ" sz="1600" dirty="0"/>
              <a:t>Strategická kontrola je velmi často prováděna v delším časovém intervalu a zejména se soustřeďuje na budoucnost. </a:t>
            </a:r>
          </a:p>
          <a:p>
            <a:pPr lvl="0" algn="just"/>
            <a:r>
              <a:rPr lang="cs-CZ" sz="1600" dirty="0"/>
              <a:t>Její 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změny.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Strategická kontrola</a:t>
            </a:r>
          </a:p>
        </p:txBody>
      </p:sp>
    </p:spTree>
    <p:extLst>
      <p:ext uri="{BB962C8B-B14F-4D97-AF65-F5344CB8AC3E}">
        <p14:creationId xmlns:p14="http://schemas.microsoft.com/office/powerpoint/2010/main" val="2050778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Organizace nadnárodních společností</a:t>
            </a:r>
          </a:p>
        </p:txBody>
      </p:sp>
      <p:pic>
        <p:nvPicPr>
          <p:cNvPr id="33" name="Obrázek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5696" y="819069"/>
            <a:ext cx="5256583" cy="3655592"/>
          </a:xfrm>
          <a:prstGeom prst="rect">
            <a:avLst/>
          </a:prstGeom>
        </p:spPr>
      </p:pic>
    </p:spTree>
    <p:extLst>
      <p:ext uri="{BB962C8B-B14F-4D97-AF65-F5344CB8AC3E}">
        <p14:creationId xmlns:p14="http://schemas.microsoft.com/office/powerpoint/2010/main" val="160905828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p>
          <a:p>
            <a:pPr marL="0" indent="0" algn="just">
              <a:buNone/>
            </a:pPr>
            <a:endParaRPr lang="cs-CZ" sz="1600" dirty="0"/>
          </a:p>
          <a:p>
            <a:pPr lvl="0" algn="just"/>
            <a:r>
              <a:rPr lang="cs-CZ" sz="1600" dirty="0"/>
              <a:t>kontrolou naplňování strategického záměru (sledování vývojového směru podniku);</a:t>
            </a:r>
          </a:p>
          <a:p>
            <a:pPr lvl="0" algn="just"/>
            <a:endParaRPr lang="cs-CZ" sz="1600" dirty="0"/>
          </a:p>
          <a:p>
            <a:pPr lvl="0" algn="just"/>
            <a:r>
              <a:rPr lang="cs-CZ" sz="1600" dirty="0"/>
              <a:t>kontrolou analytického postupu prostředí i vnitřních stránek podniku a jeho aplikací do konkrétních podnikových podmínek;</a:t>
            </a:r>
          </a:p>
          <a:p>
            <a:pPr lvl="0" algn="just"/>
            <a:endParaRPr lang="cs-CZ" sz="1600" dirty="0"/>
          </a:p>
          <a:p>
            <a:pPr lvl="0" algn="just"/>
            <a:r>
              <a:rPr lang="cs-CZ" sz="1600" dirty="0"/>
              <a:t>kontrolou vztahů mezi jednotlivými organizačními celky podniku prostřednictvím návaznosti a plněním funkčních strategií;</a:t>
            </a:r>
          </a:p>
          <a:p>
            <a:pPr lvl="0" algn="just"/>
            <a:endParaRPr lang="cs-CZ" sz="1600" dirty="0"/>
          </a:p>
          <a:p>
            <a:pPr lvl="0" algn="just"/>
            <a:r>
              <a:rPr lang="cs-CZ" sz="1600" dirty="0"/>
              <a:t>kontrolou celkových výsledků hospodaření podniku;</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Náplň strategického kontrolního procesu</a:t>
            </a:r>
          </a:p>
        </p:txBody>
      </p:sp>
    </p:spTree>
    <p:extLst>
      <p:ext uri="{BB962C8B-B14F-4D97-AF65-F5344CB8AC3E}">
        <p14:creationId xmlns:p14="http://schemas.microsoft.com/office/powerpoint/2010/main" val="2634920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Zaměření a oblasti strategické kontroly</a:t>
            </a:r>
          </a:p>
        </p:txBody>
      </p:sp>
    </p:spTree>
    <p:extLst>
      <p:ext uri="{BB962C8B-B14F-4D97-AF65-F5344CB8AC3E}">
        <p14:creationId xmlns:p14="http://schemas.microsoft.com/office/powerpoint/2010/main" val="114458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Kontrola konzistence </a:t>
            </a:r>
            <a:r>
              <a:rPr lang="cs-CZ" sz="1600" dirty="0"/>
              <a:t>– zahrnuje formální prověřování strategických podnikových plánů co do úplnosti, logické stavby a neexistence rozměrů z hlediska cílů, jakož i cílů jednotlivých dílčích plánů.</a:t>
            </a:r>
          </a:p>
          <a:p>
            <a:pPr algn="just"/>
            <a:endParaRPr lang="cs-CZ" sz="1600" dirty="0"/>
          </a:p>
          <a:p>
            <a:pPr algn="just"/>
            <a:r>
              <a:rPr lang="cs-CZ" sz="1600" b="1" dirty="0"/>
              <a:t>Kontrola premis </a:t>
            </a:r>
            <a:r>
              <a:rPr lang="cs-CZ" sz="1600" dirty="0"/>
              <a:t>– představuje dohled nad kontrolou interního a externího vývoje předpokladů strategického podnikového plánu.</a:t>
            </a:r>
          </a:p>
          <a:p>
            <a:pPr algn="just"/>
            <a:endParaRPr lang="cs-CZ" sz="1600" dirty="0"/>
          </a:p>
          <a:p>
            <a:pPr algn="just"/>
            <a:r>
              <a:rPr lang="cs-CZ" sz="1600" b="1" dirty="0"/>
              <a:t>Kontrola provedení </a:t>
            </a:r>
            <a:r>
              <a:rPr lang="cs-CZ" sz="1600" dirty="0"/>
              <a:t>– představuje prověření postupné realizace strategických cílů podle dílčích cílů, respektive trajektorie cílů.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Základní aspekty strategické kontroly podle </a:t>
            </a:r>
            <a:r>
              <a:rPr lang="cs-CZ" dirty="0" err="1"/>
              <a:t>Mefferta</a:t>
            </a:r>
            <a:endParaRPr lang="cs-CZ" dirty="0"/>
          </a:p>
        </p:txBody>
      </p:sp>
    </p:spTree>
    <p:extLst>
      <p:ext uri="{BB962C8B-B14F-4D97-AF65-F5344CB8AC3E}">
        <p14:creationId xmlns:p14="http://schemas.microsoft.com/office/powerpoint/2010/main" val="291845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těchto základních momentech:</a:t>
            </a:r>
          </a:p>
          <a:p>
            <a:pPr lvl="0" algn="just"/>
            <a:r>
              <a:rPr lang="cs-CZ" sz="1600" b="1" dirty="0"/>
              <a:t>Před zahájením prací na strategii </a:t>
            </a:r>
            <a:r>
              <a:rPr lang="cs-CZ" sz="1600" dirty="0"/>
              <a:t>(sledování a kontrola východisek – předpokladů úspěchu strategie) – kontrola východisek strategie je typická již svým počátkem, neboť začíná ještě před zahájením strategie a je zaměřena na poznání, zda je únosné zpracovat podnikovou strategii s určitým zaměřením nebo zda je nutno její strategický záměr přehodnotit.</a:t>
            </a:r>
          </a:p>
          <a:p>
            <a:pPr lvl="0" algn="just"/>
            <a:endParaRPr lang="cs-CZ" sz="1600" dirty="0"/>
          </a:p>
          <a:p>
            <a:pPr lvl="0" algn="just"/>
            <a:r>
              <a:rPr lang="cs-CZ" sz="1600" b="1" dirty="0"/>
              <a:t>Před implementací </a:t>
            </a:r>
            <a:r>
              <a:rPr lang="cs-CZ" sz="1600" dirty="0"/>
              <a:t>(průzkum tvorby strategie a kontrola dodržování základních metodických postupů) – kontrola před implementací strategie zahrnuje soulad strategie s budoucími klíčovými faktory a použitými metodami, její pevnost odolat možným hrozbám, možnost vytvořit schopnost konkurence a realizovatelnost.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a:t>
            </a:r>
          </a:p>
        </p:txBody>
      </p:sp>
    </p:spTree>
    <p:extLst>
      <p:ext uri="{BB962C8B-B14F-4D97-AF65-F5344CB8AC3E}">
        <p14:creationId xmlns:p14="http://schemas.microsoft.com/office/powerpoint/2010/main" val="114304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a:t>– kontrola úspěšnosti zavádění strategie do konkrétních podmínek reálné situace. </a:t>
            </a:r>
          </a:p>
          <a:p>
            <a:pPr lvl="0" algn="just"/>
            <a:endParaRPr lang="cs-CZ" sz="1600" dirty="0"/>
          </a:p>
          <a:p>
            <a:pPr lvl="0" algn="just"/>
            <a:r>
              <a:rPr lang="cs-CZ" sz="1600" b="1" dirty="0"/>
              <a:t>Po implementaci strategie </a:t>
            </a:r>
            <a:r>
              <a:rPr lang="cs-CZ" sz="1600" dirty="0"/>
              <a:t>(kontrola reakce na vyskytující se změny, kontrola dosažení strategického cíle v plánovaném čase, požadované kvalitě a při udržení plánovaných nákladů) – kontrola 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podniku.</a:t>
            </a:r>
          </a:p>
          <a:p>
            <a:pPr lvl="0" algn="just"/>
            <a:endParaRPr lang="cs-CZ" sz="1600" dirty="0"/>
          </a:p>
          <a:p>
            <a:pPr lvl="0" algn="just"/>
            <a:r>
              <a:rPr lang="cs-CZ" sz="1600" b="1" dirty="0"/>
              <a:t>Trvalé sledování životnosti strategie </a:t>
            </a:r>
            <a:r>
              <a:rPr lang="cs-CZ" sz="1600" dirty="0"/>
              <a:t>(možné využívání předností používané strategie) – kontrola životnosti bývá označována někdy jako „strategické pozorování chování podniku“ neboť má za úkol monitorovat výskyt širokého spektra nejrůznějších události vně i uvnitř podniku a jejich dopad.</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a:t>
            </a:r>
          </a:p>
        </p:txBody>
      </p:sp>
    </p:spTree>
    <p:extLst>
      <p:ext uri="{BB962C8B-B14F-4D97-AF65-F5344CB8AC3E}">
        <p14:creationId xmlns:p14="http://schemas.microsoft.com/office/powerpoint/2010/main" val="66137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Sledování „přežití strategie“</a:t>
            </a:r>
            <a:r>
              <a:rPr lang="cs-CZ" sz="1600" dirty="0"/>
              <a:t>, kdy kontrola nastupuje okamžitě ve chvílích, kdy se objevují a začínají působit hrozby – kontrola „přežití“ strategie má charakter rychlé, okamžité kontroly po výskytu nečekané a přitom negativní události (jevu).</a:t>
            </a:r>
          </a:p>
          <a:p>
            <a:pPr algn="just"/>
            <a:endParaRPr lang="cs-CZ" sz="1600" dirty="0"/>
          </a:p>
          <a:p>
            <a:pPr algn="just"/>
            <a:r>
              <a:rPr lang="cs-CZ" sz="1600" dirty="0"/>
              <a:t>Pokud nevznikají podstatné diskontinuity a okolí podniku je v „poměrném“ klidu, je výsledek kontroly směřován na udržení a plnění dosavadního strategického záměru. </a:t>
            </a:r>
          </a:p>
          <a:p>
            <a:pPr algn="just"/>
            <a:r>
              <a:rPr lang="cs-CZ" sz="1600" dirty="0"/>
              <a:t>Naopak 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III</a:t>
            </a:r>
          </a:p>
        </p:txBody>
      </p:sp>
    </p:spTree>
    <p:extLst>
      <p:ext uri="{BB962C8B-B14F-4D97-AF65-F5344CB8AC3E}">
        <p14:creationId xmlns:p14="http://schemas.microsoft.com/office/powerpoint/2010/main" val="228246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p>
          <a:p>
            <a:pPr algn="just"/>
            <a:endParaRPr lang="cs-CZ" sz="1600" dirty="0"/>
          </a:p>
          <a:p>
            <a:pPr algn="just"/>
            <a:r>
              <a:rPr lang="cs-CZ" sz="1600" dirty="0"/>
              <a:t>Zároveň 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p>
          <a:p>
            <a:pPr algn="just"/>
            <a:endParaRPr lang="cs-CZ" sz="1600" dirty="0"/>
          </a:p>
          <a:p>
            <a:pPr algn="just"/>
            <a:r>
              <a:rPr lang="cs-CZ" sz="1600" dirty="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a:t>
            </a:r>
          </a:p>
        </p:txBody>
      </p:sp>
    </p:spTree>
    <p:extLst>
      <p:ext uri="{BB962C8B-B14F-4D97-AF65-F5344CB8AC3E}">
        <p14:creationId xmlns:p14="http://schemas.microsoft.com/office/powerpoint/2010/main" val="120284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(podnik, úřad) žádoucím směrem </a:t>
            </a:r>
            <a:r>
              <a:rPr lang="cs-CZ" sz="1600" dirty="0"/>
              <a:t>– dosahování stanovených cílů, možnost jejich úpravy v souladu s realitou (nebudu vyrábět něco, co jsem si sice naplánoval, ale co nejde na odbyt). </a:t>
            </a:r>
          </a:p>
          <a:p>
            <a:pPr algn="just"/>
            <a:endParaRPr lang="cs-CZ" sz="1600" dirty="0"/>
          </a:p>
          <a:p>
            <a:pPr algn="just"/>
            <a:r>
              <a:rPr lang="cs-CZ" sz="1600" b="1" dirty="0"/>
              <a:t>Zjišťování stavu, hodnocení a ovlivňování chování organizace </a:t>
            </a:r>
            <a:r>
              <a:rPr lang="cs-CZ" sz="1600" dirty="0"/>
              <a:t>– tyto činnosti jsou podmínkou úspěchu. </a:t>
            </a:r>
          </a:p>
          <a:p>
            <a:pPr algn="just"/>
            <a:endParaRPr lang="cs-CZ" sz="1600" dirty="0"/>
          </a:p>
          <a:p>
            <a:pPr algn="just"/>
            <a:r>
              <a:rPr lang="cs-CZ" sz="1600" b="1" dirty="0"/>
              <a:t>Slaďování úsilí lidí </a:t>
            </a:r>
            <a:r>
              <a:rPr lang="cs-CZ" sz="1600" dirty="0"/>
              <a:t>– tak, aby lidé jednali cíleně a efektivně pro užitek organizace i svůj.</a:t>
            </a:r>
          </a:p>
          <a:p>
            <a:pPr algn="just"/>
            <a:endParaRPr lang="cs-CZ" sz="1600" dirty="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situací.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II</a:t>
            </a:r>
          </a:p>
        </p:txBody>
      </p:sp>
    </p:spTree>
    <p:extLst>
      <p:ext uri="{BB962C8B-B14F-4D97-AF65-F5344CB8AC3E}">
        <p14:creationId xmlns:p14="http://schemas.microsoft.com/office/powerpoint/2010/main" val="209535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audit </a:t>
            </a:r>
            <a:r>
              <a:rPr lang="cs-CZ" sz="1600" dirty="0"/>
              <a:t>– je 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a:t>Výběr hodnotících kritérií </a:t>
            </a:r>
            <a:r>
              <a:rPr lang="cs-CZ" sz="1600" dirty="0"/>
              <a:t>– představuje výběr kritérií a měřítek sloužících k monitorování výkonnosti, která slouží jako základ pro hodnocení úspěchu strategie. Kritéria výkonnosti jsou stanovena jak pro celkový plán, tak pro jeho významné prvky a dílčí části.</a:t>
            </a:r>
          </a:p>
          <a:p>
            <a:pPr algn="just"/>
            <a:r>
              <a:rPr lang="cs-CZ" sz="1600" b="1" dirty="0"/>
              <a:t>Analýza informací </a:t>
            </a:r>
            <a:r>
              <a:rPr lang="cs-CZ" sz="1600" dirty="0"/>
              <a:t>– určuje informační zdroje sloužící k provádění strategického hodnocení a kontroly. Potřebné informace pro strategické plánování a hodnocení bývají získávány z  informačního systému podniku.</a:t>
            </a:r>
          </a:p>
          <a:p>
            <a:pPr algn="just"/>
            <a:r>
              <a:rPr lang="cs-CZ" sz="1600" b="1" dirty="0"/>
              <a:t>Hodnocení výkonnosti </a:t>
            </a:r>
            <a:r>
              <a:rPr lang="cs-CZ" sz="1600" dirty="0"/>
              <a:t>– porovnává 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Proces strategické kontroly</a:t>
            </a:r>
          </a:p>
        </p:txBody>
      </p:sp>
    </p:spTree>
    <p:extLst>
      <p:ext uri="{BB962C8B-B14F-4D97-AF65-F5344CB8AC3E}">
        <p14:creationId xmlns:p14="http://schemas.microsoft.com/office/powerpoint/2010/main" val="226478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požadavky</a:t>
            </a:r>
          </a:p>
          <a:p>
            <a:pPr lvl="2" algn="just"/>
            <a:r>
              <a:rPr lang="cs-CZ" sz="1600" dirty="0"/>
              <a:t>Fyzikální veličiny (teplota, tlak…)</a:t>
            </a:r>
          </a:p>
          <a:p>
            <a:pPr lvl="2" algn="just"/>
            <a:r>
              <a:rPr lang="cs-CZ" sz="1600" dirty="0"/>
              <a:t>Ekonomické veličiny (náklady, zásoby, pohledávky…)</a:t>
            </a:r>
          </a:p>
          <a:p>
            <a:pPr lvl="2" algn="just"/>
            <a:r>
              <a:rPr lang="cs-CZ" sz="1600" dirty="0"/>
              <a:t>Kombinované veličiny (kalkulační položky, mzdové náklady na jednotku…)</a:t>
            </a:r>
          </a:p>
          <a:p>
            <a:pPr lvl="2" algn="just"/>
            <a:r>
              <a:rPr lang="cs-CZ" sz="1600" dirty="0"/>
              <a:t>Neměřitelné veličiny (barevné odstíny, kvalita povrchu…)</a:t>
            </a:r>
          </a:p>
          <a:p>
            <a:pPr marL="393192" lvl="1" indent="0" algn="just">
              <a:buNone/>
            </a:pPr>
            <a:endParaRPr lang="cs-CZ" sz="1600" dirty="0"/>
          </a:p>
          <a:p>
            <a:pPr algn="just"/>
            <a:r>
              <a:rPr lang="cs-CZ" sz="1600" dirty="0"/>
              <a:t>Časové srovnání</a:t>
            </a:r>
          </a:p>
          <a:p>
            <a:pPr algn="just"/>
            <a:r>
              <a:rPr lang="cs-CZ" sz="1600" dirty="0"/>
              <a:t>Konkurenční srovnání</a:t>
            </a:r>
          </a:p>
          <a:p>
            <a:pPr algn="just"/>
            <a:r>
              <a:rPr lang="cs-CZ" sz="1600" dirty="0"/>
              <a:t>Správné 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Hodnotící kritéria</a:t>
            </a:r>
          </a:p>
        </p:txBody>
      </p:sp>
    </p:spTree>
    <p:extLst>
      <p:ext uri="{BB962C8B-B14F-4D97-AF65-F5344CB8AC3E}">
        <p14:creationId xmlns:p14="http://schemas.microsoft.com/office/powerpoint/2010/main" val="240486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Mezinárodní (</a:t>
            </a:r>
            <a:r>
              <a:rPr lang="cs-CZ" sz="1800" dirty="0" err="1"/>
              <a:t>international</a:t>
            </a:r>
            <a:r>
              <a:rPr lang="cs-CZ" sz="1800" dirty="0"/>
              <a:t>) podnik</a:t>
            </a:r>
          </a:p>
          <a:p>
            <a:pPr marL="109728" indent="0">
              <a:buNone/>
            </a:pPr>
            <a:endParaRPr lang="cs-CZ" sz="1800" dirty="0"/>
          </a:p>
          <a:p>
            <a:r>
              <a:rPr lang="cs-CZ" sz="1800" dirty="0"/>
              <a:t>Mnohonárodní (</a:t>
            </a:r>
            <a:r>
              <a:rPr lang="cs-CZ" sz="1800" dirty="0" err="1"/>
              <a:t>multinational</a:t>
            </a:r>
            <a:r>
              <a:rPr lang="cs-CZ" sz="1800" dirty="0"/>
              <a:t>) podnik</a:t>
            </a:r>
          </a:p>
          <a:p>
            <a:pPr marL="109728" indent="0">
              <a:buNone/>
            </a:pPr>
            <a:endParaRPr lang="cs-CZ" sz="1800" dirty="0"/>
          </a:p>
          <a:p>
            <a:r>
              <a:rPr lang="cs-CZ" sz="1800" dirty="0"/>
              <a:t>Globální (</a:t>
            </a:r>
            <a:r>
              <a:rPr lang="cs-CZ" sz="1800" dirty="0" err="1"/>
              <a:t>global</a:t>
            </a:r>
            <a:r>
              <a:rPr lang="cs-CZ" sz="1800" dirty="0"/>
              <a:t>) podnik</a:t>
            </a:r>
          </a:p>
          <a:p>
            <a:pPr marL="109728" indent="0">
              <a:buNone/>
            </a:pPr>
            <a:endParaRPr lang="cs-CZ" sz="1800" dirty="0"/>
          </a:p>
          <a:p>
            <a:r>
              <a:rPr lang="cs-CZ" sz="1800" dirty="0"/>
              <a:t>Transnacionální (</a:t>
            </a:r>
            <a:r>
              <a:rPr lang="cs-CZ" sz="1800" dirty="0" err="1"/>
              <a:t>transnational</a:t>
            </a:r>
            <a:r>
              <a:rPr lang="cs-CZ" sz="1800" dirty="0"/>
              <a:t>) podnik</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Typy nadnárodních podniků</a:t>
            </a:r>
          </a:p>
        </p:txBody>
      </p:sp>
    </p:spTree>
    <p:extLst>
      <p:ext uri="{BB962C8B-B14F-4D97-AF65-F5344CB8AC3E}">
        <p14:creationId xmlns:p14="http://schemas.microsoft.com/office/powerpoint/2010/main" val="410191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a:t>z hlediska cíle nebo kritérií manažerských procesů,</a:t>
            </a:r>
          </a:p>
          <a:p>
            <a:pPr algn="just"/>
            <a:r>
              <a:rPr lang="cs-CZ" sz="1600" dirty="0"/>
              <a:t>z hlediska důležitosti</a:t>
            </a:r>
          </a:p>
          <a:p>
            <a:pPr marL="0" indent="0" algn="just">
              <a:buNone/>
            </a:pPr>
            <a:r>
              <a:rPr lang="cs-CZ" sz="1600" i="1" dirty="0"/>
              <a:t>Odchylky z hlediska cíle nebo kritérií manažerských procesů mohou být:</a:t>
            </a:r>
          </a:p>
          <a:p>
            <a:pPr algn="just"/>
            <a:r>
              <a:rPr lang="cs-CZ" sz="1600" dirty="0"/>
              <a:t>pozitivní, které představují dosažení lepších výsledků, než předpokládá plán a žádoucí stav,</a:t>
            </a:r>
          </a:p>
          <a:p>
            <a:pPr algn="just"/>
            <a:r>
              <a:rPr lang="cs-CZ" sz="1600" dirty="0"/>
              <a:t>negativní, které představují dosažení horších výsledků, než předpokládá plán a žádoucí stav.</a:t>
            </a:r>
          </a:p>
          <a:p>
            <a:pPr marL="0" indent="0" algn="just">
              <a:buNone/>
            </a:pPr>
            <a:r>
              <a:rPr lang="cs-CZ" sz="1600" i="1" dirty="0"/>
              <a:t>Odchylky z hlediska důležitosti ukazují, jakou pozornost je nutné výsledkům kontroly přisuzovat, proto rozlišujeme:</a:t>
            </a:r>
          </a:p>
          <a:p>
            <a:pPr algn="just"/>
            <a:r>
              <a:rPr lang="cs-CZ" sz="1600" dirty="0"/>
              <a:t>odchylky významné, které vyžadují přijetí opatření a jeho následnou realizaci a novou kontrolu,</a:t>
            </a:r>
          </a:p>
          <a:p>
            <a:pPr algn="just"/>
            <a:r>
              <a:rPr lang="cs-CZ" sz="1600" dirty="0"/>
              <a:t>odchylky 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Odchylky zjištěné v průběhu kontroly</a:t>
            </a:r>
          </a:p>
        </p:txBody>
      </p:sp>
    </p:spTree>
    <p:extLst>
      <p:ext uri="{BB962C8B-B14F-4D97-AF65-F5344CB8AC3E}">
        <p14:creationId xmlns:p14="http://schemas.microsoft.com/office/powerpoint/2010/main" val="301164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Strategický audit slouží pro širší a dlouhodobější pohled na podnik. </a:t>
            </a:r>
          </a:p>
          <a:p>
            <a:pPr algn="just"/>
            <a:r>
              <a:rPr lang="cs-CZ" sz="1600" dirty="0"/>
              <a:t>Audit provádí zevrubné, systematické, nezávislé a periodické zkoumání a hodnocení chování organizace, strategických cílů, zvolených strategií a způsobu jejich uskutečňování. </a:t>
            </a:r>
          </a:p>
          <a:p>
            <a:pPr algn="just"/>
            <a:r>
              <a:rPr lang="cs-CZ" sz="1600" dirty="0"/>
              <a:t>Dále identifikuje problémové okruhy, příležitosti a hrozby a doporučuje aktivity směřující ke zdokonalení a zefektivnění procesu realizace 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Strategický audit</a:t>
            </a:r>
          </a:p>
        </p:txBody>
      </p:sp>
    </p:spTree>
    <p:extLst>
      <p:ext uri="{BB962C8B-B14F-4D97-AF65-F5344CB8AC3E}">
        <p14:creationId xmlns:p14="http://schemas.microsoft.com/office/powerpoint/2010/main" val="211682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a:t>Položky zahrnuté v auditu jsou přizpůsobeny potřebám jednotlivého podniku a odpovídají strategickému plánu, jehož účinek je hodnocen.  </a:t>
            </a:r>
          </a:p>
          <a:p>
            <a:pPr marL="0" indent="0" algn="just">
              <a:buNone/>
            </a:pPr>
            <a:r>
              <a:rPr lang="cs-CZ" sz="1600" b="1" dirty="0"/>
              <a:t>Položky  strategického auditu</a:t>
            </a:r>
          </a:p>
          <a:p>
            <a:pPr lvl="1" algn="just"/>
            <a:r>
              <a:rPr lang="cs-CZ" sz="1600" dirty="0"/>
              <a:t>Mise a cíle podniku</a:t>
            </a:r>
          </a:p>
          <a:p>
            <a:pPr lvl="1" algn="just"/>
            <a:r>
              <a:rPr lang="cs-CZ" sz="1600" dirty="0"/>
              <a:t>Složení podniku a strategie</a:t>
            </a:r>
          </a:p>
          <a:p>
            <a:pPr lvl="1" algn="just"/>
            <a:r>
              <a:rPr lang="cs-CZ" sz="1600" dirty="0"/>
              <a:t>Strategie pro každou plánovanou jednotku</a:t>
            </a:r>
          </a:p>
          <a:p>
            <a:pPr lvl="1" algn="just"/>
            <a:r>
              <a:rPr lang="cs-CZ" sz="1600" dirty="0"/>
              <a:t>Implementace 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Postup a položky strategického auditu</a:t>
            </a:r>
          </a:p>
        </p:txBody>
      </p:sp>
    </p:spTree>
    <p:extLst>
      <p:ext uri="{BB962C8B-B14F-4D97-AF65-F5344CB8AC3E}">
        <p14:creationId xmlns:p14="http://schemas.microsoft.com/office/powerpoint/2010/main" val="145569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chování podniku ve vztahu k prostředí, trhu</a:t>
            </a:r>
          </a:p>
          <a:p>
            <a:pPr lvl="1"/>
            <a:r>
              <a:rPr lang="cs-CZ" sz="1600" dirty="0"/>
              <a:t>audit strategických cílů a strategie jejich dosahování</a:t>
            </a:r>
          </a:p>
          <a:p>
            <a:pPr lvl="1"/>
            <a:r>
              <a:rPr lang="cs-CZ" sz="1600" dirty="0"/>
              <a:t>audit organizační infrastruktury</a:t>
            </a:r>
          </a:p>
          <a:p>
            <a:pPr lvl="1"/>
            <a:r>
              <a:rPr lang="cs-CZ" sz="1600" dirty="0"/>
              <a:t>audit systému managementu</a:t>
            </a:r>
          </a:p>
          <a:p>
            <a:pPr lvl="1"/>
            <a:r>
              <a:rPr lang="cs-CZ" sz="1600" dirty="0"/>
              <a:t>audit strategické výkonnosti</a:t>
            </a:r>
          </a:p>
          <a:p>
            <a:pPr lvl="1"/>
            <a:r>
              <a:rPr lang="cs-CZ" sz="1600" dirty="0"/>
              <a:t>audit nástrojů managementu a jeho funkcí</a:t>
            </a:r>
          </a:p>
          <a:p>
            <a:pPr lvl="1"/>
            <a:endParaRPr lang="cs-CZ" sz="1600" dirty="0"/>
          </a:p>
          <a:p>
            <a:r>
              <a:rPr lang="cs-CZ" sz="1600" i="1" dirty="0"/>
              <a:t>Oddíl B – prohlubující analýza systému managementu</a:t>
            </a:r>
          </a:p>
          <a:p>
            <a:pPr lvl="1"/>
            <a:r>
              <a:rPr lang="cs-CZ" sz="1600" dirty="0"/>
              <a:t>Výrobní program</a:t>
            </a:r>
          </a:p>
          <a:p>
            <a:pPr lvl="1"/>
            <a:r>
              <a:rPr lang="cs-CZ" sz="1600" dirty="0"/>
              <a:t>Trhy</a:t>
            </a:r>
          </a:p>
          <a:p>
            <a:pPr lvl="1"/>
            <a:r>
              <a:rPr lang="cs-CZ" sz="1600" dirty="0"/>
              <a:t>Personální politika</a:t>
            </a:r>
          </a:p>
          <a:p>
            <a:pPr lvl="1"/>
            <a:r>
              <a:rPr lang="cs-CZ" sz="1600" dirty="0"/>
              <a:t>Organizační struktura</a:t>
            </a:r>
          </a:p>
          <a:p>
            <a:pPr lvl="1"/>
            <a:r>
              <a:rPr lang="cs-CZ" sz="1600" dirty="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Příklad metodiky strategického auditu</a:t>
            </a:r>
          </a:p>
        </p:txBody>
      </p:sp>
    </p:spTree>
    <p:extLst>
      <p:ext uri="{BB962C8B-B14F-4D97-AF65-F5344CB8AC3E}">
        <p14:creationId xmlns:p14="http://schemas.microsoft.com/office/powerpoint/2010/main" val="269759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a:t>Controlling – </a:t>
            </a:r>
            <a:r>
              <a:rPr lang="cs-CZ" sz="1600" dirty="0"/>
              <a:t>controlling je součástí celopodnikového řídicího systému. Jeho úlohou je poskytovat managementu (zpravidla vrcholovému) vhodné informace sloužící ke koordinaci, ovlivňování a usměrňování celopodnikových aktivit. Východiskem controllingu je vyhodnocování stavu plnění podnikových plánů a rozpočtů. Analýzy vycházejí nejčastěji z údajů účetnictví, z rozboru nákladů, rozborů odbytu, statistických výkazů apod. V podniku ho realizuje kontrolor nebo útvar controllingu.</a:t>
            </a:r>
          </a:p>
          <a:p>
            <a:pPr algn="just"/>
            <a:endParaRPr lang="cs-CZ" sz="1600" dirty="0"/>
          </a:p>
          <a:p>
            <a:pPr algn="just"/>
            <a:r>
              <a:rPr lang="cs-CZ" sz="1600" b="1" dirty="0"/>
              <a:t>Vnitřní audit</a:t>
            </a:r>
            <a:r>
              <a:rPr lang="cs-CZ" sz="1600" dirty="0"/>
              <a:t> – vnitřní audit je nestranné prověřování určité činnosti, procesu, a nebo funkcí útvarů. Audit provádí nestranný auditor, což je pracovník jiného podnikového útvaru k tomu vyškolený. Auditoři mají k dispozici příslušné směrnice, předpisy, instrukce a pokyny a prověřují dodržování stanovených postupů. Typickým 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Specifické formy kontroly</a:t>
            </a:r>
          </a:p>
        </p:txBody>
      </p:sp>
    </p:spTree>
    <p:extLst>
      <p:ext uri="{BB962C8B-B14F-4D97-AF65-F5344CB8AC3E}">
        <p14:creationId xmlns:p14="http://schemas.microsoft.com/office/powerpoint/2010/main" val="1315397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Současné manažerské přístupy k řízení jako součást strategie podniku</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10121155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Síťový přístup vnímá podnik jako soubor propojených vztahů spojujících podnik s ostatními podniky ve více či méně důvěrném způsobu, závisejícím na vztazích uvnitř sítě. </a:t>
            </a:r>
          </a:p>
          <a:p>
            <a:pPr>
              <a:buNone/>
            </a:pPr>
            <a:endParaRPr lang="cs-CZ" sz="2000" dirty="0"/>
          </a:p>
          <a:p>
            <a:r>
              <a:rPr lang="cs-CZ" sz="2000" dirty="0"/>
              <a:t>Síť dvě nebo více organizací spojených dlouhodobými vztahy a vazbami. Vazby mezi členy sítě formuje reflexe a poznání vzájemné závislosti a jsou základem pro dlouhodobé vazby. (</a:t>
            </a:r>
            <a:r>
              <a:rPr lang="cs-CZ" sz="2000" dirty="0" err="1"/>
              <a:t>Thorelli</a:t>
            </a:r>
            <a:r>
              <a:rPr lang="cs-CZ" sz="2000" dirty="0"/>
              <a:t>, 1986)</a:t>
            </a:r>
          </a:p>
          <a:p>
            <a:pPr>
              <a:buNone/>
            </a:pPr>
            <a:endParaRPr lang="cs-CZ" sz="2000" dirty="0"/>
          </a:p>
          <a:p>
            <a:r>
              <a:rPr lang="cs-CZ" sz="2000" dirty="0"/>
              <a:t>Komplementarita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err="1"/>
              <a:t>Networking</a:t>
            </a:r>
            <a:endParaRPr lang="cs-CZ" dirty="0"/>
          </a:p>
        </p:txBody>
      </p:sp>
    </p:spTree>
    <p:extLst>
      <p:ext uri="{BB962C8B-B14F-4D97-AF65-F5344CB8AC3E}">
        <p14:creationId xmlns:p14="http://schemas.microsoft.com/office/powerpoint/2010/main" val="185942083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Sítě kontaktů, znalostí – sociální kapitál podnikatelů</a:t>
            </a:r>
          </a:p>
          <a:p>
            <a:pPr>
              <a:buNone/>
            </a:pPr>
            <a:endParaRPr lang="cs-CZ" sz="2000" dirty="0"/>
          </a:p>
          <a:p>
            <a:r>
              <a:rPr lang="cs-CZ" sz="2000" dirty="0"/>
              <a:t>Sítě podniků</a:t>
            </a:r>
          </a:p>
          <a:p>
            <a:pPr lvl="1"/>
            <a:r>
              <a:rPr lang="cs-CZ" sz="2000" dirty="0"/>
              <a:t>Přímé zapojení podniků </a:t>
            </a:r>
          </a:p>
          <a:p>
            <a:pPr lvl="1"/>
            <a:r>
              <a:rPr lang="cs-CZ" sz="2000" dirty="0"/>
              <a:t>Nepřímé zapojení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Formy </a:t>
            </a:r>
            <a:r>
              <a:rPr lang="cs-CZ" dirty="0" err="1"/>
              <a:t>networking</a:t>
            </a:r>
            <a:endParaRPr lang="cs-CZ" dirty="0"/>
          </a:p>
        </p:txBody>
      </p:sp>
    </p:spTree>
    <p:extLst>
      <p:ext uri="{BB962C8B-B14F-4D97-AF65-F5344CB8AC3E}">
        <p14:creationId xmlns:p14="http://schemas.microsoft.com/office/powerpoint/2010/main" val="428302945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Procesy člena sítě</a:t>
            </a:r>
            <a:r>
              <a:rPr lang="cs-CZ" sz="1800" dirty="0"/>
              <a:t>:</a:t>
            </a:r>
          </a:p>
          <a:p>
            <a:pPr lvl="1"/>
            <a:r>
              <a:rPr lang="cs-CZ" sz="1800" dirty="0"/>
              <a:t>Vstup</a:t>
            </a:r>
          </a:p>
          <a:p>
            <a:pPr lvl="1"/>
            <a:r>
              <a:rPr lang="cs-CZ" sz="1800" dirty="0"/>
              <a:t>Tvorba pozice</a:t>
            </a:r>
          </a:p>
          <a:p>
            <a:pPr lvl="1"/>
            <a:r>
              <a:rPr lang="cs-CZ" sz="1800" dirty="0"/>
              <a:t>Repozice</a:t>
            </a:r>
          </a:p>
          <a:p>
            <a:pPr lvl="1"/>
            <a:r>
              <a:rPr lang="cs-CZ" sz="1800" dirty="0"/>
              <a:t>Výstup</a:t>
            </a:r>
          </a:p>
          <a:p>
            <a:pPr lvl="1">
              <a:buNone/>
            </a:pPr>
            <a:endParaRPr lang="cs-CZ" sz="1800" dirty="0"/>
          </a:p>
          <a:p>
            <a:r>
              <a:rPr lang="cs-CZ" sz="1800" b="1" i="1" dirty="0"/>
              <a:t>Faktory ovlivňující pozici člena v síti</a:t>
            </a:r>
            <a:r>
              <a:rPr lang="cs-CZ" sz="1800" dirty="0"/>
              <a:t>:</a:t>
            </a:r>
          </a:p>
          <a:p>
            <a:pPr lvl="1"/>
            <a:r>
              <a:rPr lang="cs-CZ" sz="1800" dirty="0"/>
              <a:t>Doména podniku (rozdělení práce)</a:t>
            </a:r>
          </a:p>
          <a:p>
            <a:pPr lvl="1"/>
            <a:r>
              <a:rPr lang="cs-CZ" sz="1800" dirty="0"/>
              <a:t>Pozice podniku v dalších sítích</a:t>
            </a:r>
          </a:p>
          <a:p>
            <a:pPr lvl="1"/>
            <a:r>
              <a:rPr lang="cs-CZ" sz="1800" dirty="0"/>
              <a:t>síla podniku ve vztahu k ostatním účastníkům v ústřední síti</a:t>
            </a:r>
          </a:p>
          <a:p>
            <a:pPr lvl="2"/>
            <a:r>
              <a:rPr lang="cs-CZ" sz="1800" dirty="0"/>
              <a:t>ekonomická základna (podíl na trhu), technologie, odbornost, důvěra a zákonnost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Členství v síti</a:t>
            </a:r>
          </a:p>
        </p:txBody>
      </p:sp>
    </p:spTree>
    <p:extLst>
      <p:ext uri="{BB962C8B-B14F-4D97-AF65-F5344CB8AC3E}">
        <p14:creationId xmlns:p14="http://schemas.microsoft.com/office/powerpoint/2010/main" val="31089112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 rámci analýzy podmínek, ve kterých působí strategie, jak se strategie vyvíjí a jaké rozhodující příčiny ovlivňují strategické chování i aktivity podniku, lze využívat řadu dalších metod, jako je třeba </a:t>
            </a:r>
            <a:r>
              <a:rPr lang="cs-CZ" sz="1600" dirty="0" err="1"/>
              <a:t>benchmarking</a:t>
            </a:r>
            <a:r>
              <a:rPr lang="cs-CZ" sz="1600" dirty="0"/>
              <a:t>.</a:t>
            </a:r>
          </a:p>
          <a:p>
            <a:pPr algn="just"/>
            <a:r>
              <a:rPr lang="cs-CZ" sz="1600" dirty="0"/>
              <a:t>Jedná o tvůrčí napodobování a využívání poznatků nejlepších podniků, které získáme jejich systematickým pozorováním a srovnáváním s našimi postupy. </a:t>
            </a:r>
          </a:p>
          <a:p>
            <a:pPr algn="just"/>
            <a:r>
              <a:rPr lang="cs-CZ" sz="1600" dirty="0"/>
              <a:t>Výhodou a velkou předností metody je její jednoduchost, široce uplatnitelné používání a obvykle nízká nákladnost.</a:t>
            </a:r>
          </a:p>
          <a:p>
            <a:pPr algn="just"/>
            <a:r>
              <a:rPr lang="cs-CZ" sz="1600" dirty="0" err="1"/>
              <a:t>Benchmarking</a:t>
            </a:r>
            <a:r>
              <a:rPr lang="cs-CZ" sz="1600" dirty="0"/>
              <a:t> lze rozdělit do následujících základních typů:</a:t>
            </a:r>
          </a:p>
          <a:p>
            <a:pPr lvl="1" algn="just"/>
            <a:r>
              <a:rPr lang="cs-CZ" sz="1600" b="1" dirty="0"/>
              <a:t>Vnitřní </a:t>
            </a:r>
            <a:r>
              <a:rPr lang="cs-CZ" sz="1600" b="1" dirty="0" err="1"/>
              <a:t>benchmarking</a:t>
            </a:r>
            <a:r>
              <a:rPr lang="cs-CZ" sz="1600" b="1" dirty="0"/>
              <a:t> – </a:t>
            </a:r>
            <a:r>
              <a:rPr lang="cs-CZ" sz="1600" dirty="0"/>
              <a:t>týká se srovnávání různých částí a jejich vlastností (výkonnost, personál, přínos) v rámci jednoho podniku.</a:t>
            </a:r>
          </a:p>
          <a:p>
            <a:pPr lvl="1" algn="just"/>
            <a:r>
              <a:rPr lang="cs-CZ" sz="1600" b="1" dirty="0"/>
              <a:t>Vnější </a:t>
            </a:r>
            <a:r>
              <a:rPr lang="cs-CZ" sz="1600" b="1" dirty="0" err="1"/>
              <a:t>benchmarking</a:t>
            </a:r>
            <a:r>
              <a:rPr lang="cs-CZ" sz="1600" b="1" dirty="0"/>
              <a:t> –</a:t>
            </a:r>
            <a:r>
              <a:rPr lang="cs-CZ" sz="1600" dirty="0"/>
              <a:t> porovnání obdobné činnosti mezi vlastním podnikem a srovnávaným nejlepším podnikem v daném oboru (s konkurentem).</a:t>
            </a:r>
          </a:p>
          <a:p>
            <a:pPr lvl="1" algn="just"/>
            <a:r>
              <a:rPr lang="cs-CZ" sz="1600" b="1" dirty="0"/>
              <a:t>Funkční </a:t>
            </a:r>
            <a:r>
              <a:rPr lang="cs-CZ" sz="1600" b="1" dirty="0" err="1"/>
              <a:t>benchmarking</a:t>
            </a:r>
            <a:r>
              <a:rPr lang="cs-CZ" sz="1600" b="1" dirty="0"/>
              <a:t> –</a:t>
            </a:r>
            <a:r>
              <a:rPr lang="cs-CZ" sz="1600" dirty="0"/>
              <a:t> představuje srovnání stejné činnosti a přístupů mezi vlastním podnikem a cizím podnikem, který působí mimo náš obor.</a:t>
            </a:r>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Benchmarking</a:t>
            </a:r>
            <a:endParaRPr lang="cs-CZ" dirty="0"/>
          </a:p>
        </p:txBody>
      </p:sp>
    </p:spTree>
    <p:extLst>
      <p:ext uri="{BB962C8B-B14F-4D97-AF65-F5344CB8AC3E}">
        <p14:creationId xmlns:p14="http://schemas.microsoft.com/office/powerpoint/2010/main" val="3606592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Internacionalizace podnikatelských aktivit </a:t>
            </a:r>
            <a:r>
              <a:rPr lang="cs-CZ" sz="1800" dirty="0"/>
              <a:t>– geografické šíření podnikatelských aktivit přes národní hranice státu </a:t>
            </a:r>
          </a:p>
          <a:p>
            <a:r>
              <a:rPr lang="cs-CZ" sz="1800" b="1" dirty="0"/>
              <a:t>Teorie internacionalizace</a:t>
            </a:r>
          </a:p>
          <a:p>
            <a:pPr lvl="1"/>
            <a:r>
              <a:rPr lang="cs-CZ" sz="1400" dirty="0"/>
              <a:t>Tradiční teorie</a:t>
            </a:r>
          </a:p>
          <a:p>
            <a:pPr lvl="1"/>
            <a:r>
              <a:rPr lang="cs-CZ" sz="1400" dirty="0"/>
              <a:t>Teorie mezinárodního podnikání – Born </a:t>
            </a:r>
            <a:r>
              <a:rPr lang="cs-CZ" sz="1400" dirty="0" err="1"/>
              <a:t>global</a:t>
            </a:r>
            <a:r>
              <a:rPr lang="cs-CZ" sz="1400" dirty="0"/>
              <a:t> (BG)</a:t>
            </a:r>
          </a:p>
          <a:p>
            <a:r>
              <a:rPr lang="cs-CZ" sz="1800" b="1" dirty="0"/>
              <a:t>Důvody internacionalizace</a:t>
            </a:r>
          </a:p>
          <a:p>
            <a:pPr lvl="1"/>
            <a:r>
              <a:rPr lang="cs-CZ" sz="1400" dirty="0"/>
              <a:t>Aktivní motivační</a:t>
            </a:r>
          </a:p>
          <a:p>
            <a:pPr lvl="1"/>
            <a:r>
              <a:rPr lang="cs-CZ" sz="1400" dirty="0"/>
              <a:t>Pasivní motivační </a:t>
            </a:r>
          </a:p>
          <a:p>
            <a:r>
              <a:rPr lang="cs-CZ" sz="1800" b="1" dirty="0"/>
              <a:t>Typy mezinárodních podnikatelských aktivit</a:t>
            </a:r>
          </a:p>
          <a:p>
            <a:pPr lvl="1"/>
            <a:r>
              <a:rPr lang="cs-CZ" sz="1400" dirty="0"/>
              <a:t>Obchodní podnikatelské aktivity</a:t>
            </a:r>
          </a:p>
          <a:p>
            <a:pPr lvl="1"/>
            <a:r>
              <a:rPr lang="cs-CZ" sz="1400" dirty="0"/>
              <a:t>Výrobní podnikatelské aktivity</a:t>
            </a:r>
          </a:p>
          <a:p>
            <a:pPr lvl="1"/>
            <a:r>
              <a:rPr lang="cs-CZ" sz="1400" dirty="0"/>
              <a:t>Směřující dovnitř</a:t>
            </a:r>
          </a:p>
          <a:p>
            <a:pPr lvl="1"/>
            <a:r>
              <a:rPr lang="cs-CZ" sz="1400" dirty="0"/>
              <a:t>Směřující ven</a:t>
            </a:r>
          </a:p>
          <a:p>
            <a:pPr lvl="1"/>
            <a:r>
              <a:rPr lang="cs-CZ" sz="1400" dirty="0"/>
              <a:t>Kooperativní</a:t>
            </a:r>
          </a:p>
          <a:p>
            <a:pPr algn="just"/>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Mezinárodní podnikatelské aktivity</a:t>
            </a:r>
          </a:p>
        </p:txBody>
      </p:sp>
    </p:spTree>
    <p:extLst>
      <p:ext uri="{BB962C8B-B14F-4D97-AF65-F5344CB8AC3E}">
        <p14:creationId xmlns:p14="http://schemas.microsoft.com/office/powerpoint/2010/main" val="152210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Identifikuje a stanovuje rozdíl ve výkonnosti našeho podniku a možné nejlepší konkurence.</a:t>
            </a:r>
          </a:p>
          <a:p>
            <a:pPr lvl="0" algn="just"/>
            <a:r>
              <a:rPr lang="cs-CZ" sz="1600" dirty="0"/>
              <a:t>Pomáhá stanovit strategii nebo její inovaci.</a:t>
            </a:r>
          </a:p>
          <a:p>
            <a:pPr lvl="0" algn="just"/>
            <a:r>
              <a:rPr lang="cs-CZ" sz="1600" dirty="0"/>
              <a:t>Udržuje stimulaci podnikového vedení pro neustálé zlepšování.</a:t>
            </a:r>
          </a:p>
          <a:p>
            <a:pPr lvl="0" algn="just"/>
            <a:r>
              <a:rPr lang="cs-CZ" sz="1600" dirty="0"/>
              <a:t>Ověřuje úspěšnost prováděných strategických opatření.</a:t>
            </a:r>
          </a:p>
          <a:p>
            <a:pPr lvl="0" algn="just"/>
            <a:r>
              <a:rPr lang="cs-CZ" sz="1600" dirty="0"/>
              <a:t>Představuje panoramatický pohled na konkurenční počínání se srovnávaným podnikem, který nám poskytuje možnost revolučně pozměnit vlastní aktivity vhodně volenými a potřebnými inovacemi.</a:t>
            </a:r>
          </a:p>
          <a:p>
            <a:pPr lvl="0" algn="just"/>
            <a:r>
              <a:rPr lang="cs-CZ" sz="1600" dirty="0"/>
              <a:t>Je efektivním způsobem jak zaměstnance přimět k hledání nových myšlenek a k nalézání skrytých možností vedoucích k zlepšení výkonnosti.</a:t>
            </a:r>
          </a:p>
          <a:p>
            <a:pPr algn="just"/>
            <a:r>
              <a:rPr lang="cs-CZ" sz="1600" dirty="0"/>
              <a:t>Odhaluje klíčové kompetence, které tvoří vynikající výkonnost podniku jako jeho základní předpoklad úspěch na trhu.</a:t>
            </a:r>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Benchmarking</a:t>
            </a:r>
            <a:r>
              <a:rPr lang="cs-CZ" dirty="0"/>
              <a:t> - výhody</a:t>
            </a:r>
          </a:p>
        </p:txBody>
      </p:sp>
    </p:spTree>
    <p:extLst>
      <p:ext uri="{BB962C8B-B14F-4D97-AF65-F5344CB8AC3E}">
        <p14:creationId xmlns:p14="http://schemas.microsoft.com/office/powerpoint/2010/main" val="17899264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Outsourcing obecně znamená, že podnik vyčlení různé podpůrné a vedlejší činnosti a svěří je na základě smlouvy jiné společnosti čili </a:t>
            </a:r>
            <a:r>
              <a:rPr lang="cs-CZ" sz="1800" dirty="0" err="1"/>
              <a:t>subkontraktorovi</a:t>
            </a:r>
            <a:r>
              <a:rPr lang="cs-CZ" sz="1800" dirty="0"/>
              <a:t>, specializovanému na příslušnou podnikatelskou činnost.</a:t>
            </a:r>
          </a:p>
          <a:p>
            <a:pPr>
              <a:buNone/>
            </a:pPr>
            <a:endParaRPr lang="cs-CZ" sz="1800" dirty="0"/>
          </a:p>
          <a:p>
            <a:r>
              <a:rPr lang="cs-CZ" sz="1800" dirty="0"/>
              <a:t>Jedná se tedy o určitý druh dělby práce, činnost však není zajišťována vlastními zaměstnanci firmy, nýbrž smluvně.</a:t>
            </a:r>
          </a:p>
          <a:p>
            <a:pPr>
              <a:buNone/>
            </a:pPr>
            <a:endParaRPr lang="cs-CZ" sz="1800" dirty="0"/>
          </a:p>
          <a:p>
            <a:r>
              <a:rPr lang="cs-CZ" sz="1800" dirty="0"/>
              <a:t>Outsourcing  x  </a:t>
            </a:r>
            <a:r>
              <a:rPr lang="cs-CZ" sz="1800" dirty="0" err="1"/>
              <a:t>insourcing</a:t>
            </a:r>
            <a:endParaRPr lang="cs-CZ" sz="1800" dirty="0"/>
          </a:p>
          <a:p>
            <a:pPr>
              <a:buNone/>
            </a:pPr>
            <a:endParaRPr lang="cs-CZ" sz="1800" dirty="0"/>
          </a:p>
          <a:p>
            <a:r>
              <a:rPr lang="cs-CZ" sz="1800" b="1" i="1" dirty="0"/>
              <a:t>Cíl</a:t>
            </a:r>
            <a:r>
              <a:rPr lang="cs-CZ" sz="1800" dirty="0"/>
              <a:t>: ozdravení hospodaření podniku</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Outsourcing</a:t>
            </a:r>
          </a:p>
        </p:txBody>
      </p:sp>
    </p:spTree>
    <p:extLst>
      <p:ext uri="{BB962C8B-B14F-4D97-AF65-F5344CB8AC3E}">
        <p14:creationId xmlns:p14="http://schemas.microsoft.com/office/powerpoint/2010/main" val="345856647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Činnosti, které jsou posláním podniku a přinášejí mu přidanou hodnotu</a:t>
            </a:r>
          </a:p>
          <a:p>
            <a:pPr>
              <a:buNone/>
            </a:pPr>
            <a:endParaRPr lang="cs-CZ" sz="1800" dirty="0"/>
          </a:p>
          <a:p>
            <a:r>
              <a:rPr lang="cs-CZ" sz="1800" dirty="0"/>
              <a:t>Činnosti, které nepřinášejí přidanou hodnotu, ale podnik je musí zabezpečit</a:t>
            </a:r>
          </a:p>
          <a:p>
            <a:pPr>
              <a:buNone/>
            </a:pPr>
            <a:endParaRPr lang="cs-CZ" sz="1800" dirty="0"/>
          </a:p>
          <a:p>
            <a:r>
              <a:rPr lang="cs-CZ" sz="1800" dirty="0"/>
              <a:t>Činnost doplňkové – oblast outsourcingu</a:t>
            </a:r>
          </a:p>
          <a:p>
            <a:pPr>
              <a:buNone/>
            </a:pPr>
            <a:endParaRPr lang="cs-CZ" sz="1800" dirty="0"/>
          </a:p>
          <a:p>
            <a:r>
              <a:rPr lang="cs-CZ" sz="1800" dirty="0"/>
              <a:t>Členění podle Guly:</a:t>
            </a:r>
          </a:p>
          <a:p>
            <a:pPr lvl="1"/>
            <a:r>
              <a:rPr lang="cs-CZ" sz="1800" dirty="0"/>
              <a:t>Klíčové aktivity</a:t>
            </a:r>
          </a:p>
          <a:p>
            <a:pPr lvl="1"/>
            <a:r>
              <a:rPr lang="cs-CZ" sz="1800" dirty="0"/>
              <a:t>Vlastní činnosti zajišťované uvnitř podniku</a:t>
            </a:r>
          </a:p>
          <a:p>
            <a:pPr lvl="1"/>
            <a:r>
              <a:rPr lang="cs-CZ" sz="1800" dirty="0"/>
              <a:t>Smíšené činnosti zajišťované vlastními silami a cizími podniky</a:t>
            </a:r>
          </a:p>
          <a:p>
            <a:pPr lvl="1"/>
            <a:r>
              <a:rPr lang="cs-CZ" sz="1800" dirty="0"/>
              <a:t>Cizí činnosti nakupované</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Činnosti podniku a outsourcing</a:t>
            </a:r>
          </a:p>
        </p:txBody>
      </p:sp>
    </p:spTree>
    <p:extLst>
      <p:ext uri="{BB962C8B-B14F-4D97-AF65-F5344CB8AC3E}">
        <p14:creationId xmlns:p14="http://schemas.microsoft.com/office/powerpoint/2010/main" val="34351761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Forma strategického partnerství</a:t>
            </a:r>
          </a:p>
          <a:p>
            <a:pPr>
              <a:buNone/>
            </a:pPr>
            <a:endParaRPr lang="cs-CZ" sz="1800" dirty="0"/>
          </a:p>
          <a:p>
            <a:r>
              <a:rPr lang="cs-CZ" sz="1800" dirty="0"/>
              <a:t>Organizačně systémové integrační formy, které zajišťují společnou, efektivní, kooperativní podnikatelskou činnost s tuzemskými i zahraničními partnery, kteří původně mohli být i konkurenčními organizačními jednotkami.</a:t>
            </a:r>
          </a:p>
          <a:p>
            <a:pPr>
              <a:buNone/>
            </a:pPr>
            <a:endParaRPr lang="cs-CZ" sz="1800" dirty="0"/>
          </a:p>
          <a:p>
            <a:r>
              <a:rPr lang="cs-CZ" sz="1800" dirty="0"/>
              <a:t>Jedná se o společnou realizaci jedné nebo více podnikových funkcí dvěma nebo více podnikatelskými subjekty za účelem dosažení konkurenční výhody. (Tichá)</a:t>
            </a:r>
          </a:p>
          <a:p>
            <a:pPr>
              <a:buNone/>
            </a:pPr>
            <a:endParaRPr lang="cs-CZ" sz="1800" dirty="0"/>
          </a:p>
          <a:p>
            <a:r>
              <a:rPr lang="cs-CZ" sz="1800" b="1" i="1" dirty="0"/>
              <a:t>Cíl:</a:t>
            </a:r>
            <a:r>
              <a:rPr lang="cs-CZ" sz="1800" dirty="0"/>
              <a:t> sdílení činností a zdrojů partnerů, k redukci konkurenčních střetů a ke vzniku, přenosu a využití znalostí</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a:t>
            </a:r>
          </a:p>
        </p:txBody>
      </p:sp>
    </p:spTree>
    <p:extLst>
      <p:ext uri="{BB962C8B-B14F-4D97-AF65-F5344CB8AC3E}">
        <p14:creationId xmlns:p14="http://schemas.microsoft.com/office/powerpoint/2010/main" val="183940498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Zhodnocení předmětu činnosti</a:t>
            </a:r>
          </a:p>
          <a:p>
            <a:pPr lvl="1"/>
            <a:r>
              <a:rPr lang="cs-CZ" sz="1800" dirty="0"/>
              <a:t>Strategická analýza</a:t>
            </a:r>
          </a:p>
          <a:p>
            <a:pPr lvl="1"/>
            <a:r>
              <a:rPr lang="cs-CZ" sz="1800" dirty="0"/>
              <a:t>Definování role strategické aliance</a:t>
            </a:r>
          </a:p>
          <a:p>
            <a:r>
              <a:rPr lang="cs-CZ" sz="1800" b="1" i="1" dirty="0"/>
              <a:t>Formování alianční strategie</a:t>
            </a:r>
          </a:p>
          <a:p>
            <a:pPr lvl="1"/>
            <a:r>
              <a:rPr lang="cs-CZ" sz="1800" dirty="0"/>
              <a:t>Desintegrace hodnotového řetězce</a:t>
            </a:r>
          </a:p>
          <a:p>
            <a:pPr lvl="1"/>
            <a:r>
              <a:rPr lang="cs-CZ" sz="1800" dirty="0"/>
              <a:t>Rekonfigurace hodnotového řetězce</a:t>
            </a:r>
          </a:p>
          <a:p>
            <a:pPr lvl="1"/>
            <a:r>
              <a:rPr lang="cs-CZ" sz="1800" dirty="0"/>
              <a:t>Uvolnění vlastních zdrojů a zdrojů partnera</a:t>
            </a:r>
          </a:p>
          <a:p>
            <a:pPr lvl="1"/>
            <a:r>
              <a:rPr lang="cs-CZ" sz="1800" dirty="0"/>
              <a:t>Vytvoření ochranných mechanismů</a:t>
            </a:r>
          </a:p>
          <a:p>
            <a:pPr lvl="1"/>
            <a:r>
              <a:rPr lang="cs-CZ" sz="1800" dirty="0"/>
              <a:t>Udržování strategických alternativ</a:t>
            </a:r>
          </a:p>
          <a:p>
            <a:r>
              <a:rPr lang="cs-CZ" sz="1800" b="1" i="1" dirty="0"/>
              <a:t>Vytváření struktury aliance</a:t>
            </a:r>
          </a:p>
          <a:p>
            <a:r>
              <a:rPr lang="cs-CZ" sz="1800" b="1" i="1" dirty="0"/>
              <a:t>Evaluace aliance</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 – postup projektování</a:t>
            </a:r>
          </a:p>
        </p:txBody>
      </p:sp>
    </p:spTree>
    <p:extLst>
      <p:ext uri="{BB962C8B-B14F-4D97-AF65-F5344CB8AC3E}">
        <p14:creationId xmlns:p14="http://schemas.microsoft.com/office/powerpoint/2010/main" val="114205752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Koncese</a:t>
            </a:r>
          </a:p>
          <a:p>
            <a:r>
              <a:rPr lang="cs-CZ" sz="1800" dirty="0"/>
              <a:t>Společný výzkum a vývoj</a:t>
            </a:r>
          </a:p>
          <a:p>
            <a:r>
              <a:rPr lang="cs-CZ" sz="1800" dirty="0"/>
              <a:t>Universita</a:t>
            </a:r>
          </a:p>
          <a:p>
            <a:r>
              <a:rPr lang="cs-CZ" sz="1800" dirty="0"/>
              <a:t>Společný marketing</a:t>
            </a:r>
          </a:p>
          <a:p>
            <a:r>
              <a:rPr lang="cs-CZ" sz="1800" dirty="0"/>
              <a:t>Technologie</a:t>
            </a:r>
          </a:p>
          <a:p>
            <a:r>
              <a:rPr lang="cs-CZ" sz="1800" dirty="0"/>
              <a:t>Konsorcium</a:t>
            </a:r>
          </a:p>
          <a:p>
            <a:r>
              <a:rPr lang="cs-CZ" sz="1800" dirty="0"/>
              <a:t>Společný podnik na projekt</a:t>
            </a:r>
          </a:p>
          <a:p>
            <a:r>
              <a:rPr lang="cs-CZ" sz="1800" dirty="0"/>
              <a:t>Společný podnik s nevyrovnanou majetkovou účastí</a:t>
            </a:r>
          </a:p>
          <a:p>
            <a:r>
              <a:rPr lang="cs-CZ" sz="1800" dirty="0"/>
              <a:t>Společný podnik s paritní majetkovou účastí</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 – typy</a:t>
            </a:r>
          </a:p>
        </p:txBody>
      </p:sp>
    </p:spTree>
    <p:extLst>
      <p:ext uri="{BB962C8B-B14F-4D97-AF65-F5344CB8AC3E}">
        <p14:creationId xmlns:p14="http://schemas.microsoft.com/office/powerpoint/2010/main" val="30273986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p>
          <a:p>
            <a:pPr algn="just"/>
            <a:r>
              <a:rPr lang="cs-CZ" sz="1800" dirty="0"/>
              <a:t>Každý proces má vstup, výstup, vlastníka, zdroje a náklady s ním spojené, a vnitřní organizační strukturu. Pro realizaci procesu je potřeba mít vhodné informační zabezpečení a čas potřebný k realizaci konkrétního procesu.</a:t>
            </a:r>
          </a:p>
          <a:p>
            <a:pPr marL="0" indent="0" algn="just">
              <a:buNone/>
            </a:pPr>
            <a:r>
              <a:rPr lang="cs-CZ" sz="1800" dirty="0"/>
              <a:t>V podniku rozeznáváme tyto typy procesů:</a:t>
            </a:r>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a:t>
            </a:r>
          </a:p>
        </p:txBody>
      </p:sp>
    </p:spTree>
    <p:extLst>
      <p:ext uri="{BB962C8B-B14F-4D97-AF65-F5344CB8AC3E}">
        <p14:creationId xmlns:p14="http://schemas.microsoft.com/office/powerpoint/2010/main" val="257361023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p>
          <a:p>
            <a:pPr algn="just"/>
            <a:r>
              <a:rPr lang="cs-CZ" sz="1800" b="1" dirty="0"/>
              <a:t>Procesní přístup </a:t>
            </a:r>
            <a:r>
              <a:rPr lang="cs-CZ" sz="1800" dirty="0"/>
              <a:t>představuje systematickou identifikaci a řízení procesů používaných v organizaci a jejich vzájemné působení. </a:t>
            </a:r>
          </a:p>
          <a:p>
            <a:pPr marL="0" indent="0" algn="just">
              <a:buNone/>
            </a:pPr>
            <a:endParaRPr lang="cs-CZ" sz="1800" dirty="0"/>
          </a:p>
          <a:p>
            <a:pPr marL="0" indent="0" algn="just">
              <a:buNone/>
            </a:pPr>
            <a:r>
              <a:rPr lang="cs-CZ" sz="1800" dirty="0"/>
              <a:t>Mezi 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II</a:t>
            </a:r>
          </a:p>
        </p:txBody>
      </p:sp>
    </p:spTree>
    <p:extLst>
      <p:ext uri="{BB962C8B-B14F-4D97-AF65-F5344CB8AC3E}">
        <p14:creationId xmlns:p14="http://schemas.microsoft.com/office/powerpoint/2010/main" val="277366183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Riziko a podnikatelská krize v podmínkách tvorby strategie firmy</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3340932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284" y="7154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Riziko</a:t>
            </a:r>
            <a:r>
              <a:rPr lang="cs-CZ" sz="1800" dirty="0"/>
              <a:t> </a:t>
            </a:r>
            <a:r>
              <a:rPr lang="cs-CZ" sz="1800" i="1" dirty="0"/>
              <a:t>(italština </a:t>
            </a:r>
            <a:r>
              <a:rPr lang="cs-CZ" sz="1800" i="1" dirty="0" err="1"/>
              <a:t>risico</a:t>
            </a:r>
            <a:r>
              <a:rPr lang="cs-CZ" sz="1800" i="1" dirty="0"/>
              <a:t>) </a:t>
            </a:r>
            <a:r>
              <a:rPr lang="cs-CZ" sz="1800" dirty="0"/>
              <a:t>– nebezpečí vzniku škody, poškození, ztráty či zničení, případně nezdaru při podnikání.</a:t>
            </a:r>
          </a:p>
          <a:p>
            <a:endParaRPr lang="cs-CZ" sz="1800" dirty="0"/>
          </a:p>
          <a:p>
            <a:r>
              <a:rPr lang="cs-CZ" sz="1800" b="1" dirty="0"/>
              <a:t>Riziko</a:t>
            </a:r>
            <a:r>
              <a:rPr lang="cs-CZ" sz="1800" dirty="0"/>
              <a:t> – kombinace pravděpodobnosti nebo četnosti výskytu a následků určité nebezpečné události.</a:t>
            </a:r>
          </a:p>
          <a:p>
            <a:pPr>
              <a:buNone/>
            </a:pPr>
            <a:endParaRPr lang="cs-CZ" sz="1800" dirty="0"/>
          </a:p>
          <a:p>
            <a:pPr lvl="0" algn="just"/>
            <a:r>
              <a:rPr lang="cs-CZ" sz="1800" b="1" dirty="0"/>
              <a:t>Management rizika </a:t>
            </a:r>
            <a:r>
              <a:rPr lang="cs-CZ" sz="1800" dirty="0"/>
              <a:t>– systematický a koordinovaný způsob práce s rizikem a nejistotou uplatňovaný v rámci celého podniku a zahrnující všechny druhy rizik. </a:t>
            </a:r>
          </a:p>
          <a:p>
            <a:pPr lvl="1" algn="just"/>
            <a:r>
              <a:rPr lang="cs-CZ" sz="1400" dirty="0"/>
              <a:t>Podstatou této činností je rozhodování v podmínkách nejistoty, tedy rozhodování, kdy máme minimum informací a nedostatek času k ověření jejich správnosti a nutnost vydat potřebné rozhodnutí. </a:t>
            </a:r>
          </a:p>
          <a:p>
            <a:pPr lvl="1" algn="just"/>
            <a:r>
              <a:rPr lang="cs-CZ" sz="1400" dirty="0"/>
              <a:t>Je charakterizován jako činnost, která je zaměřena na snižování současných a budoucích rizik, jejich příčin i následků.</a:t>
            </a:r>
          </a:p>
          <a:p>
            <a:endParaRPr lang="cs-CZ" sz="1800" dirty="0"/>
          </a:p>
          <a:p>
            <a:pPr>
              <a:buNone/>
            </a:pPr>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Riziko</a:t>
            </a:r>
          </a:p>
        </p:txBody>
      </p:sp>
    </p:spTree>
    <p:extLst>
      <p:ext uri="{BB962C8B-B14F-4D97-AF65-F5344CB8AC3E}">
        <p14:creationId xmlns:p14="http://schemas.microsoft.com/office/powerpoint/2010/main" val="4161941331"/>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3241</TotalTime>
  <Words>9582</Words>
  <Application>Microsoft Office PowerPoint</Application>
  <PresentationFormat>Předvádění na obrazovce (16:9)</PresentationFormat>
  <Paragraphs>941</Paragraphs>
  <Slides>103</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103</vt:i4>
      </vt:variant>
    </vt:vector>
  </HeadingPairs>
  <TitlesOfParts>
    <vt:vector size="109" baseType="lpstr">
      <vt:lpstr>Arial</vt:lpstr>
      <vt:lpstr>Calibri</vt:lpstr>
      <vt:lpstr>Enriqueta</vt:lpstr>
      <vt:lpstr>Times New Roman</vt:lpstr>
      <vt:lpstr>Wingdings 3</vt:lpstr>
      <vt:lpstr>SLU</vt:lpstr>
      <vt:lpstr>Strategie na mezinárodních trzích</vt:lpstr>
      <vt:lpstr>Světová ekonomika</vt:lpstr>
      <vt:lpstr>Subjekty a centra světové ekonomiky</vt:lpstr>
      <vt:lpstr>Komponenty a trendy světové ekonomiky</vt:lpstr>
      <vt:lpstr>Pojetí nadnárodního podniku</vt:lpstr>
      <vt:lpstr>Organizace nadnárodních společností</vt:lpstr>
      <vt:lpstr>Organizace nadnárodních společností</vt:lpstr>
      <vt:lpstr>Typy nadnárodních podniků</vt:lpstr>
      <vt:lpstr>Mezinárodní podnikatelské aktivity</vt:lpstr>
      <vt:lpstr>Základní strategická rozhodnutí</vt:lpstr>
      <vt:lpstr>Proces screeningu</vt:lpstr>
      <vt:lpstr>Strategie na mezinárodních trzích</vt:lpstr>
      <vt:lpstr>Strategie na mezinárodních trzích I</vt:lpstr>
      <vt:lpstr>Strategie na mezinárodních trzích II</vt:lpstr>
      <vt:lpstr>Strategie na mezinárodních trzích III</vt:lpstr>
      <vt:lpstr>Strategie geografického působení I</vt:lpstr>
      <vt:lpstr>Strategie geografického působení II</vt:lpstr>
      <vt:lpstr>Strategie geografického působení V</vt:lpstr>
      <vt:lpstr>Strategie lokální citlivosti – globální integrace</vt:lpstr>
      <vt:lpstr>Základní taktická rozhodnutí</vt:lpstr>
      <vt:lpstr>Globální a krokový přístup k internacionalizaci</vt:lpstr>
      <vt:lpstr>Výběr a implementace strategie</vt:lpstr>
      <vt:lpstr>Výběr strategie</vt:lpstr>
      <vt:lpstr>Proces výběru strategie</vt:lpstr>
      <vt:lpstr>Generování strategických alternativ</vt:lpstr>
      <vt:lpstr>Proces generování strategických alternativ</vt:lpstr>
      <vt:lpstr>Typy alternativ</vt:lpstr>
      <vt:lpstr>Kritéria výběru strategie</vt:lpstr>
      <vt:lpstr>Přijatelnost strategie</vt:lpstr>
      <vt:lpstr>Vhodnost strategie</vt:lpstr>
      <vt:lpstr>Realizovatelnost strategie</vt:lpstr>
      <vt:lpstr>Přístupy k výběru strategie I</vt:lpstr>
      <vt:lpstr>Přístupy k výběru strategie II</vt:lpstr>
      <vt:lpstr>Podstata implementace strategie</vt:lpstr>
      <vt:lpstr>Proces implementace strategie podle Mallya </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strategie</vt:lpstr>
      <vt:lpstr>Klíčové faktory úspěchu implementace strategie</vt:lpstr>
      <vt:lpstr>Změny v organizační struktuře při implementaci strategie</vt:lpstr>
      <vt:lpstr>Další úkoly významné při implementaci strategie</vt:lpstr>
      <vt:lpstr>Balanced Scorecard a implementace strategie</vt:lpstr>
      <vt:lpstr>Výkonnostní ukazatele v Balanced Scorecard</vt:lpstr>
      <vt:lpstr>Proces Balanced Scorecard</vt:lpstr>
      <vt:lpstr>Kroky metody Balanced Scorecard</vt:lpstr>
      <vt:lpstr>Faktory důležité pro úspěšnou implementaci strategie</vt:lpstr>
      <vt:lpstr>Bariéry implementace strategie</vt:lpstr>
      <vt:lpstr>Strategická kontrola</vt:lpstr>
      <vt:lpstr>Osnova tématu</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lpstr>Současné manažerské přístupy k řízení jako součást strategie podniku</vt:lpstr>
      <vt:lpstr>Networking</vt:lpstr>
      <vt:lpstr>Formy networking</vt:lpstr>
      <vt:lpstr>Členství v síti</vt:lpstr>
      <vt:lpstr>Benchmarking</vt:lpstr>
      <vt:lpstr>Benchmarking - výhody</vt:lpstr>
      <vt:lpstr>Outsourcing</vt:lpstr>
      <vt:lpstr>Činnosti podniku a outsourcing</vt:lpstr>
      <vt:lpstr>Strategické aliance</vt:lpstr>
      <vt:lpstr>Strategické aliance – postup projektování</vt:lpstr>
      <vt:lpstr>Strategické aliance – typy</vt:lpstr>
      <vt:lpstr>Procesní management I</vt:lpstr>
      <vt:lpstr>Procesní management II</vt:lpstr>
      <vt:lpstr>Riziko a podnikatelská krize v podmínkách tvorby strategie firmy</vt:lpstr>
      <vt:lpstr>Riziko</vt:lpstr>
      <vt:lpstr>Krize</vt:lpstr>
      <vt:lpstr>Krizový management</vt:lpstr>
      <vt:lpstr>Krizový management – základní úkoly</vt:lpstr>
      <vt:lpstr>Nástroje k řešení krize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140</cp:revision>
  <dcterms:created xsi:type="dcterms:W3CDTF">2016-07-06T15:42:34Z</dcterms:created>
  <dcterms:modified xsi:type="dcterms:W3CDTF">2022-11-30T10:58:07Z</dcterms:modified>
</cp:coreProperties>
</file>