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0"/>
  </p:notesMasterIdLst>
  <p:sldIdLst>
    <p:sldId id="336" r:id="rId2"/>
    <p:sldId id="337" r:id="rId3"/>
    <p:sldId id="387" r:id="rId4"/>
    <p:sldId id="388" r:id="rId5"/>
    <p:sldId id="389" r:id="rId6"/>
    <p:sldId id="352" r:id="rId7"/>
    <p:sldId id="360" r:id="rId8"/>
    <p:sldId id="356" r:id="rId9"/>
    <p:sldId id="361" r:id="rId10"/>
    <p:sldId id="359" r:id="rId11"/>
    <p:sldId id="353" r:id="rId12"/>
    <p:sldId id="350" r:id="rId13"/>
    <p:sldId id="355" r:id="rId14"/>
    <p:sldId id="354" r:id="rId15"/>
    <p:sldId id="375" r:id="rId16"/>
    <p:sldId id="343" r:id="rId17"/>
    <p:sldId id="377" r:id="rId18"/>
    <p:sldId id="378" r:id="rId19"/>
    <p:sldId id="376" r:id="rId20"/>
    <p:sldId id="383" r:id="rId21"/>
    <p:sldId id="379" r:id="rId22"/>
    <p:sldId id="381" r:id="rId23"/>
    <p:sldId id="382" r:id="rId24"/>
    <p:sldId id="380" r:id="rId25"/>
    <p:sldId id="362" r:id="rId26"/>
    <p:sldId id="363" r:id="rId27"/>
    <p:sldId id="340" r:id="rId28"/>
    <p:sldId id="287" r:id="rId2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902" autoAdjust="0"/>
  </p:normalViewPr>
  <p:slideViewPr>
    <p:cSldViewPr snapToGrid="0">
      <p:cViewPr varScale="1">
        <p:scale>
          <a:sx n="94" d="100"/>
          <a:sy n="94" d="100"/>
        </p:scale>
        <p:origin x="4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000">
                <a:latin typeface="Arial"/>
              </a:rPr>
              <a:t>Klikněte pro úpravu formátu komentářů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400">
                <a:latin typeface="Times New Roman"/>
              </a:rPr>
              <a:t>&lt;záhlaví&gt;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400">
                <a:latin typeface="Times New Roman"/>
              </a:rPr>
              <a:t>&lt;datum/čas&gt;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400">
                <a:latin typeface="Times New Roman"/>
              </a:rPr>
              <a:t>&lt;zápatí&gt;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50A2ECB-C4ED-4CCD-B6F6-23C85EAE876C}" type="slidenum">
              <a:rPr lang="cs-CZ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697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93036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48417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94963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30889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37254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90661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57666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99453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37862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29206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594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381341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17197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95399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02670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06574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63689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61869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60639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3085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0518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17726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58230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28559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0265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06.10.2021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721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>
                <a:latin typeface="Times New Roman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36967" y="337003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pPr lvl="0"/>
            <a:endParaRPr lang="cs-CZ" sz="3000" b="1" cap="all" dirty="0"/>
          </a:p>
          <a:p>
            <a:pPr lvl="0"/>
            <a:endParaRPr lang="cs-CZ" sz="3000" b="1" cap="all" dirty="0"/>
          </a:p>
          <a:p>
            <a:pPr>
              <a:lnSpc>
                <a:spcPct val="100000"/>
              </a:lnSpc>
            </a:pPr>
            <a:r>
              <a:rPr lang="cs-CZ" sz="4800" b="1" dirty="0">
                <a:latin typeface="Times New Roman"/>
              </a:rPr>
              <a:t>CONTROLLING:
</a:t>
            </a:r>
            <a:r>
              <a:rPr lang="cs-CZ" sz="3200" b="1" dirty="0">
                <a:latin typeface="Times New Roman"/>
              </a:rPr>
              <a:t>úvod do problematiky II.</a:t>
            </a:r>
            <a:endParaRPr lang="cs-CZ" sz="2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931524"/>
            <a:ext cx="3604568" cy="1456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je seznámit se s koncepcemi controllingu, funkcemi a úloha mi controllingu</a:t>
            </a:r>
            <a:endParaRPr lang="en-GB" sz="18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56047" y="3723879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Šárka </a:t>
            </a:r>
            <a:r>
              <a:rPr lang="cs-CZ" altLang="cs-CZ" sz="9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Čemerková</a:t>
            </a:r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Přednášející </a:t>
            </a:r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4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33840" y="337003"/>
            <a:ext cx="7388619" cy="3624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500"/>
              </a:spcBef>
              <a:spcAft>
                <a:spcPts val="1000"/>
              </a:spcAft>
            </a:pPr>
            <a:r>
              <a:rPr lang="cs-CZ" sz="2800" b="1" cap="small" dirty="0">
                <a:solidFill>
                  <a:srgbClr val="981E3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vztažená k systému řízení</a:t>
            </a:r>
          </a:p>
          <a:p>
            <a:pPr marL="342900" indent="-342900" algn="just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 chápán jako podsystém systému řízení: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zp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- koncentrace na plánování a kontrolu v operativní i strategické oblasti včetně poskytování informací, tzn. zaměření na informace a zisk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zp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- orientace na koordinaci podsystémů řízení (systém ŘLZ, hodnotový systém, systém plánování a kontroly, systém zajištění informací, organizační systém), tzn. snaha o dosažení všech cílů podniku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393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188640" y="527392"/>
            <a:ext cx="7397515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  <a:spcAft>
                <a:spcPts val="1000"/>
              </a:spcAft>
            </a:pP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Hlavní funkce controllingu </a:t>
            </a:r>
            <a:b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</a:b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– </a:t>
            </a:r>
            <a:b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</a:b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podle náplně činnosti </a:t>
            </a:r>
          </a:p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plánovací funkce: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controllingové aktivity v každé fázi plánovacího cyklu </a:t>
            </a:r>
          </a:p>
          <a:p>
            <a:pPr marL="457200" indent="-4572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dokumentární funkce: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sběr a úschova relevantních informací</a:t>
            </a: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jako zdroje pro příslušné analýzy</a:t>
            </a:r>
          </a:p>
        </p:txBody>
      </p:sp>
    </p:spTree>
    <p:extLst>
      <p:ext uri="{BB962C8B-B14F-4D97-AF65-F5344CB8AC3E}">
        <p14:creationId xmlns:p14="http://schemas.microsoft.com/office/powerpoint/2010/main" val="1173938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48235" y="852811"/>
            <a:ext cx="7162800" cy="27622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kontrolní a analytická funkce: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kontrola a řízení všech procesů v podniku, jejich analýza a určování odchylek</a:t>
            </a:r>
          </a:p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reporting: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podávání hlášení (tzv. reportů) externím a  vnitropodnikovým uživatelům a subjektům  </a:t>
            </a:r>
          </a:p>
        </p:txBody>
      </p:sp>
    </p:spTree>
    <p:extLst>
      <p:ext uri="{BB962C8B-B14F-4D97-AF65-F5344CB8AC3E}">
        <p14:creationId xmlns:p14="http://schemas.microsoft.com/office/powerpoint/2010/main" val="1246096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590511" y="752207"/>
            <a:ext cx="739751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  <a:spcAft>
                <a:spcPts val="1000"/>
              </a:spcAft>
            </a:pP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Hlavní funkce controllingu</a:t>
            </a:r>
            <a:b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</a:b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 – </a:t>
            </a:r>
            <a:b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</a:b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podle oblasti působení </a:t>
            </a:r>
          </a:p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 jako podsystém řízení podniku</a:t>
            </a: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výkony a služby pro řízení a podpora managementu při plnění jeho úloh – štábní výkony</a:t>
            </a:r>
          </a:p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koordinační funkce</a:t>
            </a: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nastavení komunikačních vazeb zajišťujících optimální propojení jednotlivých organizačních jednotek </a:t>
            </a:r>
          </a:p>
        </p:txBody>
      </p:sp>
    </p:spTree>
    <p:extLst>
      <p:ext uri="{BB962C8B-B14F-4D97-AF65-F5344CB8AC3E}">
        <p14:creationId xmlns:p14="http://schemas.microsoft.com/office/powerpoint/2010/main" val="3545569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875907"/>
            <a:ext cx="739751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ea typeface="Calibri" panose="020F0502020204030204" pitchFamily="34" charset="0"/>
              </a:rPr>
              <a:t>inovační funkce</a:t>
            </a:r>
            <a:r>
              <a:rPr lang="cs-CZ" sz="2800" dirty="0">
                <a:solidFill>
                  <a:srgbClr val="000000"/>
                </a:solidFill>
                <a:ea typeface="Calibri" panose="020F0502020204030204" pitchFamily="34" charset="0"/>
              </a:rPr>
              <a:t>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</a:rPr>
              <a:t>orientace controllingu na budoucnost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</a:rPr>
              <a:t>požadavek na informace, které umožní přijímat opatření, která se projeví pozitivním  budoucím  vývojem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</a:rPr>
              <a:t>vyvolání aktivit, které rozběhnou inovace žádoucím směrem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</a:rPr>
              <a:t>ovlivněna skutečným stavem rovnováhy cílů v podniku</a:t>
            </a:r>
          </a:p>
        </p:txBody>
      </p:sp>
    </p:spTree>
    <p:extLst>
      <p:ext uri="{BB962C8B-B14F-4D97-AF65-F5344CB8AC3E}">
        <p14:creationId xmlns:p14="http://schemas.microsoft.com/office/powerpoint/2010/main" val="598669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493702" y="824719"/>
            <a:ext cx="7386918" cy="2516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informační funkce</a:t>
            </a: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tvorba konzistentních informací pro management:</a:t>
            </a:r>
          </a:p>
          <a:p>
            <a:pPr marL="1257300" lvl="2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Problém množství informací</a:t>
            </a:r>
          </a:p>
          <a:p>
            <a:pPr marL="1257300" lvl="2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Problém časové dimenze a přenosu informací</a:t>
            </a:r>
          </a:p>
          <a:p>
            <a:pPr marL="1257300" lvl="2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Problém významu informací</a:t>
            </a:r>
          </a:p>
          <a:p>
            <a:pPr marL="1257300" lvl="2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Náklady na informace</a:t>
            </a:r>
          </a:p>
        </p:txBody>
      </p:sp>
    </p:spTree>
    <p:extLst>
      <p:ext uri="{BB962C8B-B14F-4D97-AF65-F5344CB8AC3E}">
        <p14:creationId xmlns:p14="http://schemas.microsoft.com/office/powerpoint/2010/main" val="7680601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854238"/>
            <a:ext cx="7488360" cy="34240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  <a:spcAft>
                <a:spcPts val="1000"/>
              </a:spcAft>
            </a:pP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Úlohy controllingu </a:t>
            </a:r>
          </a:p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normativní: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vytvoření obrazu sebe chápání podniku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sestavení žebříčku základních hodnot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určování zásad chování podniku uvnitř i vůči okolí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tvorba vnitropodnikových směrnic a systému jejich zavádění a kontroly</a:t>
            </a:r>
          </a:p>
        </p:txBody>
      </p:sp>
    </p:spTree>
    <p:extLst>
      <p:ext uri="{BB962C8B-B14F-4D97-AF65-F5344CB8AC3E}">
        <p14:creationId xmlns:p14="http://schemas.microsoft.com/office/powerpoint/2010/main" val="3247768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345082" y="527392"/>
            <a:ext cx="748836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strategické: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podpora strategického řízení:</a:t>
            </a:r>
          </a:p>
          <a:p>
            <a:pPr marL="1371600" lvl="2" indent="-4572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koordinace strategického plánování a kontroly se týká získání informací relevantních pro strategii</a:t>
            </a:r>
          </a:p>
          <a:p>
            <a:pPr marL="1371600" lvl="2" indent="-4572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přeměny strategických plánu ve strategické řízení 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zaměření na okolí podniku - zajištění již existujících potenciálů a vytváření potenciálů nových </a:t>
            </a: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89177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854238"/>
            <a:ext cx="7488360" cy="41319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zabezpečuje trvalé zajištění existence podniku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údaje, se kterými pracuje, nejsou přesnými náklady a výnosy (v Kč), ale jsou to hrubé hodnoty (tis. Kč, mil. Kč)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středem veškerého myšlení je užitek pro jednotlivé cílové skupiny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zisk není středem podnikatelského jednání, ale důsledkem správné strategie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klade si za cíl </a:t>
            </a: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„dělat správné věci“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500"/>
              </a:spcBef>
              <a:spcAft>
                <a:spcPts val="1000"/>
              </a:spcAf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794928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78338" y="480469"/>
            <a:ext cx="7488360" cy="33316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operativní: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nejlepší využití již existujících potenciálů úspěchu, jejich realizace v likviditě a zisku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podpora operativních plánů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základ krátkodobého řízení zisku v podniku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zaostřen na podnik (nikoliv na jeho okolí) a operativní činnosti</a:t>
            </a:r>
            <a:endParaRPr lang="cs-CZ" sz="2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500"/>
              </a:spcBef>
              <a:spcAft>
                <a:spcPts val="1000"/>
              </a:spcAf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34372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lvl="0"/>
            <a:endParaRPr lang="cs-CZ" sz="3600" b="1" cap="all" dirty="0"/>
          </a:p>
          <a:p>
            <a:pPr>
              <a:lnSpc>
                <a:spcPct val="100000"/>
              </a:lnSpc>
            </a:pPr>
            <a:r>
              <a:rPr lang="cs-CZ" sz="2600" b="1" dirty="0">
                <a:latin typeface="Times New Roman"/>
              </a:rPr>
              <a:t>CONTROLLING:</a:t>
            </a:r>
            <a:r>
              <a:rPr lang="cs-CZ" sz="2000" b="1" dirty="0">
                <a:latin typeface="Times New Roman"/>
              </a:rPr>
              <a:t>
</a:t>
            </a:r>
            <a:r>
              <a:rPr lang="cs-CZ" sz="2800" b="1" dirty="0">
                <a:latin typeface="Times New Roman"/>
              </a:rPr>
              <a:t>úvod do problematiky II.</a:t>
            </a:r>
            <a:endParaRPr lang="cs-CZ" sz="2400" dirty="0"/>
          </a:p>
          <a:p>
            <a:endParaRPr lang="en-GB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475003"/>
            <a:ext cx="3604568" cy="22235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Cíle controllingu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Koncepce controllingu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Funkce controllingu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Úlohy controllingu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Potřeba zavádět controlling</a:t>
            </a: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27028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</p:spTree>
    <p:extLst>
      <p:ext uri="{BB962C8B-B14F-4D97-AF65-F5344CB8AC3E}">
        <p14:creationId xmlns:p14="http://schemas.microsoft.com/office/powerpoint/2010/main" val="32385953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38292" y="527392"/>
            <a:ext cx="7399059" cy="2208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poskytuje nástroje řízení, které:  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činí přehlednou hospodářskou komplexnost podniku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včas poskytují informace k možným nápravným opatřením 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zaručují, že podnik je řízen z celostního hlediska </a:t>
            </a:r>
          </a:p>
        </p:txBody>
      </p:sp>
    </p:spTree>
    <p:extLst>
      <p:ext uri="{BB962C8B-B14F-4D97-AF65-F5344CB8AC3E}">
        <p14:creationId xmlns:p14="http://schemas.microsoft.com/office/powerpoint/2010/main" val="22780568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188640" y="628601"/>
            <a:ext cx="7399059" cy="232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snaží se o to, aby rovnováha mezi výnosy a náklady (ziskem) na jedné straně a finanční stabilitou podniku na druhé straně, byla dosahována na základě strategického plánu 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pomáhají řešit úzká místa a problémy podnikání </a:t>
            </a:r>
          </a:p>
          <a:p>
            <a:pPr marL="742950" lvl="1" indent="-28575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klade si za cíl </a:t>
            </a: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„dělat věci správně“</a:t>
            </a:r>
            <a:endParaRPr lang="cs-CZ" sz="2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4605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pic>
        <p:nvPicPr>
          <p:cNvPr id="5" name="Obrázek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018" y="293677"/>
            <a:ext cx="4151510" cy="484982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Obdélník 1"/>
          <p:cNvSpPr/>
          <p:nvPr/>
        </p:nvSpPr>
        <p:spPr>
          <a:xfrm>
            <a:off x="757550" y="728395"/>
            <a:ext cx="29000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Služby a výkony poskytované controllingem na jednotlivých úrovních řízení podniku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0363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316859" y="527392"/>
            <a:ext cx="7799275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1000"/>
              </a:spcAft>
            </a:pPr>
            <a:r>
              <a:rPr lang="cs-CZ" sz="2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Oblasti úloh controllingu:</a:t>
            </a:r>
          </a:p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určení vize a její uskutečnění</a:t>
            </a:r>
          </a:p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plánování a vývoj strategie </a:t>
            </a:r>
          </a:p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strategická </a:t>
            </a:r>
            <a:r>
              <a:rPr lang="cs-CZ" sz="20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dopředná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zpětná vazba</a:t>
            </a:r>
          </a:p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plánování a řízení investic</a:t>
            </a:r>
          </a:p>
        </p:txBody>
      </p:sp>
    </p:spTree>
    <p:extLst>
      <p:ext uri="{BB962C8B-B14F-4D97-AF65-F5344CB8AC3E}">
        <p14:creationId xmlns:p14="http://schemas.microsoft.com/office/powerpoint/2010/main" val="26866512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310185" y="527392"/>
            <a:ext cx="7799275" cy="2208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plánování a řízení projektů</a:t>
            </a:r>
          </a:p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plánování a řízení procesů týkajících se rutinní činností</a:t>
            </a:r>
          </a:p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operativní podnikové plánování a rozpočetnictví</a:t>
            </a:r>
          </a:p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operativní </a:t>
            </a:r>
            <a:r>
              <a:rPr lang="cs-CZ" sz="20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dopředná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zpětná vazba (výpočet očekávaných hodnot, </a:t>
            </a:r>
            <a:r>
              <a:rPr lang="cs-CZ" sz="20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forecasting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2533408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6790" y="834628"/>
            <a:ext cx="7397515" cy="319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1000"/>
              </a:spcAft>
            </a:pP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Potřeba zavádět controlling</a:t>
            </a:r>
          </a:p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základní otázky, které charakterizují stav plánování, kontroly a informačního zajištění řízení nákladů a zisku v podniku: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Víme, který druh výkonů vydělává a kolik? Na které a kolik se doplácí?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Které zákaznické skupiny jsou zajímavé a perspektivní?</a:t>
            </a:r>
          </a:p>
        </p:txBody>
      </p:sp>
    </p:spTree>
    <p:extLst>
      <p:ext uri="{BB962C8B-B14F-4D97-AF65-F5344CB8AC3E}">
        <p14:creationId xmlns:p14="http://schemas.microsoft.com/office/powerpoint/2010/main" val="13291510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6790" y="834628"/>
            <a:ext cx="7397515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Jak se projeví určitá opatření ve změně zisku?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Jak vypadá VH pro potřeby řízení, tj. bez zkreslení regulace finančního účetnictví a daňové legislativy?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dostatečně včas známo, zda je podnik v parametrech plánu nebo je již mimo stanovenou toleranci?</a:t>
            </a:r>
          </a:p>
        </p:txBody>
      </p:sp>
    </p:spTree>
    <p:extLst>
      <p:ext uri="{BB962C8B-B14F-4D97-AF65-F5344CB8AC3E}">
        <p14:creationId xmlns:p14="http://schemas.microsoft.com/office/powerpoint/2010/main" val="13453362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63465" y="628601"/>
            <a:ext cx="7397515" cy="3624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podniková strategie dovedena do konkrétních plánů a opatření tak, aby byla jednotlivá nákladová střediska zainteresovaná na chování, které přispívá k jejímu dosažení?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Jak se vyhodnocuje přínos vnitropodnikových útvarů k celopodnikovým výsledkům?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 zvyšuje režijní náklady podniku?</a:t>
            </a:r>
          </a:p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je-li podnik schopen na tyto otázky spolehlivě kladně odpovědět, je z pohledu controllingu spolehlivě řízen</a:t>
            </a:r>
          </a:p>
        </p:txBody>
      </p:sp>
    </p:spTree>
    <p:extLst>
      <p:ext uri="{BB962C8B-B14F-4D97-AF65-F5344CB8AC3E}">
        <p14:creationId xmlns:p14="http://schemas.microsoft.com/office/powerpoint/2010/main" val="20874361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5" name="Obdélník 4"/>
          <p:cNvSpPr/>
          <p:nvPr/>
        </p:nvSpPr>
        <p:spPr>
          <a:xfrm>
            <a:off x="2850349" y="432392"/>
            <a:ext cx="2343911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2387" y="1160104"/>
            <a:ext cx="7617378" cy="286232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Umíte: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Objasnit jednotlivé koncepce controllingu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Vymezit hlavní funkce controllingu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Charakterizovat úlohy controllingu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Vysvětlit, kdy je potřeba zavádět controlling v podniku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Charakterizovat principy controllingu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69569" y="701201"/>
            <a:ext cx="7389563" cy="3176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</a:pP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Cíle controllingu</a:t>
            </a:r>
          </a:p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Bezprostřední (věcné, přímé) cíle: 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zajištění schopnosti anticipace a adaptace 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zajištění schopnosti reakce 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zajištění schopnosti koordinace 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zajištění schopnosti </a:t>
            </a:r>
            <a:r>
              <a:rPr lang="cs-CZ" sz="20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proveditelnotsi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plánů</a:t>
            </a:r>
          </a:p>
        </p:txBody>
      </p:sp>
    </p:spTree>
    <p:extLst>
      <p:ext uri="{BB962C8B-B14F-4D97-AF65-F5344CB8AC3E}">
        <p14:creationId xmlns:p14="http://schemas.microsoft.com/office/powerpoint/2010/main" val="463989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57200" y="882682"/>
            <a:ext cx="7342094" cy="2482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Zprostředkované (nepřímé) cíle: </a:t>
            </a:r>
          </a:p>
          <a:p>
            <a:pPr marL="742950" lvl="1" indent="-28575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cíle zájmových skupin, jejichž dosažení má controlling podpořit:</a:t>
            </a:r>
          </a:p>
          <a:p>
            <a:pPr marL="1200150" lvl="2" indent="-28575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zaměstnanci</a:t>
            </a:r>
          </a:p>
          <a:p>
            <a:pPr marL="1200150" lvl="2" indent="-28575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okolí</a:t>
            </a:r>
          </a:p>
          <a:p>
            <a:pPr marL="1200150" lvl="2" indent="-28575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vlastníci</a:t>
            </a:r>
          </a:p>
        </p:txBody>
      </p:sp>
    </p:spTree>
    <p:extLst>
      <p:ext uri="{BB962C8B-B14F-4D97-AF65-F5344CB8AC3E}">
        <p14:creationId xmlns:p14="http://schemas.microsoft.com/office/powerpoint/2010/main" val="4155086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871530"/>
            <a:ext cx="73895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předpokladem pro stálost podniku je přibližně rovnoměrné splnění cílů ve všech oblastech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599" y="1747311"/>
            <a:ext cx="5871883" cy="2955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992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380444" y="527392"/>
            <a:ext cx="7268477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Bef>
                <a:spcPts val="500"/>
              </a:spcBef>
              <a:spcAft>
                <a:spcPts val="1000"/>
              </a:spcAft>
            </a:pP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Koncepce controllingu</a:t>
            </a:r>
          </a:p>
          <a:p>
            <a:pPr marL="171450" indent="-171450" algn="just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poskytují informaci o cílech a funkcích controllingu</a:t>
            </a:r>
          </a:p>
          <a:p>
            <a:pPr marL="171450" indent="-171450" algn="just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z přímých cílů lze odvodit čtyři typy koncepcí: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zaměřená na vnitropodnikové propočty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zaměřená na informace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zaměřená na cíle podniku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vztažená k systému řízení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865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367094" y="420605"/>
            <a:ext cx="7448689" cy="3806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  <a:spcAft>
                <a:spcPts val="1000"/>
              </a:spcAft>
            </a:pPr>
            <a:r>
              <a:rPr lang="cs-CZ" sz="2800" b="1" cap="small" dirty="0">
                <a:solidFill>
                  <a:srgbClr val="981E3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zaměřená na vnitropodnikové propočty</a:t>
            </a:r>
          </a:p>
          <a:p>
            <a:pPr marL="457200" indent="-457200">
              <a:spcBef>
                <a:spcPts val="12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 poskytuje informace, které vznikly v rámci početnictví:</a:t>
            </a:r>
          </a:p>
          <a:p>
            <a:pPr marL="914400" lvl="1" indent="-457200">
              <a:spcBef>
                <a:spcPts val="12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účetnictví, statistiky, kalkulace a rozpočty</a:t>
            </a:r>
          </a:p>
          <a:p>
            <a:pPr marL="457200" indent="-457200">
              <a:spcBef>
                <a:spcPts val="12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početnictví slouží jako nástroj, který management využívá</a:t>
            </a:r>
          </a:p>
          <a:p>
            <a:pPr marL="457200" indent="-457200">
              <a:spcBef>
                <a:spcPts val="12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potenciál controllingu není plně využit</a:t>
            </a:r>
          </a:p>
        </p:txBody>
      </p:sp>
    </p:spTree>
    <p:extLst>
      <p:ext uri="{BB962C8B-B14F-4D97-AF65-F5344CB8AC3E}">
        <p14:creationId xmlns:p14="http://schemas.microsoft.com/office/powerpoint/2010/main" val="3819632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367094" y="420605"/>
            <a:ext cx="7448689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  <a:spcAft>
                <a:spcPts val="1000"/>
              </a:spcAft>
            </a:pPr>
            <a:r>
              <a:rPr lang="cs-CZ" sz="2800" b="1" cap="small" dirty="0">
                <a:solidFill>
                  <a:srgbClr val="981E3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zaměřená na informace</a:t>
            </a:r>
          </a:p>
          <a:p>
            <a:pPr marL="457200" indent="-4572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poskytuje informace pocházející z podnikového početnictví, ale informační základna je zde rozšířena</a:t>
            </a:r>
          </a:p>
          <a:p>
            <a:pPr marL="457200" indent="-4572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důraz na provázanost mezi získanými informace a požadavky na ně kladenými – controlling je koordinátor informací: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připravuje a analyzuje informace relevantní pro ekonomické řízení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zodpovědnost za reportingový systém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225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33840" y="337003"/>
            <a:ext cx="738861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500"/>
              </a:spcBef>
              <a:spcAft>
                <a:spcPts val="1000"/>
              </a:spcAft>
            </a:pPr>
            <a:r>
              <a:rPr lang="cs-CZ" sz="2800" b="1" cap="small" dirty="0">
                <a:solidFill>
                  <a:srgbClr val="981E3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zaměřená na cíle podniku</a:t>
            </a:r>
          </a:p>
          <a:p>
            <a:pPr marL="342900" indent="-342900" algn="just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 praxi často uplatňovaný přístup</a:t>
            </a:r>
          </a:p>
          <a:p>
            <a:pPr marL="342900" indent="-342900" algn="just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 chápán jako nástroj podniku sloužící k dosažení jeho přímých cílů</a:t>
            </a:r>
          </a:p>
          <a:p>
            <a:pPr marL="342900" indent="-342900" algn="just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uplatňuje se zde pravidlo: </a:t>
            </a:r>
          </a:p>
          <a:p>
            <a:pPr lvl="1" algn="just">
              <a:spcBef>
                <a:spcPts val="500"/>
              </a:spcBef>
              <a:spcAft>
                <a:spcPts val="10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Řídit podle cílů, ne podle denní operativy.</a:t>
            </a:r>
          </a:p>
        </p:txBody>
      </p:sp>
    </p:spTree>
    <p:extLst>
      <p:ext uri="{BB962C8B-B14F-4D97-AF65-F5344CB8AC3E}">
        <p14:creationId xmlns:p14="http://schemas.microsoft.com/office/powerpoint/2010/main" val="3991465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1071</TotalTime>
  <Words>739</Words>
  <Application>Microsoft Office PowerPoint</Application>
  <PresentationFormat>Předvádění na obrazovce (16:9)</PresentationFormat>
  <Paragraphs>170</Paragraphs>
  <Slides>28</Slides>
  <Notes>25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7" baseType="lpstr">
      <vt:lpstr>Arial</vt:lpstr>
      <vt:lpstr>Calibri</vt:lpstr>
      <vt:lpstr>Courier New</vt:lpstr>
      <vt:lpstr>DejaVu Sans</vt:lpstr>
      <vt:lpstr>StarSymbol</vt:lpstr>
      <vt:lpstr>Symbol</vt:lpstr>
      <vt:lpstr>Times New Roman</vt:lpstr>
      <vt:lpstr>Wingdings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student</cp:lastModifiedBy>
  <cp:revision>398</cp:revision>
  <dcterms:created xsi:type="dcterms:W3CDTF">2016-07-06T15:42:34Z</dcterms:created>
  <dcterms:modified xsi:type="dcterms:W3CDTF">2021-10-06T09:18:01Z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28</vt:i4>
  </property>
  <property fmtid="{D5CDD505-2E9C-101B-9397-08002B2CF9AE}" pid="8" name="PresentationFormat">
    <vt:lpwstr>Předvádění na obrazovce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29</vt:i4>
  </property>
</Properties>
</file>