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4" r:id="rId3"/>
    <p:sldId id="310" r:id="rId4"/>
    <p:sldId id="315" r:id="rId5"/>
    <p:sldId id="314" r:id="rId6"/>
    <p:sldId id="316" r:id="rId7"/>
    <p:sldId id="317" r:id="rId8"/>
    <p:sldId id="318" r:id="rId9"/>
    <p:sldId id="320" r:id="rId10"/>
    <p:sldId id="319" r:id="rId11"/>
    <p:sldId id="321" r:id="rId12"/>
    <p:sldId id="322" r:id="rId13"/>
    <p:sldId id="323" r:id="rId14"/>
    <p:sldId id="324" r:id="rId15"/>
    <p:sldId id="327" r:id="rId16"/>
    <p:sldId id="326" r:id="rId17"/>
    <p:sldId id="329" r:id="rId18"/>
    <p:sldId id="328" r:id="rId19"/>
    <p:sldId id="330" r:id="rId20"/>
    <p:sldId id="331" r:id="rId21"/>
    <p:sldId id="333" r:id="rId22"/>
    <p:sldId id="334" r:id="rId23"/>
    <p:sldId id="335" r:id="rId24"/>
    <p:sldId id="336" r:id="rId25"/>
    <p:sldId id="338" r:id="rId26"/>
    <p:sldId id="337" r:id="rId27"/>
    <p:sldId id="311" r:id="rId28"/>
    <p:sldId id="312" r:id="rId29"/>
    <p:sldId id="313" r:id="rId30"/>
    <p:sldId id="340" r:id="rId31"/>
    <p:sldId id="339" r:id="rId32"/>
    <p:sldId id="266" r:id="rId33"/>
    <p:sldId id="309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https://www.youtube.com/watch?v=6qAbzDW6B9c</a:t>
            </a:r>
            <a:r>
              <a:rPr lang="cs-CZ" dirty="0"/>
              <a:t> 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72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neguidelines.oecd.org/guidelines/MNEGuidelines%C4%8Ce%C5%A1tina.pdf" TargetMode="External"/><Relationship Id="rId2" Type="http://schemas.openxmlformats.org/officeDocument/2006/relationships/hyperlink" Target="http://www.mpo.cz/dokument75865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lo.org/budapest/what-we-do/publications/WCMS_238655/lang--en/index.htm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lo.org/wcmsp5/groups/public/---europe/---ro-geneva/---sro-budapest/documents/publication/wcms_238655.pdf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globalcompact.org/" TargetMode="External"/><Relationship Id="rId2" Type="http://schemas.openxmlformats.org/officeDocument/2006/relationships/hyperlink" Target="https://www.youtube.com/channel/UCe_9UxBZjRSnbb6i-zC59Jg/videos?shelf_id=0&amp;view=0&amp;sort=dd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adacnifondhyundai.cz/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da-auto.cz/o-spolecnosti/udrzitelnost" TargetMode="External"/><Relationship Id="rId2" Type="http://schemas.openxmlformats.org/officeDocument/2006/relationships/hyperlink" Target="https://cdn.skoda-storyboard.com/2021/07/210713_Zprava-o-trvale-udrzitelnem-rozvoji-2019-2020_.pdf?_gl=1*cyfgkx*GA4_ga_QVX3D12V4T*MTY2NzI4NzQ2NS4xLjEuMTY2NzI4NzQ3MC4wLjAuMA..&amp;_ga=2.21408575.500204582.1667287466-a783e0c7-aebf-44aa-96b8-c4be1a3c2bda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hibo-sustainability.com/" TargetMode="External"/><Relationship Id="rId2" Type="http://schemas.openxmlformats.org/officeDocument/2006/relationships/hyperlink" Target="http://www.tchibo.com/servlet/cb/1052360/data/-/BrouraTrvaludritelnostvespolenostiTchibo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nástroje, metody, přístupy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iniciativy hodnocení CSR </a:t>
            </a:r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31640" y="2986866"/>
            <a:ext cx="4248472" cy="174456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nástrojů, standardů, přístupů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společnosti Hyundai Motor </a:t>
            </a:r>
            <a:r>
              <a:rPr lang="cs-CZ" sz="1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Czech</a:t>
            </a:r>
          </a:p>
          <a:p>
            <a:pPr marL="0" indent="0" algn="r">
              <a:buNone/>
            </a:pP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Udržitelný rozvoj ŠKODA AUTO, a.s.</a:t>
            </a:r>
          </a:p>
          <a:p>
            <a:pPr marL="0" indent="0" algn="r">
              <a:buNone/>
            </a:pP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aktivity společnosti </a:t>
            </a:r>
            <a:r>
              <a:rPr lang="cs-CZ" sz="1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Tchibo</a:t>
            </a:r>
            <a:r>
              <a:rPr lang="cs-CZ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kritériem pro klasifikaci hodnocení CSR aktivit může být,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provádění hodnocení, zda může společnost sama využít určitý postupy, nebo je vhodný pro hodnocení externími subjekty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apod. 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lze shledat dvě možné alternativy přístupu.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Sebehodnocením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self-evaluation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na základě využitých metod či nástrojů, např. prostřednictvím existujících způsobů metodiky KORP, na základě dotazníku vytvořeného pro potřeby ocenění Ceny hejtmana za společenskou odpovědnost, ISO 26000.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hodnocení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(třetí stranou) – provedené na základě např. v rámci existujících ocenění spjatých s prvky CSR, certifikace ISO 14000, GRI, EMAS,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IQNet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SR10.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6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nástroje a standardy CSR (globálního typu) mají úzce definované oblasti zaměření především v oblastech: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586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přírodního prostředí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CERES principy, ISO 14000, Kjótský protokol),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(pracovních podmínek)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(např. Fair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workplace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ETI base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Fair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správě a řízení společností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OECD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governance,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governance in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Commmonwealth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praní špinavých peněž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Wolfsberg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anti-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laundering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comittee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banking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úplatkářství a korupce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OECD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Pravidla mezinárodní hospodářské komory pro boj s úplatkářstvím,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Extractive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Idustry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Transparendy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Inivitative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lidských práv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Amnesty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International, OSN normy pro odpovědnost nadnárodních společností s dopadem na lidská práva)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společensky odpovědných principů (např. AA 1000, GRI).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6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dirty="0"/>
              <a:t>Příklad klasifikace nástrojů CSR dle jeho zaměření a dopadů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951397"/>
              </p:ext>
            </p:extLst>
          </p:nvPr>
        </p:nvGraphicFramePr>
        <p:xfrm>
          <a:off x="859098" y="703189"/>
          <a:ext cx="5441094" cy="413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kument" r:id="rId3" imgW="5746651" imgH="4372644" progId="Word.Document.12">
                  <p:embed/>
                </p:oleObj>
              </mc:Choice>
              <mc:Fallback>
                <p:oleObj name="Dokument" r:id="rId3" imgW="5746651" imgH="43726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9098" y="703189"/>
                        <a:ext cx="5441094" cy="4139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864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dirty="0"/>
              <a:t>Příklad klasifikace nástrojů CSR dle jeho zaměření a dopadů</a:t>
            </a:r>
          </a:p>
        </p:txBody>
      </p:sp>
      <p:sp>
        <p:nvSpPr>
          <p:cNvPr id="2" name="Obdélník 1"/>
          <p:cNvSpPr/>
          <p:nvPr/>
        </p:nvSpPr>
        <p:spPr>
          <a:xfrm>
            <a:off x="179512" y="1492497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Komparace vybraných oblastí zaměření standardů OECD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Guidelines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ILO deklarace a UNGC </a:t>
            </a:r>
            <a:endParaRPr lang="cs-CZ" sz="1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90417"/>
              </p:ext>
            </p:extLst>
          </p:nvPr>
        </p:nvGraphicFramePr>
        <p:xfrm>
          <a:off x="623852" y="2029736"/>
          <a:ext cx="6896827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7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Vybraný aspekt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OECD </a:t>
                      </a:r>
                      <a:r>
                        <a:rPr lang="cs-CZ" sz="1400" dirty="0" err="1">
                          <a:effectLst/>
                        </a:rPr>
                        <a:t>Guidelines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ILO deklarace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UN Global Compact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Obecné zásady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Zveřejňování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Oblast pracovních vztahů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Lidská práva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Životní prostředí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Korupce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Zájmy spotřebitelů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Zdaňování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ano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277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dirty="0"/>
              <a:t>Příklad klasifikace nástrojů CSR dle jeho zaměření a dopadů</a:t>
            </a:r>
          </a:p>
        </p:txBody>
      </p:sp>
      <p:sp>
        <p:nvSpPr>
          <p:cNvPr id="2" name="Obdélník 1"/>
          <p:cNvSpPr/>
          <p:nvPr/>
        </p:nvSpPr>
        <p:spPr>
          <a:xfrm>
            <a:off x="215516" y="703189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Komparace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OECD Guidelines, ILO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deklarace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UNGC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standardů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vybraných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aspektů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pracovních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vztahů</a:t>
            </a:r>
            <a:endParaRPr lang="cs-CZ" sz="1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362733"/>
              </p:ext>
            </p:extLst>
          </p:nvPr>
        </p:nvGraphicFramePr>
        <p:xfrm>
          <a:off x="899592" y="1301523"/>
          <a:ext cx="6739890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Vybraný aspekt v oblasti pracovních vztahů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ILO deklarace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OECD Guidelines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UN Global Compact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svoboda sdružování a kolektivní vyjednávání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49-56, s. 87, s. 98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1 a) 4.7, 4.8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princip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odstranění forem nucené a povinné práce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8-9, s. 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 1 c)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princip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zákaz dětské práce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 1b)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princip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zákaz diskriminace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21-23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 1d)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 princip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rozvoj problematiky zaměřen na pracovní vztahy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8-12, 19-20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II.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podpora zaměstnanosti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13-18, 24-28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vzdělávání zaměstnanců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29-32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II.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mzdy a benefity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33-35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1 a)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pracovní doba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34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4 a)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BOZP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37-40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4 b)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sociální ochara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25-28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sekce IV. 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pracovně-právní vztahy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s. 41-59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kapitola IV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384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dirty="0"/>
              <a:t>Příklad klasifikace nástrojů CSR dle jeho zaměření a dopadů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237741"/>
              </p:ext>
            </p:extLst>
          </p:nvPr>
        </p:nvGraphicFramePr>
        <p:xfrm>
          <a:off x="276306" y="719964"/>
          <a:ext cx="7608061" cy="378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6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63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3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7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27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3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907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Vlastnost standardu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OECD Guidelines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UN Global Compact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ILO deklarace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GRI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SA 8000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AA 1000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IQNet SR10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ISO 14000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EMAS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ISO 26000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pokrytí oblastí CSR (S, E, EN)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sociální, </a:t>
                      </a:r>
                      <a:r>
                        <a:rPr lang="cs-CZ" sz="1200" dirty="0" err="1">
                          <a:effectLst/>
                        </a:rPr>
                        <a:t>environ</a:t>
                      </a:r>
                      <a:r>
                        <a:rPr lang="cs-CZ" sz="1200" dirty="0">
                          <a:effectLst/>
                        </a:rPr>
                        <a:t>-mentální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všechny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sociální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environ-mentální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environ-mentální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vhodnost standardu (velikost podniků, typ odvětví)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 (vhodná i pro MSP)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standard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certifikace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měření výkonnosti (indikátory)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požadavek na audit (report)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orientace na stakeholdery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217423" y="4489179"/>
            <a:ext cx="27302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základě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Kašparová</a:t>
            </a:r>
            <a:r>
              <a:rPr lang="en-US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Kunz (2013)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2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tkví velký problém v tom, že existuje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velký počet standardů.</a:t>
            </a: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Nelze stanovit jeden doporučený postup, je nutno zohlednit zájem stakeholderů, vlastníků ve smyslu vyvíjení tlaků na jejich management.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586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velmi málo standardů, u kterých lze nalézt i požadavek na zavedení měření výkonnosti, tzn. indikátorů, které se pravidelně vyhodnocují (např. GRI, EMAS).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podniky chtějí zkvalitnit jejich reportingový rámec, tak jsou vhodné standardy v oblasti GRI, v sociálním pilíři pak je významný a rozšířený standard SA 8000.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účely certifikace byl vytvořen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IQNet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SR10, kdy je možno se dle tohoto standardu certifikovat (je vhodný pro MSP, soukromý i veřejný sektor).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rámce chování, cíle, postupy a ujasnění si hlavních kroků v jednotlivých zaměřeních CSR je např. v ISO 26000.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4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Směrnice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586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Deklarace OECD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mezinárodních investicích a nadnárodních podnicích (1976)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vytvořena členy OECD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spolupráci se zástupci zaměstnavatelských a zaměstnaneckých svazů a nevládním sektorem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nezávazných doporučení a standardů odpovědného chování podniků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jehož cílem je napomáhat posilování vzájemné důvěry mezi nadnárodními podniky, vládami a společností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určena všem subjektům v rámci nadnárodního podniku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(mateřským společnostem a/nebo místním subjektům)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– význam a role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3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je doporučením adresovaným vládami nadnárodním podnikům.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586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případ zájmu o implementaci Směrnice OECD je zřízeno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kontaktní místo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(NKM), které funguje jako stálá pracovní skupina při MPO. NKM bylo zřízeno 2013, odkaz: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http://www.mpo.cz/dokument75865.html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směrnice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Vytvářet prostředí pro spolupráci nadnárodních společností ve třetích zemích a subjektů, které jsou jejich působením ovlivněny.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Šířit povědomí o odpovědném chování a jeho přínosech.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Vytvářet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odpovědné chování zahraničních investorů.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Přispívat k rozvoji zahraničních investic.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Přispívat k trvale udržitelnému rozvoji.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online:</a:t>
            </a:r>
          </a:p>
          <a:p>
            <a:pPr marL="0" indent="0">
              <a:buNone/>
            </a:pPr>
            <a:r>
              <a:rPr lang="cs-CZ" sz="1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http://mneguidelines.oecd.org/guidelines/MNEGuidelines%C4%8Ce%C5%A1tina.pdf</a:t>
            </a:r>
            <a:endParaRPr lang="cs-CZ" sz="11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– význam a role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95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přidružených států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 od roku 2000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76464" y="843558"/>
            <a:ext cx="3960440" cy="3754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podniky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přispívat k pokroku v oblasti hospodářství, sociálních věcí a životního prostředí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respektovat mezinárodně uznávaná lidská práva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rozvoj místního potenciálu, tvorbu lidského kapitálu a povědomí o podnikové politice – vytváření pracovních příležitostí, podpora školení zaměstnanců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dodržovat zásady řádného řízení podniků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provádět proces náležité péče – předcházení rizik, zmirňování skutečných i potenciálních nepříznivých dopadů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dodržovat existující mezinárodně uznávané standardy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– význam a role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významné globální vysoce respektované normativní rámce lze nalézt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OECD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UNGC,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Sullivan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AA1000,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GRI,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Deklarace.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39852" y="600003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Odpovědné podnikání a chování znamená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reagovat na očekávání stakeholderů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je vědomá a veřejná činnost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motivovaná právě externími očekáváním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např. pokud se jedná o řízení dodavatelských řetězců, monitorování a podávání CSR zpráv apod.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Soukromé iniciativy CSR jsou velmi různorodé v oblastech působnosti a cílů CSR, původu i oblastech dopadů aktivit a prováděných mechanismů.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iniciativy mají za cíl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zvyšovat povědomí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významu společenské odpovědnosti v obecné rovině.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Jiné podporují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určitý kodex chování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některé obsahují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 pro poskytování zpráv nebo informací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certifikace, systémy označování „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labeling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se zaměřuje na následují hlavní předmětné oblasti:</a:t>
            </a:r>
            <a:endParaRPr lang="pl-PL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55976" y="1059582"/>
            <a:ext cx="3960440" cy="3754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Zpřístupňování informací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Lidská práva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Zaměstnanost a pracovněprávní vztahy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prostředí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 s úplatkářstvím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Zájmy spotřebitelů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Věda a technologie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soutěž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Daně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Směrnice OECD pro nadnárodní podniky – význam a role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5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zásad </a:t>
            </a:r>
            <a:b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nadnárodních podnicích a sociální politice </a:t>
            </a: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deklarace byla přijata v roce 1977.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555526"/>
            <a:ext cx="3960440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Směrnic je určena pro nadnárodní společnosti, vlády a zaměstnanecké a pracovní organizace upravující oblasti pracovních podmínek a vztahů.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činností Mezinárodní organizace práce je formulování přijímání a prosazování mezinárodních pracovních standardů. Ty jsou přijímány ve formě úmluv a doporučení.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Úmluvy ILO jsou mezinárodními smlouvami, které jsou po schválení konferencí otevřené členským zemím k ratifikaci. Ratifikací pak vzniká členské zemi povinnost plnit ustanovení příslušné úmluvy a pravidelně informovat o stavu jejího naplňování.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online: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http://www.ilo.org/budapest/what-we-do/publications/WCMS_238655/lang--en/index.htm</a:t>
            </a: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Deklarace obsahuje soubor zásad uspořádaný podle klíčových oblastí: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 deklaraci: </a:t>
            </a:r>
            <a:r>
              <a:rPr lang="cs-CZ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http://www.ilo.org/wcmsp5/groups/public/---europe/---ro-geneva/---sro-budapest/documents/publication/wcms_238655.pdf</a:t>
            </a:r>
            <a:endParaRPr lang="cs-C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555526"/>
            <a:ext cx="3960440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 této oblasti je doporučeno akceptovat tyto kroky: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přímo i s využitím různých vazeb podporovat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plnou a produktivní zaměstnanost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nadnárodních společnostech;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zavádět postupy v oblasti zaměstnanosti založené na rovnosti příležitostí a zacházení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výběr a postup v zaměstnání provádět na základě zásluh;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zvýšit jistotu zaměstnání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tím, že podniky budou plánovat využití lidských zdrojů, nebudou svévolně propouštět, budou v rozumné míře informovat o změnách a přijmou opatření na zmírnění negativních dopadů změn;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vlády by měly sledovat a regulovat vliv nadnárodních společností na zaměstnanost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vytvářet programy na ochranu před ztrátou příjmu při ukončení pracovního poměru.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Deklarace obsahuje soubor zásad uspořádaný podle klíčových oblastí: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555526"/>
            <a:ext cx="3960440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Odborný výcvik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je doporučeno vyvíjet politiku odborného výcviku a poradenství, aby podniky zajišťovaly výcvik, který odpovídá potřebám jejich rozvoje i rozvoje země a zapojení podniků do programů, které podporují získávání a rozvoj kvalifikace a poradenství pro volbu povolání.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 a životní podmínky,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podniky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vyplácely mzdy, benefity a vytvářely pracovní podmínky stejně příznivé jako u srovnatelných zaměstnavatelů a v rozvojových zemích pak poskytovaly “co možná nejlepší” mzdy, benefity a pracovní podmínky;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dávaly zaměstnancům k dispozici základní vybavení dobré kvality;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pomáhaly zrušit dětskou práci;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zajistily nejvyšší standardy ochrany zdraví a bezpečnosti při práci.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7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Deklarace obsahuje soubor zásad uspořádaný podle klíčových oblastí: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555526"/>
            <a:ext cx="3960440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Pracovněprávní vztahy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doporučuje se podnikům aby,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nastolily takové pracovněprávní vztahy, které nejsou méně výhodné než pracovněprávní vztahy u srovnatelných zaměstnavatelů;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dodržovaly svobodu sdružování a právo na kolektivní vyjednávání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poskytovaly k tomu vybavení a informace, které jsou potřebné pro účelná jednání;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zajistily vedení pravidelných konzultací k otázkám společného zájmu;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vyšetřovaly stížnosti zaměstnanců s využitím náležitých postupů;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společně se zaměstnanci a jejich zástupci vyvíjely mechanismy pro vedení konzultací a řešení sporů;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respektovaly právo zaměstnanců předkládat stížnosti, aniž by byli vystaveni jakékoli újmě.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Tripartitní deklarace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stanovuje 10 základních principů: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95936" y="972651"/>
            <a:ext cx="3960440" cy="4057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a respektovat mezinárodně uznávána lidská práva.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Zajistit, aby se nepodílely na porušování lidských práv v jakémkoliv směru.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 práva na sdružování zaměstnanců a kolektivního vyjednávání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Zamezení jakékoli formě nucené práce.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Zamezit dětské práci.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Bránit jakékoliv diskriminaci v zaměstnání.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preventivní přístup k ochraně ŽP.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Účastnit se iniciativ prosazujících zvyšování odpovědnosti vůči životnímu prostředí.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vývoj a šíření ekologicky šetrných technologií.</a:t>
            </a: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 proti korupci všech forem, včetně úplatkářství a vydírání.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213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síť Global Compact Česká republika od roku 2015 šíří základní principy této mezinárodní iniciativy také v českém prostředí. 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Compact 2030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online přednášky </a:t>
            </a:r>
            <a:r>
              <a:rPr lang="cs-CZ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https://www.youtube.com/channel/UCe_9UxBZjRSnbb6i-zC59Jg/videos?shelf_id=0&amp;view=0&amp;sort=dd</a:t>
            </a:r>
            <a:endParaRPr lang="cs-C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388092"/>
            <a:ext cx="3823828" cy="4474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červenci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zahájil generální tajemník OSN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Kofi Annan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iniciativu Global Compact.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prosadit 10 základních principů podnikání ve čtyřech oblastech - těmi jsou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lidská práva, pracovní prostředí, životní prostředí a boj proti korupci.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je síť firem a organizací, které se rozhodly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sjednotit své poslání i každodenní činnosti s deseti obecně přijímanými principy společenské odpovědnosti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koordinuje společensky odpovědné aktivity jednotlivých společností prostřednictvím národních sítí, které se v současné době nachází v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zemích světa.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 </a:t>
            </a:r>
            <a:r>
              <a:rPr lang="cs-CZ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https://www.unglobalcompact.org/</a:t>
            </a:r>
            <a:r>
              <a:rPr lang="cs-CZ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Global Compact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6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aktivit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Nadační fond Hyundai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http://www.nadacnifondhyundai.cz/</a:t>
            </a: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Deklarace porozumění mezi HMMC, státními institucemi a ekologickými sdruženími vznikl Nadační fond Hyundai, který v průběhu několika let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rozdělí 25 mil. Kč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podporu komunitních projektů realizovaných zejména na území Frýdecko-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Místecka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Novojičínska.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projekty se zabývají jak ochranou a zlepšením životního prostředí, tak i transparentností veřejné správy a přístupem veřejnosti k rozhodování.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Dobrý soused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Každoročně finančně podporuje kulturní, sportovní a volnočasové aktivity ve 13 obcích ze sousedství. Každá obec si může zažádat o finanční podporu svých akcí až do výše 70 000 Kč.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Hyundai Motor Manufacturing Czech, s.r.o.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0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aktivit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Korejské dny v Ostravě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Pravidelný partner kulturní akce pořádané Domem kultury města Ostravy a korejskou společností.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dvou dnů se mohou návštěvníci seznámit s tradiční i současnou korejskou kulturou, např. s kaligrafií,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Taekwondem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K-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POPem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korejským čajovým rituálem či gastronomií.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Hyundai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Organizuje pro své zaměstnance a jejich rodin v areálu průmyslové zóny společný rodinný den.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Darování aut školám a dalším institucím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Každoročně rozdá několik aut z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předsériové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výroby technickým školám, odborným učilištím a dalším institucím, které mohou tato vozidla využít. 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roku 2007 již bylo pro účely výuky rozdáno 78 aut a 14 komponentů.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Hyundai Motor Manufacturing Czech, s.r.o.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aktivit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Společně pro bezpečnější Ostravu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HMMC je také partnerem akce věnované bezpečnosti a prevenci kriminality mezi mladými lidmi a jejich rodinami Společně pro bezpečnější Ostravu.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Kampaň na podporu Darování krve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kampaň byla spuštěna v roce 2009 jako součást globálního projektu skupiny Hyundai Motor „Pohnout světem společně“.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Dopravně-bezpečnostní akce „Prázdniny končí - provoz začíná“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spolupráci s Krajským úřadem Moravskoslezského kraje a Centrem bezpečné jízdy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Libros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poslední den prázdnin konala dopravně bezpečnostní akce.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Hyundai Motor Manufacturing Czech, s.r.o.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významné globální vysoce respektované normativní rámce lze nalézt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OECD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UNGC,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Sullivan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AA1000, 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GRI,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 Deklarace.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iniciativy respektují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 postavení společností (např. v odvětví),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 jsou do procesu CSR vtaženi jednotliví aktéři z různých stran zaměření předmětů činnosti společností, ale i z jiných odvětví (vznik platforem „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multi-stakeholder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Soukromé iniciativy v oblasti CSR řeší řadu oblastí, mezi nejčastější patří ochrana lidských a pracovních práv, rozvoj komunit, práva spotřebitelů, používání bezpečnostních opatření, korupce, BOZP a ochrana životního prostředí.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vyvinutí iniciativy výhradně v podnikatelském sektoru může být např. 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Chamber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Comerce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Guidance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Supply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zatímco jiné jsou určeny pro použití všemi organizacemi, ať už veřejné nebo soukromé povahy (ISO 26000, UNGC, GRI).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0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– Zpráva udržitelného rozvoje 2019/2020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(dostupná v IS – doplňující studijní materiály/reporty)</a:t>
            </a:r>
          </a:p>
          <a:p>
            <a:pPr marL="0" indent="0">
              <a:buNone/>
            </a:pPr>
            <a:r>
              <a:rPr 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https://cdn.skoda-storyboard.com/2021/07/210713_Zprava-o-trvale-udrzitelnem-rozvoji-2019-2020_.pdf?_gl=1*</a:t>
            </a:r>
            <a:r>
              <a:rPr lang="cs-CZ" sz="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cyfgkx</a:t>
            </a:r>
            <a:r>
              <a:rPr 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*GA4_ga_QVX3D12V4T*MTY2NzI4NzQ2NS4xLjEuMTY2NzI4NzQ3MC4wLjAuMA..&amp;_ga=2.21408575.500204582.1667287466-a783e0c7-aebf-44aa-96b8-c4be1a3c2bda</a:t>
            </a:r>
            <a:r>
              <a:rPr 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Zpráva je vyhotovena ve dvou letém cyklu</a:t>
            </a:r>
          </a:p>
          <a:p>
            <a:pPr>
              <a:buFontTx/>
              <a:buChar char="-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Sestavena dle GRI – G4</a:t>
            </a:r>
          </a:p>
          <a:p>
            <a:pPr>
              <a:buFontTx/>
              <a:buChar char="-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report v roce 2007</a:t>
            </a:r>
          </a:p>
          <a:p>
            <a:pPr>
              <a:buFontTx/>
              <a:buChar char="-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https://www.skoda-auto.cz/o-spolecnosti/udrzitelnost</a:t>
            </a:r>
            <a:r>
              <a:rPr lang="cs-CZ" sz="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ŠKODA AUTO, a.s.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10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Ukázky CSR aktivit</a:t>
            </a: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zájmu: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Hodnotový řetězec – káva</a:t>
            </a:r>
          </a:p>
          <a:p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Caffisismo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Hodnotový řetězec – spotřební zboží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Ochrana ŽP</a:t>
            </a: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Péče o zaměstnance</a:t>
            </a:r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Ukázková prezentace aktivit (česky)</a:t>
            </a:r>
          </a:p>
          <a:p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http://www.tchibo.com/servlet/cb/1052360/data/-/BrouraTrvaludritelnostvespolenostiTchibo.pdf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web o trvalé udržitelnosti celé společnosti</a:t>
            </a:r>
          </a:p>
          <a:p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http://www.tchibo-sustainability.com/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Trvalá udržitelnsot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společnosti Tchibo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69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62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pro vymezení odlišností nástrojů mohou být etablována z odlišných faktorů např.: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uplatnitelnosti nástrojů z pohledu národního i nadnárodního rozsahu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důvěryhodnosti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standardu či nástrojů,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vzniku nástroje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 na mezinárodní úrovni, národní úrovni, soukromé iniciativy,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souvisejících s velikostí společnosti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sektor MSP,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mikropodniky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velké a nadnárodní společnosti,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normativního rámce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vhodnosti a obsahového vymezení konkrétních oblastí např. ve stanovených pilířích (ekonomický, sociální a environmentální),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7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Kritéria pro vymezení odlišností nástrojů mohou být etablována z odlišných faktorů např.: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vhodnosti standardu pro strategické řízení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daný nástroj nejen, že vymezuje konkrétní oblasti, ale poskytuje i určitý rámec, interní systém pro implementaci konkrétních aktivit do podnikové praxe,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zda daný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obsahuje konkrétní metriku indikátorů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 vyhodnocování dopadu investovaných prostředků, tzn. obecně zdrojů) ve všech pilířích CSR,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obsahového zaměření nástroje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tzn., zda pokrývá pouze dílčí oblast CSR nebo zda se jedná o komplexní přístup,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požadavek na reporting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(ověřování reportu příslušným standardem nebo vyplývající z dané certifikace).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8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i způsob jakým jsou standardy vyvíjeny, a který je rozhodující pro jejich robustnost, účinnost a důvěryhodnost.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vyvinuté společností pro jejich vlastní účely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Zpravidla jsou konzultovány s externími odborníky, či inspirovány existujícími mezinárodními normami a standardy (např. v oblasti lidských zdrojů, korupce, etického vystupování, emisí apod.)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vyvinuté společností založené na vzájemné interakci a potřebách stakeholderů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Základna je tvořena mezinárodními standardy či přístupy.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Průmyslové (odvětvové) standardy vyvinuté pro potřeby kooperace či řízení dodavatelského řetězce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často inspirované mezinárodními standardy.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Vymezit i způsob jakým jsou standardy vyvíjeny, a který je rozhodující pro jejich robustnost, účinnost a důvěryhodnost.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4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Standardy vzniklé z potřeb všech zúčastněných stran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(tzn.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multi-stakeholder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které jsou vyvinuté pro dané odvětví nebo uskupení společností. Jsou založeny na obecně uznávaném principu všech zúčastněných stran: společností, NNO, odborových organizacích. </a:t>
            </a:r>
          </a:p>
          <a:p>
            <a:pPr>
              <a:buFont typeface="+mj-lt"/>
              <a:buAutoNum type="arabicPeriod" startAt="4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4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Nezávislé standardy, které vznikly pro potřeby implementace v řadě společností nebo průmyslu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Jsou vyvinuty nepodnikatelskou sférou (např. asociace, sdružení, NNO).</a:t>
            </a:r>
          </a:p>
          <a:p>
            <a:pPr>
              <a:buFont typeface="+mj-lt"/>
              <a:buAutoNum type="arabicPeriod" startAt="4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4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Rámcové dohody mezi společností a odborovými organizacemi.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Mají nadnárodní přesah a řadí se na nejvyšší úroveň důvěryhodnosti a účinnosti.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5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54047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pohledu důvěryhodnosti standardu - propojení s tzv.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účetnictvím trvale udržitelného rozvoje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v sobě implementuje určité prvky CSR. </a:t>
            </a:r>
          </a:p>
          <a:p>
            <a:pPr marL="0" indent="0" algn="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pohledu finančního auditu, by měl standard CSR splňovat: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komplexnost pokrytí problému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jsou nejvíce relevantní či adresné činnosti společnosti,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srovnatelnost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umožnit vnitřní posouzení výkonu CSR, z pohledu vynaložených prostředků a měřitelnosti dopadů,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dostatečnou věrohodnost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umožňoval zájmovým skupinám důvěřovat dané společnosti a být podkladem pro správné informace sloužící v rozhodovacím procesu (ať z pohledu firmy, nebo zájmových skupin).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02433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standardů, můžeme rozdělit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nahlížení na hodnocení výkonnosti CSR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dalšími kritérii: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433748"/>
            <a:ext cx="4241068" cy="4276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metodiky posuzování úrovně aktivit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(měření výkonu společnosti) spadajících do přístupu společenské odpovědnosti (např. ISO 26000, UNGC, ILO),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hodnocení účinnosti vynaložených prostředků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právě v této oblasti vyvstává role reportingu a měření a řízení udržitelné výkonnosti společnosti (např. lze aplikovat nástroje účetnictví udržitelného rozvoje, metodika GRI),</a:t>
            </a:r>
          </a:p>
          <a:p>
            <a:pPr>
              <a:buFont typeface="+mj-lt"/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společensky odpovědné výkonnosti jako hodnota a význam indexu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tzn. soustava výkonnostních indexů CSR (např. Dow Jones Sustainability Index, FTSE4Good,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Ethibel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Sustainability Index).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standardů, iniciativ a  přístupů </a:t>
            </a:r>
            <a:b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CSR</a:t>
            </a:r>
          </a:p>
          <a:p>
            <a:pPr algn="l"/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7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12517</TotalTime>
  <Words>3484</Words>
  <Application>Microsoft Office PowerPoint</Application>
  <PresentationFormat>Předvádění na obrazovce (16:9)</PresentationFormat>
  <Paragraphs>584</Paragraphs>
  <Slides>33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Wingdings</vt:lpstr>
      <vt:lpstr>SLU</vt:lpstr>
      <vt:lpstr>Dokument</vt:lpstr>
      <vt:lpstr>Vybrané nástroje, metody, přístupy  a iniciativy hodnocení CSR (1)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klasifikace nástrojů CSR dle jeho zaměření a dopadů</vt:lpstr>
      <vt:lpstr>Příklad klasifikace nástrojů CSR dle jeho zaměření a dopadů</vt:lpstr>
      <vt:lpstr>Příklad klasifikace nástrojů CSR dle jeho zaměření a dopadů</vt:lpstr>
      <vt:lpstr>Příklad klasifikace nástrojů CSR dle jeho zaměření a dopadů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263</cp:revision>
  <dcterms:created xsi:type="dcterms:W3CDTF">2016-07-06T15:42:34Z</dcterms:created>
  <dcterms:modified xsi:type="dcterms:W3CDTF">2022-11-01T07:25:53Z</dcterms:modified>
</cp:coreProperties>
</file>