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4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4" r:id="rId23"/>
    <p:sldId id="342" r:id="rId24"/>
    <p:sldId id="343" r:id="rId25"/>
    <p:sldId id="332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7" r:id="rId38"/>
    <p:sldId id="358" r:id="rId39"/>
    <p:sldId id="356" r:id="rId40"/>
    <p:sldId id="266" r:id="rId41"/>
    <p:sldId id="309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s.cz/Nase-sluzby/CSN-EN-ISO-140012016-Environmentalni-management.html" TargetMode="External"/><Relationship Id="rId2" Type="http://schemas.openxmlformats.org/officeDocument/2006/relationships/hyperlink" Target="http://www.enviweb.cz/eslovnik/11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aseu.cz/emas/databaze-emas" TargetMode="External"/><Relationship Id="rId2" Type="http://schemas.openxmlformats.org/officeDocument/2006/relationships/hyperlink" Target="https://www.cenia.cz/spolecenska-odpovednost/ema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www.ecolabelindex.com/ecolabel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maseu.cz/sites/default/files/cenia/Environmentalni-prohlaseni_2020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maseu.cz/sites/default/files/cenia/Schv%C3%A1len%C3%A9%20Environment%C3%A1ln%C3%AD%20prohl%C3%A1%C5%A1en%C3%AD%20aktualizovan%C3%A9%20pro%20rok%202020_UPR.pdf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qs.cz/Nase-sluzby/IQNet-SR-10-System-managementu-spolecenske-odpovednosti.html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qs.cz/Nase-sluzby/CSN-OHSAS-180012008-Management-bezpecnosti-a-ochrany-zdravi-pri-praci.html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q.cz/certifikace/certifikace-systemu-managementu-a-produktu/detail/01-0391-spolecenska-odpovednost-organizaci-csr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enyforadarcu.cz/rocnik-2021/vitezne-organizace-2021.html" TargetMode="External"/><Relationship Id="rId2" Type="http://schemas.openxmlformats.org/officeDocument/2006/relationships/hyperlink" Target="http://www.donorsforum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www.donorsforum.cz/o-dacovstvi/mapa-darcovstvi-2021.htm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home/standards/iso26000.htm" TargetMode="External"/><Relationship Id="rId2" Type="http://schemas.openxmlformats.org/officeDocument/2006/relationships/hyperlink" Target="http://www.unmz.cz/urad/csn-iso-26000-pokyny-pro-oblast-spolecenske-odpovednost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nástroje, metody, přístupy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iniciativy hodnocení CSR </a:t>
            </a:r>
            <a:r>
              <a:rPr lang="cs-CZ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(pokračování)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986866"/>
            <a:ext cx="5112568" cy="17445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26000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(Social Accountability International)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 SR10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KORP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program posuzování shody společenské odpovědnosti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LBG – Standard odpovědná firma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normy ISO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 skupiny ISO 14000 jsou zaměřené na systémy environmentálního managementu od vymezení principů, požadavků, přes systémy ecodesignu, implementace konkrétních prvků environmentálních přístupů, hodnocení výkonnosti a vliv na ŽP atd.</a:t>
            </a: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rozděleny do dekád podle tematických okruhů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dekáda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Systémy environmentálního managementu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14001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pojednává o environmentálním managementu, tj. managementu „týkající se životního prostředí“. Společnost, která se rozhodla získat Certifikát osvědčující soulad s požadavky této normy, musí vytvořit, dokumentovat, uplatňovat a udržovat systém environmentálního managementu a neustále zlepšovat jeho efektivnost.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dekáda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14010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Směrnice pro provádění environmentálních auditů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dekáda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14020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Environmentální značky a prohlášení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dekáda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14030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hodnocení environmentálních vlivů podniků na životní prostředí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dekáda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14040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posuzování životního cyklu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dekáda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14050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definice a termíny.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normy ISO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přehled 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http://www.enviweb.cz/eslovnik/119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certifikaci</a:t>
            </a:r>
          </a:p>
          <a:p>
            <a:pPr marL="0" indent="0" algn="r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http://www.cqs.cz/Nase-sluzby/CSN-EN-ISO-140012016-Environmentalni-management.html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Normy ISO 14000 v prvé řadě usilují o to, aby organizace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minimalizovala všechny rušivé vlivy své činnosti na životní prostředí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aktivně podporovat vše, co je možné udělat pro prevenci škod na životním prostředí – ať už v průběhu výroby, nebo při používání výrobku – znečišťováním nebo vyčerpáváním přírodních zdrojů.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 ISO 14000 se zabývají způsobem, jakým organizace pracují, nikoliv výsledky jejich práce -  orientují se na procesy, nikoliv produkty, nicméně způsob, jakým organizace řídí své procesy, samozřejmě ovlivňuje finální produkt.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50001</a:t>
            </a:r>
          </a:p>
          <a:p>
            <a:pPr marL="0" indent="0" algn="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je zaměřena na systém managementu hospodaření s energií. </a:t>
            </a: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normy může organizaci zlepšit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energií a snižovat náklady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definovat současný stav využití energie,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stanovit cíle a způsoby jejich dosažení;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objektivně posoudit a stanovit priority úsporných opatření;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transparentní postupy při řízení energetických zdrojů;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emise bez negativního ekonomického dopadu;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šanci na získání dotací a např. naplnit požadavky novely zákona 406/2000 Sb. – zaměřené především na velké podniky.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6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Management and Audit 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systému environmentálního řízení a auditu (EMAS), představuje jeden ze způsobů, kterým může organizace přistoupit k zavedení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systému environmentálního řízení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(EMS).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lze definovat jako součást celkového systému řízení organizace, jejímž cílem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zahrnutí požadavků na ochranu životního prostředí do celkové strategie 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jejích každodenních činností.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systému se dotýká organizační struktury, způsobů rozdělení odpovědnosti, technologických postupů, procesů, zdrojů pro stanovení a zavedení politiky životního prostředí apod.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1" y="2772479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56184" y="951570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Management and Audit 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je jedním z dobrovolných nástrojů ochrany životního prostředí, tzn., že pozitivně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motivuje organizace k odpovědnému přístupu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 zlepšování environmentální výkonnosti nad rámec legislativních požadavků.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určen pro organizace provozující činnost v: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soukromé sféře (akciové společnosti, společnosti s ručením omezeným ad.)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pro organizace státní a veřejné správy (ministerstva, městské úřady ad.),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jejich části (výrobní jednotka, detašovaná pracoviště).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28" name="Picture 4" descr="https://www.cenia.cz/wp-content/uploads/2019/03/EMAS-ISO14001_srovnani.jpg">
            <a:extLst>
              <a:ext uri="{FF2B5EF4-FFF2-40B4-BE49-F238E27FC236}">
                <a16:creationId xmlns:a16="http://schemas.microsoft.com/office/drawing/2014/main" id="{142B9DD9-89AA-4E16-85AC-84F977DA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2" y="2189632"/>
            <a:ext cx="3123431" cy="24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2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především ochrana (snižování spotřeby) přírodních zdrojů, snižování vypouštění znečišťujících látek do ovzduší, snižování rizika environmentálních nehod (havárií) a také důraz na ochranu zdraví pracovníků a obyvatel.</a:t>
            </a: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řízení EMAS využívá řadu nástrojů, mezi ty nejvýznamnější můžeme řadit: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environmentálního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(EMS) – součást celkového systému řízení podniku, jejímž cílem je zahrnutí požadavků na ochranu životního prostředí do celkové strategie podniku a jeho každodenních činností.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Čistší produkce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hledání příčin vzniku environmentálních zátěží na základě podrobné analýzy materiálově-energetických toků, odstraňování těchto příčin, omezování výrobních ztrát a úniků látek, hledání možností úspor ve výrobním procesu.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1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Stejně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norma ISO 14001 i EMAS </a:t>
            </a:r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funguje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základě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dobrovolnosti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řízení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využívá řadu nástrojů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mezi ty nejvýznamnější můžeme řadit: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Ekoznačení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(Ekologicky šetrné výrobky a služby) – vývoj a označování ekologicky šetrných výrobků a služeb, tj. produktů, které jsou k životnímu prostředí šetrnější než produkty alternativní (funkčně srovnatelné). 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Ekodesign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navrhování a vývoj výrobků, kdy je vedle klasických vlastností (funkčnost, ekonomičnost, bezpečnost, ergonomičnost apod.) kladen velký důraz i na dosažení minimálního negativního dopadu výrobku na životní prostředí, a to v celém jeho životním cyklu.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manažerské účetnictví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(EMA) – zabývá se identifikací a shromažďováním informací o hmotných a energetických tocích v podniku, jeho environmentálních nákladech a dalších hodnotově (finančně) vyjádřených informací, které jsou východiskem pro rozhodování řídících pracovníků.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MŽP je garantem a odpovědným orgánem, ale CENIA jako informační agentura ŽP zabezpečuje registraci organizací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EMAS.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zavádění EMAS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organizace lze shrnou do základních formálních kroků :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úvodní environmentální přezkoumání.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ohledem na výsledky přezkoumání zavést systém environmentálního řízení. 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nebo nechat provést environmentální audit.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Připravit environmentální prohlášení (zprávu o životním prostředí).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Nechat ověřit, zda environmentální přezkoumání, systém řízení, postup auditu a environmentální prohlášení splňují veškeré požadavky Nařízení č. 761/2001.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Nechat schválit environmentální prohlášení environmentálním ověřovatelem.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Doručit schválené environmentální prohlášení příslušnému subjektu (registračnímu orgánu) a po registraci toto prohlášení zpřístupnit veřejnosti.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CENIA detailní informace o EMAS</a:t>
            </a:r>
          </a:p>
          <a:p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https://www.cenia.cz/spolecenska-odpovednost/emas/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Databáze EMAS (organizací)</a:t>
            </a:r>
          </a:p>
          <a:p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https://emaseu.cz/emas/databaze-emas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Databáze ecolabeling </a:t>
            </a:r>
            <a:r>
              <a:rPr lang="it-I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http://www.ecolabelindex.com/ecolabels/</a:t>
            </a:r>
            <a:r>
              <a:rPr lang="cs-CZ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zavádění EMAS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organizace lze shrnou do základních formálních kroků :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úvodní environmentální přezkoumání.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ohledem na výsledky přezkoumání zavést systém environmentálního řízení. 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nebo nechat provést environmentální audit.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Připravit environmentální prohlášení (zprávu o životním prostředí).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Nechat ověřit, zda environmentální přezkoumání, systém řízení, postup auditu a environmentální prohlášení splňují veškeré požadavky Nařízení č. 761/2001.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Nechat schválit environmentální prohlášení environmentálním ověřovatelem.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Doručit schválené environmentální prohlášení příslušnému subjektu (registračnímu orgánu) a po registraci toto prohlášení zpřístupnit veřejnosti.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8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prohlášení</a:t>
            </a:r>
          </a:p>
          <a:p>
            <a:pPr marL="0" indent="0" algn="ctr">
              <a:buNone/>
            </a:pP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společnost HYUNDAI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https://emaseu.cz/sites/default/files/cenia//Environmentalni-prohlaseni_2020.pdf</a:t>
            </a:r>
            <a:r>
              <a:rPr lang="cs-CZ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419622"/>
            <a:ext cx="4241068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environmentálního managementu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aspekty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cíle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činnosti HMMC na ŽP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1 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26000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Představuje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průvodce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společenskou odpovědností pro společnosti a organizace ze soukromého i veřejného sektoru.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určena k certifikaci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jedná se o nástroj pro využití pro sebehodnocení i hodnocení třetí stranou. Je úzce provázána s certifikační normou SA 8000.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2011 byla vydána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ISO 26000 Pokyny pro oblast společenské odpovědnosti.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sekce normy zohledňují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zapojování jednotlivých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strategický záměr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začlenění společenské odpovědnosti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podmínek organizace tak, aby se stala součástí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představuje principy společenské odpovědnosti, doporučuje měření a rozebírá do hloubky 7 základních témat.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management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Lidská práva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podmínky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prostředí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Korektní podnikání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 o spotřebitele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a rozvoj místních komunit</a:t>
            </a:r>
          </a:p>
          <a:p>
            <a:pPr lvl="1"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051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Environmentální prohlášení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Krajského úřadu Moravskoslezského kraje (za rok 2020)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https://emaseu.cz/sites/default/files/cenia//Schv%C3%A1len%C3%A9%20Environment%C3%A1ln%C3%AD%20prohl%C3%A1%C5%A1en%C3%AD%20aktualizovan%C3%A9%20pro%20rok%202020_UPR.pdf</a:t>
            </a: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972651"/>
            <a:ext cx="4241068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cena EMAS AWARDS 2015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aktivity kraje v oblasti podpory rozvoje alternativních druhů dopravy byly v kategorii velkých organizací ve veřejném sektoru vybrány mezi šest nominovaných projektů zemí Evropské unie. 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profil krajského úřadu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2 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IQNet SR 10 vznikla v mezinárodní síti certifikačních orgánů IQNet, ve které je více než 35 členů z celého světa.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IQNet SR 10 vznikla právě konsensem všech členů v IQNet a stanovila základní principy: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Odpovědnost,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Transparentnost,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Etické chování,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Ohled na zájmy zainteresovaných stran,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Respektování pravidel právního státu,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Respektování mezinárodních standardů chování,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Respektování lidských práv.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tedy požaduje IQNet SR 10?</a:t>
            </a:r>
          </a:p>
          <a:p>
            <a:pPr marL="0" indent="0" algn="ct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http://www.cqs.cz/Nase-sluzby/IQNet-SR-10-System-managementu-spolecenske-odpovednosti.html</a:t>
            </a:r>
            <a:endParaRPr lang="cs-CZ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požadavkem IQNet SR 10 je, aby organizace určila všechny své dopady vyplývající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rozhodnutí a činností.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dopady musí ohodnotit a významné dopady se snažit eliminovat.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musí znát všechny své zainteresované strany, které jsou ovlivněné jejími dopady.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Zavést vhodnou formu komunikace s nimi, aby věděla, jaké jsou jejich požadavky, očekávání a potřeby.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si na základě získaných informací vytváří cíle, cílové hodnoty a programy. Při jejich sestavování bere ohled na zainteresované strany, ale také na své technologické možnosti, své finanční, provozní a podnikatelské požadavky.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Všechna přijatá opatření je nutné ověřovat. Organizace musí zjistit, jaké je vnímání zainteresovaných stran, tedy jestli jejich očekávání a potřeby byly naplněny.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 jednotlivým principům se organizace zaváže ve své Politice společenské odpovědnosti a ve svém Kodexu chování.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zaměření specifikace: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 organizace,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identifikování požadavků, očekávání a potřeb zainteresovaných stran,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nalezení způsobu jejich uspokojení.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Specifikace určuje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několik základních zainteresovaných stran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vlastníky, akcionáře a investory; zaměstnance, zákazníky, uživatele a spotřebitele; dodavatelé výrobků, poskytovatelé služeb a partnery; aliance, ke kterým se organizace hlásí a spolupráce, které navázala; dále jsou to konkurenti; státní/veřejná správa; místní komunita a celá společnost; a posledním je oblast životního prostředí.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39530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výhodám certifikace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 normy IQNet SR10 patří: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Nestranný pohled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způsob vašeho podnikání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dopady na společnost a životní prostředí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Efektivnější komunikace s obchodními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partnery s cílem lepšího plnění jejich požadavků.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zúčastněnosti zaměstnanců na dosahování vašich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jejich vyšší motivace.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společenské odpovědnosti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managementu společnosti.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firemního image před klienty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obchodními partnery a zákazníky.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statusu jako "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odpovědného a trvale udržitelného podniku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OHSAS 18001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OHSAS 18001 je koncipována tak, aby byla použitelná pro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všech typů a velikostí.</a:t>
            </a:r>
          </a:p>
          <a:p>
            <a:pPr algn="r"/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managementu zajišťují plnění povinností a závazků zaměstnavatelů v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oblasti bezpečnosti a ochrany zdraví při práci.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555526"/>
            <a:ext cx="424106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smyslem aplikace normy je vést organizace k tomu, aby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navrhly a zavedly opatření,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všude, kde je to možné,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odstraní, omezí, nebo zaměstnance od něj izolují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případě, že to možné není, musí být pracovní činnost plánována a řízena pomocí organizačních opatření tak, aby její výkon byl bezpečný a neohrožoval zdraví.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OHSAS 18001 je koncipována tak, aby byla použitelná pro organizace všech typů a velikostí a navazuje svojí strukturou na normu ČSN EN ISO 9001 a ČSN EN ISO 14001, aby bylo možno vytvářet systém managementu bezpečnosti a ochrany zdraví při práci souběžně se systémem managementu kvality a systémem environmentálního managementu organizace.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OHSAS 18001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Přínosy certifikace systému managementu bezpečnosti a ochrany zdraví při práci: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http://www.cqs.cz/Nase-sluzby/CSN-OHSAS-180012008-Management-bezpecnosti-a-ochrany-zdravi-pri-praci.html</a:t>
            </a:r>
            <a:endParaRPr lang="cs-CZ" sz="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prokázání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závazku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zajišťování a zlepšování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systému bezpečnosti a ochrany zdraví při práci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přijatého na všech úrovních a všemi funkcemi v organizaci, zejména vrcholovým vedením,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prokázání systematického omezování rizik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resp. nebezpečí, která ohrožují bezpečnost a zdraví všech osob ovlivňovaných činnostmi, výrobky,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výskytu nemocí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povolání a pracovních úrazů,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minimalizace nákladů spojených s nehodami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pracovišti,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prokázání závazku k plnění zákonných požadavků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požadavků předpisů týkajících se bezpečnosti a ochrany zdraví při práci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vybudovaný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 regulující systém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reagující pružně na změny požadavků z legislativních předpisů, bezpečnostních požadavků i změn uvnitř organizace (např. nových technologií, organizačních změn apod.)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KORP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2008 představena metoda KORP, která vytvořila rámec pro jednotný způsob posuzování CSR.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je využívána 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firem a jejich reportů CSR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udílení Národní ceny ČR za společenskou odpovědnost.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Úroveň plnění požadavků v oblasti CSR firmy je posuzována ve třech pilířích – ekonomickém, environmentálním a sociálním. Hodnotí se nejen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i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Samostatně je hodnocena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managementu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organizačního zabezpečení CSR a integrace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podnikového systému managementu.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Vhodná pro sebehodnocení i hodnocení externími subjekty.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1"/>
            <a:ext cx="3024336" cy="390335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Pilíř (</a:t>
            </a:r>
            <a:r>
              <a:rPr lang="cs-CZ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kritérium</a:t>
            </a:r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které představují tři oblasti CSR (ekonomická, sociální, environmentální).</a:t>
            </a:r>
          </a:p>
          <a:p>
            <a:endParaRPr lang="cs-CZ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Pilíře se dělí do „</a:t>
            </a:r>
            <a:r>
              <a:rPr lang="cs-CZ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subkritérií</a:t>
            </a:r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 ty jsou dále rozděleny na jednotlivé „</a:t>
            </a:r>
            <a:r>
              <a:rPr lang="cs-CZ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</a:t>
            </a:r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což jsou části kritéria, které dokladuje, jak jsou požadavky subkritéria implementovány v systému managementu. </a:t>
            </a:r>
          </a:p>
          <a:p>
            <a:endParaRPr lang="cs-CZ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Konečné „</a:t>
            </a:r>
            <a:r>
              <a:rPr lang="cs-CZ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jsou oblasti subkritéria, které udává výsledky organizace. Metoda dále používá termín „témata“, kde se jedná o jednotlivé číslované odrážky v částech „předpoklady“. </a:t>
            </a:r>
            <a:endParaRPr lang="cs-CZ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53" y="411510"/>
            <a:ext cx="3162774" cy="4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KORP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metody umožňuje využití pro interní i externí hodnocení. Stanovená stupnice (doporučená) je v rozmezí (0 – 100 bodů).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47" y="1203598"/>
            <a:ext cx="5158869" cy="35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/>
              <a:t>Kapitoly normy ISO 26000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94977"/>
              </p:ext>
            </p:extLst>
          </p:nvPr>
        </p:nvGraphicFramePr>
        <p:xfrm>
          <a:off x="244891" y="614470"/>
          <a:ext cx="7560841" cy="4089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59">
                <a:tc>
                  <a:txBody>
                    <a:bodyPr/>
                    <a:lstStyle/>
                    <a:p>
                      <a:pPr marL="198755" indent="-226695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Kapitola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80085" indent="-226695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Charakteristika kapitoly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2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1. Předmět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151130" indent="-90170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Stanoven </a:t>
                      </a:r>
                      <a:r>
                        <a:rPr lang="cs-CZ" sz="1100" b="1" dirty="0">
                          <a:effectLst/>
                        </a:rPr>
                        <a:t>obsahový rámec normy </a:t>
                      </a:r>
                      <a:r>
                        <a:rPr lang="cs-CZ" sz="1100" dirty="0">
                          <a:effectLst/>
                        </a:rPr>
                        <a:t>včetně omezujících podmínek a výjimek.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2. Termíny a definice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Obsahuje charakteristiku </a:t>
                      </a:r>
                      <a:r>
                        <a:rPr lang="cs-CZ" sz="1100" b="1" dirty="0">
                          <a:effectLst/>
                        </a:rPr>
                        <a:t>základní terminologie </a:t>
                      </a:r>
                      <a:r>
                        <a:rPr lang="cs-CZ" sz="1100" dirty="0">
                          <a:effectLst/>
                        </a:rPr>
                        <a:t>mající význam k vymezení společenské odpovědnosti a jejích používání.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3. Pochopení společenské odpovědnosti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významné </a:t>
                      </a:r>
                      <a:r>
                        <a:rPr lang="cs-CZ" sz="1100" b="1" dirty="0">
                          <a:effectLst/>
                        </a:rPr>
                        <a:t>faktory a podmínky</a:t>
                      </a:r>
                      <a:r>
                        <a:rPr lang="cs-CZ" sz="1100" dirty="0">
                          <a:effectLst/>
                        </a:rPr>
                        <a:t>, které ovlivňují společenskou odpovědnost v praxi. Jsou uvedeny charakteristiky konceptu CSR a souvislosti s danou organizací a také je uveden návod pro používání této normy pro MSP.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2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4. Principy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Jsou zavedeny a </a:t>
                      </a:r>
                      <a:r>
                        <a:rPr lang="cs-CZ" sz="1100" b="1" dirty="0">
                          <a:effectLst/>
                        </a:rPr>
                        <a:t>vysvětleny principy </a:t>
                      </a:r>
                      <a:r>
                        <a:rPr lang="cs-CZ" sz="1100" dirty="0">
                          <a:effectLst/>
                        </a:rPr>
                        <a:t>společenské odpovědnosti.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517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5. Uznání společenské odpovědnosti a zapojení zainteresovaných stran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</a:t>
                      </a:r>
                      <a:r>
                        <a:rPr lang="cs-CZ" sz="1100" b="1" dirty="0">
                          <a:effectLst/>
                        </a:rPr>
                        <a:t>postup uznání vlastní společenské odpovědnosti </a:t>
                      </a:r>
                      <a:r>
                        <a:rPr lang="cs-CZ" sz="1100" dirty="0">
                          <a:effectLst/>
                        </a:rPr>
                        <a:t>ze strany organizace, identifikace a zapojení zainteresovaných stran a také uvádí pokyny týkající se vztahů mezi organizací a zainteresovaných stran včetně poznání a identifikace těchto subjektů a vymezení sféry vzájemného vlivu organizace.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6. Pokyny k základním tématům společenské odpovědnosti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</a:t>
                      </a:r>
                      <a:r>
                        <a:rPr lang="cs-CZ" sz="1100" b="1" dirty="0">
                          <a:effectLst/>
                        </a:rPr>
                        <a:t>základní témata </a:t>
                      </a:r>
                      <a:r>
                        <a:rPr lang="cs-CZ" sz="1100" dirty="0">
                          <a:effectLst/>
                        </a:rPr>
                        <a:t>a problematiku související se společenskou odpovědností. Témata jsou doplněna o rozsah, vzájemný vztah, principy, opatření, které souvisejí s uplatňováním společenské odpovědnosti.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7. Pokyny k integraci společenské odpovědnosti v celé organizaci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Stanoveny </a:t>
                      </a:r>
                      <a:r>
                        <a:rPr lang="cs-CZ" sz="1100" b="1" dirty="0">
                          <a:effectLst/>
                        </a:rPr>
                        <a:t>pokyny k implementaci společenské odpovědnosti do praxe</a:t>
                      </a:r>
                      <a:r>
                        <a:rPr lang="cs-CZ" sz="1100" dirty="0">
                          <a:effectLst/>
                        </a:rPr>
                        <a:t>, především v oblastech chápání CSR, integrace do organizace, komunikaci, revizi postupů, zlepšování výsledků a pravidelné vyhodnocování iniciativ.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517">
                <a:tc>
                  <a:txBody>
                    <a:bodyPr/>
                    <a:lstStyle/>
                    <a:p>
                      <a:pPr marL="108585" indent="-138430" algn="l"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            Příloha A, 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Předkládá neúplný </a:t>
                      </a:r>
                      <a:r>
                        <a:rPr lang="cs-CZ" sz="1100" b="1" dirty="0">
                          <a:effectLst/>
                        </a:rPr>
                        <a:t>seznam dobrovolných iniciativ a nástrojů </a:t>
                      </a:r>
                      <a:r>
                        <a:rPr lang="cs-CZ" sz="1100" dirty="0">
                          <a:effectLst/>
                        </a:rPr>
                        <a:t>týkajících se společenské odpovědnosti, jež se zabývají aspekty jednoho nebo několika základních témat, případně integrace společenské odpovědnosti do celé organizace. Obsahuje také výklad zkratek použitý v dané normě.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649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KORP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Vzorový panel pro hodnocení výsledků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52" y="1474050"/>
            <a:ext cx="5034293" cy="33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1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KORP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hodnocení s „jemným rozlišením“ výsledků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733" y="1479131"/>
            <a:ext cx="535275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0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KORP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komplexního hodnocení Zprávy o CSR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49" y="1203599"/>
            <a:ext cx="53700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7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program posuzování shody společenské odpovědnosti 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(Zpracován do podoby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010391:2013 - Systém managementu společenské odpovědnosti organizací – Požadavky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8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https://www.csq.cz/certifikace/certifikace-systemu-managementu-a-produktu/detail/01-0391-spolecenska-odpovednost-organizaci-csr</a:t>
            </a:r>
            <a:r>
              <a:rPr lang="cs-CZ" sz="8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8427" y="195486"/>
            <a:ext cx="4072508" cy="4464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Národní program shody se skládá z oblastí: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managementu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společenské odpovědnosti (požadavky, řízení dokumentů a záznamů).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managementu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(angažovanost a aktivita managementu, politika a strategie společenské odpovědnosti, plánování, cíle a programy, vymezení právních předpisů a mezinárodních standardů).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(identifikace, komunikace, aktivity ke každé skupině).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Aspekty společenské odpovědnosti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oblasti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(oblast nákupu, výběru a hodnocení dodavatelů, etika v podnikání, hodnocení ekonomické výkonnosti, plánování a realizace investic, přímé a nepřímé ekonomické vlivy na komunitu, poplatky a sankce).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010391:2013 - Systém managementu společenské odpovědnosti organizací – Požadavky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Dokument, který byl zpracován týmem Rady kvality ČR na základě rostoucích požadavků podnikatelské sféry na tvorbu systému managementu CSR v organizacích a jeho prokázání.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972651"/>
            <a:ext cx="4648572" cy="390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Národní program shody se skládá z oblastí: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Aspekty společenské odpovědnosti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oblasti (hodnocení a identifikace environmentální aspektů, řízení provozu ve vztahu k ŽP).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Aspekty společenské odpovědnosti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zdrojů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(interní i externí se zainteresovanými stranami).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Měření, analýza a zlepšování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(ukazatele výkonnosti, hodnocení souladu s požadavky zákonů, uspokojení potřeb zainteresovaných stran, interní audity přezkumy managementu, preventivní a nápravná opatření).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LBG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(London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Group) – 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odpovědná firma (SOF)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 případových studií LBG vyhodnocuje, jak a čeho bylo v důsledku filantropických aktivit firmy v komunitě dosaženo.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přesně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definuje náklady vynaložené na dárcovské aktivity a měří účink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jejich dopadu.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systém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zhodnocování dárcovství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firmám umožní specifikovat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neboli vstupy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firma nakládá do veřejně prospěšných projektů, a na druhé straně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pracovat s výstupy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zavedených kategorií, a tím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zhodnocovat efektivitu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vynaložených prostředků.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LBG definuje, které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údaje jsou pro měření důležité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věcné a finanční dary, služby a čas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data jsou zpracovávána společně s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na management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(mzdy, režijní náklady zaměstnanců, kteří jsou aktivní v komunitě) a umožňují výpočet celkové částky, kterou firma investuje do veřejně prospěšných projektů.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LBG – 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odpovědná firma (SOF)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České republice a na Slovensku slouží metodika LBG například pro hodnocení firem do žebříčku TOP Filantrop.</a:t>
            </a:r>
          </a:p>
          <a:p>
            <a:pPr marL="0" indent="0">
              <a:buNone/>
            </a:pP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byla vytvořena v roce 1994 skupinou šesti klíčových organizací v oblasti firemního dárcovství ve Velké Británii: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Petrol, Grand Met,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IBM,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Spencer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Whitbread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další členy v současnosti patří: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Airways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Telecom, Cadbury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Schweppes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Deloitte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 AG London, Ernst &amp;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ExxonMobil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GlaxoSmithKline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HSBC,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Kelloggs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KPMG, Motorola UK,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Nestle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Pfizer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PricewaterhouseCoopers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ScottishPower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Unilever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Vodafone Group.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České republice se metodika LBG používá od roku 2005; zavedlo ji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Fórum Dárců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zakládajícími členy této skupiny byly společnosti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Citibank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a.s., Česká spořitelna a.s., ČEZ a.s., Johnson &amp; Johnson s.r.o., Plzeňský Prazdroj a.s.,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Provident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s.r.o., Siemens s.r.o., Telefonica O2 Czech Republic a.s., Tesco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ČR a.s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9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LBG měří: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Charitativní dary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měří prostředky alokované na podporu potřebných, řadí se sem tedy humanitární pomoc,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nadační fondy a nadace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Charitativní dary se zaměřují na návratnost zpět do podniku pouze minimálně, jde o dobročinnost jako takovou.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Společenské investice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společenských investic podniky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podporují oblasti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blízké – tj. buď předmětu podnikání firmy, nebo firmě jako takové. Podporovány jsou tak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především vzdělávacího charakteru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Tyto investice jsou již více zaměřeny na návratnost do byznysu.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Komerční aktivity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aktivity přímo souvisejí s posílením značky, zvýšením prodeje či snížením nákladů firmy. Jedná se proto tedy například 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o univerzitní průzkum pro firmu. Firma očekává za svou podporu přímou kompenzaci.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každé z výše uvedených oblastí jsou pak zahrnuty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věcné dary, finanční dary, služby a čas a náklady na management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349684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Věcné dary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výrobky či zboží firmy, které místo komerčního prodeje podnik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bezúplatně převede na charitativní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účely. Nejedná se však pouze o výrobky, ale též například o použité vybavení kanceláří nebo nábytek.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dary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peněžní prostředky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poskytnuté na charitativní účely či společenské investice.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Zahrnují se sem přímé dary, sociální sponzoring, spolupráce s prospěšnými organizacemi, znásobení darů zaměstnanců (zaměstnanec přispěje 500 Kč, firma tuto částku znásobí).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Služby a čas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zahrnují poradenství, konzultace, know-how, výpůjčky, pronájem apod.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podporující prospěšné projekty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Patří sem dobrovolnictví v rámci pracovní doby, fundraisingové aktivity, přeložení do komunitní organizace apod. Data pro vyčíslení nákladů se mohou získat od HR oddělení, z výročních zpráv nebo podobných reportů a ze statistických úřadů.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na management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související s komunikací a realizací prospěšných projektů. Jsou to tedy mzdy (příp. platy) a odměny, administrativní náklady, provozní náklady apod.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03598"/>
            <a:ext cx="3024336" cy="36724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Fórum dárců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jediné celorepublikové sdružení zastřešující dárce v České republice. </a:t>
            </a: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Fóru dárců se vyprofilovala Asociace nadací, Asociace nadačních fondů a Asociace firemních nadací a fondů, které sdružují celkem 60 členů.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http://www.donorsforum.cz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Ceny Fóra dárců 2021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https://cenyforadarcu.cz/rocnik-2021/vitezne-organizace-2021.html</a:t>
            </a:r>
            <a:r>
              <a:rPr lang="cs-CZ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95936" y="1230020"/>
            <a:ext cx="375455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Mapa dárcovství 2021</a:t>
            </a:r>
          </a:p>
          <a:p>
            <a:r>
              <a:rPr lang="pl-PL" sz="1000" dirty="0">
                <a:hlinkClick r:id="rId5"/>
              </a:rPr>
              <a:t>https://www.donorsforum.cz/o-dacovstvi/mapa-darcovstvi-2021.html</a:t>
            </a:r>
            <a:endParaRPr lang="pl-PL" sz="1000" dirty="0"/>
          </a:p>
          <a:p>
            <a:endParaRPr lang="pl-PL" sz="1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3DE690-0745-4FDA-B8B6-1356AADE59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13" t="9400" r="17713" b="12201"/>
          <a:stretch/>
        </p:blipFill>
        <p:spPr>
          <a:xfrm>
            <a:off x="4139952" y="1923678"/>
            <a:ext cx="4248472" cy="29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26000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logické provázanosti byly implementovány do schématického přehledu normy, kde je patrné zaměření jednotlivých kapitol a vzájemných vztahů.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jednotlivé pochopení jsou zde pro názornost vymezeny oblasti z kapitoly č. 4.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99542"/>
            <a:ext cx="46485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Sedm principů (kapitola č. 4 normy) společenské odpovědnosti: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organizace za své dopady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společnost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životní prostředí.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 organizace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jejich rozhodnutích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aktivitách, které mají dopad na ostatní.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etického chování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stanovuje, že by se organizace vždy a za všech okolností měla chovat eticky.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stanovuje, že by organizace měla respektovat a brát v úvahu zájmy všech zainteresovaných subjektů.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Pravidlo zákonnosti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stanovuje, že organizace musí respektovat platnou legislativu.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mezinárodních standardů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stanovuje, organizace by měla respektovat relevantní mezinárodní standardy.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lidských práv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určuje, že by organizace měla uznávat důležitost a univerzálnost lidských práv.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4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26000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26000 pomáhá organizaci zvýšit její pověst, zlepšit kulturu, angažovanost a produktivitu pracovníků.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témata a problematika společenské odpovědnosti: </a:t>
            </a:r>
          </a:p>
          <a:p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http://www.unmz.cz/urad/csn-iso-26000-pokyny-pro-oblast-spolecenske-odpovednosti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http://www.iso.org/iso/home/standards/iso26000.htm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275606"/>
            <a:ext cx="424106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Přijetím požadavků normy ISO 26000 se organizace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zavazují k dodržování pravidel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společenské odpovědnosti.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obsahuje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metodické pokyny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zlepšení v základní třech oblastech odpovědnosti (tzv. Triple Bottom Line) - v oblasti sociální odpovědnosti, v ekonomické odpovědnosti a v dopadech na životní prostředí.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 řady ISO 10000, 14000, 5001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jsou dobrovolné a vznikly na základě dialogu mezi zainteresovanými stranami a jsou chápány jako nadstandard v odpovědném chování managementu.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Uvedeny jako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pro implementaci prvků systému řízení  podniků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zohledňují a pokrývají dílčí oblasti CSR, konkrétně se jedná 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zájem zákazníků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významného stakeholdera a také oblast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zohledňování dopadů působení činnosti společnosti na životní prostředí.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 skupin ISO 10000 (např. ISO 10001, 10002, 10003)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zaměřeny na management kvality ve vztahu spokojenosti zákazníka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jsou určována pravidla chování organizace k zákazníkům.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ISO 10001:2008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kvality –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Spokojenost zákazníka –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pro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chování organizací.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jsou založená na následujících principech: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pravidel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splnitelný příslib daný organizací zákazníkům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s ním spojená ustanovení (omezení příslibu, komu podávat dotazy, kam směřovat stížnosti, co se stane v případě nedodržení).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by měla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definovat kvalitativní nebo kvantitativní ukazatele výkonnosti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souvisí s uvedenými pravidly.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Postup, jak a komu se mají předávat dotazy a stížnosti zákazníků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dojde k porušení (nesplnění) pravidel.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 a postupy pro případ nedodržení příslibů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daných pravidly.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ISO 10002:2005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kvality –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Spokojenost zákazníka –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pro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vyřizování stížností v organizacích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Zaměřuje se na následující oblasti: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Zlepšování spokojenosti zákazníka vytvářením otevřeného prostředí pro přijímání a vyřizování jeho stížností.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vedení i pracovníků.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Rozpoznávání potřeb a očekávání stěžovatelů.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vhodného procesu řešení.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Analyzování a vyhodnocování stížností za účelem zlepšování.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ve svých přílohách podává např. jednoduchý a praktický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pro postup vyřizování stížností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malém podniku, dále vzorový formulář pro stěžovatele a formulář pro vyšetřování stížnosti, uvádí principy pro objektivitu řešení stížností, diagram průběhu, neustálé monitorování a audit.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ISO 10003:2009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kvality –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spokojenost zákazníka – </a:t>
            </a:r>
          </a:p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pro řešení vnějších neshod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reklamací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pro plánování, navrhování, zavádění a zlepšování postupů řešení sporů týkajících se stížností pro případ, kdy se nepodařilo vyřešit je interně.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podává formou příloh dále různé podrobné návody (například):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k použití různých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(pomocné, poradní nebo rozhodčí – např. mediace, smírčí jednání, rozhodčí metoda).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souhlasu s účastí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(již ve fázi uzavírání smluv – rozhodčí řízení místo soudního sporu).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k zajištění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(formou komunikace, vyškolených pracovníků).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k zajištění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(navrhované metody řešení sporu musí být vhodné vzhledem k povaze sporu).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návody (ke spravedlivému, kompetentnímu přístupu, včasnému postupu, transparentnosti, politice řešení sporů…).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085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13027</TotalTime>
  <Words>4417</Words>
  <Application>Microsoft Office PowerPoint</Application>
  <PresentationFormat>Předvádění na obrazovce (16:9)</PresentationFormat>
  <Paragraphs>572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Enriqueta</vt:lpstr>
      <vt:lpstr>Times New Roman</vt:lpstr>
      <vt:lpstr>Wingdings</vt:lpstr>
      <vt:lpstr>SLU</vt:lpstr>
      <vt:lpstr>Vybrané nástroje, metody, přístupy  a iniciativy hodnocení CSR (2) (pokračování) </vt:lpstr>
      <vt:lpstr>Prezentace aplikace PowerPoint</vt:lpstr>
      <vt:lpstr>Kapitoly normy ISO 26000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321</cp:revision>
  <dcterms:created xsi:type="dcterms:W3CDTF">2016-07-06T15:42:34Z</dcterms:created>
  <dcterms:modified xsi:type="dcterms:W3CDTF">2022-11-15T07:39:53Z</dcterms:modified>
</cp:coreProperties>
</file>