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8" r:id="rId3"/>
    <p:sldId id="284" r:id="rId4"/>
    <p:sldId id="285" r:id="rId5"/>
    <p:sldId id="257" r:id="rId6"/>
    <p:sldId id="297" r:id="rId7"/>
    <p:sldId id="271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13.09.2021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559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157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14350"/>
            <a:ext cx="8001000" cy="685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485900"/>
            <a:ext cx="8001000" cy="2857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92"/>
          <p:cNvSpPr>
            <a:spLocks noGrp="1" noChangeArrowheads="1"/>
          </p:cNvSpPr>
          <p:nvPr>
            <p:ph type="dt" sz="half" idx="10"/>
          </p:nvPr>
        </p:nvSpPr>
        <p:spPr>
          <a:xfrm>
            <a:off x="152400" y="4686300"/>
            <a:ext cx="1752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093"/>
          <p:cNvSpPr>
            <a:spLocks noGrp="1" noChangeArrowheads="1"/>
          </p:cNvSpPr>
          <p:nvPr>
            <p:ph type="ftr" sz="quarter" idx="11"/>
          </p:nvPr>
        </p:nvSpPr>
        <p:spPr>
          <a:xfrm>
            <a:off x="2057401" y="4686300"/>
            <a:ext cx="5237163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9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67600" y="4686300"/>
            <a:ext cx="14478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0DCF9C0-4137-493E-B226-4B64F5C79C4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5165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aclavinkova@opf.slu.cz" TargetMode="External"/><Relationship Id="rId2" Type="http://schemas.openxmlformats.org/officeDocument/2006/relationships/hyperlink" Target="mailto:kajzar@opf.slu.cz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352407"/>
            <a:ext cx="533504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39917" y="352407"/>
            <a:ext cx="5158250" cy="1838256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31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1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Patrik Kajzar, Ph.D.</a:t>
            </a:r>
            <a:br>
              <a:rPr lang="cs-CZ" sz="31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Klára </a:t>
            </a:r>
            <a:r>
              <a:rPr lang="cs-CZ" sz="31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Václavínková</a:t>
            </a:r>
            <a:r>
              <a:rPr lang="cs-CZ" sz="3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Tourism and Leisure Time Activities</a:t>
            </a:r>
            <a:br>
              <a:rPr lang="en-US" sz="1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-</a:t>
            </a:r>
            <a:r>
              <a:rPr lang="en-US" sz="1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VB127 </a:t>
            </a:r>
            <a:r>
              <a:rPr lang="cs-C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683568" y="4276843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641993" y="4567436"/>
            <a:ext cx="2312039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900" i="1" dirty="0" err="1"/>
              <a:t>Walther</a:t>
            </a:r>
            <a:r>
              <a:rPr lang="cs-CZ" sz="900" i="1" dirty="0"/>
              <a:t> 18 294: Non </a:t>
            </a:r>
            <a:r>
              <a:rPr lang="cs-CZ" sz="900" i="1" dirty="0" err="1"/>
              <a:t>progredi</a:t>
            </a:r>
            <a:r>
              <a:rPr lang="cs-CZ" sz="900" i="1" dirty="0"/>
              <a:t> </a:t>
            </a:r>
            <a:r>
              <a:rPr lang="cs-CZ" sz="900" i="1" dirty="0" err="1"/>
              <a:t>est</a:t>
            </a:r>
            <a:r>
              <a:rPr lang="cs-CZ" sz="900" i="1" dirty="0"/>
              <a:t> </a:t>
            </a:r>
            <a:r>
              <a:rPr lang="cs-CZ" sz="900" i="1" dirty="0" err="1"/>
              <a:t>regredi</a:t>
            </a:r>
            <a:r>
              <a:rPr lang="cs-CZ" sz="900" i="1" dirty="0"/>
              <a:t> - Nejít vpřed znamená jít zpět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992" y="2355726"/>
            <a:ext cx="5040560" cy="2376263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5586564" y="2190663"/>
            <a:ext cx="36437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>
              <a:solidFill>
                <a:srgbClr val="307871"/>
              </a:solidFill>
            </a:endParaRPr>
          </a:p>
          <a:p>
            <a:pPr algn="ctr"/>
            <a:r>
              <a:rPr lang="en-US" b="1" dirty="0"/>
              <a:t>The Tourist attractions in the Czech Republic and in the World</a:t>
            </a:r>
          </a:p>
          <a:p>
            <a:pPr algn="ctr"/>
            <a:r>
              <a:rPr lang="en-US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E8F7D3-1075-4D7B-80F1-F2749BBE4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err="1"/>
              <a:t>Contact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A70A8B-A322-455A-A661-29F661390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85900"/>
            <a:ext cx="9036496" cy="3534122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dirty="0"/>
              <a:t>Ing. Patrik </a:t>
            </a:r>
            <a:r>
              <a:rPr lang="cs-CZ" sz="2400" b="1" dirty="0" err="1"/>
              <a:t>Kajzar</a:t>
            </a:r>
            <a:r>
              <a:rPr lang="cs-CZ" sz="2400" b="1" dirty="0"/>
              <a:t>, Ph.D.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cs-CZ" sz="2400" dirty="0"/>
              <a:t>+420 596 398 509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cs-CZ" sz="2400" dirty="0">
                <a:hlinkClick r:id="rId2"/>
              </a:rPr>
              <a:t>kajzar@opf.slu.cz</a:t>
            </a:r>
            <a:endParaRPr lang="cs-CZ" sz="2400" dirty="0"/>
          </a:p>
          <a:p>
            <a:pPr algn="ctr">
              <a:buFont typeface="Wingdings" panose="05000000000000000000" pitchFamily="2" charset="2"/>
              <a:buChar char="ü"/>
            </a:pPr>
            <a:endParaRPr lang="cs-CZ" sz="2400" dirty="0"/>
          </a:p>
          <a:p>
            <a:pPr marL="0" indent="0" algn="ctr">
              <a:buNone/>
            </a:pPr>
            <a:r>
              <a:rPr lang="cs-CZ" sz="2400" b="1" dirty="0"/>
              <a:t>Mgr.  Klára </a:t>
            </a:r>
            <a:r>
              <a:rPr lang="cs-CZ" sz="2400" b="1" dirty="0" err="1"/>
              <a:t>Václavínková</a:t>
            </a:r>
            <a:r>
              <a:rPr lang="cs-CZ" sz="2400" b="1" dirty="0"/>
              <a:t>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cs-CZ" sz="2400" dirty="0"/>
              <a:t>+420 596 398 513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cs-CZ" sz="2400" dirty="0">
                <a:hlinkClick r:id="rId3"/>
              </a:rPr>
              <a:t>vaclavinkova@opf.slu.cz</a:t>
            </a:r>
            <a:endParaRPr lang="cs-CZ" sz="2400" dirty="0"/>
          </a:p>
          <a:p>
            <a:pPr>
              <a:buFont typeface="Wingdings" panose="05000000000000000000" pitchFamily="2" charset="2"/>
              <a:buChar char="ü"/>
            </a:pPr>
            <a:endParaRPr lang="cs-CZ" sz="2400" dirty="0"/>
          </a:p>
          <a:p>
            <a:pPr>
              <a:buFont typeface="Wingdings" panose="05000000000000000000" pitchFamily="2" charset="2"/>
              <a:buChar char="ü"/>
            </a:pP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3448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6" y="0"/>
            <a:ext cx="8001000" cy="685800"/>
          </a:xfrm>
        </p:spPr>
        <p:txBody>
          <a:bodyPr/>
          <a:lstStyle/>
          <a:p>
            <a:pPr eaLnBrk="1" hangingPunct="1"/>
            <a:r>
              <a:rPr lang="cs-CZ" altLang="cs-CZ" sz="3200" dirty="0"/>
              <a:t/>
            </a:r>
            <a:br>
              <a:rPr lang="cs-CZ" altLang="cs-CZ" sz="3200" dirty="0"/>
            </a:br>
            <a:r>
              <a:rPr lang="cs-CZ" altLang="cs-CZ" sz="3200" dirty="0"/>
              <a:t/>
            </a:r>
            <a:br>
              <a:rPr lang="cs-CZ" altLang="cs-CZ" sz="3200" dirty="0"/>
            </a:br>
            <a:endParaRPr lang="en-US" altLang="cs-CZ" sz="3200" dirty="0"/>
          </a:p>
        </p:txBody>
      </p:sp>
      <p:sp>
        <p:nvSpPr>
          <p:cNvPr id="2" name="Obdélník 1"/>
          <p:cNvSpPr/>
          <p:nvPr/>
        </p:nvSpPr>
        <p:spPr>
          <a:xfrm>
            <a:off x="251520" y="11529"/>
            <a:ext cx="849694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b="1" dirty="0" err="1"/>
              <a:t>Content</a:t>
            </a:r>
            <a:r>
              <a:rPr lang="cs-CZ" b="1" dirty="0"/>
              <a:t>:</a:t>
            </a:r>
          </a:p>
          <a:p>
            <a:pPr algn="ctr"/>
            <a:endParaRPr lang="en-US" sz="3200" dirty="0"/>
          </a:p>
        </p:txBody>
      </p:sp>
      <p:sp>
        <p:nvSpPr>
          <p:cNvPr id="5" name="Obdélník 4"/>
          <p:cNvSpPr/>
          <p:nvPr/>
        </p:nvSpPr>
        <p:spPr>
          <a:xfrm>
            <a:off x="19926" y="342900"/>
            <a:ext cx="90364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1. </a:t>
            </a:r>
            <a:r>
              <a:rPr lang="cs-CZ" sz="1600" dirty="0" err="1"/>
              <a:t>Introduction</a:t>
            </a:r>
            <a:r>
              <a:rPr lang="cs-CZ" sz="1600" dirty="0"/>
              <a:t> to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theory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tourism</a:t>
            </a:r>
            <a:r>
              <a:rPr lang="cs-CZ" sz="1600" dirty="0"/>
              <a:t>,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tourism</a:t>
            </a:r>
            <a:r>
              <a:rPr lang="cs-CZ" sz="1600" dirty="0"/>
              <a:t> </a:t>
            </a:r>
            <a:r>
              <a:rPr lang="cs-CZ" sz="1600" dirty="0" err="1"/>
              <a:t>division</a:t>
            </a:r>
            <a:r>
              <a:rPr lang="cs-CZ" sz="1600" dirty="0"/>
              <a:t>, </a:t>
            </a:r>
            <a:r>
              <a:rPr lang="cs-CZ" sz="1600" dirty="0" err="1"/>
              <a:t>tourism</a:t>
            </a:r>
            <a:r>
              <a:rPr lang="cs-CZ" sz="1600" dirty="0"/>
              <a:t> </a:t>
            </a:r>
            <a:r>
              <a:rPr lang="cs-CZ" sz="1600" dirty="0" err="1"/>
              <a:t>potential</a:t>
            </a:r>
            <a:r>
              <a:rPr lang="cs-CZ" sz="1600" dirty="0"/>
              <a:t>, a </a:t>
            </a:r>
            <a:r>
              <a:rPr lang="cs-CZ" sz="1600" dirty="0" err="1"/>
              <a:t>description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specific</a:t>
            </a:r>
            <a:r>
              <a:rPr lang="cs-CZ" sz="1600" dirty="0"/>
              <a:t> </a:t>
            </a:r>
            <a:r>
              <a:rPr lang="cs-CZ" sz="1600" dirty="0" err="1"/>
              <a:t>forms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tourism</a:t>
            </a:r>
            <a:r>
              <a:rPr lang="cs-CZ" sz="1600" dirty="0"/>
              <a:t>.</a:t>
            </a:r>
            <a:br>
              <a:rPr lang="cs-CZ" sz="1600" dirty="0"/>
            </a:br>
            <a:r>
              <a:rPr lang="cs-CZ" sz="1600" dirty="0"/>
              <a:t>2. Part I -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the</a:t>
            </a:r>
            <a:r>
              <a:rPr lang="cs-CZ" sz="1600" dirty="0"/>
              <a:t> Czech Republic - 7 </a:t>
            </a:r>
            <a:r>
              <a:rPr lang="cs-CZ" sz="1600" dirty="0" err="1"/>
              <a:t>regions</a:t>
            </a:r>
            <a:r>
              <a:rPr lang="cs-CZ" sz="1600" dirty="0"/>
              <a:t>.</a:t>
            </a:r>
            <a:br>
              <a:rPr lang="cs-CZ" sz="1600" dirty="0"/>
            </a:br>
            <a:r>
              <a:rPr lang="cs-CZ" sz="1600" dirty="0"/>
              <a:t>3. Part II -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the</a:t>
            </a:r>
            <a:r>
              <a:rPr lang="cs-CZ" sz="1600" dirty="0"/>
              <a:t> Czech Republic - 7 </a:t>
            </a:r>
            <a:r>
              <a:rPr lang="cs-CZ" sz="1600" dirty="0" err="1"/>
              <a:t>regions</a:t>
            </a:r>
            <a:r>
              <a:rPr lang="cs-CZ" sz="1600" dirty="0"/>
              <a:t>.</a:t>
            </a:r>
            <a:br>
              <a:rPr lang="cs-CZ" sz="1600" dirty="0"/>
            </a:br>
            <a:r>
              <a:rPr lang="cs-CZ" sz="1600" dirty="0"/>
              <a:t>4.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Central</a:t>
            </a:r>
            <a:r>
              <a:rPr lang="cs-CZ" sz="1600" dirty="0"/>
              <a:t> </a:t>
            </a:r>
            <a:r>
              <a:rPr lang="cs-CZ" sz="1600" dirty="0" err="1"/>
              <a:t>European</a:t>
            </a:r>
            <a:r>
              <a:rPr lang="cs-CZ" sz="1600" dirty="0"/>
              <a:t> </a:t>
            </a:r>
            <a:r>
              <a:rPr lang="cs-CZ" sz="1600" dirty="0" err="1"/>
              <a:t>Countries</a:t>
            </a:r>
            <a:r>
              <a:rPr lang="cs-CZ" sz="1600" dirty="0"/>
              <a:t>: </a:t>
            </a:r>
            <a:r>
              <a:rPr lang="cs-CZ" sz="1600" dirty="0" err="1"/>
              <a:t>Switzerland</a:t>
            </a:r>
            <a:r>
              <a:rPr lang="cs-CZ" sz="1600" dirty="0"/>
              <a:t> and Liechtenstein , </a:t>
            </a:r>
            <a:r>
              <a:rPr lang="cs-CZ" sz="1600" dirty="0" err="1"/>
              <a:t>Austria</a:t>
            </a:r>
            <a:r>
              <a:rPr lang="cs-CZ" sz="1600" dirty="0"/>
              <a:t> , </a:t>
            </a:r>
            <a:r>
              <a:rPr lang="cs-CZ" sz="1600" dirty="0" err="1"/>
              <a:t>Germany</a:t>
            </a:r>
            <a:r>
              <a:rPr lang="cs-CZ" sz="1600" dirty="0"/>
              <a:t>, </a:t>
            </a:r>
            <a:r>
              <a:rPr lang="cs-CZ" sz="1600" dirty="0" err="1"/>
              <a:t>Poland</a:t>
            </a:r>
            <a:r>
              <a:rPr lang="cs-CZ" sz="1600" dirty="0"/>
              <a:t>, </a:t>
            </a:r>
            <a:r>
              <a:rPr lang="cs-CZ" sz="1600" dirty="0" err="1"/>
              <a:t>Slovak</a:t>
            </a:r>
            <a:r>
              <a:rPr lang="cs-CZ" sz="1600" dirty="0"/>
              <a:t> Republic , </a:t>
            </a:r>
            <a:r>
              <a:rPr lang="cs-CZ" sz="1600" dirty="0" err="1"/>
              <a:t>Hungary</a:t>
            </a:r>
            <a:r>
              <a:rPr lang="cs-CZ" sz="1600" dirty="0"/>
              <a:t>.</a:t>
            </a:r>
            <a:br>
              <a:rPr lang="cs-CZ" sz="1600" dirty="0"/>
            </a:br>
            <a:r>
              <a:rPr lang="cs-CZ" sz="1600" dirty="0"/>
              <a:t>5. </a:t>
            </a:r>
            <a:r>
              <a:rPr lang="cs-CZ" sz="1600" dirty="0" err="1"/>
              <a:t>Attractiveness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tourism</a:t>
            </a:r>
            <a:r>
              <a:rPr lang="cs-CZ" sz="1600" dirty="0"/>
              <a:t> in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countries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Eastern</a:t>
            </a:r>
            <a:r>
              <a:rPr lang="cs-CZ" sz="1600" dirty="0"/>
              <a:t> </a:t>
            </a:r>
            <a:r>
              <a:rPr lang="cs-CZ" sz="1600" dirty="0" err="1"/>
              <a:t>Europe</a:t>
            </a:r>
            <a:r>
              <a:rPr lang="cs-CZ" sz="1600" dirty="0"/>
              <a:t>: </a:t>
            </a:r>
            <a:r>
              <a:rPr lang="cs-CZ" sz="1600" dirty="0" err="1"/>
              <a:t>Bulgaria</a:t>
            </a:r>
            <a:r>
              <a:rPr lang="cs-CZ" sz="1600" dirty="0"/>
              <a:t> , </a:t>
            </a:r>
            <a:r>
              <a:rPr lang="cs-CZ" sz="1600" dirty="0" err="1"/>
              <a:t>Romania</a:t>
            </a:r>
            <a:r>
              <a:rPr lang="cs-CZ" sz="1600" dirty="0"/>
              <a:t> , </a:t>
            </a:r>
            <a:r>
              <a:rPr lang="cs-CZ" sz="1600" dirty="0" err="1"/>
              <a:t>Lithuania</a:t>
            </a:r>
            <a:r>
              <a:rPr lang="cs-CZ" sz="1600" dirty="0"/>
              <a:t> , </a:t>
            </a:r>
            <a:r>
              <a:rPr lang="cs-CZ" sz="1600" dirty="0" err="1"/>
              <a:t>Latvia</a:t>
            </a:r>
            <a:r>
              <a:rPr lang="cs-CZ" sz="1600" dirty="0"/>
              <a:t> , </a:t>
            </a:r>
            <a:r>
              <a:rPr lang="cs-CZ" sz="1600" dirty="0" err="1"/>
              <a:t>Estonia</a:t>
            </a:r>
            <a:r>
              <a:rPr lang="cs-CZ" sz="1600" dirty="0"/>
              <a:t>, Moldova, </a:t>
            </a:r>
            <a:r>
              <a:rPr lang="cs-CZ" sz="1600" dirty="0" err="1"/>
              <a:t>Ukraine</a:t>
            </a:r>
            <a:r>
              <a:rPr lang="cs-CZ" sz="1600" dirty="0"/>
              <a:t>, </a:t>
            </a:r>
            <a:r>
              <a:rPr lang="cs-CZ" sz="1600" dirty="0" err="1"/>
              <a:t>Belarus</a:t>
            </a:r>
            <a:r>
              <a:rPr lang="cs-CZ" sz="1600" dirty="0"/>
              <a:t>, </a:t>
            </a:r>
            <a:r>
              <a:rPr lang="cs-CZ" sz="1600" dirty="0" err="1"/>
              <a:t>Russia</a:t>
            </a:r>
            <a:r>
              <a:rPr lang="cs-CZ" sz="1600" dirty="0"/>
              <a:t>, Georgia…</a:t>
            </a:r>
            <a:br>
              <a:rPr lang="cs-CZ" sz="1600" dirty="0"/>
            </a:br>
            <a:r>
              <a:rPr lang="cs-CZ" sz="1600" dirty="0"/>
              <a:t>6.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Western </a:t>
            </a:r>
            <a:r>
              <a:rPr lang="cs-CZ" sz="1600" dirty="0" err="1"/>
              <a:t>European</a:t>
            </a:r>
            <a:r>
              <a:rPr lang="cs-CZ" sz="1600" dirty="0"/>
              <a:t> </a:t>
            </a:r>
            <a:r>
              <a:rPr lang="cs-CZ" sz="1600" dirty="0" err="1"/>
              <a:t>countries</a:t>
            </a:r>
            <a:r>
              <a:rPr lang="cs-CZ" sz="1600" dirty="0"/>
              <a:t>: UK, </a:t>
            </a:r>
            <a:r>
              <a:rPr lang="cs-CZ" sz="1600" dirty="0" err="1"/>
              <a:t>Ireland</a:t>
            </a:r>
            <a:r>
              <a:rPr lang="cs-CZ" sz="1600" dirty="0"/>
              <a:t>, Benelux.</a:t>
            </a:r>
            <a:br>
              <a:rPr lang="cs-CZ" sz="1600" dirty="0"/>
            </a:br>
            <a:r>
              <a:rPr lang="cs-CZ" sz="1600" dirty="0"/>
              <a:t>7.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southern</a:t>
            </a:r>
            <a:r>
              <a:rPr lang="cs-CZ" sz="1600" dirty="0"/>
              <a:t> </a:t>
            </a:r>
            <a:r>
              <a:rPr lang="cs-CZ" sz="1600" dirty="0" err="1"/>
              <a:t>European</a:t>
            </a:r>
            <a:r>
              <a:rPr lang="cs-CZ" sz="1600" dirty="0"/>
              <a:t> </a:t>
            </a:r>
            <a:r>
              <a:rPr lang="cs-CZ" sz="1600" dirty="0" err="1"/>
              <a:t>countries</a:t>
            </a:r>
            <a:r>
              <a:rPr lang="cs-CZ" sz="1600" dirty="0"/>
              <a:t>: Portugal, </a:t>
            </a:r>
            <a:r>
              <a:rPr lang="cs-CZ" sz="1600" dirty="0" err="1"/>
              <a:t>Spain</a:t>
            </a:r>
            <a:r>
              <a:rPr lang="cs-CZ" sz="1600" dirty="0"/>
              <a:t> and Andorra, France and </a:t>
            </a:r>
            <a:r>
              <a:rPr lang="cs-CZ" sz="1600" dirty="0" err="1"/>
              <a:t>Monaco</a:t>
            </a:r>
            <a:r>
              <a:rPr lang="cs-CZ" sz="1600" dirty="0"/>
              <a:t>, Italy, San Marino, </a:t>
            </a:r>
            <a:r>
              <a:rPr lang="cs-CZ" sz="1600" dirty="0" err="1"/>
              <a:t>Vatican</a:t>
            </a:r>
            <a:r>
              <a:rPr lang="cs-CZ" sz="1600" dirty="0"/>
              <a:t>, </a:t>
            </a:r>
            <a:r>
              <a:rPr lang="cs-CZ" sz="1600" dirty="0" err="1"/>
              <a:t>Slovenia</a:t>
            </a:r>
            <a:r>
              <a:rPr lang="cs-CZ" sz="1600" dirty="0"/>
              <a:t> , </a:t>
            </a:r>
            <a:r>
              <a:rPr lang="cs-CZ" sz="1600" dirty="0" err="1"/>
              <a:t>Croatia</a:t>
            </a:r>
            <a:r>
              <a:rPr lang="cs-CZ" sz="1600" dirty="0"/>
              <a:t> , </a:t>
            </a:r>
            <a:r>
              <a:rPr lang="cs-CZ" sz="1600" dirty="0" err="1"/>
              <a:t>Bosnia</a:t>
            </a:r>
            <a:r>
              <a:rPr lang="cs-CZ" sz="1600" dirty="0"/>
              <a:t> and </a:t>
            </a:r>
            <a:r>
              <a:rPr lang="cs-CZ" sz="1600" dirty="0" err="1"/>
              <a:t>Herzegovina</a:t>
            </a:r>
            <a:r>
              <a:rPr lang="cs-CZ" sz="1600" dirty="0"/>
              <a:t>, </a:t>
            </a:r>
            <a:br>
              <a:rPr lang="cs-CZ" sz="1600" dirty="0"/>
            </a:br>
            <a:r>
              <a:rPr lang="cs-CZ" sz="1600" dirty="0"/>
              <a:t>8.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northern</a:t>
            </a:r>
            <a:r>
              <a:rPr lang="cs-CZ" sz="1600" dirty="0"/>
              <a:t> </a:t>
            </a:r>
            <a:r>
              <a:rPr lang="cs-CZ" sz="1600" dirty="0" err="1"/>
              <a:t>European</a:t>
            </a:r>
            <a:r>
              <a:rPr lang="cs-CZ" sz="1600" dirty="0"/>
              <a:t> </a:t>
            </a:r>
            <a:r>
              <a:rPr lang="cs-CZ" sz="1600" dirty="0" err="1"/>
              <a:t>countries</a:t>
            </a:r>
            <a:r>
              <a:rPr lang="cs-CZ" sz="1600" dirty="0"/>
              <a:t>: </a:t>
            </a:r>
            <a:r>
              <a:rPr lang="cs-CZ" sz="1600" dirty="0" err="1"/>
              <a:t>Denmark</a:t>
            </a:r>
            <a:r>
              <a:rPr lang="cs-CZ" sz="1600" dirty="0"/>
              <a:t>, </a:t>
            </a:r>
            <a:r>
              <a:rPr lang="cs-CZ" sz="1600" dirty="0" err="1"/>
              <a:t>Norway</a:t>
            </a:r>
            <a:r>
              <a:rPr lang="cs-CZ" sz="1600" dirty="0"/>
              <a:t>, </a:t>
            </a:r>
            <a:r>
              <a:rPr lang="cs-CZ" sz="1600" dirty="0" err="1"/>
              <a:t>Sweden</a:t>
            </a:r>
            <a:r>
              <a:rPr lang="cs-CZ" sz="1600" dirty="0"/>
              <a:t>, </a:t>
            </a:r>
            <a:r>
              <a:rPr lang="cs-CZ" sz="1600" dirty="0" err="1"/>
              <a:t>Finland</a:t>
            </a:r>
            <a:r>
              <a:rPr lang="cs-CZ" sz="1600" dirty="0"/>
              <a:t> , </a:t>
            </a:r>
            <a:br>
              <a:rPr lang="cs-CZ" sz="1600" dirty="0"/>
            </a:br>
            <a:r>
              <a:rPr lang="cs-CZ" sz="1600" dirty="0"/>
              <a:t>9.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selected</a:t>
            </a:r>
            <a:r>
              <a:rPr lang="cs-CZ" sz="1600" dirty="0"/>
              <a:t> </a:t>
            </a:r>
            <a:r>
              <a:rPr lang="cs-CZ" sz="1600" dirty="0" err="1"/>
              <a:t>countries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Asia</a:t>
            </a:r>
            <a:r>
              <a:rPr lang="cs-CZ" sz="1600" dirty="0"/>
              <a:t>: </a:t>
            </a:r>
            <a:r>
              <a:rPr lang="cs-CZ" sz="1600" dirty="0" err="1"/>
              <a:t>Cyprus</a:t>
            </a:r>
            <a:r>
              <a:rPr lang="cs-CZ" sz="1600" dirty="0"/>
              <a:t>, </a:t>
            </a:r>
            <a:r>
              <a:rPr lang="cs-CZ" sz="1600" dirty="0" err="1"/>
              <a:t>Turkey</a:t>
            </a:r>
            <a:r>
              <a:rPr lang="cs-CZ" sz="1600" dirty="0"/>
              <a:t>, </a:t>
            </a:r>
            <a:r>
              <a:rPr lang="cs-CZ" sz="1600" dirty="0" err="1"/>
              <a:t>Israel</a:t>
            </a:r>
            <a:r>
              <a:rPr lang="cs-CZ" sz="1600" dirty="0"/>
              <a:t>, UAE, </a:t>
            </a:r>
            <a:r>
              <a:rPr lang="cs-CZ" sz="1600" dirty="0" err="1"/>
              <a:t>China</a:t>
            </a:r>
            <a:r>
              <a:rPr lang="cs-CZ" sz="1600" dirty="0"/>
              <a:t>, Japan, India, </a:t>
            </a:r>
            <a:r>
              <a:rPr lang="cs-CZ" sz="1600" dirty="0" err="1"/>
              <a:t>Maldives</a:t>
            </a:r>
            <a:r>
              <a:rPr lang="cs-CZ" sz="1600" dirty="0"/>
              <a:t>, </a:t>
            </a:r>
            <a:r>
              <a:rPr lang="cs-CZ" sz="1600" dirty="0" err="1"/>
              <a:t>Malaysia</a:t>
            </a:r>
            <a:r>
              <a:rPr lang="cs-CZ" sz="1600" dirty="0"/>
              <a:t>, Singapore, </a:t>
            </a:r>
            <a:r>
              <a:rPr lang="cs-CZ" sz="1600" dirty="0" err="1"/>
              <a:t>Indonesia</a:t>
            </a:r>
            <a:r>
              <a:rPr lang="cs-CZ" sz="1600" dirty="0"/>
              <a:t>, </a:t>
            </a:r>
            <a:r>
              <a:rPr lang="cs-CZ" sz="1600" dirty="0" err="1"/>
              <a:t>Thailand</a:t>
            </a:r>
            <a:r>
              <a:rPr lang="cs-CZ" sz="1600" dirty="0"/>
              <a:t>.</a:t>
            </a:r>
            <a:br>
              <a:rPr lang="cs-CZ" sz="1600" dirty="0"/>
            </a:br>
            <a:r>
              <a:rPr lang="cs-CZ" sz="1600" dirty="0"/>
              <a:t>10.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selected</a:t>
            </a:r>
            <a:r>
              <a:rPr lang="cs-CZ" sz="1600" dirty="0"/>
              <a:t> </a:t>
            </a:r>
            <a:r>
              <a:rPr lang="cs-CZ" sz="1600" dirty="0" err="1"/>
              <a:t>countries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Africa</a:t>
            </a:r>
            <a:r>
              <a:rPr lang="cs-CZ" sz="1600" dirty="0"/>
              <a:t/>
            </a:r>
            <a:br>
              <a:rPr lang="cs-CZ" sz="1600" dirty="0"/>
            </a:br>
            <a:r>
              <a:rPr lang="cs-CZ" sz="1600" dirty="0"/>
              <a:t>11.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selected</a:t>
            </a:r>
            <a:r>
              <a:rPr lang="cs-CZ" sz="1600" dirty="0"/>
              <a:t> </a:t>
            </a:r>
            <a:r>
              <a:rPr lang="cs-CZ" sz="1600" dirty="0" err="1"/>
              <a:t>countries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north</a:t>
            </a:r>
            <a:r>
              <a:rPr lang="cs-CZ" sz="1600" dirty="0"/>
              <a:t> America: United </a:t>
            </a:r>
            <a:r>
              <a:rPr lang="cs-CZ" sz="1600" dirty="0" err="1"/>
              <a:t>States</a:t>
            </a:r>
            <a:r>
              <a:rPr lang="cs-CZ" sz="1600" dirty="0"/>
              <a:t>, </a:t>
            </a:r>
            <a:r>
              <a:rPr lang="cs-CZ" sz="1600" dirty="0" err="1"/>
              <a:t>Canada</a:t>
            </a:r>
            <a:r>
              <a:rPr lang="cs-CZ" sz="1600" dirty="0"/>
              <a:t>, </a:t>
            </a:r>
            <a:r>
              <a:rPr lang="cs-CZ" sz="1600" dirty="0" err="1"/>
              <a:t>Mexico</a:t>
            </a:r>
            <a:r>
              <a:rPr lang="cs-CZ" sz="1600" dirty="0"/>
              <a:t> and </a:t>
            </a:r>
            <a:r>
              <a:rPr lang="cs-CZ" sz="1600" dirty="0" err="1"/>
              <a:t>Caribbean</a:t>
            </a:r>
            <a:r>
              <a:rPr lang="cs-CZ" sz="1600" dirty="0"/>
              <a:t> </a:t>
            </a:r>
            <a:r>
              <a:rPr lang="cs-CZ" sz="1600" dirty="0" err="1"/>
              <a:t>islands</a:t>
            </a:r>
            <a:r>
              <a:rPr lang="cs-CZ" sz="1600" dirty="0"/>
              <a:t>.</a:t>
            </a:r>
            <a:br>
              <a:rPr lang="cs-CZ" sz="1600" dirty="0"/>
            </a:br>
            <a:r>
              <a:rPr lang="cs-CZ" sz="1600" dirty="0"/>
              <a:t>12.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selected</a:t>
            </a:r>
            <a:r>
              <a:rPr lang="cs-CZ" sz="1600" dirty="0"/>
              <a:t> </a:t>
            </a:r>
            <a:r>
              <a:rPr lang="cs-CZ" sz="1600" dirty="0" err="1"/>
              <a:t>countries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south</a:t>
            </a:r>
            <a:r>
              <a:rPr lang="cs-CZ" sz="1600" dirty="0"/>
              <a:t> America</a:t>
            </a:r>
            <a:br>
              <a:rPr lang="cs-CZ" sz="1600" dirty="0"/>
            </a:br>
            <a:r>
              <a:rPr lang="cs-CZ" sz="1600" dirty="0"/>
              <a:t>13. </a:t>
            </a:r>
            <a:r>
              <a:rPr lang="cs-CZ" sz="1600" dirty="0" err="1"/>
              <a:t>Tourist</a:t>
            </a:r>
            <a:r>
              <a:rPr lang="cs-CZ" sz="1600" dirty="0"/>
              <a:t> </a:t>
            </a:r>
            <a:r>
              <a:rPr lang="cs-CZ" sz="1600" dirty="0" err="1"/>
              <a:t>attractions</a:t>
            </a:r>
            <a:r>
              <a:rPr lang="cs-CZ" sz="1600" dirty="0"/>
              <a:t> in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Australia</a:t>
            </a:r>
            <a:r>
              <a:rPr lang="cs-CZ" sz="1600" dirty="0"/>
              <a:t> and </a:t>
            </a:r>
            <a:r>
              <a:rPr lang="cs-CZ" sz="1600" dirty="0" err="1"/>
              <a:t>Oceania</a:t>
            </a:r>
            <a:r>
              <a:rPr lang="cs-CZ" sz="1600" dirty="0"/>
              <a:t>. </a:t>
            </a:r>
            <a:br>
              <a:rPr lang="cs-CZ" sz="1600" dirty="0"/>
            </a:b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217498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6" y="0"/>
            <a:ext cx="8001000" cy="685800"/>
          </a:xfrm>
        </p:spPr>
        <p:txBody>
          <a:bodyPr/>
          <a:lstStyle/>
          <a:p>
            <a:pPr eaLnBrk="1" hangingPunct="1"/>
            <a:r>
              <a:rPr lang="cs-CZ" altLang="cs-CZ" sz="3200" dirty="0"/>
              <a:t/>
            </a:r>
            <a:br>
              <a:rPr lang="cs-CZ" altLang="cs-CZ" sz="3200" dirty="0"/>
            </a:br>
            <a:r>
              <a:rPr lang="cs-CZ" altLang="cs-CZ" sz="3200" dirty="0"/>
              <a:t/>
            </a:r>
            <a:br>
              <a:rPr lang="cs-CZ" altLang="cs-CZ" sz="3200" dirty="0"/>
            </a:br>
            <a:endParaRPr lang="en-US" altLang="cs-CZ" sz="3200" dirty="0"/>
          </a:p>
        </p:txBody>
      </p:sp>
      <p:sp>
        <p:nvSpPr>
          <p:cNvPr id="2" name="Obdélník 1"/>
          <p:cNvSpPr/>
          <p:nvPr/>
        </p:nvSpPr>
        <p:spPr>
          <a:xfrm>
            <a:off x="251520" y="11529"/>
            <a:ext cx="849694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b="1" dirty="0" err="1"/>
              <a:t>Selected</a:t>
            </a:r>
            <a:r>
              <a:rPr lang="cs-CZ" b="1" dirty="0"/>
              <a:t> </a:t>
            </a:r>
            <a:r>
              <a:rPr lang="cs-CZ" b="1" dirty="0" err="1"/>
              <a:t>books</a:t>
            </a:r>
            <a:r>
              <a:rPr lang="cs-CZ" b="1" dirty="0"/>
              <a:t>:</a:t>
            </a:r>
          </a:p>
          <a:p>
            <a:pPr algn="ctr"/>
            <a:endParaRPr lang="en-US" sz="3200" dirty="0"/>
          </a:p>
        </p:txBody>
      </p:sp>
      <p:sp>
        <p:nvSpPr>
          <p:cNvPr id="3" name="Obdélník 2"/>
          <p:cNvSpPr/>
          <p:nvPr/>
        </p:nvSpPr>
        <p:spPr>
          <a:xfrm>
            <a:off x="179512" y="342900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dirty="0"/>
              <a:t>RICHARDS, G. </a:t>
            </a:r>
            <a:r>
              <a:rPr lang="cs-CZ" dirty="0" err="1"/>
              <a:t>Cultural</a:t>
            </a:r>
            <a:r>
              <a:rPr lang="cs-CZ" dirty="0"/>
              <a:t> </a:t>
            </a:r>
            <a:r>
              <a:rPr lang="cs-CZ" dirty="0" err="1"/>
              <a:t>Attractions</a:t>
            </a:r>
            <a:r>
              <a:rPr lang="cs-CZ" dirty="0"/>
              <a:t> and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Tourism</a:t>
            </a:r>
            <a:r>
              <a:rPr lang="cs-CZ" dirty="0"/>
              <a:t>. 2001. ISBN 0-85199-440-7.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dirty="0"/>
              <a:t>HUDMAN, L. E. and R.H. JACKSON. </a:t>
            </a:r>
            <a:r>
              <a:rPr lang="cs-CZ" dirty="0" err="1"/>
              <a:t>Geography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Travel</a:t>
            </a:r>
            <a:r>
              <a:rPr lang="cs-CZ" dirty="0"/>
              <a:t> &amp; </a:t>
            </a:r>
            <a:r>
              <a:rPr lang="cs-CZ" dirty="0" err="1"/>
              <a:t>Tourism</a:t>
            </a:r>
            <a:r>
              <a:rPr lang="cs-CZ" dirty="0"/>
              <a:t>. 2003. ISBN 0766832562.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dirty="0"/>
              <a:t>STEVES, R. and H. VIHAN. Prague and </a:t>
            </a:r>
            <a:r>
              <a:rPr lang="cs-CZ" dirty="0" err="1"/>
              <a:t>the</a:t>
            </a:r>
            <a:r>
              <a:rPr lang="cs-CZ" dirty="0"/>
              <a:t> Czech Republic. 2013. ISBN 9781598803778.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dirty="0"/>
              <a:t>UNESCO. </a:t>
            </a:r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Heritage</a:t>
            </a:r>
            <a:r>
              <a:rPr lang="cs-CZ" dirty="0"/>
              <a:t> </a:t>
            </a:r>
            <a:r>
              <a:rPr lang="cs-CZ" dirty="0" err="1"/>
              <a:t>Sites</a:t>
            </a:r>
            <a:r>
              <a:rPr lang="cs-CZ" dirty="0"/>
              <a:t>: A </a:t>
            </a:r>
            <a:r>
              <a:rPr lang="cs-CZ" dirty="0" err="1"/>
              <a:t>Complete</a:t>
            </a:r>
            <a:r>
              <a:rPr lang="cs-CZ" dirty="0"/>
              <a:t> </a:t>
            </a:r>
            <a:r>
              <a:rPr lang="cs-CZ" dirty="0" err="1"/>
              <a:t>Guide</a:t>
            </a:r>
            <a:r>
              <a:rPr lang="cs-CZ" dirty="0"/>
              <a:t> to 878 UNESCO </a:t>
            </a:r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Heritage</a:t>
            </a:r>
            <a:r>
              <a:rPr lang="cs-CZ" dirty="0"/>
              <a:t> </a:t>
            </a:r>
            <a:r>
              <a:rPr lang="cs-CZ" dirty="0" err="1"/>
              <a:t>Sites</a:t>
            </a:r>
            <a:r>
              <a:rPr lang="cs-CZ" dirty="0"/>
              <a:t>. 2009. ISBN 978-1-55407-463-1.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dirty="0"/>
              <a:t>NATIONAL GEOGRAPHIC SOCIETY. 100 </a:t>
            </a:r>
            <a:r>
              <a:rPr lang="cs-CZ" dirty="0" err="1"/>
              <a:t>Countries</a:t>
            </a:r>
            <a:r>
              <a:rPr lang="cs-CZ" dirty="0"/>
              <a:t>, 5,000 </a:t>
            </a:r>
            <a:r>
              <a:rPr lang="cs-CZ" dirty="0" err="1"/>
              <a:t>Ideas</a:t>
            </a:r>
            <a:r>
              <a:rPr lang="cs-CZ" dirty="0"/>
              <a:t>: </a:t>
            </a:r>
            <a:r>
              <a:rPr lang="cs-CZ" dirty="0" err="1"/>
              <a:t>Where</a:t>
            </a:r>
            <a:r>
              <a:rPr lang="cs-CZ" dirty="0"/>
              <a:t> to Go, </a:t>
            </a:r>
            <a:r>
              <a:rPr lang="cs-CZ" dirty="0" err="1"/>
              <a:t>When</a:t>
            </a:r>
            <a:r>
              <a:rPr lang="cs-CZ" dirty="0"/>
              <a:t> to Go, </a:t>
            </a:r>
            <a:r>
              <a:rPr lang="cs-CZ" dirty="0" err="1"/>
              <a:t>What</a:t>
            </a:r>
            <a:r>
              <a:rPr lang="cs-CZ" dirty="0"/>
              <a:t> to </a:t>
            </a:r>
            <a:r>
              <a:rPr lang="cs-CZ" dirty="0" err="1"/>
              <a:t>See</a:t>
            </a:r>
            <a:r>
              <a:rPr lang="cs-CZ" dirty="0"/>
              <a:t>, </a:t>
            </a:r>
            <a:r>
              <a:rPr lang="cs-CZ" dirty="0" err="1"/>
              <a:t>What</a:t>
            </a:r>
            <a:r>
              <a:rPr lang="cs-CZ" dirty="0"/>
              <a:t> to Do. 2011. ISBN 9781426207587.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dirty="0"/>
              <a:t>HRALA, V. Geografie cestovního ruchu. Praha: Idea servis, 2013. ISBN 978-80-859-7079-1.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dirty="0"/>
              <a:t>HAMARNEH, I. Geografie turismu - mimoevropská teritoria. Praha: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, 2012. ISBN 978-80-247-4430-8.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dirty="0"/>
              <a:t>BROOK, S.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Geographic</a:t>
            </a:r>
            <a:r>
              <a:rPr lang="cs-CZ" dirty="0"/>
              <a:t> </a:t>
            </a:r>
            <a:r>
              <a:rPr lang="cs-CZ" dirty="0" err="1"/>
              <a:t>Traveler</a:t>
            </a:r>
            <a:r>
              <a:rPr lang="cs-CZ" dirty="0"/>
              <a:t>: Prague and </a:t>
            </a:r>
            <a:r>
              <a:rPr lang="cs-CZ" dirty="0" err="1"/>
              <a:t>the</a:t>
            </a:r>
            <a:r>
              <a:rPr lang="cs-CZ" dirty="0"/>
              <a:t> Czech Republic. Washington, D.C: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Geographic</a:t>
            </a:r>
            <a:r>
              <a:rPr lang="cs-CZ" dirty="0"/>
              <a:t> Society, 2010. ISBN </a:t>
            </a:r>
            <a:r>
              <a:rPr lang="cs-CZ" dirty="0" err="1"/>
              <a:t>ISBN</a:t>
            </a:r>
            <a:r>
              <a:rPr lang="cs-CZ" dirty="0"/>
              <a:t> 978142620635.</a:t>
            </a:r>
          </a:p>
        </p:txBody>
      </p:sp>
    </p:spTree>
    <p:extLst>
      <p:ext uri="{BB962C8B-B14F-4D97-AF65-F5344CB8AC3E}">
        <p14:creationId xmlns:p14="http://schemas.microsoft.com/office/powerpoint/2010/main" val="331641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2211319"/>
            <a:ext cx="8568952" cy="230464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Attendance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60% 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10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(5x2p.)</a:t>
            </a:r>
            <a:endParaRPr lang="en-US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test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(1.11. 2021 and 6.12. 2021) 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10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10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endParaRPr lang="en-US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tourist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attractions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chosen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destinations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(15 - 20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max. 10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max. 60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8621" y="1066933"/>
            <a:ext cx="576064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400600" cy="507703"/>
          </a:xfrm>
        </p:spPr>
        <p:txBody>
          <a:bodyPr/>
          <a:lstStyle/>
          <a:p>
            <a:r>
              <a:rPr lang="cs-CZ" sz="3200" b="1" dirty="0" err="1"/>
              <a:t>Requirements</a:t>
            </a:r>
            <a:endParaRPr lang="cs-CZ" sz="3200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i="1" dirty="0" err="1"/>
              <a:t>Walther</a:t>
            </a:r>
            <a:r>
              <a:rPr lang="cs-CZ" sz="800" i="1" dirty="0"/>
              <a:t> 18 294: Non </a:t>
            </a:r>
            <a:r>
              <a:rPr lang="cs-CZ" sz="800" i="1" dirty="0" err="1"/>
              <a:t>progredi</a:t>
            </a:r>
            <a:r>
              <a:rPr lang="cs-CZ" sz="800" i="1" dirty="0"/>
              <a:t> </a:t>
            </a:r>
            <a:r>
              <a:rPr lang="cs-CZ" sz="800" i="1" dirty="0" err="1"/>
              <a:t>est</a:t>
            </a:r>
            <a:r>
              <a:rPr lang="cs-CZ" sz="800" i="1" dirty="0"/>
              <a:t> </a:t>
            </a:r>
            <a:r>
              <a:rPr lang="cs-CZ" sz="800" i="1" dirty="0" err="1"/>
              <a:t>regredi</a:t>
            </a:r>
            <a:r>
              <a:rPr lang="cs-CZ" sz="800" i="1" dirty="0"/>
              <a:t> - Nejít vpřed znamená jít zpět</a:t>
            </a:r>
            <a:endParaRPr lang="cs-CZ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64112" y="1058714"/>
            <a:ext cx="53195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sz="2800" dirty="0"/>
              <a:t>To get the credit you must</a:t>
            </a:r>
            <a:r>
              <a:rPr lang="cs-CZ" sz="2800" dirty="0"/>
              <a:t> </a:t>
            </a:r>
            <a:r>
              <a:rPr lang="cs-CZ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score</a:t>
            </a:r>
            <a:r>
              <a:rPr lang="cs-CZ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50</a:t>
            </a:r>
          </a:p>
        </p:txBody>
      </p:sp>
      <p:sp>
        <p:nvSpPr>
          <p:cNvPr id="4" name="Obdélník 3"/>
          <p:cNvSpPr/>
          <p:nvPr/>
        </p:nvSpPr>
        <p:spPr>
          <a:xfrm>
            <a:off x="323528" y="715318"/>
            <a:ext cx="6245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During the course you can get </a:t>
            </a:r>
            <a:r>
              <a:rPr lang="cs-CZ" sz="2800" b="1" dirty="0"/>
              <a:t>100</a:t>
            </a:r>
            <a:r>
              <a:rPr lang="en-US" sz="2800" b="1" dirty="0"/>
              <a:t> points </a:t>
            </a:r>
            <a:endParaRPr lang="cs-CZ" sz="2800" b="1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30528E95-E528-483E-AAE1-DF6AD68FB6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328" y="2941523"/>
            <a:ext cx="1642492" cy="230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4536504" cy="507703"/>
          </a:xfrm>
        </p:spPr>
        <p:txBody>
          <a:bodyPr/>
          <a:lstStyle/>
          <a:p>
            <a:r>
              <a:rPr lang="cs-CZ" dirty="0" err="1"/>
              <a:t>Seminar</a:t>
            </a:r>
            <a:r>
              <a:rPr lang="cs-CZ" dirty="0"/>
              <a:t> </a:t>
            </a:r>
            <a:r>
              <a:rPr lang="cs-CZ" dirty="0" err="1"/>
              <a:t>work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107504" y="91556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251520" y="843558"/>
            <a:ext cx="871296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cs-CZ" altLang="cs-CZ" dirty="0"/>
          </a:p>
          <a:p>
            <a:pPr>
              <a:defRPr/>
            </a:pPr>
            <a:r>
              <a:rPr lang="en-US" altLang="cs-CZ" sz="2400" dirty="0"/>
              <a:t>Presentation of selected tourist attractions of your chosen destinations</a:t>
            </a:r>
            <a:r>
              <a:rPr lang="cs-CZ" altLang="cs-CZ" sz="2400" dirty="0"/>
              <a:t> </a:t>
            </a:r>
            <a:r>
              <a:rPr lang="cs-CZ" altLang="cs-CZ" sz="2400" dirty="0" err="1"/>
              <a:t>e.g</a:t>
            </a:r>
            <a:r>
              <a:rPr lang="cs-CZ" altLang="cs-CZ" sz="2400" dirty="0"/>
              <a:t>. (</a:t>
            </a:r>
            <a:r>
              <a:rPr lang="cs-CZ" altLang="cs-CZ" sz="2400" dirty="0" err="1"/>
              <a:t>from</a:t>
            </a:r>
            <a:r>
              <a:rPr lang="cs-CZ" altLang="cs-CZ" sz="2400" dirty="0"/>
              <a:t> </a:t>
            </a:r>
            <a:r>
              <a:rPr lang="cs-CZ" altLang="cs-CZ" sz="2400" dirty="0" err="1"/>
              <a:t>Poland</a:t>
            </a:r>
            <a:r>
              <a:rPr lang="cs-CZ" altLang="cs-CZ" sz="2400" dirty="0"/>
              <a:t> to </a:t>
            </a:r>
            <a:r>
              <a:rPr lang="cs-CZ" altLang="cs-CZ" sz="2400" dirty="0" err="1"/>
              <a:t>Caribbean</a:t>
            </a:r>
            <a:r>
              <a:rPr lang="cs-CZ" altLang="cs-CZ" sz="2400" dirty="0"/>
              <a:t> </a:t>
            </a:r>
            <a:r>
              <a:rPr lang="cs-CZ" altLang="cs-CZ" sz="2400" dirty="0" err="1"/>
              <a:t>islands</a:t>
            </a:r>
            <a:r>
              <a:rPr lang="cs-CZ" altLang="cs-CZ" sz="2400" dirty="0"/>
              <a:t>…..).</a:t>
            </a:r>
          </a:p>
          <a:p>
            <a:pPr>
              <a:defRPr/>
            </a:pPr>
            <a:r>
              <a:rPr lang="cs-CZ" altLang="cs-CZ" sz="2400" dirty="0"/>
              <a:t>In </a:t>
            </a:r>
            <a:r>
              <a:rPr lang="cs-CZ" altLang="cs-CZ" sz="2400" dirty="0" err="1"/>
              <a:t>presentation</a:t>
            </a:r>
            <a:r>
              <a:rPr lang="cs-CZ" altLang="cs-CZ" sz="2400" dirty="0"/>
              <a:t> </a:t>
            </a:r>
            <a:r>
              <a:rPr lang="cs-CZ" altLang="cs-CZ" sz="2400" dirty="0" err="1"/>
              <a:t>you</a:t>
            </a:r>
            <a:r>
              <a:rPr lang="cs-CZ" altLang="cs-CZ" sz="2400" dirty="0"/>
              <a:t> </a:t>
            </a:r>
            <a:r>
              <a:rPr lang="cs-CZ" altLang="cs-CZ" sz="2400" dirty="0" err="1"/>
              <a:t>can</a:t>
            </a:r>
            <a:r>
              <a:rPr lang="cs-CZ" altLang="cs-CZ" sz="2400" dirty="0"/>
              <a:t> use </a:t>
            </a:r>
            <a:r>
              <a:rPr lang="cs-CZ" altLang="cs-CZ" sz="2400" dirty="0" err="1"/>
              <a:t>too</a:t>
            </a:r>
            <a:r>
              <a:rPr lang="cs-CZ" altLang="cs-CZ" sz="2400" dirty="0"/>
              <a:t> </a:t>
            </a:r>
            <a:r>
              <a:rPr lang="cs-CZ" altLang="cs-CZ" sz="2400" b="1" dirty="0" err="1"/>
              <a:t>short</a:t>
            </a:r>
            <a:r>
              <a:rPr lang="cs-CZ" altLang="cs-CZ" sz="2400" b="1" dirty="0"/>
              <a:t> video, </a:t>
            </a:r>
            <a:r>
              <a:rPr lang="cs-CZ" altLang="cs-CZ" sz="2400" b="1" dirty="0" err="1"/>
              <a:t>pictures</a:t>
            </a:r>
            <a:r>
              <a:rPr lang="cs-CZ" altLang="cs-CZ" sz="2400" b="1" dirty="0"/>
              <a:t>, </a:t>
            </a:r>
            <a:r>
              <a:rPr lang="cs-CZ" altLang="cs-CZ" sz="2400" b="1" dirty="0" err="1"/>
              <a:t>figures</a:t>
            </a:r>
            <a:r>
              <a:rPr lang="cs-CZ" altLang="cs-CZ" sz="2400" b="1" dirty="0"/>
              <a:t>…..</a:t>
            </a:r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r>
              <a:rPr lang="en-US" altLang="cs-CZ" sz="2400" dirty="0"/>
              <a:t>Word 7 pages (including introduction,… conclusion and used literature) and insert</a:t>
            </a:r>
            <a:r>
              <a:rPr lang="cs-CZ" altLang="cs-CZ" sz="2400" dirty="0"/>
              <a:t> </a:t>
            </a:r>
            <a:r>
              <a:rPr lang="en-US" altLang="cs-CZ" sz="2400" dirty="0"/>
              <a:t>into I</a:t>
            </a:r>
            <a:r>
              <a:rPr lang="cs-CZ" altLang="cs-CZ" sz="2400" dirty="0"/>
              <a:t>S</a:t>
            </a:r>
            <a:r>
              <a:rPr lang="en-US" altLang="cs-CZ" sz="2400" dirty="0"/>
              <a:t> SU </a:t>
            </a:r>
            <a:r>
              <a:rPr lang="cs-CZ" altLang="cs-CZ" sz="2400" dirty="0"/>
              <a:t> - </a:t>
            </a:r>
            <a:r>
              <a:rPr lang="en-US" altLang="cs-CZ" sz="2400" b="1" dirty="0">
                <a:solidFill>
                  <a:srgbClr val="0070C0"/>
                </a:solidFill>
              </a:rPr>
              <a:t>17.12. </a:t>
            </a:r>
            <a:r>
              <a:rPr lang="en-US" altLang="cs-CZ" sz="2400" b="1" dirty="0" smtClean="0">
                <a:solidFill>
                  <a:srgbClr val="0070C0"/>
                </a:solidFill>
              </a:rPr>
              <a:t>2021</a:t>
            </a:r>
            <a:endParaRPr lang="cs-CZ" altLang="cs-CZ" sz="2400" b="1" dirty="0" smtClean="0">
              <a:solidFill>
                <a:srgbClr val="0070C0"/>
              </a:solidFill>
            </a:endParaRPr>
          </a:p>
          <a:p>
            <a:pPr>
              <a:defRPr/>
            </a:pPr>
            <a:r>
              <a:rPr lang="cs-CZ" altLang="cs-CZ" sz="2400" b="1" dirty="0" err="1" smtClean="0">
                <a:solidFill>
                  <a:srgbClr val="0070C0"/>
                </a:solidFill>
              </a:rPr>
              <a:t>The</a:t>
            </a:r>
            <a:r>
              <a:rPr lang="cs-CZ" altLang="cs-CZ" sz="2400" b="1" dirty="0" smtClean="0">
                <a:solidFill>
                  <a:srgbClr val="0070C0"/>
                </a:solidFill>
              </a:rPr>
              <a:t> </a:t>
            </a:r>
            <a:r>
              <a:rPr lang="cs-CZ" altLang="cs-CZ" sz="2400" b="1" dirty="0" err="1" smtClean="0">
                <a:solidFill>
                  <a:srgbClr val="0070C0"/>
                </a:solidFill>
              </a:rPr>
              <a:t>first</a:t>
            </a:r>
            <a:r>
              <a:rPr lang="cs-CZ" altLang="cs-CZ" sz="2400" b="1" dirty="0" smtClean="0">
                <a:solidFill>
                  <a:srgbClr val="0070C0"/>
                </a:solidFill>
              </a:rPr>
              <a:t> </a:t>
            </a:r>
            <a:r>
              <a:rPr lang="cs-CZ" altLang="cs-CZ" sz="2400" b="1" dirty="0" err="1" smtClean="0">
                <a:solidFill>
                  <a:srgbClr val="0070C0"/>
                </a:solidFill>
              </a:rPr>
              <a:t>presentation</a:t>
            </a:r>
            <a:r>
              <a:rPr lang="cs-CZ" altLang="cs-CZ" sz="2400" b="1" smtClean="0">
                <a:solidFill>
                  <a:srgbClr val="0070C0"/>
                </a:solidFill>
              </a:rPr>
              <a:t> 9.11.2021</a:t>
            </a:r>
            <a:endParaRPr lang="cs-CZ" altLang="cs-CZ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591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835696" y="2355726"/>
            <a:ext cx="41550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600" b="1" dirty="0" err="1">
                <a:solidFill>
                  <a:srgbClr val="307871"/>
                </a:solidFill>
              </a:rPr>
              <a:t>Have</a:t>
            </a:r>
            <a:r>
              <a:rPr lang="cs-CZ" sz="3600" b="1" dirty="0">
                <a:solidFill>
                  <a:srgbClr val="307871"/>
                </a:solidFill>
              </a:rPr>
              <a:t> a nice </a:t>
            </a:r>
            <a:r>
              <a:rPr lang="cs-CZ" sz="3600" b="1" dirty="0" err="1">
                <a:solidFill>
                  <a:srgbClr val="307871"/>
                </a:solidFill>
              </a:rPr>
              <a:t>day</a:t>
            </a:r>
            <a:endParaRPr lang="cs-CZ" sz="3600" b="1" dirty="0">
              <a:solidFill>
                <a:srgbClr val="3078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3970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3051</TotalTime>
  <Words>698</Words>
  <Application>Microsoft Office PowerPoint</Application>
  <PresentationFormat>Předvádění na obrazovce (16:9)</PresentationFormat>
  <Paragraphs>48</Paragraphs>
  <Slides>7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Enriqueta</vt:lpstr>
      <vt:lpstr>Times New Roman</vt:lpstr>
      <vt:lpstr>Wingdings</vt:lpstr>
      <vt:lpstr>SLU</vt:lpstr>
      <vt:lpstr> Ing. Patrik Kajzar, Ph.D. Mgr. Klára Václavínková Department of Tourism and Leisure Time Activities Office - VB127  </vt:lpstr>
      <vt:lpstr>Contact</vt:lpstr>
      <vt:lpstr>  </vt:lpstr>
      <vt:lpstr>  </vt:lpstr>
      <vt:lpstr>Requirements</vt:lpstr>
      <vt:lpstr>Seminar work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Klára Václavínková</cp:lastModifiedBy>
  <cp:revision>132</cp:revision>
  <dcterms:created xsi:type="dcterms:W3CDTF">2016-07-06T15:42:34Z</dcterms:created>
  <dcterms:modified xsi:type="dcterms:W3CDTF">2021-09-13T08:22:07Z</dcterms:modified>
</cp:coreProperties>
</file>