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496" r:id="rId2"/>
    <p:sldId id="256" r:id="rId3"/>
    <p:sldId id="442" r:id="rId4"/>
    <p:sldId id="481" r:id="rId5"/>
    <p:sldId id="482" r:id="rId6"/>
    <p:sldId id="483" r:id="rId7"/>
    <p:sldId id="484" r:id="rId8"/>
    <p:sldId id="485" r:id="rId9"/>
    <p:sldId id="486" r:id="rId10"/>
    <p:sldId id="487" r:id="rId11"/>
    <p:sldId id="488" r:id="rId12"/>
    <p:sldId id="489" r:id="rId13"/>
    <p:sldId id="490" r:id="rId14"/>
    <p:sldId id="491" r:id="rId15"/>
    <p:sldId id="492" r:id="rId16"/>
    <p:sldId id="493" r:id="rId17"/>
    <p:sldId id="494" r:id="rId18"/>
    <p:sldId id="495" r:id="rId19"/>
    <p:sldId id="480" r:id="rId20"/>
    <p:sldId id="293" r:id="rId2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28.3.2018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2460531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088382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1401847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501958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90331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8535015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5577130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21943841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15460530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011571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722566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654749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307304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1973197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801655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9293763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Společenský a diplomatický protokol</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r>
              <a:rPr lang="cs-CZ" dirty="0" smtClean="0">
                <a:ln w="0"/>
                <a:solidFill>
                  <a:schemeClr val="bg1"/>
                </a:solidFill>
                <a:effectLst>
                  <a:outerShdw blurRad="38100" dist="19050" dir="2700000" algn="tl" rotWithShape="0">
                    <a:schemeClr val="dk1">
                      <a:alpha val="40000"/>
                    </a:schemeClr>
                  </a:outerShdw>
                </a:effectLst>
              </a:rPr>
              <a:t>:</a:t>
            </a:r>
          </a:p>
          <a:p>
            <a:pPr algn="ctr"/>
            <a:r>
              <a:rPr lang="cs-CZ" b="1" smtClean="0">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 xmlns:a16="http://schemas.microsoft.com/office/drawing/2014/main" val="3755197986"/>
                    </a:ext>
                  </a:extLst>
                </a:gridCol>
                <a:gridCol w="4213804">
                  <a:extLst>
                    <a:ext uri="{9D8B030D-6E8A-4147-A177-3AD203B41FA5}">
                      <a16:colId xmlns=""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50501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Osobnosti české etikety</a:t>
            </a:r>
            <a:r>
              <a:rPr lang="cs-CZ" dirty="0"/>
              <a:t/>
            </a:r>
            <a:br>
              <a:rPr lang="cs-CZ" dirty="0"/>
            </a:br>
            <a:endParaRPr lang="cs-CZ" dirty="0"/>
          </a:p>
        </p:txBody>
      </p:sp>
      <p:sp>
        <p:nvSpPr>
          <p:cNvPr id="2" name="Obdélník 1"/>
          <p:cNvSpPr/>
          <p:nvPr/>
        </p:nvSpPr>
        <p:spPr>
          <a:xfrm>
            <a:off x="20947" y="987574"/>
            <a:ext cx="9036496" cy="3600986"/>
          </a:xfrm>
          <a:prstGeom prst="rect">
            <a:avLst/>
          </a:prstGeom>
        </p:spPr>
        <p:txBody>
          <a:bodyPr wrap="square">
            <a:spAutoFit/>
          </a:bodyPr>
          <a:lstStyle/>
          <a:p>
            <a:pPr marL="342900" indent="-342900" algn="just">
              <a:buFont typeface="Wingdings" panose="05000000000000000000" pitchFamily="2" charset="2"/>
              <a:buChar char="q"/>
            </a:pPr>
            <a:r>
              <a:rPr lang="cs-CZ" sz="1900" dirty="0" smtClean="0"/>
              <a:t>Osobnosti</a:t>
            </a:r>
            <a:r>
              <a:rPr lang="cs-CZ" sz="1900" dirty="0"/>
              <a:t>, jež svými mnohostrannými aktivitami – zahrnujícími vydávání odborných a zároveň vtipně psaných knih, pořádání společenských kurzů, účinkování v televizních pořadech či v rozhlase, přiblížili slušné chování doslova všem</a:t>
            </a:r>
            <a:r>
              <a:rPr lang="cs-CZ" sz="1900" dirty="0" smtClean="0"/>
              <a:t>.</a:t>
            </a:r>
          </a:p>
          <a:p>
            <a:pPr marL="342900" indent="-342900" algn="just">
              <a:buFont typeface="Wingdings" panose="05000000000000000000" pitchFamily="2" charset="2"/>
              <a:buChar char="q"/>
            </a:pPr>
            <a:r>
              <a:rPr lang="cs-CZ" sz="1900" b="1" dirty="0"/>
              <a:t>Jiří Guth-Jarkovský </a:t>
            </a:r>
            <a:r>
              <a:rPr lang="cs-CZ" sz="1900" dirty="0"/>
              <a:t>se narodil 23. 1. 1861 v Heřmanově Městci v rodině panského úředníka. Studoval na gymnáziu a poté filozofii, matematiku a fyziku na Filozofické fakultě na univerzitě v Praze. Poté se věnoval pedagogické práci - stal se vychovatelem v šlechtické rodině. </a:t>
            </a:r>
            <a:endParaRPr lang="cs-CZ" sz="1900" dirty="0" smtClean="0"/>
          </a:p>
          <a:p>
            <a:pPr marL="342900" indent="-342900" algn="just">
              <a:buFont typeface="Wingdings" panose="05000000000000000000" pitchFamily="2" charset="2"/>
              <a:buChar char="q"/>
            </a:pPr>
            <a:r>
              <a:rPr lang="cs-CZ" sz="1900" dirty="0" smtClean="0"/>
              <a:t>V </a:t>
            </a:r>
            <a:r>
              <a:rPr lang="cs-CZ" sz="1900" dirty="0"/>
              <a:t>roce 1891 zavedlo ministerstvo školství tělesnou výchovu a zájemci o ni mohli požádat o subvenci na zahraniční studijní pobyt. Guth-Jarkovský toho využil a obdržel 200 zlatých na cestu do Paříže. Zde se setkal a </a:t>
            </a:r>
            <a:r>
              <a:rPr lang="cs-CZ" sz="1900" b="1" dirty="0"/>
              <a:t>spřátelil s </a:t>
            </a:r>
            <a:r>
              <a:rPr lang="cs-CZ" sz="1900" b="1" dirty="0" err="1"/>
              <a:t>Pierre</a:t>
            </a:r>
            <a:r>
              <a:rPr lang="cs-CZ" sz="1900" b="1" dirty="0"/>
              <a:t> de </a:t>
            </a:r>
            <a:r>
              <a:rPr lang="cs-CZ" sz="1900" b="1" dirty="0" err="1"/>
              <a:t>Coubertinem</a:t>
            </a:r>
            <a:r>
              <a:rPr lang="cs-CZ" sz="1900" dirty="0"/>
              <a:t>, který zásadně ovlivnil celý jeho další život - nadchnul ho pro myšlenku obnovit olympijské hry po vzorů starých </a:t>
            </a:r>
            <a:r>
              <a:rPr lang="cs-CZ" sz="1900" dirty="0" smtClean="0"/>
              <a:t>Řeků.</a:t>
            </a:r>
          </a:p>
        </p:txBody>
      </p:sp>
    </p:spTree>
    <p:extLst>
      <p:ext uri="{BB962C8B-B14F-4D97-AF65-F5344CB8AC3E}">
        <p14:creationId xmlns:p14="http://schemas.microsoft.com/office/powerpoint/2010/main" val="826758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Osobnosti české etikety</a:t>
            </a:r>
            <a:r>
              <a:rPr lang="cs-CZ" dirty="0"/>
              <a:t/>
            </a:r>
            <a:br>
              <a:rPr lang="cs-CZ" dirty="0"/>
            </a:br>
            <a:endParaRPr lang="cs-CZ" dirty="0"/>
          </a:p>
        </p:txBody>
      </p:sp>
      <p:sp>
        <p:nvSpPr>
          <p:cNvPr id="2" name="Obdélník 1"/>
          <p:cNvSpPr/>
          <p:nvPr/>
        </p:nvSpPr>
        <p:spPr>
          <a:xfrm>
            <a:off x="20947" y="987574"/>
            <a:ext cx="9036496" cy="3600986"/>
          </a:xfrm>
          <a:prstGeom prst="rect">
            <a:avLst/>
          </a:prstGeom>
        </p:spPr>
        <p:txBody>
          <a:bodyPr wrap="square">
            <a:spAutoFit/>
          </a:bodyPr>
          <a:lstStyle/>
          <a:p>
            <a:pPr marL="342900" indent="-342900" algn="just">
              <a:buFont typeface="Wingdings" panose="05000000000000000000" pitchFamily="2" charset="2"/>
              <a:buChar char="q"/>
            </a:pPr>
            <a:r>
              <a:rPr lang="cs-CZ" sz="1900" b="1" dirty="0"/>
              <a:t>Stal se zakladatelem novodobé české etikety. </a:t>
            </a:r>
            <a:endParaRPr lang="cs-CZ" sz="1900" b="1" dirty="0" smtClean="0"/>
          </a:p>
          <a:p>
            <a:pPr marL="342900" indent="-342900" algn="just">
              <a:buFont typeface="Wingdings" panose="05000000000000000000" pitchFamily="2" charset="2"/>
              <a:buChar char="q"/>
            </a:pPr>
            <a:r>
              <a:rPr lang="cs-CZ" sz="1900" dirty="0" smtClean="0"/>
              <a:t>Slušnost </a:t>
            </a:r>
            <a:r>
              <a:rPr lang="cs-CZ" sz="1900" dirty="0"/>
              <a:t>je člověku vrozená, zatímco zdvořilost je uvědomělým vnějším projevem slušnosti, které se musíme naučit. </a:t>
            </a:r>
            <a:endParaRPr lang="cs-CZ" sz="1900" dirty="0" smtClean="0"/>
          </a:p>
          <a:p>
            <a:pPr marL="342900" indent="-342900" algn="just">
              <a:buFont typeface="Wingdings" panose="05000000000000000000" pitchFamily="2" charset="2"/>
              <a:buChar char="q"/>
            </a:pPr>
            <a:r>
              <a:rPr lang="cs-CZ" sz="1900" dirty="0" smtClean="0"/>
              <a:t>Nejdůležitější </a:t>
            </a:r>
            <a:r>
              <a:rPr lang="cs-CZ" sz="1900" dirty="0"/>
              <a:t>vlastností člověka, který se pohybuje mezi lidmi, jsou takt a empatie - schopnost vcítit se do situace, potřeb a pocitů druhého. </a:t>
            </a:r>
            <a:endParaRPr lang="cs-CZ" sz="1900" dirty="0" smtClean="0"/>
          </a:p>
          <a:p>
            <a:pPr marL="342900" indent="-342900" algn="just">
              <a:buFont typeface="Wingdings" panose="05000000000000000000" pitchFamily="2" charset="2"/>
              <a:buChar char="q"/>
            </a:pPr>
            <a:r>
              <a:rPr lang="cs-CZ" sz="1900" dirty="0" smtClean="0"/>
              <a:t>Do </a:t>
            </a:r>
            <a:r>
              <a:rPr lang="cs-CZ" sz="1900" dirty="0"/>
              <a:t>jisté míry je vlastností vrozenou, nedostává se jí obvykle lidem egocentrickým, kteří jsou příliš zaujati sami sebou a svými zájmy. Guth-Jarkovský, </a:t>
            </a:r>
            <a:r>
              <a:rPr lang="cs-CZ" sz="1900" dirty="0" smtClean="0"/>
              <a:t>byl také první </a:t>
            </a:r>
            <a:r>
              <a:rPr lang="cs-CZ" sz="1900" dirty="0"/>
              <a:t>ceremoniář prezidenta T. G. </a:t>
            </a:r>
            <a:r>
              <a:rPr lang="cs-CZ" sz="1900" dirty="0" smtClean="0"/>
              <a:t>Masaryka.</a:t>
            </a:r>
          </a:p>
          <a:p>
            <a:pPr marL="342900" indent="-342900" algn="just">
              <a:buFont typeface="Wingdings" panose="05000000000000000000" pitchFamily="2" charset="2"/>
              <a:buChar char="q"/>
            </a:pPr>
            <a:r>
              <a:rPr lang="cs-CZ" sz="1900" b="1" dirty="0"/>
              <a:t>Dobromil Ječný </a:t>
            </a:r>
            <a:r>
              <a:rPr lang="cs-CZ" sz="1900" dirty="0"/>
              <a:t>od roku 1950 působil v diplomatických službách. Nejprve jako zástupce velvyslance v hodnosti velvyslaneckého rady a dočasně také jako </a:t>
            </a:r>
            <a:r>
              <a:rPr lang="cs-CZ" sz="1900" dirty="0" err="1"/>
              <a:t>charge</a:t>
            </a:r>
            <a:r>
              <a:rPr lang="cs-CZ" sz="1900" dirty="0"/>
              <a:t> d'affaires v Moskvě. Po návratu pracoval šest let jako vedoucí diplomatického protokolu. </a:t>
            </a:r>
            <a:endParaRPr lang="cs-CZ" sz="1900" dirty="0" smtClean="0"/>
          </a:p>
        </p:txBody>
      </p:sp>
    </p:spTree>
    <p:extLst>
      <p:ext uri="{BB962C8B-B14F-4D97-AF65-F5344CB8AC3E}">
        <p14:creationId xmlns:p14="http://schemas.microsoft.com/office/powerpoint/2010/main" val="4050709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Osobnosti české etikety</a:t>
            </a:r>
            <a:r>
              <a:rPr lang="cs-CZ" dirty="0"/>
              <a:t/>
            </a:r>
            <a:br>
              <a:rPr lang="cs-CZ" dirty="0"/>
            </a:br>
            <a:endParaRPr lang="cs-CZ" dirty="0"/>
          </a:p>
        </p:txBody>
      </p:sp>
      <p:sp>
        <p:nvSpPr>
          <p:cNvPr id="2" name="Obdélník 1"/>
          <p:cNvSpPr/>
          <p:nvPr/>
        </p:nvSpPr>
        <p:spPr>
          <a:xfrm>
            <a:off x="20947" y="987574"/>
            <a:ext cx="9036496" cy="3477875"/>
          </a:xfrm>
          <a:prstGeom prst="rect">
            <a:avLst/>
          </a:prstGeom>
        </p:spPr>
        <p:txBody>
          <a:bodyPr wrap="square">
            <a:spAutoFit/>
          </a:bodyPr>
          <a:lstStyle/>
          <a:p>
            <a:pPr marL="342900" indent="-342900" algn="just">
              <a:buFont typeface="Wingdings" panose="05000000000000000000" pitchFamily="2" charset="2"/>
              <a:buChar char="q"/>
            </a:pPr>
            <a:r>
              <a:rPr lang="cs-CZ" sz="2000" b="1" dirty="0"/>
              <a:t>Ladislav Špaček </a:t>
            </a:r>
            <a:r>
              <a:rPr lang="cs-CZ" sz="2000" dirty="0"/>
              <a:t>v letech 1992 až 2003 působil na pozici mluvčího prezidenta republiky Václava Havla a také jako ředitel Tiskového odboru Kanceláře prezidenta republiky. </a:t>
            </a:r>
            <a:endParaRPr lang="cs-CZ" sz="2000" dirty="0" smtClean="0"/>
          </a:p>
          <a:p>
            <a:pPr marL="342900" indent="-342900" algn="just">
              <a:buFont typeface="Wingdings" panose="05000000000000000000" pitchFamily="2" charset="2"/>
              <a:buChar char="q"/>
            </a:pPr>
            <a:r>
              <a:rPr lang="cs-CZ" sz="2000" dirty="0" smtClean="0"/>
              <a:t>Během </a:t>
            </a:r>
            <a:r>
              <a:rPr lang="cs-CZ" sz="2000" dirty="0"/>
              <a:t>svého působení na Pražském hradě navštívil spolu s prezidentem Havlem přes padesát zemí světa a absolvoval stovky společenských událostí na nejrůznějších úrovních. Je spoluautorem a protagonistou televizního seriálu Etiketa, rovněž je autorem knih Etiketa, Velká kniha etikety a Slon v porcelánu aneb jak se neztratit v labyrintu etikety. </a:t>
            </a:r>
            <a:endParaRPr lang="cs-CZ" sz="2000" dirty="0" smtClean="0"/>
          </a:p>
          <a:p>
            <a:pPr marL="342900" indent="-342900" algn="just">
              <a:buFont typeface="Wingdings" panose="05000000000000000000" pitchFamily="2" charset="2"/>
              <a:buChar char="q"/>
            </a:pPr>
            <a:r>
              <a:rPr lang="cs-CZ" sz="2000" dirty="0" smtClean="0"/>
              <a:t>Na </a:t>
            </a:r>
            <a:r>
              <a:rPr lang="cs-CZ" sz="2000" dirty="0"/>
              <a:t>Fakultě sociálních věd UK vyučoval komunikaci s médii. Publikuje v různých médiích a pořádá přednášky o komunikaci s médii, krizové komunikaci a etiketě pro přední představitele top managementu firem, státní správy a politiky</a:t>
            </a:r>
            <a:r>
              <a:rPr lang="cs-CZ" sz="1900" dirty="0"/>
              <a:t>.</a:t>
            </a:r>
            <a:endParaRPr lang="cs-CZ" sz="1900" dirty="0" smtClean="0"/>
          </a:p>
        </p:txBody>
      </p:sp>
    </p:spTree>
    <p:extLst>
      <p:ext uri="{BB962C8B-B14F-4D97-AF65-F5344CB8AC3E}">
        <p14:creationId xmlns:p14="http://schemas.microsoft.com/office/powerpoint/2010/main" val="173983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Osobnosti české etikety</a:t>
            </a:r>
            <a:r>
              <a:rPr lang="cs-CZ" dirty="0"/>
              <a:t/>
            </a:r>
            <a:br>
              <a:rPr lang="cs-CZ" dirty="0"/>
            </a:br>
            <a:endParaRPr lang="cs-CZ" dirty="0"/>
          </a:p>
        </p:txBody>
      </p:sp>
      <p:sp>
        <p:nvSpPr>
          <p:cNvPr id="2" name="Obdélník 1"/>
          <p:cNvSpPr/>
          <p:nvPr/>
        </p:nvSpPr>
        <p:spPr>
          <a:xfrm>
            <a:off x="23956" y="915566"/>
            <a:ext cx="9036496" cy="3893374"/>
          </a:xfrm>
          <a:prstGeom prst="rect">
            <a:avLst/>
          </a:prstGeom>
        </p:spPr>
        <p:txBody>
          <a:bodyPr wrap="square">
            <a:spAutoFit/>
          </a:bodyPr>
          <a:lstStyle/>
          <a:p>
            <a:pPr marL="342900" indent="-342900" algn="just">
              <a:buFont typeface="Wingdings" panose="05000000000000000000" pitchFamily="2" charset="2"/>
              <a:buChar char="q"/>
            </a:pPr>
            <a:r>
              <a:rPr lang="cs-CZ" sz="1900" b="1" dirty="0"/>
              <a:t>Eliška Hašková </a:t>
            </a:r>
            <a:r>
              <a:rPr lang="cs-CZ" sz="1900" b="1" dirty="0" err="1"/>
              <a:t>Coolidge</a:t>
            </a:r>
            <a:r>
              <a:rPr lang="cs-CZ" sz="1900" b="1" dirty="0"/>
              <a:t> </a:t>
            </a:r>
            <a:r>
              <a:rPr lang="cs-CZ" sz="1900" dirty="0"/>
              <a:t>začala kariéru v Bílém domě, kde pracovala jako zvláštní asistentka pěti amerických prezidentů (John F. Kennedy, </a:t>
            </a:r>
            <a:r>
              <a:rPr lang="cs-CZ" sz="1900" dirty="0" err="1"/>
              <a:t>Lyndon</a:t>
            </a:r>
            <a:r>
              <a:rPr lang="cs-CZ" sz="1900" dirty="0"/>
              <a:t> B. Johnson, Richard </a:t>
            </a:r>
            <a:r>
              <a:rPr lang="cs-CZ" sz="1900" dirty="0" err="1"/>
              <a:t>Nixon</a:t>
            </a:r>
            <a:r>
              <a:rPr lang="cs-CZ" sz="1900" dirty="0"/>
              <a:t>, Gerald Ford a James </a:t>
            </a:r>
            <a:r>
              <a:rPr lang="cs-CZ" sz="1900" dirty="0" err="1"/>
              <a:t>Carter</a:t>
            </a:r>
            <a:r>
              <a:rPr lang="cs-CZ" sz="1900" dirty="0"/>
              <a:t>). </a:t>
            </a:r>
            <a:endParaRPr lang="cs-CZ" sz="1900" dirty="0" smtClean="0"/>
          </a:p>
          <a:p>
            <a:pPr marL="342900" indent="-342900" algn="just">
              <a:buFont typeface="Wingdings" panose="05000000000000000000" pitchFamily="2" charset="2"/>
              <a:buChar char="q"/>
            </a:pPr>
            <a:r>
              <a:rPr lang="cs-CZ" sz="1900" dirty="0" smtClean="0"/>
              <a:t>Založila </a:t>
            </a:r>
            <a:r>
              <a:rPr lang="cs-CZ" sz="1900" dirty="0"/>
              <a:t>a řídila Kancelář prezidentských zpráv, jejímž úkolem je zajišťovat styk s veřejností. </a:t>
            </a:r>
            <a:endParaRPr lang="cs-CZ" sz="1900" dirty="0" smtClean="0"/>
          </a:p>
          <a:p>
            <a:pPr marL="342900" indent="-342900" algn="just">
              <a:buFont typeface="Wingdings" panose="05000000000000000000" pitchFamily="2" charset="2"/>
              <a:buChar char="q"/>
            </a:pPr>
            <a:r>
              <a:rPr lang="cs-CZ" sz="1900" dirty="0" smtClean="0"/>
              <a:t>Po </a:t>
            </a:r>
            <a:r>
              <a:rPr lang="cs-CZ" sz="1900" dirty="0"/>
              <a:t>osmnácti letech přešla na ministerstvo zahraničních věcí USA, kde pracovala mimo jiné jako náměstkyně šéfa protokolu Spojených států a jako alternující zástupce velvyslance v Organizaci amerických států. </a:t>
            </a:r>
            <a:endParaRPr lang="cs-CZ" sz="1900" dirty="0" smtClean="0"/>
          </a:p>
          <a:p>
            <a:pPr marL="342900" indent="-342900" algn="just">
              <a:buFont typeface="Wingdings" panose="05000000000000000000" pitchFamily="2" charset="2"/>
              <a:buChar char="q"/>
            </a:pPr>
            <a:r>
              <a:rPr lang="cs-CZ" sz="1900" dirty="0" smtClean="0"/>
              <a:t>Od </a:t>
            </a:r>
            <a:r>
              <a:rPr lang="cs-CZ" sz="1900" dirty="0"/>
              <a:t>roku 1991 často navštěvovala Čechy a v roce 1998 se do rodné země vrátila trvale. Prostřednictvím své agentury </a:t>
            </a:r>
            <a:r>
              <a:rPr lang="cs-CZ" sz="1900" dirty="0" err="1"/>
              <a:t>Coolidge</a:t>
            </a:r>
            <a:r>
              <a:rPr lang="cs-CZ" sz="1900" dirty="0"/>
              <a:t> </a:t>
            </a:r>
            <a:r>
              <a:rPr lang="cs-CZ" sz="1900" dirty="0" err="1"/>
              <a:t>Consulting</a:t>
            </a:r>
            <a:r>
              <a:rPr lang="cs-CZ" sz="1900" dirty="0"/>
              <a:t> </a:t>
            </a:r>
            <a:r>
              <a:rPr lang="cs-CZ" sz="1900" dirty="0" err="1"/>
              <a:t>Services</a:t>
            </a:r>
            <a:r>
              <a:rPr lang="cs-CZ" sz="1900" dirty="0"/>
              <a:t> napomáhá společenským i podnikatelským kontaktům mezi Českou republikou a USA a poskytuje poradenství nejen v otázkách protokolu, etikety, personalistiky a public relations, ale i v oblasti gastronomie a </a:t>
            </a:r>
            <a:r>
              <a:rPr lang="cs-CZ" sz="1900" dirty="0" smtClean="0"/>
              <a:t>turistiky.</a:t>
            </a:r>
          </a:p>
        </p:txBody>
      </p:sp>
    </p:spTree>
    <p:extLst>
      <p:ext uri="{BB962C8B-B14F-4D97-AF65-F5344CB8AC3E}">
        <p14:creationId xmlns:p14="http://schemas.microsoft.com/office/powerpoint/2010/main" val="639743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Společenská </a:t>
            </a:r>
            <a:r>
              <a:rPr lang="cs-CZ" dirty="0"/>
              <a:t>významnost lidí</a:t>
            </a:r>
            <a:br>
              <a:rPr lang="cs-CZ" dirty="0"/>
            </a:br>
            <a:endParaRPr lang="cs-CZ" dirty="0"/>
          </a:p>
        </p:txBody>
      </p:sp>
      <p:sp>
        <p:nvSpPr>
          <p:cNvPr id="2" name="Obdélník 1"/>
          <p:cNvSpPr/>
          <p:nvPr/>
        </p:nvSpPr>
        <p:spPr>
          <a:xfrm>
            <a:off x="23956" y="915566"/>
            <a:ext cx="9036496" cy="3770263"/>
          </a:xfrm>
          <a:prstGeom prst="rect">
            <a:avLst/>
          </a:prstGeom>
        </p:spPr>
        <p:txBody>
          <a:bodyPr wrap="square">
            <a:spAutoFit/>
          </a:bodyPr>
          <a:lstStyle/>
          <a:p>
            <a:pPr marL="342900" indent="-342900" algn="just">
              <a:buFont typeface="Wingdings" panose="05000000000000000000" pitchFamily="2" charset="2"/>
              <a:buChar char="q"/>
            </a:pPr>
            <a:r>
              <a:rPr lang="cs-CZ" sz="2000" dirty="0"/>
              <a:t>Všichni lidé jsou si rovni - </a:t>
            </a:r>
            <a:r>
              <a:rPr lang="cs-CZ" sz="2000" b="1" dirty="0"/>
              <a:t>ne však ve společnosti. </a:t>
            </a:r>
            <a:endParaRPr lang="cs-CZ" sz="2000" b="1" dirty="0" smtClean="0"/>
          </a:p>
          <a:p>
            <a:pPr marL="342900" indent="-342900" algn="just">
              <a:buFont typeface="Wingdings" panose="05000000000000000000" pitchFamily="2" charset="2"/>
              <a:buChar char="q"/>
            </a:pPr>
            <a:r>
              <a:rPr lang="cs-CZ" sz="2000" dirty="0" smtClean="0"/>
              <a:t>Při </a:t>
            </a:r>
            <a:r>
              <a:rPr lang="cs-CZ" sz="2000" dirty="0"/>
              <a:t>příchodu do ní zapomeňme na ústavou zaručené právo rovnosti. </a:t>
            </a:r>
            <a:endParaRPr lang="cs-CZ" sz="2000" dirty="0" smtClean="0"/>
          </a:p>
          <a:p>
            <a:pPr marL="342900" indent="-342900" algn="just">
              <a:buFont typeface="Wingdings" panose="05000000000000000000" pitchFamily="2" charset="2"/>
              <a:buChar char="q"/>
            </a:pPr>
            <a:r>
              <a:rPr lang="cs-CZ" sz="2000" dirty="0" smtClean="0"/>
              <a:t>Existují </a:t>
            </a:r>
            <a:r>
              <a:rPr lang="cs-CZ" sz="2000" dirty="0"/>
              <a:t>lidé společensky významnější a společensky méně významní. </a:t>
            </a:r>
            <a:endParaRPr lang="cs-CZ" sz="2000" dirty="0" smtClean="0"/>
          </a:p>
          <a:p>
            <a:pPr marL="342900" indent="-342900" algn="just">
              <a:buFont typeface="Wingdings" panose="05000000000000000000" pitchFamily="2" charset="2"/>
              <a:buChar char="q"/>
            </a:pPr>
            <a:r>
              <a:rPr lang="cs-CZ" sz="2000" dirty="0" smtClean="0"/>
              <a:t>Všeobecně </a:t>
            </a:r>
            <a:r>
              <a:rPr lang="cs-CZ" sz="2000" dirty="0"/>
              <a:t>se stále uznává vytváření komfortu pro společensky významnější </a:t>
            </a:r>
            <a:r>
              <a:rPr lang="cs-CZ" sz="2000" dirty="0" smtClean="0"/>
              <a:t>osoby.</a:t>
            </a:r>
          </a:p>
          <a:p>
            <a:pPr marL="342900" indent="-342900" algn="just">
              <a:buFont typeface="Wingdings" panose="05000000000000000000" pitchFamily="2" charset="2"/>
              <a:buChar char="q"/>
            </a:pPr>
            <a:r>
              <a:rPr lang="cs-CZ" sz="2000" dirty="0" smtClean="0"/>
              <a:t>Kdo </a:t>
            </a:r>
            <a:r>
              <a:rPr lang="cs-CZ" sz="2000" dirty="0"/>
              <a:t>ale tyto osoby jsou? Společenský styk má svá pravidla a je nutné vědět, jak se chovat, aby naše profesionalita a oborová fundovanost byla znalostí těchto " drobností" </a:t>
            </a:r>
            <a:r>
              <a:rPr lang="cs-CZ" sz="2000" dirty="0" smtClean="0"/>
              <a:t>umocněna,</a:t>
            </a:r>
          </a:p>
          <a:p>
            <a:pPr marL="342900" indent="-342900" algn="just">
              <a:buFont typeface="Wingdings" panose="05000000000000000000" pitchFamily="2" charset="2"/>
              <a:buChar char="q"/>
            </a:pPr>
            <a:r>
              <a:rPr lang="cs-CZ" sz="2000" b="1" dirty="0" smtClean="0"/>
              <a:t>Základní </a:t>
            </a:r>
            <a:r>
              <a:rPr lang="cs-CZ" sz="2000" b="1" dirty="0"/>
              <a:t>společenské poměry z pohledu významnosti. Společensky výše je:</a:t>
            </a:r>
          </a:p>
          <a:p>
            <a:pPr marL="342900" indent="-342900" algn="just">
              <a:buFont typeface="Wingdings" panose="05000000000000000000" pitchFamily="2" charset="2"/>
              <a:buChar char="ü"/>
            </a:pPr>
            <a:r>
              <a:rPr lang="cs-CZ" sz="2000" dirty="0" smtClean="0"/>
              <a:t>Nadřízený </a:t>
            </a:r>
            <a:r>
              <a:rPr lang="cs-CZ" sz="2000" dirty="0"/>
              <a:t>než podřízený,</a:t>
            </a:r>
          </a:p>
          <a:p>
            <a:pPr marL="342900" indent="-342900" algn="just">
              <a:buFont typeface="Wingdings" panose="05000000000000000000" pitchFamily="2" charset="2"/>
              <a:buChar char="ü"/>
            </a:pPr>
            <a:r>
              <a:rPr lang="cs-CZ" sz="2000" dirty="0" smtClean="0"/>
              <a:t>Žena </a:t>
            </a:r>
            <a:r>
              <a:rPr lang="cs-CZ" sz="2000" dirty="0"/>
              <a:t>než muž,</a:t>
            </a:r>
          </a:p>
          <a:p>
            <a:pPr marL="342900" indent="-342900" algn="just">
              <a:buFont typeface="Wingdings" panose="05000000000000000000" pitchFamily="2" charset="2"/>
              <a:buChar char="ü"/>
            </a:pPr>
            <a:r>
              <a:rPr lang="cs-CZ" sz="2000" dirty="0" smtClean="0"/>
              <a:t>Starší </a:t>
            </a:r>
            <a:r>
              <a:rPr lang="cs-CZ" sz="2000" dirty="0"/>
              <a:t>osoba než osoba </a:t>
            </a:r>
            <a:r>
              <a:rPr lang="cs-CZ" sz="2000" dirty="0" smtClean="0"/>
              <a:t>mladší.</a:t>
            </a:r>
            <a:endParaRPr lang="cs-CZ" sz="2000" dirty="0"/>
          </a:p>
          <a:p>
            <a:pPr marL="342900" indent="-342900" algn="just">
              <a:buFont typeface="Wingdings" panose="05000000000000000000" pitchFamily="2" charset="2"/>
              <a:buChar char="q"/>
            </a:pPr>
            <a:endParaRPr lang="cs-CZ" sz="1900" dirty="0" smtClean="0"/>
          </a:p>
        </p:txBody>
      </p:sp>
    </p:spTree>
    <p:extLst>
      <p:ext uri="{BB962C8B-B14F-4D97-AF65-F5344CB8AC3E}">
        <p14:creationId xmlns:p14="http://schemas.microsoft.com/office/powerpoint/2010/main" val="41467769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Společenská </a:t>
            </a:r>
            <a:r>
              <a:rPr lang="cs-CZ" dirty="0"/>
              <a:t>významnost lidí</a:t>
            </a:r>
            <a:br>
              <a:rPr lang="cs-CZ" dirty="0"/>
            </a:br>
            <a:endParaRPr lang="cs-CZ" dirty="0"/>
          </a:p>
        </p:txBody>
      </p:sp>
      <p:sp>
        <p:nvSpPr>
          <p:cNvPr id="2" name="Obdélník 1"/>
          <p:cNvSpPr/>
          <p:nvPr/>
        </p:nvSpPr>
        <p:spPr>
          <a:xfrm>
            <a:off x="23956" y="915566"/>
            <a:ext cx="9036496" cy="4185761"/>
          </a:xfrm>
          <a:prstGeom prst="rect">
            <a:avLst/>
          </a:prstGeom>
        </p:spPr>
        <p:txBody>
          <a:bodyPr wrap="square">
            <a:spAutoFit/>
          </a:bodyPr>
          <a:lstStyle/>
          <a:p>
            <a:pPr marL="342900" indent="-342900" algn="just">
              <a:buFont typeface="Wingdings" panose="05000000000000000000" pitchFamily="2" charset="2"/>
              <a:buChar char="q"/>
            </a:pPr>
            <a:r>
              <a:rPr lang="cs-CZ" sz="1900" dirty="0"/>
              <a:t>Následující přehled přináší některé konkrétní příklady společensky významných a méně významných osob</a:t>
            </a:r>
            <a:r>
              <a:rPr lang="cs-CZ" sz="1900" dirty="0" smtClean="0"/>
              <a:t>:</a:t>
            </a:r>
          </a:p>
          <a:p>
            <a:pPr marL="342900" indent="-342900" algn="just">
              <a:buFont typeface="Wingdings" panose="05000000000000000000" pitchFamily="2" charset="2"/>
              <a:buChar char="q"/>
            </a:pPr>
            <a:endParaRPr lang="cs-CZ" sz="1900" dirty="0"/>
          </a:p>
          <a:p>
            <a:pPr marL="342900" indent="-342900" algn="just">
              <a:buFont typeface="Wingdings" panose="05000000000000000000" pitchFamily="2" charset="2"/>
              <a:buChar char="q"/>
            </a:pPr>
            <a:r>
              <a:rPr lang="cs-CZ" sz="1900" b="1" dirty="0"/>
              <a:t>Společensky méně významná osoba</a:t>
            </a:r>
            <a:r>
              <a:rPr lang="cs-CZ" sz="1900" dirty="0"/>
              <a:t>	</a:t>
            </a:r>
            <a:r>
              <a:rPr lang="cs-CZ" sz="1900" b="1" dirty="0"/>
              <a:t>Společensky více významná osoba</a:t>
            </a:r>
          </a:p>
          <a:p>
            <a:pPr marL="342900" indent="-342900" algn="just">
              <a:buFont typeface="Wingdings" panose="05000000000000000000" pitchFamily="2" charset="2"/>
              <a:buChar char="q"/>
            </a:pPr>
            <a:r>
              <a:rPr lang="cs-CZ" sz="1900" dirty="0"/>
              <a:t>mladší 	</a:t>
            </a:r>
            <a:r>
              <a:rPr lang="cs-CZ" sz="1900" dirty="0" smtClean="0"/>
              <a:t>					starší</a:t>
            </a:r>
            <a:endParaRPr lang="cs-CZ" sz="1900" dirty="0"/>
          </a:p>
          <a:p>
            <a:pPr marL="342900" indent="-342900" algn="just">
              <a:buFont typeface="Wingdings" panose="05000000000000000000" pitchFamily="2" charset="2"/>
              <a:buChar char="q"/>
            </a:pPr>
            <a:r>
              <a:rPr lang="cs-CZ" sz="1900" dirty="0"/>
              <a:t>chlapec, muž	</a:t>
            </a:r>
            <a:r>
              <a:rPr lang="cs-CZ" sz="1900" dirty="0" smtClean="0"/>
              <a:t>					dívka</a:t>
            </a:r>
            <a:r>
              <a:rPr lang="cs-CZ" sz="1900" dirty="0"/>
              <a:t>, žena</a:t>
            </a:r>
          </a:p>
          <a:p>
            <a:pPr marL="342900" indent="-342900" algn="just">
              <a:buFont typeface="Wingdings" panose="05000000000000000000" pitchFamily="2" charset="2"/>
              <a:buChar char="q"/>
            </a:pPr>
            <a:r>
              <a:rPr lang="cs-CZ" sz="1900" dirty="0"/>
              <a:t>zaměstnanec, podřízený	</a:t>
            </a:r>
            <a:r>
              <a:rPr lang="cs-CZ" sz="1900" dirty="0" smtClean="0"/>
              <a:t>				nadřízený</a:t>
            </a:r>
            <a:endParaRPr lang="cs-CZ" sz="1900" dirty="0"/>
          </a:p>
          <a:p>
            <a:pPr marL="342900" indent="-342900" algn="just">
              <a:buFont typeface="Wingdings" panose="05000000000000000000" pitchFamily="2" charset="2"/>
              <a:buChar char="q"/>
            </a:pPr>
            <a:r>
              <a:rPr lang="cs-CZ" sz="1900" dirty="0"/>
              <a:t>„obyčejný smrtelník“ 	</a:t>
            </a:r>
            <a:r>
              <a:rPr lang="cs-CZ" sz="1900" dirty="0" smtClean="0"/>
              <a:t>		známá</a:t>
            </a:r>
            <a:r>
              <a:rPr lang="cs-CZ" sz="1900" dirty="0"/>
              <a:t>, populární, významná osobnost</a:t>
            </a:r>
          </a:p>
          <a:p>
            <a:pPr marL="342900" indent="-342900" algn="just">
              <a:buFont typeface="Wingdings" panose="05000000000000000000" pitchFamily="2" charset="2"/>
              <a:buChar char="q"/>
            </a:pPr>
            <a:endParaRPr lang="cs-CZ" sz="1900" dirty="0"/>
          </a:p>
          <a:p>
            <a:pPr marL="4000500" lvl="8" indent="-342900" algn="just">
              <a:buFont typeface="Wingdings" panose="05000000000000000000" pitchFamily="2" charset="2"/>
              <a:buChar char="q"/>
            </a:pPr>
            <a:r>
              <a:rPr lang="cs-CZ" sz="1900" b="1" dirty="0"/>
              <a:t>takže třeba:</a:t>
            </a:r>
          </a:p>
          <a:p>
            <a:pPr marL="342900" indent="-342900" algn="just">
              <a:buFont typeface="Wingdings" panose="05000000000000000000" pitchFamily="2" charset="2"/>
              <a:buChar char="q"/>
            </a:pPr>
            <a:r>
              <a:rPr lang="cs-CZ" sz="1900" dirty="0"/>
              <a:t>dítě 	</a:t>
            </a:r>
            <a:r>
              <a:rPr lang="cs-CZ" sz="1900" dirty="0" smtClean="0"/>
              <a:t>						rodič</a:t>
            </a:r>
            <a:r>
              <a:rPr lang="cs-CZ" sz="1900" dirty="0"/>
              <a:t>, prarodič</a:t>
            </a:r>
          </a:p>
          <a:p>
            <a:pPr marL="342900" indent="-342900" algn="just">
              <a:buFont typeface="Wingdings" panose="05000000000000000000" pitchFamily="2" charset="2"/>
              <a:buChar char="q"/>
            </a:pPr>
            <a:r>
              <a:rPr lang="cs-CZ" sz="1900" dirty="0"/>
              <a:t>žák, student	</a:t>
            </a:r>
            <a:r>
              <a:rPr lang="cs-CZ" sz="1900" dirty="0" smtClean="0"/>
              <a:t>					učitel</a:t>
            </a:r>
            <a:r>
              <a:rPr lang="cs-CZ" sz="1900" dirty="0"/>
              <a:t>, profesor</a:t>
            </a:r>
          </a:p>
          <a:p>
            <a:pPr marL="342900" indent="-342900" algn="just">
              <a:buFont typeface="Wingdings" panose="05000000000000000000" pitchFamily="2" charset="2"/>
              <a:buChar char="q"/>
            </a:pPr>
            <a:r>
              <a:rPr lang="cs-CZ" sz="1900" dirty="0"/>
              <a:t>hostitel	</a:t>
            </a:r>
            <a:r>
              <a:rPr lang="cs-CZ" sz="1900" dirty="0" smtClean="0"/>
              <a:t>					host</a:t>
            </a:r>
            <a:endParaRPr lang="cs-CZ" sz="1900" dirty="0"/>
          </a:p>
          <a:p>
            <a:pPr marL="342900" indent="-342900" algn="just">
              <a:buFont typeface="Wingdings" panose="05000000000000000000" pitchFamily="2" charset="2"/>
              <a:buChar char="q"/>
            </a:pPr>
            <a:endParaRPr lang="cs-CZ" sz="1900" dirty="0" smtClean="0"/>
          </a:p>
        </p:txBody>
      </p:sp>
    </p:spTree>
    <p:extLst>
      <p:ext uri="{BB962C8B-B14F-4D97-AF65-F5344CB8AC3E}">
        <p14:creationId xmlns:p14="http://schemas.microsoft.com/office/powerpoint/2010/main" val="2764454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Společenská </a:t>
            </a:r>
            <a:r>
              <a:rPr lang="cs-CZ" dirty="0"/>
              <a:t>významnost lidí</a:t>
            </a:r>
            <a:br>
              <a:rPr lang="cs-CZ" dirty="0"/>
            </a:br>
            <a:endParaRPr lang="cs-CZ" dirty="0"/>
          </a:p>
        </p:txBody>
      </p:sp>
      <p:sp>
        <p:nvSpPr>
          <p:cNvPr id="2" name="Obdélník 1"/>
          <p:cNvSpPr/>
          <p:nvPr/>
        </p:nvSpPr>
        <p:spPr>
          <a:xfrm>
            <a:off x="23956" y="915566"/>
            <a:ext cx="9036496" cy="4185761"/>
          </a:xfrm>
          <a:prstGeom prst="rect">
            <a:avLst/>
          </a:prstGeom>
        </p:spPr>
        <p:txBody>
          <a:bodyPr wrap="square">
            <a:spAutoFit/>
          </a:bodyPr>
          <a:lstStyle/>
          <a:p>
            <a:pPr marL="342900" indent="-342900" algn="just">
              <a:buFont typeface="Wingdings" panose="05000000000000000000" pitchFamily="2" charset="2"/>
              <a:buChar char="q"/>
            </a:pPr>
            <a:r>
              <a:rPr lang="cs-CZ" sz="1900" dirty="0"/>
              <a:t>Jak si ovšem poradíme při </a:t>
            </a:r>
            <a:r>
              <a:rPr lang="cs-CZ" sz="1900" b="1" dirty="0"/>
              <a:t>"konfliktu principů"? </a:t>
            </a:r>
            <a:endParaRPr lang="cs-CZ" sz="1900" b="1" dirty="0" smtClean="0"/>
          </a:p>
          <a:p>
            <a:pPr marL="342900" indent="-342900" algn="just">
              <a:buFont typeface="Wingdings" panose="05000000000000000000" pitchFamily="2" charset="2"/>
              <a:buChar char="q"/>
            </a:pPr>
            <a:r>
              <a:rPr lang="cs-CZ" sz="1900" dirty="0" smtClean="0"/>
              <a:t>Stojím-li </a:t>
            </a:r>
            <a:r>
              <a:rPr lang="cs-CZ" sz="1900" dirty="0"/>
              <a:t>se svým nadřízeným a přichází žena, koho mám představit komu jako prvního? Nebo, jsem-li žena a vítám se se starším mužem - nabídnu mu ruku, nebo budu čekat, až to udělá on? </a:t>
            </a:r>
            <a:endParaRPr lang="cs-CZ" sz="1900" dirty="0" smtClean="0"/>
          </a:p>
          <a:p>
            <a:pPr marL="342900" indent="-342900" algn="just">
              <a:buFont typeface="Wingdings" panose="05000000000000000000" pitchFamily="2" charset="2"/>
              <a:buChar char="q"/>
            </a:pPr>
            <a:r>
              <a:rPr lang="cs-CZ" sz="1900" b="1" dirty="0" smtClean="0"/>
              <a:t>Funkce </a:t>
            </a:r>
            <a:r>
              <a:rPr lang="cs-CZ" sz="1900" b="1" dirty="0"/>
              <a:t>i věk jsou relativní</a:t>
            </a:r>
            <a:r>
              <a:rPr lang="cs-CZ" sz="1900" dirty="0"/>
              <a:t>, jediným </a:t>
            </a:r>
            <a:r>
              <a:rPr lang="cs-CZ" sz="1900" b="1" dirty="0"/>
              <a:t>pevným bodem je žena</a:t>
            </a:r>
            <a:r>
              <a:rPr lang="cs-CZ" sz="1900" dirty="0"/>
              <a:t>. To je znak neměnný, nezpochybnitelný a na první pohled jasný. </a:t>
            </a:r>
            <a:endParaRPr lang="cs-CZ" sz="1900" dirty="0" smtClean="0"/>
          </a:p>
          <a:p>
            <a:pPr marL="342900" indent="-342900" algn="just">
              <a:buFont typeface="Wingdings" panose="05000000000000000000" pitchFamily="2" charset="2"/>
              <a:buChar char="q"/>
            </a:pPr>
            <a:r>
              <a:rPr lang="cs-CZ" sz="1900" dirty="0" smtClean="0"/>
              <a:t>Další </a:t>
            </a:r>
            <a:r>
              <a:rPr lang="cs-CZ" sz="1900" dirty="0"/>
              <a:t>dvě kategorie jsou hodně relativní. Kdo je to vlastně „nadřízený"? Vedoucí oddělení? Ředitel odboru? Náměstek, nebo sám generální? </a:t>
            </a:r>
            <a:r>
              <a:rPr lang="cs-CZ" sz="1900" b="1" dirty="0"/>
              <a:t>Funkce je ten nejméně významný ze všech tří principů</a:t>
            </a:r>
            <a:r>
              <a:rPr lang="cs-CZ" sz="1900" dirty="0"/>
              <a:t>, protože jako jediná je pomíjivá. Dnes náměstek, zítra referent. [102]</a:t>
            </a:r>
          </a:p>
          <a:p>
            <a:pPr marL="342900" indent="-342900" algn="just">
              <a:buFont typeface="Wingdings" panose="05000000000000000000" pitchFamily="2" charset="2"/>
              <a:buChar char="q"/>
            </a:pPr>
            <a:r>
              <a:rPr lang="cs-CZ" sz="1900" b="1" dirty="0"/>
              <a:t>Společensky významnější podává ruku jako </a:t>
            </a:r>
            <a:r>
              <a:rPr lang="cs-CZ" sz="1900" b="1" dirty="0" smtClean="0"/>
              <a:t>první žena</a:t>
            </a:r>
            <a:r>
              <a:rPr lang="cs-CZ" sz="1900" dirty="0"/>
              <a:t>, </a:t>
            </a:r>
            <a:r>
              <a:rPr lang="cs-CZ" sz="1900" b="1" dirty="0"/>
              <a:t>společensky významnější, usedá jako první. A společensky významnější dáma vstoupí do dveří jako první. Muž nikdy nenechá ženu zvedat spadlý předmět.</a:t>
            </a:r>
          </a:p>
          <a:p>
            <a:pPr marL="342900" indent="-342900" algn="just">
              <a:buFont typeface="Wingdings" panose="05000000000000000000" pitchFamily="2" charset="2"/>
              <a:buChar char="q"/>
            </a:pPr>
            <a:endParaRPr lang="cs-CZ" sz="1900" dirty="0" smtClean="0"/>
          </a:p>
        </p:txBody>
      </p:sp>
    </p:spTree>
    <p:extLst>
      <p:ext uri="{BB962C8B-B14F-4D97-AF65-F5344CB8AC3E}">
        <p14:creationId xmlns:p14="http://schemas.microsoft.com/office/powerpoint/2010/main" val="23412132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Společenská </a:t>
            </a:r>
            <a:r>
              <a:rPr lang="cs-CZ" dirty="0"/>
              <a:t>významnost lidí</a:t>
            </a:r>
            <a:br>
              <a:rPr lang="cs-CZ" dirty="0"/>
            </a:br>
            <a:endParaRPr lang="cs-CZ" dirty="0"/>
          </a:p>
        </p:txBody>
      </p:sp>
      <p:sp>
        <p:nvSpPr>
          <p:cNvPr id="2" name="Obdélník 1"/>
          <p:cNvSpPr/>
          <p:nvPr/>
        </p:nvSpPr>
        <p:spPr>
          <a:xfrm>
            <a:off x="23956" y="915566"/>
            <a:ext cx="9036496" cy="4185761"/>
          </a:xfrm>
          <a:prstGeom prst="rect">
            <a:avLst/>
          </a:prstGeom>
        </p:spPr>
        <p:txBody>
          <a:bodyPr wrap="square">
            <a:spAutoFit/>
          </a:bodyPr>
          <a:lstStyle/>
          <a:p>
            <a:pPr marL="342900" indent="-342900" algn="just">
              <a:buFont typeface="Wingdings" panose="05000000000000000000" pitchFamily="2" charset="2"/>
              <a:buChar char="q"/>
            </a:pPr>
            <a:r>
              <a:rPr lang="cs-CZ" sz="1900" b="1" dirty="0"/>
              <a:t>PŘÍKLADY NĚKTERÝCH SITUACÍ SPOLEČENSKÝCH </a:t>
            </a:r>
            <a:r>
              <a:rPr lang="cs-CZ" sz="1900" b="1" dirty="0" smtClean="0"/>
              <a:t>PŘEDNOSTÍ:</a:t>
            </a:r>
            <a:endParaRPr lang="cs-CZ" sz="1900" b="1" dirty="0"/>
          </a:p>
          <a:p>
            <a:pPr marL="342900" indent="-342900" algn="just">
              <a:buFont typeface="Wingdings" panose="05000000000000000000" pitchFamily="2" charset="2"/>
              <a:buChar char="q"/>
            </a:pPr>
            <a:r>
              <a:rPr lang="cs-CZ" sz="1900" b="1" dirty="0" smtClean="0"/>
              <a:t>Vstup </a:t>
            </a:r>
            <a:r>
              <a:rPr lang="cs-CZ" sz="1900" b="1" dirty="0"/>
              <a:t>do budovy</a:t>
            </a:r>
          </a:p>
          <a:p>
            <a:pPr marL="342900" indent="-342900" algn="just">
              <a:buFont typeface="Wingdings" panose="05000000000000000000" pitchFamily="2" charset="2"/>
              <a:buChar char="q"/>
            </a:pPr>
            <a:r>
              <a:rPr lang="cs-CZ" sz="1900" dirty="0"/>
              <a:t>Přednost mají osoby </a:t>
            </a:r>
            <a:r>
              <a:rPr lang="cs-CZ" sz="1900" b="1" dirty="0"/>
              <a:t>vycházející před vcházejícími, </a:t>
            </a:r>
            <a:r>
              <a:rPr lang="cs-CZ" sz="1900" dirty="0"/>
              <a:t>přičemž mohou nastat výjimky, např. vchází-li významná osoba, invalidní osoba, ženy a starší muži. </a:t>
            </a:r>
            <a:r>
              <a:rPr lang="cs-CZ" sz="1900" b="1" dirty="0"/>
              <a:t>Do budovy vchází a z budovy vychází první žena,</a:t>
            </a:r>
            <a:r>
              <a:rPr lang="cs-CZ" sz="1900" dirty="0"/>
              <a:t> muž otvírá a přidržuje dveře. V </a:t>
            </a:r>
            <a:r>
              <a:rPr lang="cs-CZ" sz="1900" b="1" dirty="0"/>
              <a:t>případě odchodů má jednoznačně přednost osoba vycházející </a:t>
            </a:r>
            <a:r>
              <a:rPr lang="cs-CZ" sz="1900" dirty="0"/>
              <a:t>před vcházející.</a:t>
            </a:r>
          </a:p>
          <a:p>
            <a:pPr marL="342900" indent="-342900" algn="just">
              <a:buFont typeface="Wingdings" panose="05000000000000000000" pitchFamily="2" charset="2"/>
              <a:buChar char="q"/>
            </a:pPr>
            <a:r>
              <a:rPr lang="cs-CZ" sz="1900" b="1" dirty="0"/>
              <a:t>Vstup do místnosti</a:t>
            </a:r>
          </a:p>
          <a:p>
            <a:pPr marL="342900" indent="-342900" algn="just">
              <a:buFont typeface="Wingdings" panose="05000000000000000000" pitchFamily="2" charset="2"/>
              <a:buChar char="q"/>
            </a:pPr>
            <a:r>
              <a:rPr lang="cs-CZ" sz="1900" dirty="0"/>
              <a:t>V práci (porady, konference apod.) </a:t>
            </a:r>
            <a:r>
              <a:rPr lang="cs-CZ" sz="1900" b="1" dirty="0"/>
              <a:t>vstupuje první osoba společensky starší</a:t>
            </a:r>
            <a:r>
              <a:rPr lang="cs-CZ" sz="1900" dirty="0"/>
              <a:t>. Při návštěvě kavárny, restaurace, hotelu nebo jiných veřejných místností </a:t>
            </a:r>
            <a:r>
              <a:rPr lang="cs-CZ" sz="1900" b="1" dirty="0"/>
              <a:t>vstupují muži v pořadí podle společenské přednosti</a:t>
            </a:r>
            <a:r>
              <a:rPr lang="cs-CZ" sz="1900" dirty="0"/>
              <a:t>. Je-li ve společnosti muže žena, </a:t>
            </a:r>
            <a:r>
              <a:rPr lang="cs-CZ" sz="1900" b="1" dirty="0"/>
              <a:t>vstupuje dovnitř jako první muž.</a:t>
            </a:r>
            <a:r>
              <a:rPr lang="cs-CZ" sz="1900" dirty="0"/>
              <a:t> Přichází-li žena ke stolu, kde již sedí muži, povstanou při jejím příchodu. Ke stolu </a:t>
            </a:r>
            <a:r>
              <a:rPr lang="cs-CZ" sz="1900" b="1" dirty="0"/>
              <a:t>usedá první žena, nejblíže stojící muž jí pomáhá odsunout a přisunout židli</a:t>
            </a:r>
            <a:r>
              <a:rPr lang="cs-CZ" sz="1900" dirty="0"/>
              <a:t>. Jídelní lístek se nabídne ženě při výběru, objednává muž.</a:t>
            </a:r>
          </a:p>
          <a:p>
            <a:pPr marL="342900" indent="-342900" algn="just">
              <a:buFont typeface="Wingdings" panose="05000000000000000000" pitchFamily="2" charset="2"/>
              <a:buChar char="q"/>
            </a:pPr>
            <a:endParaRPr lang="cs-CZ" sz="1900" dirty="0" smtClean="0"/>
          </a:p>
        </p:txBody>
      </p:sp>
    </p:spTree>
    <p:extLst>
      <p:ext uri="{BB962C8B-B14F-4D97-AF65-F5344CB8AC3E}">
        <p14:creationId xmlns:p14="http://schemas.microsoft.com/office/powerpoint/2010/main" val="19454183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Společenská </a:t>
            </a:r>
            <a:r>
              <a:rPr lang="cs-CZ" dirty="0"/>
              <a:t>významnost lidí</a:t>
            </a:r>
            <a:br>
              <a:rPr lang="cs-CZ" dirty="0"/>
            </a:br>
            <a:endParaRPr lang="cs-CZ" dirty="0"/>
          </a:p>
        </p:txBody>
      </p:sp>
      <p:sp>
        <p:nvSpPr>
          <p:cNvPr id="2" name="Obdélník 1"/>
          <p:cNvSpPr/>
          <p:nvPr/>
        </p:nvSpPr>
        <p:spPr>
          <a:xfrm>
            <a:off x="23956" y="915566"/>
            <a:ext cx="9036496" cy="3770263"/>
          </a:xfrm>
          <a:prstGeom prst="rect">
            <a:avLst/>
          </a:prstGeom>
        </p:spPr>
        <p:txBody>
          <a:bodyPr wrap="square">
            <a:spAutoFit/>
          </a:bodyPr>
          <a:lstStyle/>
          <a:p>
            <a:pPr marL="342900" indent="-342900" algn="just">
              <a:buFont typeface="Wingdings" panose="05000000000000000000" pitchFamily="2" charset="2"/>
              <a:buChar char="q"/>
            </a:pPr>
            <a:r>
              <a:rPr lang="cs-CZ" sz="2000" b="1" dirty="0"/>
              <a:t>Stoupání do schodů</a:t>
            </a:r>
          </a:p>
          <a:p>
            <a:pPr marL="342900" indent="-342900" algn="just">
              <a:buFont typeface="Wingdings" panose="05000000000000000000" pitchFamily="2" charset="2"/>
              <a:buChar char="q"/>
            </a:pPr>
            <a:r>
              <a:rPr lang="cs-CZ" sz="2000" b="1" dirty="0"/>
              <a:t>Muž jde se ženou v jedné rovině, nebo o schod níže</a:t>
            </a:r>
            <a:r>
              <a:rPr lang="cs-CZ" sz="2000" dirty="0"/>
              <a:t>, aby mohl poskytnout pomoc při uklouznutí. A pokud jde před námi do schodů mladá dívka v minisukni? Co poradíme? Neměl by muž v takovém případě přece jenom jít raději před dívkou? Ne. Bezpečnost především! Ostatně v tomto případě by byl blázen, kdyby porušil tak důležité bezpečnostní pravidlo. Ale pozor, jsme taktní, </a:t>
            </a:r>
            <a:r>
              <a:rPr lang="cs-CZ" sz="2000" b="1" dirty="0"/>
              <a:t>vždy jdeme tak, abychom se dámy nedotkli. </a:t>
            </a:r>
            <a:r>
              <a:rPr lang="cs-CZ" sz="2000" dirty="0"/>
              <a:t>Ze schodů jde muž jako první, tedy opět níž.</a:t>
            </a:r>
          </a:p>
          <a:p>
            <a:pPr marL="342900" indent="-342900" algn="just">
              <a:buFont typeface="Wingdings" panose="05000000000000000000" pitchFamily="2" charset="2"/>
              <a:buChar char="q"/>
            </a:pPr>
            <a:r>
              <a:rPr lang="cs-CZ" sz="2000" b="1" dirty="0"/>
              <a:t>Vstup do tramvaje</a:t>
            </a:r>
          </a:p>
          <a:p>
            <a:pPr marL="342900" indent="-342900" algn="just">
              <a:buFont typeface="Wingdings" panose="05000000000000000000" pitchFamily="2" charset="2"/>
              <a:buChar char="q"/>
            </a:pPr>
            <a:r>
              <a:rPr lang="cs-CZ" sz="2000" dirty="0"/>
              <a:t>Nastupuje </a:t>
            </a:r>
            <a:r>
              <a:rPr lang="cs-CZ" sz="2000" b="1" dirty="0"/>
              <a:t>první žena a muž jí pomáhá</a:t>
            </a:r>
            <a:r>
              <a:rPr lang="cs-CZ" sz="2000" dirty="0"/>
              <a:t>, vystupuje první muž (totéž platí i při nastupování do auta – umístění v autech se řídí především bezpečnostním hlediskem a pohodlím, tj. nejčestnější místo je vpravo vzadu, druhé je vlevo vzadu)</a:t>
            </a:r>
          </a:p>
          <a:p>
            <a:pPr marL="342900" indent="-342900" algn="just">
              <a:buFont typeface="Wingdings" panose="05000000000000000000" pitchFamily="2" charset="2"/>
              <a:buChar char="q"/>
            </a:pPr>
            <a:endParaRPr lang="cs-CZ" sz="1900" dirty="0" smtClean="0"/>
          </a:p>
        </p:txBody>
      </p:sp>
    </p:spTree>
    <p:extLst>
      <p:ext uri="{BB962C8B-B14F-4D97-AF65-F5344CB8AC3E}">
        <p14:creationId xmlns:p14="http://schemas.microsoft.com/office/powerpoint/2010/main" val="451311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smtClean="0"/>
              <a:t>Výběr z použité literatury:</a:t>
            </a:r>
            <a:r>
              <a:rPr lang="cs-CZ" dirty="0"/>
              <a:t/>
            </a:r>
            <a:br>
              <a:rPr lang="cs-CZ" dirty="0"/>
            </a:br>
            <a:endParaRPr lang="cs-CZ" dirty="0"/>
          </a:p>
        </p:txBody>
      </p:sp>
      <p:sp>
        <p:nvSpPr>
          <p:cNvPr id="3" name="Obdélník 2"/>
          <p:cNvSpPr/>
          <p:nvPr/>
        </p:nvSpPr>
        <p:spPr>
          <a:xfrm>
            <a:off x="0" y="915566"/>
            <a:ext cx="9144000" cy="3477875"/>
          </a:xfrm>
          <a:prstGeom prst="rect">
            <a:avLst/>
          </a:prstGeom>
        </p:spPr>
        <p:txBody>
          <a:bodyPr wrap="square">
            <a:spAutoFit/>
          </a:bodyPr>
          <a:lstStyle/>
          <a:p>
            <a:pPr marL="285750" indent="-285750" algn="just">
              <a:buFont typeface="Wingdings" panose="05000000000000000000" pitchFamily="2" charset="2"/>
              <a:buChar char="q"/>
            </a:pPr>
            <a:r>
              <a:rPr lang="cs-CZ" sz="2200" dirty="0"/>
              <a:t>KAJZAR, P., 2013. Společenský protokol. Karviná: SU OPF</a:t>
            </a:r>
            <a:endParaRPr lang="cs-CZ" sz="2200" dirty="0" smtClean="0"/>
          </a:p>
          <a:p>
            <a:pPr marL="285750" indent="-285750" algn="just">
              <a:buFont typeface="Wingdings" panose="05000000000000000000" pitchFamily="2" charset="2"/>
              <a:buChar char="q"/>
            </a:pPr>
            <a:r>
              <a:rPr lang="cs-CZ" sz="2200" dirty="0" smtClean="0"/>
              <a:t>MATHÉ</a:t>
            </a:r>
            <a:r>
              <a:rPr lang="cs-CZ" sz="2200" dirty="0"/>
              <a:t>, I. a L. ŠPAČEK, 2005. Etiketa. Praha: BB art. ISBN 80-7341-564-X.</a:t>
            </a:r>
          </a:p>
          <a:p>
            <a:pPr marL="285750" indent="-285750" algn="just">
              <a:buFont typeface="Wingdings" panose="05000000000000000000" pitchFamily="2" charset="2"/>
              <a:buChar char="q"/>
            </a:pPr>
            <a:r>
              <a:rPr lang="cs-CZ" sz="2200" dirty="0"/>
              <a:t>NĚMČANSKÝ, M., 2011. Společenský, diplomatický a obchodní protokol. SU OPF Karviná, ISBN 978-80-7248-636-6.</a:t>
            </a:r>
          </a:p>
          <a:p>
            <a:pPr marL="285750" indent="-285750" algn="just">
              <a:buFont typeface="Wingdings" panose="05000000000000000000" pitchFamily="2" charset="2"/>
              <a:buChar char="q"/>
            </a:pPr>
            <a:r>
              <a:rPr lang="cs-CZ" sz="2200" dirty="0"/>
              <a:t>SMEJKAL, V. a H. S. BACHRACHOVÁ, 2011. Velký lexikon společenského chování. 2. rozšířené vyd. Praha: </a:t>
            </a:r>
            <a:r>
              <a:rPr lang="cs-CZ" sz="2200" dirty="0" err="1"/>
              <a:t>Grada</a:t>
            </a:r>
            <a:r>
              <a:rPr lang="cs-CZ" sz="2200" dirty="0"/>
              <a:t> </a:t>
            </a:r>
            <a:r>
              <a:rPr lang="cs-CZ" sz="2200" dirty="0" err="1"/>
              <a:t>Publishing</a:t>
            </a:r>
            <a:r>
              <a:rPr lang="cs-CZ" sz="2200" dirty="0"/>
              <a:t>. ISBN 978-80-247-3650-1</a:t>
            </a:r>
            <a:r>
              <a:rPr lang="cs-CZ" sz="2200" dirty="0" smtClean="0"/>
              <a:t>.</a:t>
            </a:r>
          </a:p>
          <a:p>
            <a:pPr marL="285750" indent="-285750" algn="just">
              <a:buFont typeface="Wingdings" panose="05000000000000000000" pitchFamily="2" charset="2"/>
              <a:buChar char="q"/>
            </a:pPr>
            <a:r>
              <a:rPr lang="cs-CZ" sz="2200" dirty="0"/>
              <a:t>ŠPAČEK, L, 2008. Nová velká kniha etikety. Praha:	Mladá fronta. ISBN 978-80-204-1954-5</a:t>
            </a:r>
            <a:r>
              <a:rPr lang="cs-CZ" sz="2200" dirty="0" smtClean="0"/>
              <a:t>.</a:t>
            </a: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4000" b="1" dirty="0" smtClean="0">
                <a:solidFill>
                  <a:schemeClr val="bg1"/>
                </a:solidFill>
                <a:latin typeface="Times New Roman" panose="02020603050405020304" pitchFamily="18" charset="0"/>
                <a:cs typeface="Times New Roman" panose="02020603050405020304" pitchFamily="18" charset="0"/>
              </a:rPr>
              <a:t>1.Úvod </a:t>
            </a:r>
            <a:r>
              <a:rPr lang="pl-PL" sz="4000" b="1" dirty="0">
                <a:solidFill>
                  <a:schemeClr val="bg1"/>
                </a:solidFill>
                <a:latin typeface="Times New Roman" panose="02020603050405020304" pitchFamily="18" charset="0"/>
                <a:cs typeface="Times New Roman" panose="02020603050405020304" pitchFamily="18" charset="0"/>
              </a:rPr>
              <a:t>do pravidel společenského styku</a:t>
            </a:r>
            <a:br>
              <a:rPr lang="pl-PL"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smtClean="0">
                <a:solidFill>
                  <a:srgbClr val="307871"/>
                </a:solidFill>
                <a:latin typeface="Times New Roman" panose="02020603050405020304" pitchFamily="18" charset="0"/>
                <a:cs typeface="Times New Roman" panose="02020603050405020304" pitchFamily="18" charset="0"/>
              </a:rPr>
              <a:t>Ing. Patrik Kajzar, Ph.D.</a:t>
            </a:r>
          </a:p>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Společenský a </a:t>
            </a:r>
            <a:r>
              <a:rPr lang="cs-CZ" altLang="cs-CZ" sz="1800" b="1" dirty="0" smtClean="0">
                <a:solidFill>
                  <a:srgbClr val="307871"/>
                </a:solidFill>
                <a:latin typeface="Times New Roman" panose="02020603050405020304" pitchFamily="18" charset="0"/>
                <a:cs typeface="Times New Roman" panose="02020603050405020304" pitchFamily="18" charset="0"/>
              </a:rPr>
              <a:t>diplomatický protokol</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a:t>
            </a:r>
            <a:r>
              <a:rPr lang="pl-PL" dirty="0" smtClean="0">
                <a:solidFill>
                  <a:schemeClr val="bg1"/>
                </a:solidFill>
              </a:rPr>
              <a:t>přednáška </a:t>
            </a:r>
            <a:r>
              <a:rPr lang="pl-PL" dirty="0">
                <a:solidFill>
                  <a:schemeClr val="bg1"/>
                </a:solidFill>
              </a:rPr>
              <a:t>byla vytvořena pro projekt„</a:t>
            </a:r>
            <a:r>
              <a:rPr lang="cs-CZ" dirty="0" smtClean="0">
                <a:solidFill>
                  <a:schemeClr val="bg1"/>
                </a:solidFill>
              </a:rPr>
              <a:t>Rozvoj vzdělávání na Slezské univerzitě v Opavě“ </a:t>
            </a:r>
            <a:r>
              <a:rPr lang="cs-CZ" dirty="0"/>
              <a:t>Opavě</a:t>
            </a:r>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10" name="Obrázek 9"/>
          <p:cNvPicPr>
            <a:picLocks noChangeAspect="1"/>
          </p:cNvPicPr>
          <p:nvPr/>
        </p:nvPicPr>
        <p:blipFill>
          <a:blip r:embed="rId4"/>
          <a:stretch>
            <a:fillRect/>
          </a:stretch>
        </p:blipFill>
        <p:spPr>
          <a:xfrm>
            <a:off x="486841" y="1779662"/>
            <a:ext cx="5162922" cy="2269990"/>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4499992" y="2339451"/>
            <a:ext cx="4572638" cy="720081"/>
          </a:xfrm>
          <a:prstGeom prst="rect">
            <a:avLst/>
          </a:prstGeom>
        </p:spPr>
      </p:pic>
      <p:pic>
        <p:nvPicPr>
          <p:cNvPr id="6" name="Obrázek 5"/>
          <p:cNvPicPr>
            <a:picLocks noChangeAspect="1"/>
          </p:cNvPicPr>
          <p:nvPr/>
        </p:nvPicPr>
        <p:blipFill>
          <a:blip r:embed="rId4"/>
          <a:stretch>
            <a:fillRect/>
          </a:stretch>
        </p:blipFill>
        <p:spPr>
          <a:xfrm>
            <a:off x="934072" y="1425316"/>
            <a:ext cx="3542083" cy="2548349"/>
          </a:xfrm>
          <a:prstGeom prst="rect">
            <a:avLst/>
          </a:prstGeom>
        </p:spPr>
      </p:pic>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Základní pravidla a </a:t>
            </a:r>
            <a:r>
              <a:rPr lang="cs-CZ" dirty="0" smtClean="0"/>
              <a:t>pojmy </a:t>
            </a:r>
            <a:r>
              <a:rPr lang="cs-CZ" dirty="0"/>
              <a:t/>
            </a:r>
            <a:br>
              <a:rPr lang="cs-CZ" dirty="0"/>
            </a:br>
            <a:endParaRPr lang="cs-CZ" dirty="0"/>
          </a:p>
        </p:txBody>
      </p:sp>
      <p:sp>
        <p:nvSpPr>
          <p:cNvPr id="2" name="Obdélník 1"/>
          <p:cNvSpPr/>
          <p:nvPr/>
        </p:nvSpPr>
        <p:spPr>
          <a:xfrm>
            <a:off x="30792" y="1059582"/>
            <a:ext cx="9036496" cy="3893374"/>
          </a:xfrm>
          <a:prstGeom prst="rect">
            <a:avLst/>
          </a:prstGeom>
        </p:spPr>
        <p:txBody>
          <a:bodyPr wrap="square">
            <a:spAutoFit/>
          </a:bodyPr>
          <a:lstStyle/>
          <a:p>
            <a:pPr marL="342900" indent="-342900" algn="just">
              <a:buFont typeface="Wingdings" panose="05000000000000000000" pitchFamily="2" charset="2"/>
              <a:buChar char="q"/>
            </a:pPr>
            <a:r>
              <a:rPr lang="cs-CZ" sz="1900" dirty="0"/>
              <a:t>Pravidla společenského styku se neustále rychleji či pomaleji mění a přizpůsobují se měnícím se potřebám. Jejich vlastností je, že jsou relativní v čase a prostoru</a:t>
            </a:r>
            <a:r>
              <a:rPr lang="cs-CZ" sz="1900" b="1" dirty="0"/>
              <a:t>. Přes tuto relativnost je možné stanovit tři univerzálně platné základní zásady společenského chování:</a:t>
            </a:r>
          </a:p>
          <a:p>
            <a:pPr marL="342900" indent="-342900" algn="just">
              <a:buFont typeface="Wingdings" panose="05000000000000000000" pitchFamily="2" charset="2"/>
              <a:buChar char="ü"/>
            </a:pPr>
            <a:r>
              <a:rPr lang="cs-CZ" sz="1900" b="1" dirty="0" smtClean="0"/>
              <a:t>slušnost </a:t>
            </a:r>
            <a:r>
              <a:rPr lang="cs-CZ" sz="1900" dirty="0"/>
              <a:t>- jako například skromnost, ochota, přívětivost, atd.,</a:t>
            </a:r>
          </a:p>
          <a:p>
            <a:pPr marL="342900" indent="-342900" algn="just">
              <a:buFont typeface="Wingdings" panose="05000000000000000000" pitchFamily="2" charset="2"/>
              <a:buChar char="ü"/>
            </a:pPr>
            <a:r>
              <a:rPr lang="cs-CZ" sz="1900" b="1" dirty="0" smtClean="0"/>
              <a:t>zdvořilost</a:t>
            </a:r>
            <a:r>
              <a:rPr lang="cs-CZ" sz="1900" dirty="0" smtClean="0"/>
              <a:t> </a:t>
            </a:r>
            <a:r>
              <a:rPr lang="cs-CZ" sz="1900" dirty="0"/>
              <a:t>- jako vnější výraz slušnosti ve společenském styku spojená se znalostí společenských pravidel,</a:t>
            </a:r>
          </a:p>
          <a:p>
            <a:pPr marL="342900" indent="-342900" algn="just">
              <a:buFont typeface="Wingdings" panose="05000000000000000000" pitchFamily="2" charset="2"/>
              <a:buChar char="ü"/>
            </a:pPr>
            <a:r>
              <a:rPr lang="cs-CZ" sz="1900" b="1" dirty="0" smtClean="0"/>
              <a:t>takt</a:t>
            </a:r>
            <a:r>
              <a:rPr lang="cs-CZ" sz="1900" dirty="0" smtClean="0"/>
              <a:t> </a:t>
            </a:r>
            <a:r>
              <a:rPr lang="cs-CZ" sz="1900" dirty="0"/>
              <a:t>- jako schopnost přiměřeně aplikovat obecné zásady a pravidla společenského styku v konkrétní situaci, ohleduplnost odstupňovanou podle osob a situací, umění zvážit přiměřenost jednání, umění vžít se do situace partnera. Taktní je člověk tehdy, když přemýšlí o tom, jak jedná s jinými a když mu záleží na tom, jak s nimi komunikuje.</a:t>
            </a:r>
          </a:p>
          <a:p>
            <a:pPr marL="342900" indent="-342900" algn="just">
              <a:buFont typeface="Wingdings" panose="05000000000000000000" pitchFamily="2" charset="2"/>
              <a:buChar char="q"/>
            </a:pPr>
            <a:endParaRPr lang="cs-CZ" sz="1900" dirty="0" smtClean="0"/>
          </a:p>
        </p:txBody>
      </p:sp>
    </p:spTree>
    <p:extLst>
      <p:ext uri="{BB962C8B-B14F-4D97-AF65-F5344CB8AC3E}">
        <p14:creationId xmlns:p14="http://schemas.microsoft.com/office/powerpoint/2010/main" val="1415992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Základní pravidla a </a:t>
            </a:r>
            <a:r>
              <a:rPr lang="cs-CZ" dirty="0" smtClean="0"/>
              <a:t>pojmy </a:t>
            </a:r>
            <a:r>
              <a:rPr lang="cs-CZ" dirty="0"/>
              <a:t/>
            </a:r>
            <a:br>
              <a:rPr lang="cs-CZ" dirty="0"/>
            </a:br>
            <a:endParaRPr lang="cs-CZ" dirty="0"/>
          </a:p>
        </p:txBody>
      </p:sp>
      <p:sp>
        <p:nvSpPr>
          <p:cNvPr id="2" name="Obdélník 1"/>
          <p:cNvSpPr/>
          <p:nvPr/>
        </p:nvSpPr>
        <p:spPr>
          <a:xfrm>
            <a:off x="30792" y="1059582"/>
            <a:ext cx="9036496" cy="3770263"/>
          </a:xfrm>
          <a:prstGeom prst="rect">
            <a:avLst/>
          </a:prstGeom>
        </p:spPr>
        <p:txBody>
          <a:bodyPr wrap="square">
            <a:spAutoFit/>
          </a:bodyPr>
          <a:lstStyle/>
          <a:p>
            <a:pPr marL="342900" indent="-342900" algn="just">
              <a:buFont typeface="Wingdings" panose="05000000000000000000" pitchFamily="2" charset="2"/>
              <a:buChar char="q"/>
            </a:pPr>
            <a:r>
              <a:rPr lang="cs-CZ" sz="2000" b="1" dirty="0"/>
              <a:t>Zásady taktního chování:</a:t>
            </a:r>
          </a:p>
          <a:p>
            <a:pPr marL="342900" indent="-342900" algn="just">
              <a:buFont typeface="Wingdings" panose="05000000000000000000" pitchFamily="2" charset="2"/>
              <a:buChar char="ü"/>
            </a:pPr>
            <a:r>
              <a:rPr lang="cs-CZ" sz="2000" dirty="0" smtClean="0"/>
              <a:t>v </a:t>
            </a:r>
            <a:r>
              <a:rPr lang="cs-CZ" sz="2000" dirty="0"/>
              <a:t>každém člověku předpokládáme a hledáme jeho pozitivní stránky, nikoho neposuzujeme ukvapeně,</a:t>
            </a:r>
          </a:p>
          <a:p>
            <a:pPr marL="342900" indent="-342900" algn="just">
              <a:buFont typeface="Wingdings" panose="05000000000000000000" pitchFamily="2" charset="2"/>
              <a:buChar char="ü"/>
            </a:pPr>
            <a:r>
              <a:rPr lang="cs-CZ" sz="2000" dirty="0" smtClean="0"/>
              <a:t>nesnažíme </a:t>
            </a:r>
            <a:r>
              <a:rPr lang="cs-CZ" sz="2000" dirty="0"/>
              <a:t>se získat výhody na úkor jiných,</a:t>
            </a:r>
          </a:p>
          <a:p>
            <a:pPr marL="342900" indent="-342900" algn="just">
              <a:buFont typeface="Wingdings" panose="05000000000000000000" pitchFamily="2" charset="2"/>
              <a:buChar char="ü"/>
            </a:pPr>
            <a:r>
              <a:rPr lang="cs-CZ" sz="2000" dirty="0" smtClean="0"/>
              <a:t>vůči </a:t>
            </a:r>
            <a:r>
              <a:rPr lang="cs-CZ" sz="2000" dirty="0"/>
              <a:t>jiným lidem se chováme s respektem, ať je jejich společenské postavení jakékoliv, respektujeme jejich názory,</a:t>
            </a:r>
          </a:p>
          <a:p>
            <a:pPr marL="342900" indent="-342900" algn="just">
              <a:buFont typeface="Wingdings" panose="05000000000000000000" pitchFamily="2" charset="2"/>
              <a:buChar char="ü"/>
            </a:pPr>
            <a:r>
              <a:rPr lang="cs-CZ" sz="2000" dirty="0" smtClean="0"/>
              <a:t>snažíme </a:t>
            </a:r>
            <a:r>
              <a:rPr lang="cs-CZ" sz="2000" dirty="0"/>
              <a:t>se vcítit do postavení druhého, podívat se na problém jeho očima,</a:t>
            </a:r>
          </a:p>
          <a:p>
            <a:pPr marL="342900" indent="-342900" algn="just">
              <a:buFont typeface="Wingdings" panose="05000000000000000000" pitchFamily="2" charset="2"/>
              <a:buChar char="ü"/>
            </a:pPr>
            <a:r>
              <a:rPr lang="cs-CZ" sz="2000" dirty="0" smtClean="0"/>
              <a:t>jsme </a:t>
            </a:r>
            <a:r>
              <a:rPr lang="cs-CZ" sz="2000" dirty="0"/>
              <a:t>tolerantní k chybám druhých a snažíme se z nich poučit,</a:t>
            </a:r>
          </a:p>
          <a:p>
            <a:pPr marL="342900" indent="-342900" algn="just">
              <a:buFont typeface="Wingdings" panose="05000000000000000000" pitchFamily="2" charset="2"/>
              <a:buChar char="ü"/>
            </a:pPr>
            <a:r>
              <a:rPr lang="cs-CZ" sz="2000" dirty="0" smtClean="0"/>
              <a:t>snažíme </a:t>
            </a:r>
            <a:r>
              <a:rPr lang="cs-CZ" sz="2000" dirty="0"/>
              <a:t>se dostát danému slovu a plnit sliby,</a:t>
            </a:r>
          </a:p>
          <a:p>
            <a:pPr marL="342900" indent="-342900" algn="just">
              <a:buFont typeface="Wingdings" panose="05000000000000000000" pitchFamily="2" charset="2"/>
              <a:buChar char="ü"/>
            </a:pPr>
            <a:r>
              <a:rPr lang="cs-CZ" sz="2000" dirty="0" smtClean="0"/>
              <a:t>vyhýbáme </a:t>
            </a:r>
            <a:r>
              <a:rPr lang="cs-CZ" sz="2000" dirty="0"/>
              <a:t>se konfliktům a hádkám,</a:t>
            </a:r>
          </a:p>
          <a:p>
            <a:pPr marL="342900" indent="-342900" algn="just">
              <a:buFont typeface="Wingdings" panose="05000000000000000000" pitchFamily="2" charset="2"/>
              <a:buChar char="ü"/>
            </a:pPr>
            <a:r>
              <a:rPr lang="cs-CZ" sz="2000" dirty="0" smtClean="0"/>
              <a:t>řídíme </a:t>
            </a:r>
            <a:r>
              <a:rPr lang="cs-CZ" sz="2000" dirty="0"/>
              <a:t>se pravidlem: co nechceš, aby jiní činili tobě, nečiň ty jim. </a:t>
            </a:r>
          </a:p>
          <a:p>
            <a:pPr marL="342900" indent="-342900" algn="just">
              <a:buFont typeface="Wingdings" panose="05000000000000000000" pitchFamily="2" charset="2"/>
              <a:buChar char="q"/>
            </a:pPr>
            <a:endParaRPr lang="cs-CZ" sz="1900" dirty="0" smtClean="0"/>
          </a:p>
        </p:txBody>
      </p:sp>
    </p:spTree>
    <p:extLst>
      <p:ext uri="{BB962C8B-B14F-4D97-AF65-F5344CB8AC3E}">
        <p14:creationId xmlns:p14="http://schemas.microsoft.com/office/powerpoint/2010/main" val="21275557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Etiketa a její historie</a:t>
            </a:r>
            <a:br>
              <a:rPr lang="cs-CZ" dirty="0"/>
            </a:br>
            <a:endParaRPr lang="cs-CZ" dirty="0"/>
          </a:p>
        </p:txBody>
      </p:sp>
      <p:sp>
        <p:nvSpPr>
          <p:cNvPr id="2" name="Obdélník 1"/>
          <p:cNvSpPr/>
          <p:nvPr/>
        </p:nvSpPr>
        <p:spPr>
          <a:xfrm>
            <a:off x="30792" y="1059582"/>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a:t>Slovo etiketa vzniklo ze starofrancouzského "</a:t>
            </a:r>
            <a:r>
              <a:rPr lang="cs-CZ" sz="2000" dirty="0" err="1"/>
              <a:t>estiguer</a:t>
            </a:r>
            <a:r>
              <a:rPr lang="cs-CZ" sz="2000" dirty="0"/>
              <a:t>" - tedy "připevnit" nebo "vyvěsit". </a:t>
            </a:r>
            <a:endParaRPr lang="cs-CZ" sz="2000" dirty="0" smtClean="0"/>
          </a:p>
          <a:p>
            <a:pPr marL="342900" indent="-342900" algn="just">
              <a:buFont typeface="Wingdings" panose="05000000000000000000" pitchFamily="2" charset="2"/>
              <a:buChar char="q"/>
            </a:pPr>
            <a:r>
              <a:rPr lang="cs-CZ" sz="2000" dirty="0" smtClean="0"/>
              <a:t>Pravidla</a:t>
            </a:r>
            <a:r>
              <a:rPr lang="cs-CZ" sz="2000" dirty="0"/>
              <a:t>, dodržovaná u královského dvora a pravděpodobně i v objektech určených pro stráže a vojsko, se vyvěšovala na zeď a stávala se z nich denní pravidla ("</a:t>
            </a:r>
            <a:r>
              <a:rPr lang="cs-CZ" sz="2000" dirty="0" err="1"/>
              <a:t>l´estiquet</a:t>
            </a:r>
            <a:r>
              <a:rPr lang="cs-CZ" sz="2000" dirty="0"/>
              <a:t>" nebo "</a:t>
            </a:r>
            <a:r>
              <a:rPr lang="cs-CZ" sz="2000" dirty="0" err="1"/>
              <a:t>l´estiquette</a:t>
            </a:r>
            <a:r>
              <a:rPr lang="cs-CZ" sz="2000" dirty="0"/>
              <a:t>). </a:t>
            </a:r>
            <a:endParaRPr lang="cs-CZ" sz="2000" dirty="0" smtClean="0"/>
          </a:p>
          <a:p>
            <a:pPr marL="342900" indent="-342900" algn="just">
              <a:buFont typeface="Wingdings" panose="05000000000000000000" pitchFamily="2" charset="2"/>
              <a:buChar char="q"/>
            </a:pPr>
            <a:r>
              <a:rPr lang="cs-CZ" sz="2000" dirty="0" smtClean="0"/>
              <a:t>Seznámit </a:t>
            </a:r>
            <a:r>
              <a:rPr lang="cs-CZ" sz="2000" dirty="0"/>
              <a:t>se s nimi mohli ovšem pouze lidé, kteří uměli číst</a:t>
            </a:r>
            <a:r>
              <a:rPr lang="cs-CZ" sz="2000" dirty="0" smtClean="0"/>
              <a:t>.</a:t>
            </a:r>
          </a:p>
          <a:p>
            <a:pPr marL="342900" indent="-342900" algn="just">
              <a:buFont typeface="Wingdings" panose="05000000000000000000" pitchFamily="2" charset="2"/>
              <a:buChar char="q"/>
            </a:pPr>
            <a:r>
              <a:rPr lang="cs-CZ" sz="2000" dirty="0" smtClean="0"/>
              <a:t>Ve </a:t>
            </a:r>
            <a:r>
              <a:rPr lang="cs-CZ" sz="2000" dirty="0"/>
              <a:t>Francii se na stejný okruh pravidel vztahoval výraz "</a:t>
            </a:r>
            <a:r>
              <a:rPr lang="cs-CZ" sz="2000" dirty="0" err="1"/>
              <a:t>régles</a:t>
            </a:r>
            <a:r>
              <a:rPr lang="cs-CZ" sz="2000" dirty="0"/>
              <a:t> </a:t>
            </a:r>
            <a:r>
              <a:rPr lang="cs-CZ" sz="2000" dirty="0" err="1"/>
              <a:t>du</a:t>
            </a:r>
            <a:r>
              <a:rPr lang="cs-CZ" sz="2000" dirty="0"/>
              <a:t> </a:t>
            </a:r>
            <a:r>
              <a:rPr lang="cs-CZ" sz="2000" dirty="0" err="1"/>
              <a:t>savoir</a:t>
            </a:r>
            <a:r>
              <a:rPr lang="cs-CZ" sz="2000" dirty="0"/>
              <a:t> </a:t>
            </a:r>
            <a:r>
              <a:rPr lang="cs-CZ" sz="2000" dirty="0" err="1"/>
              <a:t>vivre</a:t>
            </a:r>
            <a:r>
              <a:rPr lang="cs-CZ" sz="2000" dirty="0"/>
              <a:t>" (pravidla znalostí o tom, jak se chovat) a výraz "</a:t>
            </a:r>
            <a:r>
              <a:rPr lang="cs-CZ" sz="2000" dirty="0" err="1"/>
              <a:t>savoir</a:t>
            </a:r>
            <a:r>
              <a:rPr lang="cs-CZ" sz="2000" dirty="0"/>
              <a:t> </a:t>
            </a:r>
            <a:r>
              <a:rPr lang="cs-CZ" sz="2000" dirty="0" err="1"/>
              <a:t>vevre</a:t>
            </a:r>
            <a:r>
              <a:rPr lang="cs-CZ" sz="2000" dirty="0"/>
              <a:t> et </a:t>
            </a:r>
            <a:r>
              <a:rPr lang="cs-CZ" sz="2000" dirty="0" err="1"/>
              <a:t>savoir</a:t>
            </a:r>
            <a:r>
              <a:rPr lang="cs-CZ" sz="2000" dirty="0"/>
              <a:t> </a:t>
            </a:r>
            <a:r>
              <a:rPr lang="cs-CZ" sz="2000" dirty="0" err="1"/>
              <a:t>faire</a:t>
            </a:r>
            <a:r>
              <a:rPr lang="cs-CZ" sz="2000" dirty="0"/>
              <a:t>" (umět žít a umět konat</a:t>
            </a:r>
            <a:r>
              <a:rPr lang="cs-CZ" sz="2000" dirty="0" smtClean="0"/>
              <a:t>).</a:t>
            </a:r>
          </a:p>
          <a:p>
            <a:pPr marL="342900" indent="-342900" algn="just">
              <a:buFont typeface="Wingdings" panose="05000000000000000000" pitchFamily="2" charset="2"/>
              <a:buChar char="q"/>
            </a:pPr>
            <a:r>
              <a:rPr lang="cs-CZ" sz="2000" dirty="0"/>
              <a:t>Slovo etiketa vzniklo jako soubor pravidel pro daný den, místo, oblast, existují různé teorie, které vznik etikety blíže specifikují. Traduje se, že první pravidlo pro chování dvorské šlechty stanovil zahradník francouzského krále Ludvíka </a:t>
            </a:r>
            <a:r>
              <a:rPr lang="cs-CZ" sz="2000" dirty="0" smtClean="0"/>
              <a:t>XIV,</a:t>
            </a:r>
          </a:p>
        </p:txBody>
      </p:sp>
    </p:spTree>
    <p:extLst>
      <p:ext uri="{BB962C8B-B14F-4D97-AF65-F5344CB8AC3E}">
        <p14:creationId xmlns:p14="http://schemas.microsoft.com/office/powerpoint/2010/main" val="3563996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Etiketa a její historie</a:t>
            </a:r>
            <a:br>
              <a:rPr lang="cs-CZ" dirty="0"/>
            </a:br>
            <a:endParaRPr lang="cs-CZ" dirty="0"/>
          </a:p>
        </p:txBody>
      </p:sp>
      <p:sp>
        <p:nvSpPr>
          <p:cNvPr id="2" name="Obdélník 1"/>
          <p:cNvSpPr/>
          <p:nvPr/>
        </p:nvSpPr>
        <p:spPr>
          <a:xfrm>
            <a:off x="30792" y="1059582"/>
            <a:ext cx="9036496" cy="3477875"/>
          </a:xfrm>
          <a:prstGeom prst="rect">
            <a:avLst/>
          </a:prstGeom>
        </p:spPr>
        <p:txBody>
          <a:bodyPr wrap="square">
            <a:spAutoFit/>
          </a:bodyPr>
          <a:lstStyle/>
          <a:p>
            <a:pPr marL="342900" indent="-342900" algn="just">
              <a:buFont typeface="Wingdings" panose="05000000000000000000" pitchFamily="2" charset="2"/>
              <a:buChar char="q"/>
            </a:pPr>
            <a:r>
              <a:rPr lang="cs-CZ" sz="2000" dirty="0"/>
              <a:t>(1643-1715), když zakázal rozverným párům dovádět na pěstěných trávnících ve </a:t>
            </a:r>
            <a:r>
              <a:rPr lang="cs-CZ" sz="2000" dirty="0" smtClean="0"/>
              <a:t>Versailles.</a:t>
            </a:r>
          </a:p>
          <a:p>
            <a:pPr marL="342900" indent="-342900" algn="just">
              <a:buFont typeface="Wingdings" panose="05000000000000000000" pitchFamily="2" charset="2"/>
              <a:buChar char="q"/>
            </a:pPr>
            <a:r>
              <a:rPr lang="cs-CZ" sz="2000" dirty="0" smtClean="0"/>
              <a:t>Napíchal </a:t>
            </a:r>
            <a:r>
              <a:rPr lang="cs-CZ" sz="2000" dirty="0"/>
              <a:t>do trávníku cedulky se zákazem a od starogermánského „</a:t>
            </a:r>
            <a:r>
              <a:rPr lang="cs-CZ" sz="2000" dirty="0" err="1"/>
              <a:t>sticken</a:t>
            </a:r>
            <a:r>
              <a:rPr lang="cs-CZ" sz="2000" dirty="0"/>
              <a:t>“, připichovat, se přes starofrancouzské </a:t>
            </a:r>
            <a:r>
              <a:rPr lang="cs-CZ" sz="2000" dirty="0" err="1"/>
              <a:t>estiquette</a:t>
            </a:r>
            <a:r>
              <a:rPr lang="cs-CZ" sz="2000" dirty="0"/>
              <a:t> vyvinulo slovo </a:t>
            </a:r>
            <a:r>
              <a:rPr lang="cs-CZ" sz="2000" dirty="0" err="1"/>
              <a:t>étiquette</a:t>
            </a:r>
            <a:r>
              <a:rPr lang="cs-CZ" sz="2000" dirty="0"/>
              <a:t>, </a:t>
            </a:r>
            <a:r>
              <a:rPr lang="cs-CZ" sz="2000" dirty="0" smtClean="0"/>
              <a:t>etiketa.</a:t>
            </a:r>
          </a:p>
          <a:p>
            <a:pPr marL="342900" indent="-342900" algn="just">
              <a:buFont typeface="Wingdings" panose="05000000000000000000" pitchFamily="2" charset="2"/>
              <a:buChar char="q"/>
            </a:pPr>
            <a:r>
              <a:rPr lang="cs-CZ" sz="2000" dirty="0" smtClean="0"/>
              <a:t>Tyto </a:t>
            </a:r>
            <a:r>
              <a:rPr lang="cs-CZ" sz="2000" dirty="0"/>
              <a:t>tabulky byly vlastně prvními instrukcemi pro chování dvorské šlechty. Proto je slovo etiketa homonymum, označuje jednak pravidla chování, jednak nálepku na </a:t>
            </a:r>
            <a:r>
              <a:rPr lang="cs-CZ" sz="2000" dirty="0" smtClean="0"/>
              <a:t>lahvi.</a:t>
            </a:r>
          </a:p>
          <a:p>
            <a:pPr marL="342900" indent="-342900" algn="just">
              <a:buFont typeface="Wingdings" panose="05000000000000000000" pitchFamily="2" charset="2"/>
              <a:buChar char="q"/>
            </a:pPr>
            <a:r>
              <a:rPr lang="cs-CZ" sz="2000" dirty="0"/>
              <a:t>Druhý možný výklad je pravděpodobnější: za významnými hodnostáři u dvora chodil ceremoniář s cedulkou se jménem. Ludvík XIV., zvaný „král Slunce“, byl považován téměř za boha a tomu odpovídala také složitost ceremoniálu na jeho dvoře. Propracovaná pravidla definovala například i uléhání do lože a vstávání. </a:t>
            </a:r>
            <a:endParaRPr lang="cs-CZ" sz="2000" dirty="0" smtClean="0"/>
          </a:p>
        </p:txBody>
      </p:sp>
    </p:spTree>
    <p:extLst>
      <p:ext uri="{BB962C8B-B14F-4D97-AF65-F5344CB8AC3E}">
        <p14:creationId xmlns:p14="http://schemas.microsoft.com/office/powerpoint/2010/main" val="1161096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a:t>Etiketa a její historie</a:t>
            </a:r>
            <a:br>
              <a:rPr lang="cs-CZ" dirty="0"/>
            </a:br>
            <a:endParaRPr lang="cs-CZ" dirty="0"/>
          </a:p>
        </p:txBody>
      </p:sp>
      <p:sp>
        <p:nvSpPr>
          <p:cNvPr id="2" name="Obdélník 1"/>
          <p:cNvSpPr/>
          <p:nvPr/>
        </p:nvSpPr>
        <p:spPr>
          <a:xfrm>
            <a:off x="20947" y="987574"/>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a:t>Společenský život, především na oficiální úrovni, podléhá na jedné straně pravidlům etikety, na druhé straně se dodržuje </a:t>
            </a:r>
            <a:r>
              <a:rPr lang="cs-CZ" sz="2000" b="1" dirty="0"/>
              <a:t>tzv. diplomatický protokol </a:t>
            </a:r>
            <a:r>
              <a:rPr lang="cs-CZ" sz="2000" dirty="0"/>
              <a:t>(ten vznikl v době Vídeňského kongresu v letech 1813-15 a od té doby se </a:t>
            </a:r>
            <a:r>
              <a:rPr lang="cs-CZ" sz="2000" dirty="0" smtClean="0"/>
              <a:t>nezměnil)</a:t>
            </a:r>
          </a:p>
          <a:p>
            <a:pPr marL="342900" indent="-342900" algn="just">
              <a:buFont typeface="Wingdings" panose="05000000000000000000" pitchFamily="2" charset="2"/>
              <a:buChar char="q"/>
            </a:pPr>
            <a:r>
              <a:rPr lang="cs-CZ" sz="2000" b="1" dirty="0" smtClean="0"/>
              <a:t>Protokol </a:t>
            </a:r>
            <a:r>
              <a:rPr lang="cs-CZ" sz="2000" b="1" dirty="0"/>
              <a:t>platí jako všeobecná, velmi praktická pomůcka mezinárodního soužití, dodržuje se při všech státních a politických událostech, platí i při jiných velkých společenských </a:t>
            </a:r>
            <a:r>
              <a:rPr lang="cs-CZ" sz="2000" b="1" dirty="0" smtClean="0"/>
              <a:t>příležitostech.</a:t>
            </a:r>
          </a:p>
          <a:p>
            <a:pPr marL="342900" indent="-342900" algn="just">
              <a:buFont typeface="Wingdings" panose="05000000000000000000" pitchFamily="2" charset="2"/>
              <a:buChar char="q"/>
            </a:pPr>
            <a:r>
              <a:rPr lang="cs-CZ" sz="2000" dirty="0"/>
              <a:t>Již před dvěma stovkami let platila pro chování ve společnosti tato definice: </a:t>
            </a:r>
            <a:r>
              <a:rPr lang="cs-CZ" sz="2000" b="1" dirty="0"/>
              <a:t>„Etiketa je soubor jistých zvyků a obyčejů ve vnějším styku společenském</a:t>
            </a:r>
            <a:r>
              <a:rPr lang="cs-CZ" sz="2000" b="1" dirty="0" smtClean="0"/>
              <a:t>.“ Původ </a:t>
            </a:r>
            <a:r>
              <a:rPr lang="cs-CZ" sz="2000" b="1" dirty="0"/>
              <a:t>etikety je náboženský a vyjadřuje odvislost, úctu, bázeň před tím, jemuž se prokazuje." </a:t>
            </a:r>
            <a:endParaRPr lang="cs-CZ" sz="2000" b="1" dirty="0" smtClean="0"/>
          </a:p>
          <a:p>
            <a:pPr marL="342900" indent="-342900" algn="just">
              <a:buFont typeface="Wingdings" panose="05000000000000000000" pitchFamily="2" charset="2"/>
              <a:buChar char="q"/>
            </a:pPr>
            <a:r>
              <a:rPr lang="cs-CZ" sz="2000" dirty="0" smtClean="0"/>
              <a:t>Kolem </a:t>
            </a:r>
            <a:r>
              <a:rPr lang="cs-CZ" sz="2000" dirty="0"/>
              <a:t>roku 1930 se již hovoří o způsobech společenských, různě odstupňovaných podle hodnoty a důstojenství, pro zdvořilost upravenou </a:t>
            </a:r>
            <a:r>
              <a:rPr lang="cs-CZ" sz="2000" dirty="0" smtClean="0"/>
              <a:t>pravidly.</a:t>
            </a:r>
          </a:p>
        </p:txBody>
      </p:sp>
    </p:spTree>
    <p:extLst>
      <p:ext uri="{BB962C8B-B14F-4D97-AF65-F5344CB8AC3E}">
        <p14:creationId xmlns:p14="http://schemas.microsoft.com/office/powerpoint/2010/main" val="4101381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Osobnosti české etikety</a:t>
            </a:r>
            <a:r>
              <a:rPr lang="cs-CZ" dirty="0"/>
              <a:t/>
            </a:r>
            <a:br>
              <a:rPr lang="cs-CZ" dirty="0"/>
            </a:br>
            <a:endParaRPr lang="cs-CZ" dirty="0"/>
          </a:p>
        </p:txBody>
      </p:sp>
      <p:sp>
        <p:nvSpPr>
          <p:cNvPr id="2" name="Obdélník 1"/>
          <p:cNvSpPr/>
          <p:nvPr/>
        </p:nvSpPr>
        <p:spPr>
          <a:xfrm>
            <a:off x="20947" y="987574"/>
            <a:ext cx="9036496" cy="3785652"/>
          </a:xfrm>
          <a:prstGeom prst="rect">
            <a:avLst/>
          </a:prstGeom>
        </p:spPr>
        <p:txBody>
          <a:bodyPr wrap="square">
            <a:spAutoFit/>
          </a:bodyPr>
          <a:lstStyle/>
          <a:p>
            <a:pPr marL="342900" indent="-342900" algn="just">
              <a:buFont typeface="Wingdings" panose="05000000000000000000" pitchFamily="2" charset="2"/>
              <a:buChar char="q"/>
            </a:pPr>
            <a:r>
              <a:rPr lang="cs-CZ" sz="2000" dirty="0" smtClean="0"/>
              <a:t>Společenský život, především na oficiální úrovni, podléhá na jedné straně pravidlům etikety, na druhé straně se dodržuje </a:t>
            </a:r>
            <a:r>
              <a:rPr lang="cs-CZ" sz="2000" b="1" dirty="0" smtClean="0"/>
              <a:t>tzv. diplomatický protokol </a:t>
            </a:r>
            <a:r>
              <a:rPr lang="cs-CZ" sz="2000" dirty="0" smtClean="0"/>
              <a:t>(ten vznikl v době Vídeňského kongresu v letech 1813-15 a od té doby se nezměnil)</a:t>
            </a:r>
          </a:p>
          <a:p>
            <a:pPr marL="342900" indent="-342900" algn="just">
              <a:buFont typeface="Wingdings" panose="05000000000000000000" pitchFamily="2" charset="2"/>
              <a:buChar char="q"/>
            </a:pPr>
            <a:r>
              <a:rPr lang="cs-CZ" sz="2000" b="1" dirty="0" smtClean="0"/>
              <a:t>Protokol platí jako všeobecná, velmi praktická pomůcka mezinárodního soužití, dodržuje se při všech státních a politických událostech, platí i při jiných velkých společenských příležitostech.</a:t>
            </a:r>
          </a:p>
          <a:p>
            <a:pPr marL="342900" indent="-342900" algn="just">
              <a:buFont typeface="Wingdings" panose="05000000000000000000" pitchFamily="2" charset="2"/>
              <a:buChar char="q"/>
            </a:pPr>
            <a:r>
              <a:rPr lang="cs-CZ" sz="2000" dirty="0" smtClean="0"/>
              <a:t>Již před dvěma stovkami let platila pro chování ve společnosti tato definice: </a:t>
            </a:r>
            <a:r>
              <a:rPr lang="cs-CZ" sz="2000" b="1" dirty="0" smtClean="0"/>
              <a:t>„Etiketa je soubor jistých zvyků a obyčejů ve vnějším styku společenském.“ Původ etikety je náboženský a vyjadřuje odvislost, úctu, bázeň před tím, jemuž se prokazuje." </a:t>
            </a:r>
          </a:p>
          <a:p>
            <a:pPr marL="342900" indent="-342900" algn="just">
              <a:buFont typeface="Wingdings" panose="05000000000000000000" pitchFamily="2" charset="2"/>
              <a:buChar char="q"/>
            </a:pPr>
            <a:r>
              <a:rPr lang="cs-CZ" sz="2000" dirty="0" smtClean="0"/>
              <a:t>Kolem roku 1930 se již hovoří o způsobech společenských, různě odstupňovaných podle hodnoty a důstojenství, pro zdvořilost upravenou pravidly.</a:t>
            </a:r>
          </a:p>
        </p:txBody>
      </p:sp>
    </p:spTree>
    <p:extLst>
      <p:ext uri="{BB962C8B-B14F-4D97-AF65-F5344CB8AC3E}">
        <p14:creationId xmlns:p14="http://schemas.microsoft.com/office/powerpoint/2010/main" val="722511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Osobnosti české etikety</a:t>
            </a:r>
            <a:r>
              <a:rPr lang="cs-CZ" dirty="0"/>
              <a:t/>
            </a:r>
            <a:br>
              <a:rPr lang="cs-CZ" dirty="0"/>
            </a:br>
            <a:endParaRPr lang="cs-CZ" dirty="0"/>
          </a:p>
        </p:txBody>
      </p:sp>
      <p:sp>
        <p:nvSpPr>
          <p:cNvPr id="2" name="Obdélník 1"/>
          <p:cNvSpPr/>
          <p:nvPr/>
        </p:nvSpPr>
        <p:spPr>
          <a:xfrm>
            <a:off x="20947" y="987574"/>
            <a:ext cx="9036496" cy="3477875"/>
          </a:xfrm>
          <a:prstGeom prst="rect">
            <a:avLst/>
          </a:prstGeom>
        </p:spPr>
        <p:txBody>
          <a:bodyPr wrap="square">
            <a:spAutoFit/>
          </a:bodyPr>
          <a:lstStyle/>
          <a:p>
            <a:pPr marL="342900" indent="-342900" algn="just">
              <a:buFont typeface="Wingdings" panose="05000000000000000000" pitchFamily="2" charset="2"/>
              <a:buChar char="q"/>
            </a:pPr>
            <a:r>
              <a:rPr lang="cs-CZ" sz="2200" dirty="0"/>
              <a:t>Český bonton </a:t>
            </a:r>
            <a:r>
              <a:rPr lang="cs-CZ" sz="2200" dirty="0" smtClean="0"/>
              <a:t>(vybrané způsoby chování) </a:t>
            </a:r>
            <a:r>
              <a:rPr lang="cs-CZ" sz="2200" dirty="0"/>
              <a:t>prodělal v minulosti renovaci a získal ztracený zájem publika. </a:t>
            </a:r>
            <a:endParaRPr lang="cs-CZ" sz="2200" dirty="0" smtClean="0"/>
          </a:p>
          <a:p>
            <a:pPr marL="342900" indent="-342900" algn="just">
              <a:buFont typeface="Wingdings" panose="05000000000000000000" pitchFamily="2" charset="2"/>
              <a:buChar char="q"/>
            </a:pPr>
            <a:r>
              <a:rPr lang="cs-CZ" sz="2200" dirty="0" smtClean="0"/>
              <a:t>Je </a:t>
            </a:r>
            <a:r>
              <a:rPr lang="cs-CZ" sz="2200" dirty="0"/>
              <a:t>to dáno úsilím významných osobností o jeho rozšíření do podvědomí co nejvyššího počtu lidí od top manažerů po běžného konzumního člověka. </a:t>
            </a:r>
            <a:endParaRPr lang="cs-CZ" sz="2200" dirty="0" smtClean="0"/>
          </a:p>
          <a:p>
            <a:pPr marL="342900" indent="-342900" algn="just">
              <a:buFont typeface="Wingdings" panose="05000000000000000000" pitchFamily="2" charset="2"/>
              <a:buChar char="q"/>
            </a:pPr>
            <a:r>
              <a:rPr lang="cs-CZ" sz="2200" dirty="0" smtClean="0"/>
              <a:t>Mezi </a:t>
            </a:r>
            <a:r>
              <a:rPr lang="cs-CZ" sz="2200" dirty="0"/>
              <a:t>osobnosti etikety u nás patří </a:t>
            </a:r>
            <a:r>
              <a:rPr lang="cs-CZ" sz="2200" dirty="0" smtClean="0"/>
              <a:t>např.:</a:t>
            </a:r>
          </a:p>
          <a:p>
            <a:pPr marL="342900" indent="-342900" algn="just">
              <a:buFont typeface="Wingdings" panose="05000000000000000000" pitchFamily="2" charset="2"/>
              <a:buChar char="ü"/>
            </a:pPr>
            <a:r>
              <a:rPr lang="cs-CZ" sz="2200" dirty="0" smtClean="0"/>
              <a:t>Jiří </a:t>
            </a:r>
            <a:r>
              <a:rPr lang="cs-CZ" sz="2200" dirty="0"/>
              <a:t>Stanislav Guth-Jarkovský, </a:t>
            </a:r>
            <a:endParaRPr lang="cs-CZ" sz="2200" dirty="0" smtClean="0"/>
          </a:p>
          <a:p>
            <a:pPr marL="342900" indent="-342900" algn="just">
              <a:buFont typeface="Wingdings" panose="05000000000000000000" pitchFamily="2" charset="2"/>
              <a:buChar char="ü"/>
            </a:pPr>
            <a:r>
              <a:rPr lang="cs-CZ" sz="2200" dirty="0" smtClean="0"/>
              <a:t>Dobromil </a:t>
            </a:r>
            <a:r>
              <a:rPr lang="cs-CZ" sz="2200" dirty="0"/>
              <a:t>Ječný, </a:t>
            </a:r>
            <a:endParaRPr lang="cs-CZ" sz="2200" dirty="0" smtClean="0"/>
          </a:p>
          <a:p>
            <a:pPr marL="342900" indent="-342900" algn="just">
              <a:buFont typeface="Wingdings" panose="05000000000000000000" pitchFamily="2" charset="2"/>
              <a:buChar char="ü"/>
            </a:pPr>
            <a:r>
              <a:rPr lang="cs-CZ" sz="2200" dirty="0" smtClean="0"/>
              <a:t>Ladislav </a:t>
            </a:r>
            <a:r>
              <a:rPr lang="cs-CZ" sz="2200" dirty="0"/>
              <a:t>Špaček, </a:t>
            </a:r>
            <a:endParaRPr lang="cs-CZ" sz="2200" dirty="0" smtClean="0"/>
          </a:p>
          <a:p>
            <a:pPr marL="342900" indent="-342900" algn="just">
              <a:buFont typeface="Wingdings" panose="05000000000000000000" pitchFamily="2" charset="2"/>
              <a:buChar char="ü"/>
            </a:pPr>
            <a:r>
              <a:rPr lang="cs-CZ" sz="2200" dirty="0" smtClean="0"/>
              <a:t>Eliška </a:t>
            </a:r>
            <a:r>
              <a:rPr lang="cs-CZ" sz="2200" dirty="0"/>
              <a:t>Hašková </a:t>
            </a:r>
            <a:r>
              <a:rPr lang="cs-CZ" sz="2200" dirty="0" err="1" smtClean="0"/>
              <a:t>Coolidge</a:t>
            </a:r>
            <a:r>
              <a:rPr lang="cs-CZ" sz="2200" dirty="0" smtClean="0"/>
              <a:t>,</a:t>
            </a:r>
          </a:p>
          <a:p>
            <a:pPr marL="342900" indent="-342900" algn="just">
              <a:buFont typeface="Wingdings" panose="05000000000000000000" pitchFamily="2" charset="2"/>
              <a:buChar char="ü"/>
            </a:pPr>
            <a:r>
              <a:rPr lang="cs-CZ" sz="2200" dirty="0" smtClean="0"/>
              <a:t>a další osobnosti etikety zde neuvedené.</a:t>
            </a:r>
          </a:p>
        </p:txBody>
      </p:sp>
    </p:spTree>
    <p:extLst>
      <p:ext uri="{BB962C8B-B14F-4D97-AF65-F5344CB8AC3E}">
        <p14:creationId xmlns:p14="http://schemas.microsoft.com/office/powerpoint/2010/main" val="1782762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3658</TotalTime>
  <Words>2170</Words>
  <Application>Microsoft Office PowerPoint</Application>
  <PresentationFormat>Předvádění na obrazovce (16:9)</PresentationFormat>
  <Paragraphs>146</Paragraphs>
  <Slides>20</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20</vt:i4>
      </vt:variant>
    </vt:vector>
  </HeadingPairs>
  <TitlesOfParts>
    <vt:vector size="25" baseType="lpstr">
      <vt:lpstr>Arial</vt:lpstr>
      <vt:lpstr>Calibri</vt:lpstr>
      <vt:lpstr>Times New Roman</vt:lpstr>
      <vt:lpstr>Wingdings</vt:lpstr>
      <vt:lpstr>SLU</vt:lpstr>
      <vt:lpstr>Název prezentace</vt:lpstr>
      <vt:lpstr>1.Úvod do pravidel společenského styku     </vt:lpstr>
      <vt:lpstr>Základní pravidla a pojmy  </vt:lpstr>
      <vt:lpstr>Základní pravidla a pojmy  </vt:lpstr>
      <vt:lpstr>Etiketa a její historie </vt:lpstr>
      <vt:lpstr>Etiketa a její historie </vt:lpstr>
      <vt:lpstr>Etiketa a její historie </vt:lpstr>
      <vt:lpstr>Osobnosti české etikety </vt:lpstr>
      <vt:lpstr>Osobnosti české etikety </vt:lpstr>
      <vt:lpstr>Osobnosti české etikety </vt:lpstr>
      <vt:lpstr>Osobnosti české etikety </vt:lpstr>
      <vt:lpstr>Osobnosti české etikety </vt:lpstr>
      <vt:lpstr>Osobnosti české etikety </vt:lpstr>
      <vt:lpstr>Společenská významnost lidí </vt:lpstr>
      <vt:lpstr>Společenská významnost lidí </vt:lpstr>
      <vt:lpstr>Společenská významnost lidí </vt:lpstr>
      <vt:lpstr>Společenská významnost lidí </vt:lpstr>
      <vt:lpstr>Společenská významnost lidí </vt:lpstr>
      <vt:lpstr>Výběr z použité literatury: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186</cp:revision>
  <dcterms:created xsi:type="dcterms:W3CDTF">2016-07-06T15:42:34Z</dcterms:created>
  <dcterms:modified xsi:type="dcterms:W3CDTF">2018-03-28T14:48:05Z</dcterms:modified>
</cp:coreProperties>
</file>