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00CE75-F83B-4861-8D7C-06A39751BD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20F082E-3134-4BA2-9654-C04B2370DE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A2ABD55-5E78-4908-B439-5D82848AB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51779-E50F-4213-9AD8-48434CE093F6}" type="datetimeFigureOut">
              <a:rPr lang="cs-CZ" smtClean="0"/>
              <a:t>22.10.2021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DF2DFD0-FEE5-4548-970D-2339CA150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16B8B40-2F8C-4909-8064-D74A3A578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C1B8-F34E-46DB-B491-27DF2083BA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2105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13D521-F29C-4625-B803-14EAED624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117ACFE-967E-4504-9FC0-7A0213C7AE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F697771-03A7-494B-8873-6D0AF715A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51779-E50F-4213-9AD8-48434CE093F6}" type="datetimeFigureOut">
              <a:rPr lang="cs-CZ" smtClean="0"/>
              <a:t>22.10.2021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F74CBB2-4FF6-4B13-B407-EF6CA1A75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50F4355-B210-47DD-90BE-A7ACB914B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C1B8-F34E-46DB-B491-27DF2083BA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2654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03E56B7-18B7-4EE2-899D-0C1899B1F6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ABB415A-9D2D-4D0A-96DF-403913E92B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5A9FC9A-DA48-4923-9FF4-417820A51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51779-E50F-4213-9AD8-48434CE093F6}" type="datetimeFigureOut">
              <a:rPr lang="cs-CZ" smtClean="0"/>
              <a:t>22.10.2021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877CB93-36CB-454B-BCF7-0858A3AB3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C18381E-2A49-416B-A31C-6D2F33DD1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C1B8-F34E-46DB-B491-27DF2083BA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9915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3E4382-14A1-4926-8C0B-3C3C80DD6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5E13495-2EAA-4707-8D52-6FD224CAC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17A5D2C-04C1-4DEA-8839-6BCDDFA3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51779-E50F-4213-9AD8-48434CE093F6}" type="datetimeFigureOut">
              <a:rPr lang="cs-CZ" smtClean="0"/>
              <a:t>22.10.2021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5EE84F8-0DF1-494F-8663-64AD5C694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C211F45-E769-4244-A9DB-76E1CB995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C1B8-F34E-46DB-B491-27DF2083BA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5019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4ABDF6-7FCF-4586-837B-54BA713FD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08FB5D3-2F3C-46EE-BE77-E8B859BA1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814A0BE-0C2A-496E-A6FF-A7D6FFF5B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51779-E50F-4213-9AD8-48434CE093F6}" type="datetimeFigureOut">
              <a:rPr lang="cs-CZ" smtClean="0"/>
              <a:t>22.10.2021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7024809-6645-4C4A-AC23-E80C7E574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50C1CAE-C5AF-4E5D-9757-96CCA7E3D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C1B8-F34E-46DB-B491-27DF2083BA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8115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A87D09-48F2-47A2-ABC4-8FC539A6A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1DAC7EE-4BAA-4E0E-A683-362E30EAE4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EA255D27-DF9C-4A66-B6BA-E74649B163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224AEF9-A81F-4390-82B1-BC75D0F7E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51779-E50F-4213-9AD8-48434CE093F6}" type="datetimeFigureOut">
              <a:rPr lang="cs-CZ" smtClean="0"/>
              <a:t>22.10.2021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EB444FD-69A7-4DA9-9F2C-A2D24B5D8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25C707F-25CB-4EAF-B828-FA61F45C1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C1B8-F34E-46DB-B491-27DF2083BA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8995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01B437-4538-4960-8124-696BAA3D3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D500E5F-1000-481A-9383-E3D5AA0155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A7ED645-BA18-41D2-9EE5-076122143B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1F7B0D00-E917-4ACB-A143-32FD169B48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FABE1EE0-EE3F-4D8E-8748-33B79DE366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12079DA-1C57-47A0-A61D-69EDF55F4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51779-E50F-4213-9AD8-48434CE093F6}" type="datetimeFigureOut">
              <a:rPr lang="cs-CZ" smtClean="0"/>
              <a:t>22.10.2021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D285F1D-5B49-4F5A-A170-225376ED0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AAE8309-7921-48F7-A516-9EB2542C1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C1B8-F34E-46DB-B491-27DF2083BA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3225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4F3627-97AB-438F-BEA3-B6C465896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AA4EF0F-28CD-4BAE-895E-803557057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51779-E50F-4213-9AD8-48434CE093F6}" type="datetimeFigureOut">
              <a:rPr lang="cs-CZ" smtClean="0"/>
              <a:t>22.10.2021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EFE7DAB-D7AB-42C3-924D-D3FE980EF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CA2E7B5-4228-4B50-9884-DC870E50E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C1B8-F34E-46DB-B491-27DF2083BA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7471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F6915DD-4685-40B7-8D24-A60448B60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51779-E50F-4213-9AD8-48434CE093F6}" type="datetimeFigureOut">
              <a:rPr lang="cs-CZ" smtClean="0"/>
              <a:t>22.10.2021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CDAFAFA-ACCC-4E2F-8BA1-EEFE6C856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4726D4-246A-4498-8A2D-957A32301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C1B8-F34E-46DB-B491-27DF2083BA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7666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503A85-F37B-48CC-B37A-7624F5470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B17CCB7-096A-4645-8A80-6C0C6A1D55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8B4BD999-5118-45B9-9EFB-F4DE1CC4BE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B6BCFF6-A65F-4E17-A7C2-06EBE340C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51779-E50F-4213-9AD8-48434CE093F6}" type="datetimeFigureOut">
              <a:rPr lang="cs-CZ" smtClean="0"/>
              <a:t>22.10.2021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7D9C362-5181-448B-9474-EF5A1FEFA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034AFA6-6C05-4471-8641-E2A734C28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C1B8-F34E-46DB-B491-27DF2083BA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3786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FC7A23-3E7B-4F9D-9B37-EDDC94825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A6C4466-C8E0-4D0F-8B09-8FD867BE16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79CA115B-A548-4111-9822-ECBEF0BF0D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D0E1379-E250-418B-A3F0-AE687F408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51779-E50F-4213-9AD8-48434CE093F6}" type="datetimeFigureOut">
              <a:rPr lang="cs-CZ" smtClean="0"/>
              <a:t>22.10.2021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F8FC225-6EFA-440C-9C88-4EF53CACF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DB0A14A-2860-4C33-9C3C-E72CFD07A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C1B8-F34E-46DB-B491-27DF2083BA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8518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F3466C1-0651-4DB2-B8A1-EF9DD8879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2571A00-2417-49F7-B241-864CBE60A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CB3AA53-AE4A-44FC-83F4-AFBB5CD845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51779-E50F-4213-9AD8-48434CE093F6}" type="datetimeFigureOut">
              <a:rPr lang="cs-CZ" smtClean="0"/>
              <a:t>22.10.2021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1F7250B-29F8-48C2-90EF-4EE3449ABE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300DEC5-F764-4DF7-BE64-E98FD0AFF2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0C1B8-F34E-46DB-B491-27DF2083BA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0743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/>
          <p:cNvGraphicFramePr>
            <a:graphicFrameLocks noChangeAspect="1"/>
          </p:cNvGraphicFramePr>
          <p:nvPr>
            <p:extLst/>
          </p:nvPr>
        </p:nvGraphicFramePr>
        <p:xfrm>
          <a:off x="0" y="-1256773"/>
          <a:ext cx="12192000" cy="8114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HOTO-PAINT" r:id="rId3" imgW="3901320" imgH="2596680" progId="CorelPHOTOPAINT.Image.19">
                  <p:embed/>
                </p:oleObj>
              </mc:Choice>
              <mc:Fallback>
                <p:oleObj name="PHOTO-PAINT" r:id="rId3" imgW="3901320" imgH="2596680" progId="CorelPHOTOPAINT.Image.19">
                  <p:embed/>
                  <p:pic>
                    <p:nvPicPr>
                      <p:cNvPr id="5" name="Objek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-1256773"/>
                        <a:ext cx="12192000" cy="81147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ovéPole 9"/>
          <p:cNvSpPr txBox="1"/>
          <p:nvPr/>
        </p:nvSpPr>
        <p:spPr>
          <a:xfrm>
            <a:off x="6585527" y="5917717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800" dirty="0">
                <a:latin typeface="Comic Sans MS" panose="030F0702030302020204" pitchFamily="66" charset="0"/>
              </a:rPr>
              <a:t>Martina Chylková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F9A38F3-A256-4524-90BA-BEB5F6607B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>
                <a:latin typeface="Comic Sans MS" panose="030F0702030302020204" pitchFamily="66" charset="0"/>
              </a:rPr>
              <a:t>MARKETING</a:t>
            </a:r>
            <a:endParaRPr lang="en-GB" b="1" dirty="0">
              <a:latin typeface="Comic Sans MS" panose="030F0702030302020204" pitchFamily="66" charset="0"/>
            </a:endParaRPr>
          </a:p>
        </p:txBody>
      </p:sp>
      <p:sp>
        <p:nvSpPr>
          <p:cNvPr id="6" name="Podnadpis 5">
            <a:extLst>
              <a:ext uri="{FF2B5EF4-FFF2-40B4-BE49-F238E27FC236}">
                <a16:creationId xmlns:a16="http://schemas.microsoft.com/office/drawing/2014/main" id="{7C135062-0505-4F87-A9EC-BC4F1B6F87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3A7898BA-454B-4C19-879C-447722307011}"/>
              </a:ext>
            </a:extLst>
          </p:cNvPr>
          <p:cNvSpPr txBox="1"/>
          <p:nvPr/>
        </p:nvSpPr>
        <p:spPr>
          <a:xfrm>
            <a:off x="2484582" y="18010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7485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9101449"/>
              </p:ext>
            </p:extLst>
          </p:nvPr>
        </p:nvGraphicFramePr>
        <p:xfrm>
          <a:off x="0" y="-578417"/>
          <a:ext cx="12723223" cy="7918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PHOTO-PAINT" r:id="rId3" imgW="6553080" imgH="4078080" progId="CorelPHOTOPAINT.Image.19">
                  <p:embed/>
                </p:oleObj>
              </mc:Choice>
              <mc:Fallback>
                <p:oleObj name="PHOTO-PAINT" r:id="rId3" imgW="6553080" imgH="4078080" progId="CorelPHOTOPAINT.Image.19">
                  <p:embed/>
                  <p:pic>
                    <p:nvPicPr>
                      <p:cNvPr id="4" name="Objek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-578417"/>
                        <a:ext cx="12723223" cy="79181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Nadpis 7">
            <a:extLst>
              <a:ext uri="{FF2B5EF4-FFF2-40B4-BE49-F238E27FC236}">
                <a16:creationId xmlns:a16="http://schemas.microsoft.com/office/drawing/2014/main" id="{DB5D69EC-15B0-4E39-B3DB-E7C8610CA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Viner Hand ITC" panose="03070502030502020203" pitchFamily="66" charset="0"/>
                <a:cs typeface="Times New Roman" panose="02020603050405020304" pitchFamily="18" charset="0"/>
              </a:rPr>
              <a:t>Marketing</a:t>
            </a:r>
            <a:endParaRPr lang="cs-CZ" dirty="0"/>
          </a:p>
        </p:txBody>
      </p:sp>
      <p:sp>
        <p:nvSpPr>
          <p:cNvPr id="11" name="Zástupný symbol pro obsah 10">
            <a:extLst>
              <a:ext uri="{FF2B5EF4-FFF2-40B4-BE49-F238E27FC236}">
                <a16:creationId xmlns:a16="http://schemas.microsoft.com/office/drawing/2014/main" id="{08D885B8-9961-4042-84F7-6DF2F839F5D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Zástupný symbol pro obsah 11">
            <a:extLst>
              <a:ext uri="{FF2B5EF4-FFF2-40B4-BE49-F238E27FC236}">
                <a16:creationId xmlns:a16="http://schemas.microsoft.com/office/drawing/2014/main" id="{43FD9A78-8259-40ED-B818-E3F072D3BD6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Process of </a:t>
            </a:r>
            <a:r>
              <a:rPr lang="en-GB" b="1" dirty="0"/>
              <a:t>planning</a:t>
            </a:r>
            <a:r>
              <a:rPr lang="en-GB" dirty="0"/>
              <a:t>, </a:t>
            </a:r>
            <a:r>
              <a:rPr lang="en-GB" b="1" dirty="0"/>
              <a:t>designing</a:t>
            </a:r>
            <a:r>
              <a:rPr lang="en-GB" dirty="0"/>
              <a:t>, </a:t>
            </a:r>
            <a:r>
              <a:rPr lang="en-GB" b="1" dirty="0"/>
              <a:t>pricing</a:t>
            </a:r>
            <a:r>
              <a:rPr lang="en-GB" dirty="0"/>
              <a:t>, </a:t>
            </a:r>
            <a:r>
              <a:rPr lang="en-GB" b="1" dirty="0"/>
              <a:t>promoting</a:t>
            </a:r>
            <a:r>
              <a:rPr lang="en-GB" dirty="0"/>
              <a:t> and </a:t>
            </a:r>
            <a:r>
              <a:rPr lang="en-GB" b="1" dirty="0"/>
              <a:t>distributing ideas</a:t>
            </a:r>
            <a:r>
              <a:rPr lang="en-GB" dirty="0"/>
              <a:t>, </a:t>
            </a:r>
            <a:r>
              <a:rPr lang="en-GB" b="1" dirty="0"/>
              <a:t>goods</a:t>
            </a:r>
            <a:r>
              <a:rPr lang="en-GB" dirty="0"/>
              <a:t> and </a:t>
            </a:r>
            <a:r>
              <a:rPr lang="en-GB" b="1" dirty="0"/>
              <a:t>services</a:t>
            </a:r>
            <a:r>
              <a:rPr lang="en-GB" dirty="0"/>
              <a:t>, in order to </a:t>
            </a:r>
            <a:r>
              <a:rPr lang="en-GB" b="1" dirty="0"/>
              <a:t>satisfy</a:t>
            </a:r>
            <a:r>
              <a:rPr lang="en-GB" dirty="0"/>
              <a:t> customer </a:t>
            </a:r>
            <a:r>
              <a:rPr lang="en-GB" b="1" dirty="0"/>
              <a:t>needs</a:t>
            </a:r>
            <a:r>
              <a:rPr lang="en-GB" dirty="0"/>
              <a:t>, so as to make </a:t>
            </a:r>
            <a:r>
              <a:rPr lang="en-GB" b="1" dirty="0"/>
              <a:t>profit</a:t>
            </a:r>
            <a:r>
              <a:rPr lang="en-GB" dirty="0"/>
              <a:t>. </a:t>
            </a:r>
          </a:p>
          <a:p>
            <a:endParaRPr lang="cs-CZ" dirty="0"/>
          </a:p>
          <a:p>
            <a:pPr algn="just"/>
            <a:r>
              <a:rPr lang="en-GB" dirty="0"/>
              <a:t>market-oriented</a:t>
            </a:r>
          </a:p>
          <a:p>
            <a:pPr algn="just"/>
            <a:r>
              <a:rPr lang="en-GB" dirty="0"/>
              <a:t>market segments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/>
          </p:nvPr>
        </p:nvGraphicFramePr>
        <p:xfrm>
          <a:off x="11353801" y="5821772"/>
          <a:ext cx="708891" cy="103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PHOTO-PAINT" r:id="rId5" imgW="780120" imgH="1036080" progId="CorelPHOTOPAINT.Image.19">
                  <p:embed/>
                </p:oleObj>
              </mc:Choice>
              <mc:Fallback>
                <p:oleObj name="PHOTO-PAINT" r:id="rId5" imgW="780120" imgH="1036080" progId="CorelPHOTOPAINT.Image.19">
                  <p:embed/>
                  <p:pic>
                    <p:nvPicPr>
                      <p:cNvPr id="6" name="Objek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353801" y="5821772"/>
                        <a:ext cx="708891" cy="1036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5536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/>
          <p:cNvGraphicFramePr>
            <a:graphicFrameLocks noChangeAspect="1"/>
          </p:cNvGraphicFramePr>
          <p:nvPr>
            <p:extLst/>
          </p:nvPr>
        </p:nvGraphicFramePr>
        <p:xfrm>
          <a:off x="0" y="-578417"/>
          <a:ext cx="12723223" cy="7918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PHOTO-PAINT" r:id="rId3" imgW="6553080" imgH="4078080" progId="CorelPHOTOPAINT.Image.19">
                  <p:embed/>
                </p:oleObj>
              </mc:Choice>
              <mc:Fallback>
                <p:oleObj name="PHOTO-PAINT" r:id="rId3" imgW="6553080" imgH="4078080" progId="CorelPHOTOPAINT.Image.19">
                  <p:embed/>
                  <p:pic>
                    <p:nvPicPr>
                      <p:cNvPr id="4" name="Objek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-578417"/>
                        <a:ext cx="12723223" cy="79181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Nadpis 7">
            <a:extLst>
              <a:ext uri="{FF2B5EF4-FFF2-40B4-BE49-F238E27FC236}">
                <a16:creationId xmlns:a16="http://schemas.microsoft.com/office/drawing/2014/main" id="{DB5D69EC-15B0-4E39-B3DB-E7C8610CA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Viner Hand ITC" panose="03070502030502020203" pitchFamily="66" charset="0"/>
                <a:cs typeface="Times New Roman" panose="02020603050405020304" pitchFamily="18" charset="0"/>
              </a:rPr>
              <a:t>Marketing</a:t>
            </a:r>
            <a:endParaRPr lang="cs-CZ" dirty="0"/>
          </a:p>
        </p:txBody>
      </p:sp>
      <p:sp>
        <p:nvSpPr>
          <p:cNvPr id="11" name="Zástupný symbol pro obsah 10">
            <a:extLst>
              <a:ext uri="{FF2B5EF4-FFF2-40B4-BE49-F238E27FC236}">
                <a16:creationId xmlns:a16="http://schemas.microsoft.com/office/drawing/2014/main" id="{08D885B8-9961-4042-84F7-6DF2F839F5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7696200" cy="4351338"/>
          </a:xfrm>
        </p:spPr>
        <p:txBody>
          <a:bodyPr/>
          <a:lstStyle/>
          <a:p>
            <a:r>
              <a:rPr lang="en-GB" dirty="0"/>
              <a:t>Buying behaviour, </a:t>
            </a:r>
          </a:p>
          <a:p>
            <a:r>
              <a:rPr lang="en-GB" dirty="0"/>
              <a:t>demographic and geographic factors,</a:t>
            </a:r>
          </a:p>
          <a:p>
            <a:r>
              <a:rPr lang="en-GB" dirty="0"/>
              <a:t> socio-economic factors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12" name="Zástupný symbol pro obsah 11">
            <a:extLst>
              <a:ext uri="{FF2B5EF4-FFF2-40B4-BE49-F238E27FC236}">
                <a16:creationId xmlns:a16="http://schemas.microsoft.com/office/drawing/2014/main" id="{43FD9A78-8259-40ED-B818-E3F072D3BD6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/>
          </p:nvPr>
        </p:nvGraphicFramePr>
        <p:xfrm>
          <a:off x="11353801" y="5821772"/>
          <a:ext cx="708891" cy="103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PHOTO-PAINT" r:id="rId5" imgW="780120" imgH="1036080" progId="CorelPHOTOPAINT.Image.19">
                  <p:embed/>
                </p:oleObj>
              </mc:Choice>
              <mc:Fallback>
                <p:oleObj name="PHOTO-PAINT" r:id="rId5" imgW="780120" imgH="1036080" progId="CorelPHOTOPAINT.Image.19">
                  <p:embed/>
                  <p:pic>
                    <p:nvPicPr>
                      <p:cNvPr id="6" name="Objek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353801" y="5821772"/>
                        <a:ext cx="708891" cy="1036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1900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/>
          <p:cNvGraphicFramePr>
            <a:graphicFrameLocks noChangeAspect="1"/>
          </p:cNvGraphicFramePr>
          <p:nvPr>
            <p:extLst/>
          </p:nvPr>
        </p:nvGraphicFramePr>
        <p:xfrm>
          <a:off x="0" y="-578417"/>
          <a:ext cx="12723223" cy="7918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PHOTO-PAINT" r:id="rId3" imgW="6553080" imgH="4078080" progId="CorelPHOTOPAINT.Image.19">
                  <p:embed/>
                </p:oleObj>
              </mc:Choice>
              <mc:Fallback>
                <p:oleObj name="PHOTO-PAINT" r:id="rId3" imgW="6553080" imgH="4078080" progId="CorelPHOTOPAINT.Image.19">
                  <p:embed/>
                  <p:pic>
                    <p:nvPicPr>
                      <p:cNvPr id="4" name="Objek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-578417"/>
                        <a:ext cx="12723223" cy="79181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Nadpis 7">
            <a:extLst>
              <a:ext uri="{FF2B5EF4-FFF2-40B4-BE49-F238E27FC236}">
                <a16:creationId xmlns:a16="http://schemas.microsoft.com/office/drawing/2014/main" id="{DB5D69EC-15B0-4E39-B3DB-E7C8610CA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Viner Hand ITC" panose="03070502030502020203" pitchFamily="66" charset="0"/>
                <a:cs typeface="Times New Roman" panose="02020603050405020304" pitchFamily="18" charset="0"/>
              </a:rPr>
              <a:t>Marketing</a:t>
            </a:r>
            <a:endParaRPr lang="cs-CZ" dirty="0"/>
          </a:p>
        </p:txBody>
      </p:sp>
      <p:sp>
        <p:nvSpPr>
          <p:cNvPr id="11" name="Zástupný symbol pro obsah 10">
            <a:extLst>
              <a:ext uri="{FF2B5EF4-FFF2-40B4-BE49-F238E27FC236}">
                <a16:creationId xmlns:a16="http://schemas.microsoft.com/office/drawing/2014/main" id="{08D885B8-9961-4042-84F7-6DF2F839F5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7696200" cy="4351338"/>
          </a:xfrm>
        </p:spPr>
        <p:txBody>
          <a:bodyPr>
            <a:normAutofit fontScale="92500"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Primary research</a:t>
            </a:r>
          </a:p>
          <a:p>
            <a:pPr>
              <a:buNone/>
            </a:pPr>
            <a:endParaRPr lang="en-GB" b="1" dirty="0"/>
          </a:p>
          <a:p>
            <a:r>
              <a:rPr lang="en-GB" b="1" dirty="0">
                <a:solidFill>
                  <a:schemeClr val="accent1"/>
                </a:solidFill>
              </a:rPr>
              <a:t>Secondary research</a:t>
            </a:r>
          </a:p>
          <a:p>
            <a:endParaRPr lang="en-GB" b="1" dirty="0"/>
          </a:p>
          <a:p>
            <a:r>
              <a:rPr lang="en-GB" b="1" dirty="0"/>
              <a:t>How buyers, competition and market share change</a:t>
            </a:r>
          </a:p>
          <a:p>
            <a:r>
              <a:rPr lang="en-GB" b="1" dirty="0"/>
              <a:t>Present and potential customers</a:t>
            </a:r>
          </a:p>
          <a:p>
            <a:r>
              <a:rPr lang="en-GB" b="1" dirty="0"/>
              <a:t>Buying motives</a:t>
            </a:r>
          </a:p>
          <a:p>
            <a:r>
              <a:rPr lang="en-GB" b="1" dirty="0"/>
              <a:t>Reaction of consumers</a:t>
            </a:r>
          </a:p>
          <a:p>
            <a:r>
              <a:rPr lang="en-GB" b="1" dirty="0"/>
              <a:t>Nature and extent of competition</a:t>
            </a:r>
            <a:endParaRPr lang="cs-CZ" b="1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12" name="Zástupný symbol pro obsah 11">
            <a:extLst>
              <a:ext uri="{FF2B5EF4-FFF2-40B4-BE49-F238E27FC236}">
                <a16:creationId xmlns:a16="http://schemas.microsoft.com/office/drawing/2014/main" id="{43FD9A78-8259-40ED-B818-E3F072D3BD6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/>
          </p:nvPr>
        </p:nvGraphicFramePr>
        <p:xfrm>
          <a:off x="11353801" y="5821772"/>
          <a:ext cx="708891" cy="103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PHOTO-PAINT" r:id="rId5" imgW="780120" imgH="1036080" progId="CorelPHOTOPAINT.Image.19">
                  <p:embed/>
                </p:oleObj>
              </mc:Choice>
              <mc:Fallback>
                <p:oleObj name="PHOTO-PAINT" r:id="rId5" imgW="780120" imgH="1036080" progId="CorelPHOTOPAINT.Image.19">
                  <p:embed/>
                  <p:pic>
                    <p:nvPicPr>
                      <p:cNvPr id="6" name="Objek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353801" y="5821772"/>
                        <a:ext cx="708891" cy="1036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8436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/>
          <p:cNvGraphicFramePr>
            <a:graphicFrameLocks noChangeAspect="1"/>
          </p:cNvGraphicFramePr>
          <p:nvPr>
            <p:extLst/>
          </p:nvPr>
        </p:nvGraphicFramePr>
        <p:xfrm>
          <a:off x="0" y="-578417"/>
          <a:ext cx="12723223" cy="7918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PHOTO-PAINT" r:id="rId3" imgW="6553080" imgH="4078080" progId="CorelPHOTOPAINT.Image.19">
                  <p:embed/>
                </p:oleObj>
              </mc:Choice>
              <mc:Fallback>
                <p:oleObj name="PHOTO-PAINT" r:id="rId3" imgW="6553080" imgH="4078080" progId="CorelPHOTOPAINT.Image.19">
                  <p:embed/>
                  <p:pic>
                    <p:nvPicPr>
                      <p:cNvPr id="4" name="Objek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-578417"/>
                        <a:ext cx="12723223" cy="79181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Nadpis 12">
            <a:extLst>
              <a:ext uri="{FF2B5EF4-FFF2-40B4-BE49-F238E27FC236}">
                <a16:creationId xmlns:a16="http://schemas.microsoft.com/office/drawing/2014/main" id="{444C0827-BC5E-4B5C-A4E7-9A9A6E6E9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Viner Hand ITC" panose="03070502030502020203" pitchFamily="66" charset="0"/>
                <a:cs typeface="Times New Roman" panose="02020603050405020304" pitchFamily="18" charset="0"/>
              </a:rPr>
              <a:t>Marketing</a:t>
            </a:r>
            <a:endParaRPr lang="cs-CZ" dirty="0"/>
          </a:p>
        </p:txBody>
      </p:sp>
      <p:sp>
        <p:nvSpPr>
          <p:cNvPr id="14" name="Zástupný symbol pro obsah 13">
            <a:extLst>
              <a:ext uri="{FF2B5EF4-FFF2-40B4-BE49-F238E27FC236}">
                <a16:creationId xmlns:a16="http://schemas.microsoft.com/office/drawing/2014/main" id="{11F05734-4A85-4E18-83D3-39166F7699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Can you explain the four Ps?</a:t>
            </a:r>
          </a:p>
          <a:p>
            <a:endParaRPr lang="en-GB" dirty="0"/>
          </a:p>
          <a:p>
            <a:r>
              <a:rPr lang="en-GB" dirty="0"/>
              <a:t>Place</a:t>
            </a:r>
          </a:p>
          <a:p>
            <a:r>
              <a:rPr lang="en-GB" dirty="0"/>
              <a:t>Price</a:t>
            </a:r>
          </a:p>
          <a:p>
            <a:r>
              <a:rPr lang="en-GB" dirty="0"/>
              <a:t>Promotion</a:t>
            </a:r>
          </a:p>
          <a:p>
            <a:r>
              <a:rPr lang="en-GB" dirty="0"/>
              <a:t>Product</a:t>
            </a:r>
          </a:p>
          <a:p>
            <a:endParaRPr lang="en-GB" dirty="0"/>
          </a:p>
          <a:p>
            <a:r>
              <a:rPr lang="en-GB" dirty="0"/>
              <a:t>People, process, physical evidence</a:t>
            </a:r>
            <a:endParaRPr lang="cs-CZ" dirty="0"/>
          </a:p>
          <a:p>
            <a:endParaRPr lang="cs-CZ" dirty="0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/>
          </p:nvPr>
        </p:nvGraphicFramePr>
        <p:xfrm>
          <a:off x="11353801" y="5821772"/>
          <a:ext cx="708891" cy="103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PHOTO-PAINT" r:id="rId5" imgW="780120" imgH="1036080" progId="CorelPHOTOPAINT.Image.19">
                  <p:embed/>
                </p:oleObj>
              </mc:Choice>
              <mc:Fallback>
                <p:oleObj name="PHOTO-PAINT" r:id="rId5" imgW="780120" imgH="1036080" progId="CorelPHOTOPAINT.Image.19">
                  <p:embed/>
                  <p:pic>
                    <p:nvPicPr>
                      <p:cNvPr id="6" name="Objek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353801" y="5821772"/>
                        <a:ext cx="708891" cy="1036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6217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/>
          <p:cNvGraphicFramePr>
            <a:graphicFrameLocks noChangeAspect="1"/>
          </p:cNvGraphicFramePr>
          <p:nvPr>
            <p:extLst/>
          </p:nvPr>
        </p:nvGraphicFramePr>
        <p:xfrm>
          <a:off x="0" y="-578417"/>
          <a:ext cx="12723223" cy="7918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PHOTO-PAINT" r:id="rId3" imgW="6553080" imgH="4078080" progId="CorelPHOTOPAINT.Image.19">
                  <p:embed/>
                </p:oleObj>
              </mc:Choice>
              <mc:Fallback>
                <p:oleObj name="PHOTO-PAINT" r:id="rId3" imgW="6553080" imgH="4078080" progId="CorelPHOTOPAINT.Image.19">
                  <p:embed/>
                  <p:pic>
                    <p:nvPicPr>
                      <p:cNvPr id="4" name="Objek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-578417"/>
                        <a:ext cx="12723223" cy="79181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Nadpis 12">
            <a:extLst>
              <a:ext uri="{FF2B5EF4-FFF2-40B4-BE49-F238E27FC236}">
                <a16:creationId xmlns:a16="http://schemas.microsoft.com/office/drawing/2014/main" id="{444C0827-BC5E-4B5C-A4E7-9A9A6E6E9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Viner Hand ITC" panose="03070502030502020203" pitchFamily="66" charset="0"/>
                <a:cs typeface="Times New Roman" panose="02020603050405020304" pitchFamily="18" charset="0"/>
              </a:rPr>
              <a:t>Marketing</a:t>
            </a:r>
            <a:endParaRPr lang="cs-CZ" dirty="0"/>
          </a:p>
        </p:txBody>
      </p:sp>
      <p:sp>
        <p:nvSpPr>
          <p:cNvPr id="14" name="Zástupný symbol pro obsah 13">
            <a:extLst>
              <a:ext uri="{FF2B5EF4-FFF2-40B4-BE49-F238E27FC236}">
                <a16:creationId xmlns:a16="http://schemas.microsoft.com/office/drawing/2014/main" id="{11F05734-4A85-4E18-83D3-39166F7699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400" dirty="0">
                <a:latin typeface="Freestyle Script" panose="030804020302050B0404" pitchFamily="66" charset="0"/>
              </a:rPr>
              <a:t>Niche</a:t>
            </a:r>
          </a:p>
          <a:p>
            <a:r>
              <a:rPr lang="en-GB" sz="4400" dirty="0">
                <a:solidFill>
                  <a:srgbClr val="00B0F0"/>
                </a:solidFill>
                <a:latin typeface="Freestyle Script" panose="030804020302050B0404" pitchFamily="66" charset="0"/>
              </a:rPr>
              <a:t>Segmentation</a:t>
            </a:r>
          </a:p>
          <a:p>
            <a:r>
              <a:rPr lang="en-GB" sz="4400" dirty="0">
                <a:solidFill>
                  <a:srgbClr val="7030A0"/>
                </a:solidFill>
                <a:latin typeface="Freestyle Script" panose="030804020302050B0404" pitchFamily="66" charset="0"/>
              </a:rPr>
              <a:t>Share</a:t>
            </a:r>
          </a:p>
          <a:p>
            <a:r>
              <a:rPr lang="en-GB" sz="4400" dirty="0">
                <a:solidFill>
                  <a:srgbClr val="FF0000"/>
                </a:solidFill>
                <a:latin typeface="Freestyle Script" panose="030804020302050B0404" pitchFamily="66" charset="0"/>
              </a:rPr>
              <a:t>Leader</a:t>
            </a:r>
          </a:p>
          <a:p>
            <a:r>
              <a:rPr lang="en-GB" sz="4400" dirty="0" smtClean="0">
                <a:latin typeface="Freestyle Script" panose="030804020302050B0404" pitchFamily="66" charset="0"/>
              </a:rPr>
              <a:t>Research</a:t>
            </a:r>
            <a:endParaRPr lang="en-GB" sz="4400" dirty="0">
              <a:latin typeface="Freestyle Script" panose="030804020302050B0404" pitchFamily="66" charset="0"/>
            </a:endParaRPr>
          </a:p>
          <a:p>
            <a:endParaRPr lang="cs-CZ" dirty="0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/>
          </p:nvPr>
        </p:nvGraphicFramePr>
        <p:xfrm>
          <a:off x="11353801" y="5821772"/>
          <a:ext cx="708891" cy="103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PHOTO-PAINT" r:id="rId5" imgW="780120" imgH="1036080" progId="CorelPHOTOPAINT.Image.19">
                  <p:embed/>
                </p:oleObj>
              </mc:Choice>
              <mc:Fallback>
                <p:oleObj name="PHOTO-PAINT" r:id="rId5" imgW="780120" imgH="1036080" progId="CorelPHOTOPAINT.Image.19">
                  <p:embed/>
                  <p:pic>
                    <p:nvPicPr>
                      <p:cNvPr id="6" name="Objek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353801" y="5821772"/>
                        <a:ext cx="708891" cy="1036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5359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/>
          <p:cNvGraphicFramePr>
            <a:graphicFrameLocks noChangeAspect="1"/>
          </p:cNvGraphicFramePr>
          <p:nvPr>
            <p:extLst/>
          </p:nvPr>
        </p:nvGraphicFramePr>
        <p:xfrm>
          <a:off x="0" y="-578417"/>
          <a:ext cx="12723223" cy="7918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PHOTO-PAINT" r:id="rId3" imgW="6553080" imgH="4078080" progId="CorelPHOTOPAINT.Image.19">
                  <p:embed/>
                </p:oleObj>
              </mc:Choice>
              <mc:Fallback>
                <p:oleObj name="PHOTO-PAINT" r:id="rId3" imgW="6553080" imgH="4078080" progId="CorelPHOTOPAINT.Image.19">
                  <p:embed/>
                  <p:pic>
                    <p:nvPicPr>
                      <p:cNvPr id="4" name="Objek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-578417"/>
                        <a:ext cx="12723223" cy="79181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Nadpis 12">
            <a:extLst>
              <a:ext uri="{FF2B5EF4-FFF2-40B4-BE49-F238E27FC236}">
                <a16:creationId xmlns:a16="http://schemas.microsoft.com/office/drawing/2014/main" id="{444C0827-BC5E-4B5C-A4E7-9A9A6E6E9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Viner Hand ITC" panose="03070502030502020203" pitchFamily="66" charset="0"/>
                <a:cs typeface="Times New Roman" panose="02020603050405020304" pitchFamily="18" charset="0"/>
              </a:rPr>
              <a:t>Marketing</a:t>
            </a:r>
            <a:endParaRPr lang="cs-CZ" dirty="0"/>
          </a:p>
        </p:txBody>
      </p:sp>
      <p:sp>
        <p:nvSpPr>
          <p:cNvPr id="14" name="Zástupný symbol pro obsah 13">
            <a:extLst>
              <a:ext uri="{FF2B5EF4-FFF2-40B4-BE49-F238E27FC236}">
                <a16:creationId xmlns:a16="http://schemas.microsoft.com/office/drawing/2014/main" id="{11F05734-4A85-4E18-83D3-39166F7699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0" lvl="6" indent="0">
              <a:buNone/>
            </a:pPr>
            <a:r>
              <a:rPr lang="en-GB" sz="4800" dirty="0">
                <a:latin typeface="Freestyle Script" panose="030804020302050B0404" pitchFamily="66" charset="0"/>
              </a:rPr>
              <a:t>What attracts customers?</a:t>
            </a:r>
          </a:p>
          <a:p>
            <a:pPr marL="571500" indent="-571500"/>
            <a:r>
              <a:rPr lang="en-GB" sz="4400" dirty="0">
                <a:latin typeface="Freestyle Script" panose="030804020302050B0404" pitchFamily="66" charset="0"/>
              </a:rPr>
              <a:t>Quality</a:t>
            </a:r>
          </a:p>
          <a:p>
            <a:pPr marL="571500" indent="-571500"/>
            <a:r>
              <a:rPr lang="en-GB" sz="4400" dirty="0">
                <a:latin typeface="Freestyle Script" panose="030804020302050B0404" pitchFamily="66" charset="0"/>
              </a:rPr>
              <a:t>Visual images</a:t>
            </a:r>
          </a:p>
          <a:p>
            <a:pPr marL="571500" indent="-571500"/>
            <a:r>
              <a:rPr lang="en-GB" sz="4400" dirty="0">
                <a:solidFill>
                  <a:srgbClr val="002060"/>
                </a:solidFill>
                <a:latin typeface="Freestyle Script" panose="030804020302050B0404" pitchFamily="66" charset="0"/>
              </a:rPr>
              <a:t>Products and services – similar</a:t>
            </a:r>
          </a:p>
          <a:p>
            <a:pPr marL="571500" indent="-571500"/>
            <a:r>
              <a:rPr lang="en-GB" sz="4400" dirty="0">
                <a:solidFill>
                  <a:srgbClr val="002060"/>
                </a:solidFill>
                <a:latin typeface="Freestyle Script" panose="030804020302050B0404" pitchFamily="66" charset="0"/>
              </a:rPr>
              <a:t>Distinguish itself from competitors</a:t>
            </a:r>
            <a:endParaRPr lang="cs-CZ" sz="4400" dirty="0">
              <a:solidFill>
                <a:srgbClr val="002060"/>
              </a:solidFill>
              <a:latin typeface="Freestyle Script" panose="030804020302050B0404" pitchFamily="66" charset="0"/>
            </a:endParaRPr>
          </a:p>
          <a:p>
            <a:pPr marL="0" indent="0">
              <a:buNone/>
            </a:pPr>
            <a:r>
              <a:rPr lang="cs-CZ" sz="4400" dirty="0">
                <a:solidFill>
                  <a:srgbClr val="002060"/>
                </a:solidFill>
                <a:latin typeface="Freestyle Script" panose="030804020302050B0404" pitchFamily="66" charset="0"/>
              </a:rPr>
              <a:t>		LOGOS</a:t>
            </a:r>
            <a:endParaRPr lang="cs-CZ" dirty="0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/>
          </p:nvPr>
        </p:nvGraphicFramePr>
        <p:xfrm>
          <a:off x="11353801" y="5821772"/>
          <a:ext cx="708891" cy="103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PHOTO-PAINT" r:id="rId5" imgW="780120" imgH="1036080" progId="CorelPHOTOPAINT.Image.19">
                  <p:embed/>
                </p:oleObj>
              </mc:Choice>
              <mc:Fallback>
                <p:oleObj name="PHOTO-PAINT" r:id="rId5" imgW="780120" imgH="1036080" progId="CorelPHOTOPAINT.Image.19">
                  <p:embed/>
                  <p:pic>
                    <p:nvPicPr>
                      <p:cNvPr id="6" name="Objek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353801" y="5821772"/>
                        <a:ext cx="708891" cy="1036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133707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120</Words>
  <Application>Microsoft Office PowerPoint</Application>
  <PresentationFormat>Širokoúhlá obrazovka</PresentationFormat>
  <Paragraphs>43</Paragraphs>
  <Slides>7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Freestyle Script</vt:lpstr>
      <vt:lpstr>Times New Roman</vt:lpstr>
      <vt:lpstr>Viner Hand ITC</vt:lpstr>
      <vt:lpstr>Motiv Office</vt:lpstr>
      <vt:lpstr>PHOTO-PAINT</vt:lpstr>
      <vt:lpstr>MARKETING</vt:lpstr>
      <vt:lpstr>Marketing</vt:lpstr>
      <vt:lpstr>Marketing</vt:lpstr>
      <vt:lpstr>Marketing</vt:lpstr>
      <vt:lpstr>Marketing</vt:lpstr>
      <vt:lpstr>Marketing</vt:lpstr>
      <vt:lpstr>Marketing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</dc:title>
  <dc:creator>Martina Chylková</dc:creator>
  <cp:lastModifiedBy>Admin</cp:lastModifiedBy>
  <cp:revision>4</cp:revision>
  <dcterms:created xsi:type="dcterms:W3CDTF">2020-11-27T16:08:47Z</dcterms:created>
  <dcterms:modified xsi:type="dcterms:W3CDTF">2021-10-22T06:02:57Z</dcterms:modified>
</cp:coreProperties>
</file>