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2" r:id="rId3"/>
    <p:sldId id="270" r:id="rId4"/>
    <p:sldId id="271" r:id="rId5"/>
    <p:sldId id="280" r:id="rId6"/>
    <p:sldId id="272" r:id="rId7"/>
    <p:sldId id="278" r:id="rId8"/>
    <p:sldId id="279" r:id="rId9"/>
    <p:sldId id="277"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395" autoAdjust="0"/>
  </p:normalViewPr>
  <p:slideViewPr>
    <p:cSldViewPr snapToGrid="0">
      <p:cViewPr varScale="1">
        <p:scale>
          <a:sx n="87" d="100"/>
          <a:sy n="87"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27.01.2020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27.01.2020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27.01.2020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27.01.2020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27.01.2020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27.01.2020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27.01.2020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27.01.2020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1" y="932723"/>
            <a:ext cx="7038037" cy="2880320"/>
          </a:xfrm>
          <a:prstGeom prst="rect">
            <a:avLst/>
          </a:prstGeom>
        </p:spPr>
        <p:txBody>
          <a:bodyPr anchor="t">
            <a:normAutofit/>
          </a:bodyPr>
          <a:lstStyle/>
          <a:p>
            <a:pPr algn="ctr"/>
            <a:r>
              <a:rPr lang="cs-CZ" sz="5333" b="1" dirty="0">
                <a:solidFill>
                  <a:schemeClr val="bg1"/>
                </a:solidFill>
                <a:latin typeface="Times New Roman" panose="02020603050405020304" pitchFamily="18" charset="0"/>
                <a:cs typeface="Times New Roman" panose="02020603050405020304" pitchFamily="18" charset="0"/>
              </a:rPr>
              <a:t>Cizojazyčná příprava </a:t>
            </a:r>
            <a:r>
              <a:rPr lang="en-GB" sz="5333" b="1" dirty="0">
                <a:solidFill>
                  <a:schemeClr val="bg1"/>
                </a:solidFill>
                <a:latin typeface="Times New Roman" panose="02020603050405020304" pitchFamily="18" charset="0"/>
                <a:cs typeface="Times New Roman" panose="02020603050405020304" pitchFamily="18" charset="0"/>
              </a:rPr>
              <a:t>AJ </a:t>
            </a:r>
            <a:r>
              <a:rPr lang="cs-CZ" sz="5333" b="1" dirty="0" smtClean="0">
                <a:solidFill>
                  <a:schemeClr val="bg1"/>
                </a:solidFill>
                <a:latin typeface="Times New Roman" panose="02020603050405020304" pitchFamily="18" charset="0"/>
                <a:cs typeface="Times New Roman" panose="02020603050405020304" pitchFamily="18" charset="0"/>
              </a:rPr>
              <a:t>2</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en-GB" sz="1867" dirty="0" smtClean="0">
                <a:solidFill>
                  <a:schemeClr val="bg1"/>
                </a:solidFill>
                <a:latin typeface="Times New Roman" panose="02020603050405020304" pitchFamily="18" charset="0"/>
                <a:cs typeface="Times New Roman" panose="02020603050405020304" pitchFamily="18" charset="0"/>
              </a:rPr>
              <a:t>Entrepreneurship – </a:t>
            </a:r>
            <a:r>
              <a:rPr lang="cs-CZ" sz="1867" dirty="0" smtClean="0">
                <a:solidFill>
                  <a:schemeClr val="bg1"/>
                </a:solidFill>
                <a:latin typeface="Times New Roman" panose="02020603050405020304" pitchFamily="18" charset="0"/>
                <a:cs typeface="Times New Roman" panose="02020603050405020304" pitchFamily="18" charset="0"/>
              </a:rPr>
              <a:t>business </a:t>
            </a:r>
            <a:r>
              <a:rPr lang="cs-CZ" sz="1867" dirty="0" err="1" smtClean="0">
                <a:solidFill>
                  <a:schemeClr val="bg1"/>
                </a:solidFill>
                <a:latin typeface="Times New Roman" panose="02020603050405020304" pitchFamily="18" charset="0"/>
                <a:cs typeface="Times New Roman" panose="02020603050405020304" pitchFamily="18" charset="0"/>
              </a:rPr>
              <a:t>organization</a:t>
            </a:r>
            <a:r>
              <a:rPr lang="cs-CZ" sz="1867" dirty="0" smtClean="0">
                <a:solidFill>
                  <a:schemeClr val="bg1"/>
                </a:solidFill>
                <a:latin typeface="Times New Roman" panose="02020603050405020304" pitchFamily="18" charset="0"/>
                <a:cs typeface="Times New Roman" panose="02020603050405020304" pitchFamily="18" charset="0"/>
              </a:rPr>
              <a:t> and </a:t>
            </a:r>
            <a:r>
              <a:rPr lang="cs-CZ" sz="1867" dirty="0" err="1" smtClean="0">
                <a:solidFill>
                  <a:schemeClr val="bg1"/>
                </a:solidFill>
                <a:latin typeface="Times New Roman" panose="02020603050405020304" pitchFamily="18" charset="0"/>
                <a:cs typeface="Times New Roman" panose="02020603050405020304" pitchFamily="18" charset="0"/>
              </a:rPr>
              <a:t>people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Janusz Karpeta</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Cizojazyčná příprava </a:t>
            </a:r>
            <a:r>
              <a:rPr lang="cs-CZ" altLang="cs-CZ" sz="1200" dirty="0" smtClean="0">
                <a:solidFill>
                  <a:srgbClr val="307871"/>
                </a:solidFill>
                <a:latin typeface="Times New Roman" panose="02020603050405020304" pitchFamily="18" charset="0"/>
                <a:cs typeface="Times New Roman" panose="02020603050405020304" pitchFamily="18" charset="0"/>
              </a:rPr>
              <a:t>2</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40887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70822" cy="461665"/>
          </a:xfrm>
          <a:prstGeom prst="rect">
            <a:avLst/>
          </a:prstGeom>
        </p:spPr>
        <p:txBody>
          <a:bodyPr wrap="none">
            <a:spAutoFit/>
          </a:bodyPr>
          <a:lstStyle/>
          <a:p>
            <a:pPr lvl="0">
              <a:defRPr/>
            </a:pPr>
            <a:r>
              <a:rPr lang="en-GB" sz="2400" kern="0" dirty="0">
                <a:solidFill>
                  <a:srgbClr val="307871"/>
                </a:solidFill>
                <a:latin typeface="Times New Roman"/>
              </a:rPr>
              <a:t>Outline of the presentation</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612843" y="2690336"/>
            <a:ext cx="8531157" cy="1477328"/>
          </a:xfrm>
          <a:prstGeom prst="rect">
            <a:avLst/>
          </a:prstGeom>
        </p:spPr>
        <p:txBody>
          <a:bodyPr wrap="square">
            <a:spAutoFit/>
          </a:bodyPr>
          <a:lstStyle/>
          <a:p>
            <a:pPr marL="285750" indent="-285750">
              <a:buFont typeface="Arial" panose="020B0604020202020204" pitchFamily="34" charset="0"/>
              <a:buChar char="•"/>
            </a:pPr>
            <a:r>
              <a:rPr lang="cs-CZ" b="1" dirty="0" err="1" smtClean="0">
                <a:solidFill>
                  <a:srgbClr val="307871"/>
                </a:solidFill>
                <a:latin typeface="Times New Roman" panose="02020603050405020304" pitchFamily="18" charset="0"/>
                <a:cs typeface="Times New Roman" panose="02020603050405020304" pitchFamily="18" charset="0"/>
              </a:rPr>
              <a:t>Vocabulary</a:t>
            </a:r>
            <a:r>
              <a:rPr lang="cs-CZ" b="1" dirty="0" smtClean="0">
                <a:solidFill>
                  <a:srgbClr val="307871"/>
                </a:solidFill>
                <a:latin typeface="Times New Roman" panose="02020603050405020304" pitchFamily="18" charset="0"/>
                <a:cs typeface="Times New Roman" panose="02020603050405020304" pitchFamily="18" charset="0"/>
              </a:rPr>
              <a:t> </a:t>
            </a:r>
            <a:endParaRPr lang="en-GB"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err="1" smtClean="0">
                <a:solidFill>
                  <a:srgbClr val="307871"/>
                </a:solidFill>
                <a:latin typeface="Times New Roman" panose="02020603050405020304" pitchFamily="18" charset="0"/>
                <a:cs typeface="Times New Roman" panose="02020603050405020304" pitchFamily="18" charset="0"/>
              </a:rPr>
              <a:t>Grammar</a:t>
            </a:r>
            <a:r>
              <a:rPr lang="cs-CZ" b="1" dirty="0" smtClean="0">
                <a:solidFill>
                  <a:srgbClr val="307871"/>
                </a:solidFill>
                <a:latin typeface="Times New Roman" panose="02020603050405020304" pitchFamily="18" charset="0"/>
                <a:cs typeface="Times New Roman" panose="02020603050405020304" pitchFamily="18" charset="0"/>
              </a:rPr>
              <a:t> </a:t>
            </a:r>
            <a:endParaRPr lang="en-GB"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err="1" smtClean="0">
                <a:solidFill>
                  <a:srgbClr val="307871"/>
                </a:solidFill>
                <a:latin typeface="Times New Roman" panose="02020603050405020304" pitchFamily="18" charset="0"/>
                <a:cs typeface="Times New Roman" panose="02020603050405020304" pitchFamily="18" charset="0"/>
              </a:rPr>
              <a:t>Expressions</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for</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meetings</a:t>
            </a: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smtClean="0">
                <a:solidFill>
                  <a:srgbClr val="307871"/>
                </a:solidFill>
                <a:latin typeface="Times New Roman" panose="02020603050405020304" pitchFamily="18" charset="0"/>
                <a:cs typeface="Times New Roman" panose="02020603050405020304" pitchFamily="18" charset="0"/>
              </a:rPr>
              <a:t>Entrepreneurship – business </a:t>
            </a:r>
            <a:r>
              <a:rPr lang="cs-CZ" b="1" dirty="0" err="1" smtClean="0">
                <a:solidFill>
                  <a:srgbClr val="307871"/>
                </a:solidFill>
                <a:latin typeface="Times New Roman" panose="02020603050405020304" pitchFamily="18" charset="0"/>
                <a:cs typeface="Times New Roman" panose="02020603050405020304" pitchFamily="18" charset="0"/>
              </a:rPr>
              <a:t>organization</a:t>
            </a:r>
            <a:r>
              <a:rPr lang="cs-CZ" b="1" dirty="0" smtClean="0">
                <a:solidFill>
                  <a:srgbClr val="307871"/>
                </a:solidFill>
                <a:latin typeface="Times New Roman" panose="02020603050405020304" pitchFamily="18" charset="0"/>
                <a:cs typeface="Times New Roman" panose="02020603050405020304" pitchFamily="18" charset="0"/>
              </a:rPr>
              <a:t> and </a:t>
            </a:r>
            <a:r>
              <a:rPr lang="cs-CZ" b="1" dirty="0" err="1" smtClean="0">
                <a:solidFill>
                  <a:srgbClr val="307871"/>
                </a:solidFill>
                <a:latin typeface="Times New Roman" panose="02020603050405020304" pitchFamily="18" charset="0"/>
                <a:cs typeface="Times New Roman" panose="02020603050405020304" pitchFamily="18" charset="0"/>
              </a:rPr>
              <a:t>people</a:t>
            </a:r>
            <a:r>
              <a:rPr lang="cs-CZ" b="1" dirty="0" smtClean="0">
                <a:solidFill>
                  <a:srgbClr val="307871"/>
                </a:solidFill>
                <a:latin typeface="Times New Roman" panose="02020603050405020304" pitchFamily="18" charset="0"/>
                <a:cs typeface="Times New Roman" panose="02020603050405020304" pitchFamily="18" charset="0"/>
              </a:rPr>
              <a:t> – </a:t>
            </a:r>
            <a:r>
              <a:rPr lang="cs-CZ" b="1" dirty="0" err="1" smtClean="0">
                <a:solidFill>
                  <a:srgbClr val="307871"/>
                </a:solidFill>
                <a:latin typeface="Times New Roman" panose="02020603050405020304" pitchFamily="18" charset="0"/>
                <a:cs typeface="Times New Roman" panose="02020603050405020304" pitchFamily="18" charset="0"/>
              </a:rPr>
              <a:t>meetings</a:t>
            </a:r>
            <a:r>
              <a:rPr lang="cs-CZ" b="1" dirty="0" smtClean="0">
                <a:solidFill>
                  <a:srgbClr val="307871"/>
                </a:solidFill>
                <a:latin typeface="Times New Roman" panose="02020603050405020304" pitchFamily="18" charset="0"/>
                <a:cs typeface="Times New Roman" panose="02020603050405020304" pitchFamily="18" charset="0"/>
              </a:rPr>
              <a:t> </a:t>
            </a:r>
            <a:r>
              <a:rPr lang="en-GB" b="1" dirty="0" smtClean="0">
                <a:solidFill>
                  <a:srgbClr val="307871"/>
                </a:solidFill>
                <a:latin typeface="Times New Roman" panose="02020603050405020304" pitchFamily="18" charset="0"/>
                <a:cs typeface="Times New Roman" panose="02020603050405020304" pitchFamily="18" charset="0"/>
              </a:rPr>
              <a:t> </a:t>
            </a:r>
            <a:r>
              <a:rPr lang="cs-CZ" b="1" dirty="0" smtClean="0">
                <a:solidFill>
                  <a:srgbClr val="307871"/>
                </a:solidFill>
                <a:latin typeface="Times New Roman" panose="02020603050405020304" pitchFamily="18" charset="0"/>
                <a:cs typeface="Times New Roman" panose="02020603050405020304" pitchFamily="18" charset="0"/>
              </a:rPr>
              <a:t>  </a:t>
            </a: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147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19354" cy="461665"/>
          </a:xfrm>
          <a:prstGeom prst="rect">
            <a:avLst/>
          </a:prstGeom>
        </p:spPr>
        <p:txBody>
          <a:bodyPr wrap="none">
            <a:spAutoFit/>
          </a:bodyPr>
          <a:lstStyle/>
          <a:p>
            <a:pPr lvl="0">
              <a:defRPr/>
            </a:pPr>
            <a:r>
              <a:rPr lang="cs-CZ" sz="2400" kern="0" dirty="0" err="1" smtClean="0">
                <a:solidFill>
                  <a:srgbClr val="307871"/>
                </a:solidFill>
                <a:latin typeface="Times New Roman"/>
              </a:rPr>
              <a:t>Vocabulary</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598517" y="1164854"/>
            <a:ext cx="8545484" cy="4770537"/>
          </a:xfrm>
          <a:prstGeom prst="rect">
            <a:avLst/>
          </a:prstGeom>
        </p:spPr>
        <p:txBody>
          <a:bodyPr wrap="square">
            <a:spAutoFit/>
          </a:bodyPr>
          <a:lstStyle/>
          <a:p>
            <a:r>
              <a:rPr lang="cs-CZ" sz="1600" b="1" dirty="0" err="1" smtClean="0">
                <a:solidFill>
                  <a:srgbClr val="307871"/>
                </a:solidFill>
                <a:latin typeface="Times New Roman" panose="02020603050405020304" pitchFamily="18" charset="0"/>
                <a:cs typeface="Times New Roman" panose="02020603050405020304" pitchFamily="18" charset="0"/>
              </a:rPr>
              <a:t>Keywords</a:t>
            </a:r>
            <a:r>
              <a:rPr lang="cs-CZ" sz="1600" b="1" dirty="0" smtClean="0">
                <a:solidFill>
                  <a:srgbClr val="307871"/>
                </a:solidFill>
                <a:latin typeface="Times New Roman" panose="02020603050405020304" pitchFamily="18" charset="0"/>
                <a:cs typeface="Times New Roman" panose="02020603050405020304" pitchFamily="18" charset="0"/>
              </a:rPr>
              <a:t> in </a:t>
            </a:r>
            <a:r>
              <a:rPr lang="cs-CZ" sz="1600" b="1" dirty="0" err="1" smtClean="0">
                <a:solidFill>
                  <a:srgbClr val="307871"/>
                </a:solidFill>
                <a:latin typeface="Times New Roman" panose="02020603050405020304" pitchFamily="18" charset="0"/>
                <a:cs typeface="Times New Roman" panose="02020603050405020304" pitchFamily="18" charset="0"/>
              </a:rPr>
              <a:t>entrepreneurship</a:t>
            </a:r>
            <a:r>
              <a:rPr lang="cs-CZ" sz="1600" b="1" dirty="0" smtClean="0">
                <a:solidFill>
                  <a:srgbClr val="307871"/>
                </a:solidFill>
                <a:latin typeface="Times New Roman" panose="02020603050405020304" pitchFamily="18" charset="0"/>
                <a:cs typeface="Times New Roman" panose="02020603050405020304" pitchFamily="18" charset="0"/>
              </a:rPr>
              <a:t> – </a:t>
            </a:r>
            <a:r>
              <a:rPr lang="cs-CZ" sz="1600" b="1" dirty="0" err="1" smtClean="0">
                <a:solidFill>
                  <a:srgbClr val="307871"/>
                </a:solidFill>
                <a:latin typeface="Times New Roman" panose="02020603050405020304" pitchFamily="18" charset="0"/>
                <a:cs typeface="Times New Roman" panose="02020603050405020304" pitchFamily="18" charset="0"/>
              </a:rPr>
              <a:t>organization</a:t>
            </a:r>
            <a:r>
              <a:rPr lang="cs-CZ" sz="1600" b="1" dirty="0" smtClean="0">
                <a:solidFill>
                  <a:srgbClr val="307871"/>
                </a:solidFill>
                <a:latin typeface="Times New Roman" panose="02020603050405020304" pitchFamily="18" charset="0"/>
                <a:cs typeface="Times New Roman" panose="02020603050405020304" pitchFamily="18" charset="0"/>
              </a:rPr>
              <a:t> and </a:t>
            </a:r>
            <a:r>
              <a:rPr lang="cs-CZ" sz="1600" b="1" dirty="0" err="1" smtClean="0">
                <a:solidFill>
                  <a:srgbClr val="307871"/>
                </a:solidFill>
                <a:latin typeface="Times New Roman" panose="02020603050405020304" pitchFamily="18" charset="0"/>
                <a:cs typeface="Times New Roman" panose="02020603050405020304" pitchFamily="18" charset="0"/>
              </a:rPr>
              <a:t>people</a:t>
            </a:r>
            <a:r>
              <a:rPr lang="cs-CZ" sz="1600" b="1" dirty="0" smtClean="0">
                <a:solidFill>
                  <a:srgbClr val="307871"/>
                </a:solidFill>
                <a:latin typeface="Times New Roman" panose="02020603050405020304" pitchFamily="18" charset="0"/>
                <a:cs typeface="Times New Roman" panose="02020603050405020304" pitchFamily="18" charset="0"/>
              </a:rPr>
              <a:t> - </a:t>
            </a:r>
            <a:r>
              <a:rPr lang="cs-CZ" sz="1600" b="1" dirty="0" err="1" smtClean="0">
                <a:solidFill>
                  <a:srgbClr val="307871"/>
                </a:solidFill>
                <a:latin typeface="Times New Roman" panose="02020603050405020304" pitchFamily="18" charset="0"/>
                <a:cs typeface="Times New Roman" panose="02020603050405020304" pitchFamily="18" charset="0"/>
              </a:rPr>
              <a:t>meetings</a:t>
            </a:r>
            <a:r>
              <a:rPr lang="cs-CZ" sz="1600" b="1" dirty="0" smtClean="0">
                <a:solidFill>
                  <a:srgbClr val="307871"/>
                </a:solidFill>
                <a:latin typeface="Times New Roman" panose="02020603050405020304" pitchFamily="18" charset="0"/>
                <a:cs typeface="Times New Roman" panose="02020603050405020304" pitchFamily="18" charset="0"/>
              </a:rPr>
              <a:t>:</a:t>
            </a:r>
            <a:endParaRPr lang="cs-CZ" sz="1600" b="1" dirty="0" smtClean="0">
              <a:solidFill>
                <a:srgbClr val="307871"/>
              </a:solidFill>
              <a:latin typeface="Times New Roman" panose="02020603050405020304" pitchFamily="18" charset="0"/>
              <a:cs typeface="Times New Roman" panose="02020603050405020304" pitchFamily="18" charset="0"/>
            </a:endParaRPr>
          </a:p>
          <a:p>
            <a:endParaRPr lang="cs-CZ" sz="1600" b="1" dirty="0" smtClean="0">
              <a:solidFill>
                <a:srgbClr val="307871"/>
              </a:solidFill>
              <a:latin typeface="Times New Roman" panose="02020603050405020304" pitchFamily="18" charset="0"/>
              <a:cs typeface="Times New Roman" panose="02020603050405020304" pitchFamily="18" charset="0"/>
            </a:endParaRPr>
          </a:p>
          <a:p>
            <a:r>
              <a:rPr lang="cs-CZ" sz="1600" b="1" dirty="0" err="1" smtClean="0">
                <a:solidFill>
                  <a:srgbClr val="307871"/>
                </a:solidFill>
                <a:latin typeface="Times New Roman" panose="02020603050405020304" pitchFamily="18" charset="0"/>
                <a:cs typeface="Times New Roman" panose="02020603050405020304" pitchFamily="18" charset="0"/>
              </a:rPr>
              <a:t>Absent</a:t>
            </a:r>
            <a:r>
              <a:rPr lang="cs-CZ" sz="1600" b="1" dirty="0" smtClean="0">
                <a:solidFill>
                  <a:srgbClr val="307871"/>
                </a:solidFill>
                <a:latin typeface="Times New Roman" panose="02020603050405020304" pitchFamily="18" charset="0"/>
                <a:cs typeface="Times New Roman" panose="02020603050405020304" pitchFamily="18" charset="0"/>
              </a:rPr>
              <a:t> – </a:t>
            </a:r>
            <a:r>
              <a:rPr lang="cs-CZ" sz="1600" b="1" dirty="0" err="1" smtClean="0">
                <a:solidFill>
                  <a:srgbClr val="307871"/>
                </a:solidFill>
                <a:latin typeface="Times New Roman" panose="02020603050405020304" pitchFamily="18" charset="0"/>
                <a:cs typeface="Times New Roman" panose="02020603050405020304" pitchFamily="18" charset="0"/>
              </a:rPr>
              <a:t>neptřítomný</a:t>
            </a:r>
            <a:endParaRPr lang="cs-CZ" sz="1600" b="1" dirty="0" smtClean="0">
              <a:solidFill>
                <a:srgbClr val="307871"/>
              </a:solidFill>
              <a:latin typeface="Times New Roman" panose="02020603050405020304" pitchFamily="18" charset="0"/>
              <a:cs typeface="Times New Roman" panose="02020603050405020304" pitchFamily="18" charset="0"/>
            </a:endParaRPr>
          </a:p>
          <a:p>
            <a:r>
              <a:rPr lang="cs-CZ" sz="1600" b="1" dirty="0" err="1" smtClean="0">
                <a:solidFill>
                  <a:srgbClr val="307871"/>
                </a:solidFill>
                <a:latin typeface="Times New Roman" panose="02020603050405020304" pitchFamily="18" charset="0"/>
                <a:cs typeface="Times New Roman" panose="02020603050405020304" pitchFamily="18" charset="0"/>
              </a:rPr>
              <a:t>Abstention</a:t>
            </a:r>
            <a:r>
              <a:rPr lang="cs-CZ" sz="1600" b="1" dirty="0" smtClean="0">
                <a:solidFill>
                  <a:srgbClr val="307871"/>
                </a:solidFill>
                <a:latin typeface="Times New Roman" panose="02020603050405020304" pitchFamily="18" charset="0"/>
                <a:cs typeface="Times New Roman" panose="02020603050405020304" pitchFamily="18" charset="0"/>
              </a:rPr>
              <a:t> – zdržet se hlasování </a:t>
            </a:r>
          </a:p>
          <a:p>
            <a:r>
              <a:rPr lang="cs-CZ" sz="1600" b="1" dirty="0" smtClean="0">
                <a:solidFill>
                  <a:srgbClr val="307871"/>
                </a:solidFill>
                <a:latin typeface="Times New Roman" panose="02020603050405020304" pitchFamily="18" charset="0"/>
                <a:cs typeface="Times New Roman" panose="02020603050405020304" pitchFamily="18" charset="0"/>
              </a:rPr>
              <a:t>Agenda – program, pořad jednání</a:t>
            </a:r>
          </a:p>
          <a:p>
            <a:r>
              <a:rPr lang="cs-CZ" sz="1600" b="1" dirty="0" smtClean="0">
                <a:solidFill>
                  <a:srgbClr val="307871"/>
                </a:solidFill>
                <a:latin typeface="Times New Roman" panose="02020603050405020304" pitchFamily="18" charset="0"/>
                <a:cs typeface="Times New Roman" panose="02020603050405020304" pitchFamily="18" charset="0"/>
              </a:rPr>
              <a:t>AGM (</a:t>
            </a:r>
            <a:r>
              <a:rPr lang="cs-CZ" sz="1600" b="1" dirty="0" err="1" smtClean="0">
                <a:solidFill>
                  <a:srgbClr val="307871"/>
                </a:solidFill>
                <a:latin typeface="Times New Roman" panose="02020603050405020304" pitchFamily="18" charset="0"/>
                <a:cs typeface="Times New Roman" panose="02020603050405020304" pitchFamily="18" charset="0"/>
              </a:rPr>
              <a:t>annual</a:t>
            </a:r>
            <a:r>
              <a:rPr lang="cs-CZ" sz="1600" b="1" dirty="0" smtClean="0">
                <a:solidFill>
                  <a:srgbClr val="307871"/>
                </a:solidFill>
                <a:latin typeface="Times New Roman" panose="02020603050405020304" pitchFamily="18" charset="0"/>
                <a:cs typeface="Times New Roman" panose="02020603050405020304" pitchFamily="18" charset="0"/>
              </a:rPr>
              <a:t> </a:t>
            </a:r>
            <a:r>
              <a:rPr lang="cs-CZ" sz="1600" b="1" dirty="0" err="1" smtClean="0">
                <a:solidFill>
                  <a:srgbClr val="307871"/>
                </a:solidFill>
                <a:latin typeface="Times New Roman" panose="02020603050405020304" pitchFamily="18" charset="0"/>
                <a:cs typeface="Times New Roman" panose="02020603050405020304" pitchFamily="18" charset="0"/>
              </a:rPr>
              <a:t>general</a:t>
            </a:r>
            <a:r>
              <a:rPr lang="cs-CZ" sz="1600" b="1" dirty="0" smtClean="0">
                <a:solidFill>
                  <a:srgbClr val="307871"/>
                </a:solidFill>
                <a:latin typeface="Times New Roman" panose="02020603050405020304" pitchFamily="18" charset="0"/>
                <a:cs typeface="Times New Roman" panose="02020603050405020304" pitchFamily="18" charset="0"/>
              </a:rPr>
              <a:t> meeting) – valná hromada</a:t>
            </a:r>
          </a:p>
          <a:p>
            <a:r>
              <a:rPr lang="cs-CZ" sz="1600" b="1" dirty="0" err="1" smtClean="0">
                <a:solidFill>
                  <a:srgbClr val="307871"/>
                </a:solidFill>
                <a:latin typeface="Times New Roman" panose="02020603050405020304" pitchFamily="18" charset="0"/>
                <a:cs typeface="Times New Roman" panose="02020603050405020304" pitchFamily="18" charset="0"/>
              </a:rPr>
              <a:t>Allocate</a:t>
            </a:r>
            <a:r>
              <a:rPr lang="cs-CZ" sz="1600" b="1" dirty="0" smtClean="0">
                <a:solidFill>
                  <a:srgbClr val="307871"/>
                </a:solidFill>
                <a:latin typeface="Times New Roman" panose="02020603050405020304" pitchFamily="18" charset="0"/>
                <a:cs typeface="Times New Roman" panose="02020603050405020304" pitchFamily="18" charset="0"/>
              </a:rPr>
              <a:t> – rozdělit </a:t>
            </a:r>
          </a:p>
          <a:p>
            <a:r>
              <a:rPr lang="cs-CZ" sz="1600" b="1" dirty="0" smtClean="0">
                <a:solidFill>
                  <a:srgbClr val="307871"/>
                </a:solidFill>
                <a:latin typeface="Times New Roman" panose="02020603050405020304" pitchFamily="18" charset="0"/>
                <a:cs typeface="Times New Roman" panose="02020603050405020304" pitchFamily="18" charset="0"/>
              </a:rPr>
              <a:t>AOB (</a:t>
            </a:r>
            <a:r>
              <a:rPr lang="cs-CZ" sz="1600" b="1" dirty="0" err="1" smtClean="0">
                <a:solidFill>
                  <a:srgbClr val="307871"/>
                </a:solidFill>
                <a:latin typeface="Times New Roman" panose="02020603050405020304" pitchFamily="18" charset="0"/>
                <a:cs typeface="Times New Roman" panose="02020603050405020304" pitchFamily="18" charset="0"/>
              </a:rPr>
              <a:t>any</a:t>
            </a:r>
            <a:r>
              <a:rPr lang="cs-CZ" sz="1600" b="1" dirty="0" smtClean="0">
                <a:solidFill>
                  <a:srgbClr val="307871"/>
                </a:solidFill>
                <a:latin typeface="Times New Roman" panose="02020603050405020304" pitchFamily="18" charset="0"/>
                <a:cs typeface="Times New Roman" panose="02020603050405020304" pitchFamily="18" charset="0"/>
              </a:rPr>
              <a:t> </a:t>
            </a:r>
            <a:r>
              <a:rPr lang="cs-CZ" sz="1600" b="1" dirty="0" err="1" smtClean="0">
                <a:solidFill>
                  <a:srgbClr val="307871"/>
                </a:solidFill>
                <a:latin typeface="Times New Roman" panose="02020603050405020304" pitchFamily="18" charset="0"/>
                <a:cs typeface="Times New Roman" panose="02020603050405020304" pitchFamily="18" charset="0"/>
              </a:rPr>
              <a:t>other</a:t>
            </a:r>
            <a:r>
              <a:rPr lang="cs-CZ" sz="1600" b="1" dirty="0" smtClean="0">
                <a:solidFill>
                  <a:srgbClr val="307871"/>
                </a:solidFill>
                <a:latin typeface="Times New Roman" panose="02020603050405020304" pitchFamily="18" charset="0"/>
                <a:cs typeface="Times New Roman" panose="02020603050405020304" pitchFamily="18" charset="0"/>
              </a:rPr>
              <a:t> business) – různé</a:t>
            </a:r>
          </a:p>
          <a:p>
            <a:r>
              <a:rPr lang="cs-CZ" sz="1600" b="1" dirty="0" err="1" smtClean="0">
                <a:solidFill>
                  <a:srgbClr val="307871"/>
                </a:solidFill>
                <a:latin typeface="Times New Roman" panose="02020603050405020304" pitchFamily="18" charset="0"/>
                <a:cs typeface="Times New Roman" panose="02020603050405020304" pitchFamily="18" charset="0"/>
              </a:rPr>
              <a:t>Ballot</a:t>
            </a:r>
            <a:r>
              <a:rPr lang="cs-CZ" sz="1600" b="1" dirty="0" smtClean="0">
                <a:solidFill>
                  <a:srgbClr val="307871"/>
                </a:solidFill>
                <a:latin typeface="Times New Roman" panose="02020603050405020304" pitchFamily="18" charset="0"/>
                <a:cs typeface="Times New Roman" panose="02020603050405020304" pitchFamily="18" charset="0"/>
              </a:rPr>
              <a:t> – tajné hlasování</a:t>
            </a:r>
          </a:p>
          <a:p>
            <a:r>
              <a:rPr lang="cs-CZ" sz="1600" b="1" dirty="0" err="1" smtClean="0">
                <a:solidFill>
                  <a:srgbClr val="307871"/>
                </a:solidFill>
                <a:latin typeface="Times New Roman" panose="02020603050405020304" pitchFamily="18" charset="0"/>
                <a:cs typeface="Times New Roman" panose="02020603050405020304" pitchFamily="18" charset="0"/>
              </a:rPr>
              <a:t>Be</a:t>
            </a:r>
            <a:r>
              <a:rPr lang="cs-CZ" sz="1600" b="1" dirty="0" smtClean="0">
                <a:solidFill>
                  <a:srgbClr val="307871"/>
                </a:solidFill>
                <a:latin typeface="Times New Roman" panose="02020603050405020304" pitchFamily="18" charset="0"/>
                <a:cs typeface="Times New Roman" panose="02020603050405020304" pitchFamily="18" charset="0"/>
              </a:rPr>
              <a:t> </a:t>
            </a:r>
            <a:r>
              <a:rPr lang="cs-CZ" sz="1600" b="1" dirty="0" err="1" smtClean="0">
                <a:solidFill>
                  <a:srgbClr val="307871"/>
                </a:solidFill>
                <a:latin typeface="Times New Roman" panose="02020603050405020304" pitchFamily="18" charset="0"/>
                <a:cs typeface="Times New Roman" panose="02020603050405020304" pitchFamily="18" charset="0"/>
              </a:rPr>
              <a:t>for</a:t>
            </a:r>
            <a:r>
              <a:rPr lang="cs-CZ" sz="1600" b="1" dirty="0" smtClean="0">
                <a:solidFill>
                  <a:srgbClr val="307871"/>
                </a:solidFill>
                <a:latin typeface="Times New Roman" panose="02020603050405020304" pitchFamily="18" charset="0"/>
                <a:cs typeface="Times New Roman" panose="02020603050405020304" pitchFamily="18" charset="0"/>
              </a:rPr>
              <a:t> / </a:t>
            </a:r>
            <a:r>
              <a:rPr lang="cs-CZ" sz="1600" b="1" dirty="0" err="1" smtClean="0">
                <a:solidFill>
                  <a:srgbClr val="307871"/>
                </a:solidFill>
                <a:latin typeface="Times New Roman" panose="02020603050405020304" pitchFamily="18" charset="0"/>
                <a:cs typeface="Times New Roman" panose="02020603050405020304" pitchFamily="18" charset="0"/>
              </a:rPr>
              <a:t>against</a:t>
            </a:r>
            <a:r>
              <a:rPr lang="cs-CZ" sz="1600" b="1" dirty="0" smtClean="0">
                <a:solidFill>
                  <a:srgbClr val="307871"/>
                </a:solidFill>
                <a:latin typeface="Times New Roman" panose="02020603050405020304" pitchFamily="18" charset="0"/>
                <a:cs typeface="Times New Roman" panose="02020603050405020304" pitchFamily="18" charset="0"/>
              </a:rPr>
              <a:t> – být pro / proti </a:t>
            </a:r>
          </a:p>
          <a:p>
            <a:r>
              <a:rPr lang="cs-CZ" sz="1600" b="1" dirty="0" err="1" smtClean="0">
                <a:solidFill>
                  <a:srgbClr val="307871"/>
                </a:solidFill>
                <a:latin typeface="Times New Roman" panose="02020603050405020304" pitchFamily="18" charset="0"/>
                <a:cs typeface="Times New Roman" panose="02020603050405020304" pitchFamily="18" charset="0"/>
              </a:rPr>
              <a:t>Board</a:t>
            </a:r>
            <a:r>
              <a:rPr lang="cs-CZ" sz="1600" b="1" dirty="0" smtClean="0">
                <a:solidFill>
                  <a:srgbClr val="307871"/>
                </a:solidFill>
                <a:latin typeface="Times New Roman" panose="02020603050405020304" pitchFamily="18" charset="0"/>
                <a:cs typeface="Times New Roman" panose="02020603050405020304" pitchFamily="18" charset="0"/>
              </a:rPr>
              <a:t> meeting – porada představenstva</a:t>
            </a:r>
          </a:p>
          <a:p>
            <a:r>
              <a:rPr lang="cs-CZ" sz="1600" b="1" dirty="0" smtClean="0">
                <a:solidFill>
                  <a:srgbClr val="307871"/>
                </a:solidFill>
                <a:latin typeface="Times New Roman" panose="02020603050405020304" pitchFamily="18" charset="0"/>
                <a:cs typeface="Times New Roman" panose="02020603050405020304" pitchFamily="18" charset="0"/>
              </a:rPr>
              <a:t>Budget – rozpočet</a:t>
            </a:r>
          </a:p>
          <a:p>
            <a:r>
              <a:rPr lang="cs-CZ" sz="1600" b="1" dirty="0" err="1" smtClean="0">
                <a:solidFill>
                  <a:srgbClr val="307871"/>
                </a:solidFill>
                <a:latin typeface="Times New Roman" panose="02020603050405020304" pitchFamily="18" charset="0"/>
                <a:cs typeface="Times New Roman" panose="02020603050405020304" pitchFamily="18" charset="0"/>
              </a:rPr>
              <a:t>Chairperson</a:t>
            </a:r>
            <a:r>
              <a:rPr lang="cs-CZ" sz="1600" b="1" dirty="0" smtClean="0">
                <a:solidFill>
                  <a:srgbClr val="307871"/>
                </a:solidFill>
                <a:latin typeface="Times New Roman" panose="02020603050405020304" pitchFamily="18" charset="0"/>
                <a:cs typeface="Times New Roman" panose="02020603050405020304" pitchFamily="18" charset="0"/>
              </a:rPr>
              <a:t> – předseda </a:t>
            </a:r>
          </a:p>
          <a:p>
            <a:r>
              <a:rPr lang="cs-CZ" sz="1600" b="1" dirty="0" err="1" smtClean="0">
                <a:solidFill>
                  <a:srgbClr val="307871"/>
                </a:solidFill>
                <a:latin typeface="Times New Roman" panose="02020603050405020304" pitchFamily="18" charset="0"/>
                <a:cs typeface="Times New Roman" panose="02020603050405020304" pitchFamily="18" charset="0"/>
              </a:rPr>
              <a:t>Commence</a:t>
            </a:r>
            <a:r>
              <a:rPr lang="cs-CZ" sz="1600" b="1" dirty="0" smtClean="0">
                <a:solidFill>
                  <a:srgbClr val="307871"/>
                </a:solidFill>
                <a:latin typeface="Times New Roman" panose="02020603050405020304" pitchFamily="18" charset="0"/>
                <a:cs typeface="Times New Roman" panose="02020603050405020304" pitchFamily="18" charset="0"/>
              </a:rPr>
              <a:t> – začít</a:t>
            </a:r>
          </a:p>
          <a:p>
            <a:r>
              <a:rPr lang="cs-CZ" sz="1600" b="1" dirty="0" err="1" smtClean="0">
                <a:solidFill>
                  <a:srgbClr val="307871"/>
                </a:solidFill>
                <a:latin typeface="Times New Roman" panose="02020603050405020304" pitchFamily="18" charset="0"/>
                <a:cs typeface="Times New Roman" panose="02020603050405020304" pitchFamily="18" charset="0"/>
              </a:rPr>
              <a:t>Consensus</a:t>
            </a:r>
            <a:r>
              <a:rPr lang="cs-CZ" sz="1600" b="1" dirty="0" smtClean="0">
                <a:solidFill>
                  <a:srgbClr val="307871"/>
                </a:solidFill>
                <a:latin typeface="Times New Roman" panose="02020603050405020304" pitchFamily="18" charset="0"/>
                <a:cs typeface="Times New Roman" panose="02020603050405020304" pitchFamily="18" charset="0"/>
              </a:rPr>
              <a:t> – dohoda</a:t>
            </a:r>
          </a:p>
          <a:p>
            <a:r>
              <a:rPr lang="cs-CZ" sz="1600" b="1" dirty="0" err="1" smtClean="0">
                <a:solidFill>
                  <a:srgbClr val="307871"/>
                </a:solidFill>
                <a:latin typeface="Times New Roman" panose="02020603050405020304" pitchFamily="18" charset="0"/>
                <a:cs typeface="Times New Roman" panose="02020603050405020304" pitchFamily="18" charset="0"/>
              </a:rPr>
              <a:t>Memo</a:t>
            </a:r>
            <a:r>
              <a:rPr lang="cs-CZ" sz="1600" b="1" dirty="0" smtClean="0">
                <a:solidFill>
                  <a:srgbClr val="307871"/>
                </a:solidFill>
                <a:latin typeface="Times New Roman" panose="02020603050405020304" pitchFamily="18" charset="0"/>
                <a:cs typeface="Times New Roman" panose="02020603050405020304" pitchFamily="18" charset="0"/>
              </a:rPr>
              <a:t> – interní sdělení </a:t>
            </a:r>
          </a:p>
          <a:p>
            <a:r>
              <a:rPr lang="cs-CZ" sz="1600" b="1" dirty="0" err="1" smtClean="0">
                <a:solidFill>
                  <a:srgbClr val="307871"/>
                </a:solidFill>
                <a:latin typeface="Times New Roman" panose="02020603050405020304" pitchFamily="18" charset="0"/>
                <a:cs typeface="Times New Roman" panose="02020603050405020304" pitchFamily="18" charset="0"/>
              </a:rPr>
              <a:t>Minutes</a:t>
            </a:r>
            <a:r>
              <a:rPr lang="cs-CZ" sz="1600" b="1" dirty="0" smtClean="0">
                <a:solidFill>
                  <a:srgbClr val="307871"/>
                </a:solidFill>
                <a:latin typeface="Times New Roman" panose="02020603050405020304" pitchFamily="18" charset="0"/>
                <a:cs typeface="Times New Roman" panose="02020603050405020304" pitchFamily="18" charset="0"/>
              </a:rPr>
              <a:t> – zápis</a:t>
            </a:r>
          </a:p>
          <a:p>
            <a:r>
              <a:rPr lang="cs-CZ" sz="1600" b="1" dirty="0" err="1" smtClean="0">
                <a:solidFill>
                  <a:srgbClr val="307871"/>
                </a:solidFill>
                <a:latin typeface="Times New Roman" panose="02020603050405020304" pitchFamily="18" charset="0"/>
                <a:cs typeface="Times New Roman" panose="02020603050405020304" pitchFamily="18" charset="0"/>
              </a:rPr>
              <a:t>Unanimous</a:t>
            </a:r>
            <a:r>
              <a:rPr lang="cs-CZ" sz="1600" b="1" dirty="0" smtClean="0">
                <a:solidFill>
                  <a:srgbClr val="307871"/>
                </a:solidFill>
                <a:latin typeface="Times New Roman" panose="02020603050405020304" pitchFamily="18" charset="0"/>
                <a:cs typeface="Times New Roman" panose="02020603050405020304" pitchFamily="18" charset="0"/>
              </a:rPr>
              <a:t> - jednohlasný</a:t>
            </a:r>
          </a:p>
          <a:p>
            <a:r>
              <a:rPr lang="cs-CZ" sz="1600" b="1" dirty="0" err="1" smtClean="0">
                <a:solidFill>
                  <a:srgbClr val="307871"/>
                </a:solidFill>
                <a:latin typeface="Times New Roman" panose="02020603050405020304" pitchFamily="18" charset="0"/>
                <a:cs typeface="Times New Roman" panose="02020603050405020304" pitchFamily="18" charset="0"/>
              </a:rPr>
              <a:t>Vote</a:t>
            </a:r>
            <a:r>
              <a:rPr lang="cs-CZ" sz="1600" b="1" dirty="0" smtClean="0">
                <a:solidFill>
                  <a:srgbClr val="307871"/>
                </a:solidFill>
                <a:latin typeface="Times New Roman" panose="02020603050405020304" pitchFamily="18" charset="0"/>
                <a:cs typeface="Times New Roman" panose="02020603050405020304" pitchFamily="18" charset="0"/>
              </a:rPr>
              <a:t> – hlasovat </a:t>
            </a:r>
            <a:endParaRPr lang="en-GB" sz="16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943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83068" cy="461665"/>
          </a:xfrm>
          <a:prstGeom prst="rect">
            <a:avLst/>
          </a:prstGeom>
        </p:spPr>
        <p:txBody>
          <a:bodyPr wrap="none">
            <a:spAutoFit/>
          </a:bodyPr>
          <a:lstStyle/>
          <a:p>
            <a:pPr lvl="0">
              <a:defRPr/>
            </a:pPr>
            <a:r>
              <a:rPr lang="cs-CZ" sz="2400" kern="0" dirty="0" err="1" smtClean="0">
                <a:solidFill>
                  <a:srgbClr val="307871"/>
                </a:solidFill>
                <a:latin typeface="Times New Roman"/>
              </a:rPr>
              <a:t>Grammar</a:t>
            </a:r>
            <a:r>
              <a:rPr lang="cs-CZ" sz="2400" kern="0" dirty="0" smtClean="0">
                <a:solidFill>
                  <a:srgbClr val="307871"/>
                </a:solidFill>
                <a:latin typeface="Times New Roman"/>
              </a:rPr>
              <a:t> – </a:t>
            </a:r>
            <a:r>
              <a:rPr lang="cs-CZ" sz="2400" kern="0" dirty="0" err="1" smtClean="0">
                <a:solidFill>
                  <a:srgbClr val="307871"/>
                </a:solidFill>
                <a:latin typeface="Times New Roman"/>
              </a:rPr>
              <a:t>expressions</a:t>
            </a:r>
            <a:r>
              <a:rPr lang="cs-CZ" sz="2400" kern="0" dirty="0" smtClean="0">
                <a:solidFill>
                  <a:srgbClr val="307871"/>
                </a:solidFill>
                <a:latin typeface="Times New Roman"/>
              </a:rPr>
              <a:t> </a:t>
            </a:r>
            <a:r>
              <a:rPr lang="cs-CZ" sz="2400" kern="0" dirty="0" err="1" smtClean="0">
                <a:solidFill>
                  <a:srgbClr val="307871"/>
                </a:solidFill>
                <a:latin typeface="Times New Roman"/>
              </a:rPr>
              <a:t>for</a:t>
            </a:r>
            <a:r>
              <a:rPr lang="cs-CZ" sz="2400" kern="0" dirty="0" smtClean="0">
                <a:solidFill>
                  <a:srgbClr val="307871"/>
                </a:solidFill>
                <a:latin typeface="Times New Roman"/>
              </a:rPr>
              <a:t> </a:t>
            </a:r>
            <a:r>
              <a:rPr lang="cs-CZ" sz="2400" kern="0" dirty="0" err="1" smtClean="0">
                <a:solidFill>
                  <a:srgbClr val="307871"/>
                </a:solidFill>
                <a:latin typeface="Times New Roman"/>
              </a:rPr>
              <a:t>meetings</a:t>
            </a:r>
            <a:r>
              <a:rPr lang="cs-CZ" sz="2400" kern="0" dirty="0" smtClean="0">
                <a:solidFill>
                  <a:srgbClr val="307871"/>
                </a:solidFill>
                <a:latin typeface="Times New Roman"/>
              </a:rPr>
              <a:t>  </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615142" y="1296785"/>
            <a:ext cx="8528858" cy="4801314"/>
          </a:xfrm>
          <a:prstGeom prst="rect">
            <a:avLst/>
          </a:prstGeom>
        </p:spPr>
        <p:txBody>
          <a:bodyPr wrap="square">
            <a:spAutoFit/>
          </a:bodyPr>
          <a:lstStyle/>
          <a:p>
            <a:r>
              <a:rPr lang="en-US" b="1" dirty="0" smtClean="0">
                <a:solidFill>
                  <a:srgbClr val="307871"/>
                </a:solidFill>
                <a:latin typeface="Times New Roman" panose="02020603050405020304" pitchFamily="18" charset="0"/>
                <a:cs typeface="Times New Roman" panose="02020603050405020304" pitchFamily="18" charset="0"/>
              </a:rPr>
              <a:t>Expressions for meetings in English</a:t>
            </a:r>
          </a:p>
          <a:p>
            <a:endParaRPr lang="en-US" b="1" dirty="0" smtClean="0">
              <a:solidFill>
                <a:srgbClr val="307871"/>
              </a:solidFill>
              <a:latin typeface="Times New Roman" panose="02020603050405020304" pitchFamily="18" charset="0"/>
              <a:cs typeface="Times New Roman" panose="02020603050405020304" pitchFamily="18" charset="0"/>
            </a:endParaRPr>
          </a:p>
          <a:p>
            <a:r>
              <a:rPr lang="en-US" b="1" dirty="0" smtClean="0">
                <a:solidFill>
                  <a:srgbClr val="307871"/>
                </a:solidFill>
                <a:latin typeface="Times New Roman" panose="02020603050405020304" pitchFamily="18" charset="0"/>
                <a:cs typeface="Times New Roman" panose="02020603050405020304" pitchFamily="18" charset="0"/>
              </a:rPr>
              <a:t>There many different types of meetings. In English let us pay attention to the following </a:t>
            </a:r>
            <a:r>
              <a:rPr lang="cs-CZ" b="1" dirty="0" err="1" smtClean="0">
                <a:solidFill>
                  <a:srgbClr val="307871"/>
                </a:solidFill>
                <a:latin typeface="Times New Roman" panose="02020603050405020304" pitchFamily="18" charset="0"/>
                <a:cs typeface="Times New Roman" panose="02020603050405020304" pitchFamily="18" charset="0"/>
              </a:rPr>
              <a:t>expressions</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used</a:t>
            </a:r>
            <a:r>
              <a:rPr lang="cs-CZ" b="1" dirty="0" smtClean="0">
                <a:solidFill>
                  <a:srgbClr val="307871"/>
                </a:solidFill>
                <a:latin typeface="Times New Roman" panose="02020603050405020304" pitchFamily="18" charset="0"/>
                <a:cs typeface="Times New Roman" panose="02020603050405020304" pitchFamily="18" charset="0"/>
              </a:rPr>
              <a:t> in </a:t>
            </a:r>
            <a:r>
              <a:rPr lang="en-US" b="1" dirty="0" smtClean="0">
                <a:solidFill>
                  <a:srgbClr val="307871"/>
                </a:solidFill>
                <a:latin typeface="Times New Roman" panose="02020603050405020304" pitchFamily="18" charset="0"/>
                <a:cs typeface="Times New Roman" panose="02020603050405020304" pitchFamily="18" charset="0"/>
              </a:rPr>
              <a:t>situations, in which speakers: </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smtClean="0">
                <a:solidFill>
                  <a:srgbClr val="307871"/>
                </a:solidFill>
                <a:latin typeface="Times New Roman" panose="02020603050405020304" pitchFamily="18" charset="0"/>
                <a:cs typeface="Times New Roman" panose="02020603050405020304" pitchFamily="18" charset="0"/>
              </a:rPr>
              <a:t>Express </a:t>
            </a:r>
            <a:r>
              <a:rPr lang="cs-CZ" b="1" dirty="0" err="1" smtClean="0">
                <a:solidFill>
                  <a:srgbClr val="307871"/>
                </a:solidFill>
                <a:latin typeface="Times New Roman" panose="02020603050405020304" pitchFamily="18" charset="0"/>
                <a:cs typeface="Times New Roman" panose="02020603050405020304" pitchFamily="18" charset="0"/>
              </a:rPr>
              <a:t>their</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opinions</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e.g</a:t>
            </a:r>
            <a:r>
              <a:rPr lang="cs-CZ" b="1" dirty="0" smtClean="0">
                <a:solidFill>
                  <a:srgbClr val="307871"/>
                </a:solidFill>
                <a:latin typeface="Times New Roman" panose="02020603050405020304" pitchFamily="18" charset="0"/>
                <a:cs typeface="Times New Roman" panose="02020603050405020304" pitchFamily="18" charset="0"/>
              </a:rPr>
              <a:t>. </a:t>
            </a:r>
            <a:r>
              <a:rPr lang="cs-CZ" b="1" i="1" dirty="0">
                <a:solidFill>
                  <a:srgbClr val="307871"/>
                </a:solidFill>
                <a:latin typeface="Times New Roman" panose="02020603050405020304" pitchFamily="18" charset="0"/>
                <a:cs typeface="Times New Roman" panose="02020603050405020304" pitchFamily="18" charset="0"/>
              </a:rPr>
              <a:t>In my </a:t>
            </a:r>
            <a:r>
              <a:rPr lang="cs-CZ" b="1" i="1" dirty="0" err="1">
                <a:solidFill>
                  <a:srgbClr val="307871"/>
                </a:solidFill>
                <a:latin typeface="Times New Roman" panose="02020603050405020304" pitchFamily="18" charset="0"/>
                <a:cs typeface="Times New Roman" panose="02020603050405020304" pitchFamily="18" charset="0"/>
              </a:rPr>
              <a:t>opinion</a:t>
            </a:r>
            <a:r>
              <a:rPr lang="cs-CZ" b="1" i="1" dirty="0">
                <a:solidFill>
                  <a:srgbClr val="307871"/>
                </a:solidFill>
                <a:latin typeface="Times New Roman" panose="02020603050405020304" pitchFamily="18" charset="0"/>
                <a:cs typeface="Times New Roman" panose="02020603050405020304" pitchFamily="18" charset="0"/>
              </a:rPr>
              <a:t>..., in my </a:t>
            </a:r>
            <a:r>
              <a:rPr lang="cs-CZ" b="1" i="1" dirty="0" err="1">
                <a:solidFill>
                  <a:srgbClr val="307871"/>
                </a:solidFill>
                <a:latin typeface="Times New Roman" panose="02020603050405020304" pitchFamily="18" charset="0"/>
                <a:cs typeface="Times New Roman" panose="02020603050405020304" pitchFamily="18" charset="0"/>
              </a:rPr>
              <a:t>view</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if</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you</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want</a:t>
            </a:r>
            <a:r>
              <a:rPr lang="cs-CZ" b="1" i="1" dirty="0">
                <a:solidFill>
                  <a:srgbClr val="307871"/>
                </a:solidFill>
                <a:latin typeface="Times New Roman" panose="02020603050405020304" pitchFamily="18" charset="0"/>
                <a:cs typeface="Times New Roman" panose="02020603050405020304" pitchFamily="18" charset="0"/>
              </a:rPr>
              <a:t> to </a:t>
            </a:r>
            <a:r>
              <a:rPr lang="cs-CZ" b="1" i="1" dirty="0" err="1">
                <a:solidFill>
                  <a:srgbClr val="307871"/>
                </a:solidFill>
                <a:latin typeface="Times New Roman" panose="02020603050405020304" pitchFamily="18" charset="0"/>
                <a:cs typeface="Times New Roman" panose="02020603050405020304" pitchFamily="18" charset="0"/>
              </a:rPr>
              <a:t>know</a:t>
            </a:r>
            <a:r>
              <a:rPr lang="cs-CZ" b="1" i="1" dirty="0">
                <a:solidFill>
                  <a:srgbClr val="307871"/>
                </a:solidFill>
                <a:latin typeface="Times New Roman" panose="02020603050405020304" pitchFamily="18" charset="0"/>
                <a:cs typeface="Times New Roman" panose="02020603050405020304" pitchFamily="18" charset="0"/>
              </a:rPr>
              <a:t> my </a:t>
            </a:r>
            <a:r>
              <a:rPr lang="cs-CZ" b="1" i="1" dirty="0" err="1">
                <a:solidFill>
                  <a:srgbClr val="307871"/>
                </a:solidFill>
                <a:latin typeface="Times New Roman" panose="02020603050405020304" pitchFamily="18" charset="0"/>
                <a:cs typeface="Times New Roman" panose="02020603050405020304" pitchFamily="18" charset="0"/>
              </a:rPr>
              <a:t>opinion</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the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way</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see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it</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feel</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think</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believe</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suppose</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assume</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guess</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it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seems</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appears</a:t>
            </a:r>
            <a:r>
              <a:rPr lang="cs-CZ" b="1" i="1" dirty="0">
                <a:solidFill>
                  <a:srgbClr val="307871"/>
                </a:solidFill>
                <a:latin typeface="Times New Roman" panose="02020603050405020304" pitchFamily="18" charset="0"/>
                <a:cs typeface="Times New Roman" panose="02020603050405020304" pitchFamily="18" charset="0"/>
              </a:rPr>
              <a:t> to </a:t>
            </a:r>
            <a:r>
              <a:rPr lang="cs-CZ" b="1" i="1" dirty="0" err="1">
                <a:solidFill>
                  <a:srgbClr val="307871"/>
                </a:solidFill>
                <a:latin typeface="Times New Roman" panose="02020603050405020304" pitchFamily="18" charset="0"/>
                <a:cs typeface="Times New Roman" panose="02020603050405020304" pitchFamily="18" charset="0"/>
              </a:rPr>
              <a:t>me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that</a:t>
            </a:r>
            <a:r>
              <a:rPr lang="cs-CZ" b="1" dirty="0">
                <a:solidFill>
                  <a:srgbClr val="307871"/>
                </a:solidFill>
                <a:latin typeface="Times New Roman" panose="02020603050405020304" pitchFamily="18" charset="0"/>
                <a:cs typeface="Times New Roman" panose="02020603050405020304" pitchFamily="18" charset="0"/>
              </a:rPr>
              <a:t>… </a:t>
            </a:r>
            <a:r>
              <a:rPr lang="cs-CZ" b="1" dirty="0" smtClean="0">
                <a:solidFill>
                  <a:srgbClr val="307871"/>
                </a:solidFill>
                <a:latin typeface="Times New Roman" panose="02020603050405020304" pitchFamily="18" charset="0"/>
                <a:cs typeface="Times New Roman" panose="02020603050405020304" pitchFamily="18" charset="0"/>
              </a:rPr>
              <a:t>.</a:t>
            </a: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err="1" smtClean="0">
                <a:solidFill>
                  <a:srgbClr val="307871"/>
                </a:solidFill>
                <a:latin typeface="Times New Roman" panose="02020603050405020304" pitchFamily="18" charset="0"/>
                <a:cs typeface="Times New Roman" panose="02020603050405020304" pitchFamily="18" charset="0"/>
              </a:rPr>
              <a:t>Give</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their</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consent</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e.g</a:t>
            </a:r>
            <a:r>
              <a:rPr lang="cs-CZ" b="1" dirty="0" smtClean="0">
                <a:solidFill>
                  <a:srgbClr val="307871"/>
                </a:solidFill>
                <a:latin typeface="Times New Roman" panose="02020603050405020304" pitchFamily="18" charset="0"/>
                <a:cs typeface="Times New Roman" panose="02020603050405020304" pitchFamily="18" charset="0"/>
              </a:rPr>
              <a:t>. </a:t>
            </a:r>
            <a:r>
              <a:rPr lang="cs-CZ" b="1" i="1" dirty="0">
                <a:solidFill>
                  <a:srgbClr val="307871"/>
                </a:solidFill>
                <a:latin typeface="Times New Roman" panose="02020603050405020304" pitchFamily="18" charset="0"/>
                <a:cs typeface="Times New Roman" panose="02020603050405020304" pitchFamily="18" charset="0"/>
              </a:rPr>
              <a:t>I </a:t>
            </a:r>
            <a:r>
              <a:rPr lang="cs-CZ" b="1" i="1" dirty="0" err="1">
                <a:solidFill>
                  <a:srgbClr val="307871"/>
                </a:solidFill>
                <a:latin typeface="Times New Roman" panose="02020603050405020304" pitchFamily="18" charset="0"/>
                <a:cs typeface="Times New Roman" panose="02020603050405020304" pitchFamily="18" charset="0"/>
              </a:rPr>
              <a:t>agree</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can</a:t>
            </a:r>
            <a:r>
              <a:rPr lang="cs-CZ" b="1" i="1" dirty="0">
                <a:solidFill>
                  <a:srgbClr val="307871"/>
                </a:solidFill>
                <a:latin typeface="Times New Roman" panose="02020603050405020304" pitchFamily="18" charset="0"/>
                <a:cs typeface="Times New Roman" panose="02020603050405020304" pitchFamily="18" charset="0"/>
              </a:rPr>
              <a:t> go </a:t>
            </a:r>
            <a:r>
              <a:rPr lang="cs-CZ" b="1" i="1" dirty="0" err="1">
                <a:solidFill>
                  <a:srgbClr val="307871"/>
                </a:solidFill>
                <a:latin typeface="Times New Roman" panose="02020603050405020304" pitchFamily="18" charset="0"/>
                <a:cs typeface="Times New Roman" panose="02020603050405020304" pitchFamily="18" charset="0"/>
              </a:rPr>
              <a:t>along</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with</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that</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think</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we</a:t>
            </a:r>
            <a:r>
              <a:rPr lang="cs-CZ" b="1" i="1" dirty="0">
                <a:solidFill>
                  <a:srgbClr val="307871"/>
                </a:solidFill>
                <a:latin typeface="Times New Roman" panose="02020603050405020304" pitchFamily="18" charset="0"/>
                <a:cs typeface="Times New Roman" panose="02020603050405020304" pitchFamily="18" charset="0"/>
              </a:rPr>
              <a:t> are in </a:t>
            </a:r>
            <a:r>
              <a:rPr lang="cs-CZ" b="1" i="1" dirty="0" err="1">
                <a:solidFill>
                  <a:srgbClr val="307871"/>
                </a:solidFill>
                <a:latin typeface="Times New Roman" panose="02020603050405020304" pitchFamily="18" charset="0"/>
                <a:cs typeface="Times New Roman" panose="02020603050405020304" pitchFamily="18" charset="0"/>
              </a:rPr>
              <a:t>agreement</a:t>
            </a:r>
            <a:r>
              <a:rPr lang="cs-CZ" b="1" i="1" dirty="0">
                <a:solidFill>
                  <a:srgbClr val="307871"/>
                </a:solidFill>
                <a:latin typeface="Times New Roman" panose="02020603050405020304" pitchFamily="18" charset="0"/>
                <a:cs typeface="Times New Roman" panose="02020603050405020304" pitchFamily="18" charset="0"/>
              </a:rPr>
              <a:t> on </a:t>
            </a:r>
            <a:r>
              <a:rPr lang="cs-CZ" b="1" i="1" dirty="0" err="1">
                <a:solidFill>
                  <a:srgbClr val="307871"/>
                </a:solidFill>
                <a:latin typeface="Times New Roman" panose="02020603050405020304" pitchFamily="18" charset="0"/>
                <a:cs typeface="Times New Roman" panose="02020603050405020304" pitchFamily="18" charset="0"/>
              </a:rPr>
              <a:t>that</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share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your</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view</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smtClean="0">
                <a:solidFill>
                  <a:srgbClr val="307871"/>
                </a:solidFill>
                <a:latin typeface="Times New Roman" panose="02020603050405020304" pitchFamily="18" charset="0"/>
                <a:cs typeface="Times New Roman" panose="02020603050405020304" pitchFamily="18" charset="0"/>
              </a:rPr>
              <a:t>.</a:t>
            </a:r>
          </a:p>
          <a:p>
            <a:endParaRPr lang="cs-CZ" b="1" i="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err="1" smtClean="0">
                <a:solidFill>
                  <a:srgbClr val="307871"/>
                </a:solidFill>
                <a:latin typeface="Times New Roman" panose="02020603050405020304" pitchFamily="18" charset="0"/>
                <a:cs typeface="Times New Roman" panose="02020603050405020304" pitchFamily="18" charset="0"/>
              </a:rPr>
              <a:t>Disagree</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e.g</a:t>
            </a:r>
            <a:r>
              <a:rPr lang="cs-CZ" b="1" dirty="0" smtClean="0">
                <a:solidFill>
                  <a:srgbClr val="307871"/>
                </a:solidFill>
                <a:latin typeface="Times New Roman" panose="02020603050405020304" pitchFamily="18" charset="0"/>
                <a:cs typeface="Times New Roman" panose="02020603050405020304" pitchFamily="18" charset="0"/>
              </a:rPr>
              <a:t>. </a:t>
            </a:r>
            <a:r>
              <a:rPr lang="cs-CZ" b="1" i="1" dirty="0">
                <a:solidFill>
                  <a:srgbClr val="307871"/>
                </a:solidFill>
                <a:latin typeface="Times New Roman" panose="02020603050405020304" pitchFamily="18" charset="0"/>
                <a:cs typeface="Times New Roman" panose="02020603050405020304" pitchFamily="18" charset="0"/>
              </a:rPr>
              <a:t>I do not </a:t>
            </a:r>
            <a:r>
              <a:rPr lang="cs-CZ" b="1" i="1" dirty="0" err="1">
                <a:solidFill>
                  <a:srgbClr val="307871"/>
                </a:solidFill>
                <a:latin typeface="Times New Roman" panose="02020603050405020304" pitchFamily="18" charset="0"/>
                <a:cs typeface="Times New Roman" panose="02020603050405020304" pitchFamily="18" charset="0"/>
              </a:rPr>
              <a:t>think</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it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is</a:t>
            </a:r>
            <a:r>
              <a:rPr lang="cs-CZ" b="1" i="1" dirty="0">
                <a:solidFill>
                  <a:srgbClr val="307871"/>
                </a:solidFill>
                <a:latin typeface="Times New Roman" panose="02020603050405020304" pitchFamily="18" charset="0"/>
                <a:cs typeface="Times New Roman" panose="02020603050405020304" pitchFamily="18" charset="0"/>
              </a:rPr>
              <a:t> a </a:t>
            </a:r>
            <a:r>
              <a:rPr lang="cs-CZ" b="1" i="1" dirty="0" err="1">
                <a:solidFill>
                  <a:srgbClr val="307871"/>
                </a:solidFill>
                <a:latin typeface="Times New Roman" panose="02020603050405020304" pitchFamily="18" charset="0"/>
                <a:cs typeface="Times New Roman" panose="02020603050405020304" pitchFamily="18" charset="0"/>
              </a:rPr>
              <a:t>good</a:t>
            </a:r>
            <a:r>
              <a:rPr lang="cs-CZ" b="1" i="1" dirty="0">
                <a:solidFill>
                  <a:srgbClr val="307871"/>
                </a:solidFill>
                <a:latin typeface="Times New Roman" panose="02020603050405020304" pitchFamily="18" charset="0"/>
                <a:cs typeface="Times New Roman" panose="02020603050405020304" pitchFamily="18" charset="0"/>
              </a:rPr>
              <a:t> idea…, I </a:t>
            </a:r>
            <a:r>
              <a:rPr lang="cs-CZ" b="1" i="1" dirty="0" err="1">
                <a:solidFill>
                  <a:srgbClr val="307871"/>
                </a:solidFill>
                <a:latin typeface="Times New Roman" panose="02020603050405020304" pitchFamily="18" charset="0"/>
                <a:cs typeface="Times New Roman" panose="02020603050405020304" pitchFamily="18" charset="0"/>
              </a:rPr>
              <a:t>cannot</a:t>
            </a:r>
            <a:r>
              <a:rPr lang="cs-CZ" b="1" i="1" dirty="0">
                <a:solidFill>
                  <a:srgbClr val="307871"/>
                </a:solidFill>
                <a:latin typeface="Times New Roman" panose="02020603050405020304" pitchFamily="18" charset="0"/>
                <a:cs typeface="Times New Roman" panose="02020603050405020304" pitchFamily="18" charset="0"/>
              </a:rPr>
              <a:t> go </a:t>
            </a:r>
            <a:r>
              <a:rPr lang="cs-CZ" b="1" i="1" dirty="0" err="1">
                <a:solidFill>
                  <a:srgbClr val="307871"/>
                </a:solidFill>
                <a:latin typeface="Times New Roman" panose="02020603050405020304" pitchFamily="18" charset="0"/>
                <a:cs typeface="Times New Roman" panose="02020603050405020304" pitchFamily="18" charset="0"/>
              </a:rPr>
              <a:t>along</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with</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you</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there</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am</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afraid</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cannot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agree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with</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you</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am</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sorry</a:t>
            </a:r>
            <a:r>
              <a:rPr lang="cs-CZ" b="1" i="1" dirty="0">
                <a:solidFill>
                  <a:srgbClr val="307871"/>
                </a:solidFill>
                <a:latin typeface="Times New Roman" panose="02020603050405020304" pitchFamily="18" charset="0"/>
                <a:cs typeface="Times New Roman" panose="02020603050405020304" pitchFamily="18" charset="0"/>
              </a:rPr>
              <a:t>  but  I  do  not  </a:t>
            </a:r>
            <a:r>
              <a:rPr lang="cs-CZ" b="1" i="1" dirty="0" err="1">
                <a:solidFill>
                  <a:srgbClr val="307871"/>
                </a:solidFill>
                <a:latin typeface="Times New Roman" panose="02020603050405020304" pitchFamily="18" charset="0"/>
                <a:cs typeface="Times New Roman" panose="02020603050405020304" pitchFamily="18" charset="0"/>
              </a:rPr>
              <a:t>agree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at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all</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absolutely</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disagree</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think</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you</a:t>
            </a:r>
            <a:r>
              <a:rPr lang="cs-CZ" b="1" i="1" dirty="0">
                <a:solidFill>
                  <a:srgbClr val="307871"/>
                </a:solidFill>
                <a:latin typeface="Times New Roman" panose="02020603050405020304" pitchFamily="18" charset="0"/>
                <a:cs typeface="Times New Roman" panose="02020603050405020304" pitchFamily="18" charset="0"/>
              </a:rPr>
              <a:t> are </a:t>
            </a:r>
            <a:r>
              <a:rPr lang="cs-CZ" b="1" i="1" dirty="0" err="1">
                <a:solidFill>
                  <a:srgbClr val="307871"/>
                </a:solidFill>
                <a:latin typeface="Times New Roman" panose="02020603050405020304" pitchFamily="18" charset="0"/>
                <a:cs typeface="Times New Roman" panose="02020603050405020304" pitchFamily="18" charset="0"/>
              </a:rPr>
              <a:t>wrong</a:t>
            </a:r>
            <a:r>
              <a:rPr lang="cs-CZ" b="1" i="1" dirty="0">
                <a:solidFill>
                  <a:srgbClr val="307871"/>
                </a:solidFill>
                <a:latin typeface="Times New Roman" panose="02020603050405020304" pitchFamily="18" charset="0"/>
                <a:cs typeface="Times New Roman" panose="02020603050405020304" pitchFamily="18" charset="0"/>
              </a:rPr>
              <a:t>…</a:t>
            </a:r>
            <a:r>
              <a:rPr lang="cs-CZ" dirty="0">
                <a:solidFill>
                  <a:srgbClr val="307871"/>
                </a:solidFill>
                <a:latin typeface="Times New Roman" panose="02020603050405020304" pitchFamily="18" charset="0"/>
                <a:cs typeface="Times New Roman" panose="02020603050405020304" pitchFamily="18" charset="0"/>
              </a:rPr>
              <a:t> </a:t>
            </a:r>
            <a:r>
              <a:rPr lang="cs-CZ" dirty="0" smtClean="0">
                <a:solidFill>
                  <a:srgbClr val="307871"/>
                </a:solidFill>
                <a:latin typeface="Times New Roman" panose="02020603050405020304" pitchFamily="18" charset="0"/>
                <a:cs typeface="Times New Roman" panose="02020603050405020304" pitchFamily="18" charset="0"/>
              </a:rPr>
              <a:t>.</a:t>
            </a:r>
          </a:p>
          <a:p>
            <a:endParaRPr lang="en-US" b="1" i="1" dirty="0" smtClean="0">
              <a:solidFill>
                <a:srgbClr val="307871"/>
              </a:solidFill>
              <a:latin typeface="Times New Roman" panose="02020603050405020304" pitchFamily="18" charset="0"/>
              <a:cs typeface="Times New Roman" panose="02020603050405020304" pitchFamily="18" charset="0"/>
            </a:endParaRPr>
          </a:p>
          <a:p>
            <a:r>
              <a:rPr lang="en-US" b="1" dirty="0" smtClean="0">
                <a:solidFill>
                  <a:srgbClr val="307871"/>
                </a:solidFill>
                <a:latin typeface="Times New Roman" panose="02020603050405020304" pitchFamily="18" charset="0"/>
                <a:cs typeface="Times New Roman" panose="02020603050405020304" pitchFamily="18" charset="0"/>
              </a:rPr>
              <a:t>	</a:t>
            </a:r>
            <a:endParaRPr lang="en-US" alt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6754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83068" cy="461665"/>
          </a:xfrm>
          <a:prstGeom prst="rect">
            <a:avLst/>
          </a:prstGeom>
        </p:spPr>
        <p:txBody>
          <a:bodyPr wrap="none">
            <a:spAutoFit/>
          </a:bodyPr>
          <a:lstStyle/>
          <a:p>
            <a:pPr lvl="0">
              <a:defRPr/>
            </a:pPr>
            <a:r>
              <a:rPr lang="cs-CZ" sz="2400" kern="0" dirty="0" err="1" smtClean="0">
                <a:solidFill>
                  <a:srgbClr val="307871"/>
                </a:solidFill>
                <a:latin typeface="Times New Roman"/>
              </a:rPr>
              <a:t>Grammar</a:t>
            </a:r>
            <a:r>
              <a:rPr lang="cs-CZ" sz="2400" kern="0" dirty="0" smtClean="0">
                <a:solidFill>
                  <a:srgbClr val="307871"/>
                </a:solidFill>
                <a:latin typeface="Times New Roman"/>
              </a:rPr>
              <a:t> – </a:t>
            </a:r>
            <a:r>
              <a:rPr lang="cs-CZ" sz="2400" kern="0" dirty="0" err="1" smtClean="0">
                <a:solidFill>
                  <a:srgbClr val="307871"/>
                </a:solidFill>
                <a:latin typeface="Times New Roman"/>
              </a:rPr>
              <a:t>expressions</a:t>
            </a:r>
            <a:r>
              <a:rPr lang="cs-CZ" sz="2400" kern="0" dirty="0" smtClean="0">
                <a:solidFill>
                  <a:srgbClr val="307871"/>
                </a:solidFill>
                <a:latin typeface="Times New Roman"/>
              </a:rPr>
              <a:t> </a:t>
            </a:r>
            <a:r>
              <a:rPr lang="cs-CZ" sz="2400" kern="0" dirty="0" err="1" smtClean="0">
                <a:solidFill>
                  <a:srgbClr val="307871"/>
                </a:solidFill>
                <a:latin typeface="Times New Roman"/>
              </a:rPr>
              <a:t>for</a:t>
            </a:r>
            <a:r>
              <a:rPr lang="cs-CZ" sz="2400" kern="0" dirty="0" smtClean="0">
                <a:solidFill>
                  <a:srgbClr val="307871"/>
                </a:solidFill>
                <a:latin typeface="Times New Roman"/>
              </a:rPr>
              <a:t> </a:t>
            </a:r>
            <a:r>
              <a:rPr lang="cs-CZ" sz="2400" kern="0" dirty="0" err="1" smtClean="0">
                <a:solidFill>
                  <a:srgbClr val="307871"/>
                </a:solidFill>
                <a:latin typeface="Times New Roman"/>
              </a:rPr>
              <a:t>meetings</a:t>
            </a:r>
            <a:r>
              <a:rPr lang="cs-CZ" sz="2400" kern="0" dirty="0" smtClean="0">
                <a:solidFill>
                  <a:srgbClr val="307871"/>
                </a:solidFill>
                <a:latin typeface="Times New Roman"/>
              </a:rPr>
              <a:t>  </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615142" y="1296785"/>
            <a:ext cx="8528858" cy="4247317"/>
          </a:xfrm>
          <a:prstGeom prst="rect">
            <a:avLst/>
          </a:prstGeom>
        </p:spPr>
        <p:txBody>
          <a:bodyPr wrap="square">
            <a:spAutoFit/>
          </a:bodyPr>
          <a:lstStyle/>
          <a:p>
            <a:r>
              <a:rPr lang="en-US" b="1" dirty="0" smtClean="0">
                <a:solidFill>
                  <a:srgbClr val="307871"/>
                </a:solidFill>
                <a:latin typeface="Times New Roman" panose="02020603050405020304" pitchFamily="18" charset="0"/>
                <a:cs typeface="Times New Roman" panose="02020603050405020304" pitchFamily="18" charset="0"/>
              </a:rPr>
              <a:t>Expressions for meetings in English</a:t>
            </a:r>
          </a:p>
          <a:p>
            <a:endParaRPr lang="en-US" b="1" dirty="0" smtClean="0">
              <a:solidFill>
                <a:srgbClr val="307871"/>
              </a:solidFill>
              <a:latin typeface="Times New Roman" panose="02020603050405020304" pitchFamily="18" charset="0"/>
              <a:cs typeface="Times New Roman" panose="02020603050405020304" pitchFamily="18" charset="0"/>
            </a:endParaRPr>
          </a:p>
          <a:p>
            <a:r>
              <a:rPr lang="en-US" b="1" dirty="0" smtClean="0">
                <a:solidFill>
                  <a:srgbClr val="307871"/>
                </a:solidFill>
                <a:latin typeface="Times New Roman" panose="02020603050405020304" pitchFamily="18" charset="0"/>
                <a:cs typeface="Times New Roman" panose="02020603050405020304" pitchFamily="18" charset="0"/>
              </a:rPr>
              <a:t>There many different types of meetings. In English let us pay attention to the following </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expressions</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used</a:t>
            </a:r>
            <a:r>
              <a:rPr lang="cs-CZ" b="1" dirty="0" smtClean="0">
                <a:solidFill>
                  <a:srgbClr val="307871"/>
                </a:solidFill>
                <a:latin typeface="Times New Roman" panose="02020603050405020304" pitchFamily="18" charset="0"/>
                <a:cs typeface="Times New Roman" panose="02020603050405020304" pitchFamily="18" charset="0"/>
              </a:rPr>
              <a:t> in </a:t>
            </a:r>
            <a:r>
              <a:rPr lang="en-US" b="1" dirty="0" smtClean="0">
                <a:solidFill>
                  <a:srgbClr val="307871"/>
                </a:solidFill>
                <a:latin typeface="Times New Roman" panose="02020603050405020304" pitchFamily="18" charset="0"/>
                <a:cs typeface="Times New Roman" panose="02020603050405020304" pitchFamily="18" charset="0"/>
              </a:rPr>
              <a:t>situations, in which speakers: </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en-US"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smtClean="0">
                <a:solidFill>
                  <a:srgbClr val="307871"/>
                </a:solidFill>
                <a:latin typeface="Times New Roman" panose="02020603050405020304" pitchFamily="18" charset="0"/>
                <a:cs typeface="Times New Roman" panose="02020603050405020304" pitchFamily="18" charset="0"/>
              </a:rPr>
              <a:t>Interrupt</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e.g</a:t>
            </a:r>
            <a:r>
              <a:rPr lang="cs-CZ" b="1" dirty="0">
                <a:solidFill>
                  <a:srgbClr val="307871"/>
                </a:solidFill>
                <a:latin typeface="Times New Roman" panose="02020603050405020304" pitchFamily="18" charset="0"/>
                <a:cs typeface="Times New Roman" panose="02020603050405020304" pitchFamily="18" charset="0"/>
              </a:rPr>
              <a:t>. </a:t>
            </a:r>
            <a:r>
              <a:rPr lang="cs-CZ" b="1" i="1" dirty="0">
                <a:solidFill>
                  <a:srgbClr val="307871"/>
                </a:solidFill>
                <a:latin typeface="Times New Roman" panose="02020603050405020304" pitchFamily="18" charset="0"/>
                <a:cs typeface="Times New Roman" panose="02020603050405020304" pitchFamily="18" charset="0"/>
              </a:rPr>
              <a:t>May I </a:t>
            </a:r>
            <a:r>
              <a:rPr lang="cs-CZ" b="1" i="1" dirty="0" err="1">
                <a:solidFill>
                  <a:srgbClr val="307871"/>
                </a:solidFill>
                <a:latin typeface="Times New Roman" panose="02020603050405020304" pitchFamily="18" charset="0"/>
                <a:cs typeface="Times New Roman" panose="02020603050405020304" pitchFamily="18" charset="0"/>
              </a:rPr>
              <a:t>interrupt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you</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for</a:t>
            </a:r>
            <a:r>
              <a:rPr lang="cs-CZ" b="1" i="1" dirty="0">
                <a:solidFill>
                  <a:srgbClr val="307871"/>
                </a:solidFill>
                <a:latin typeface="Times New Roman" panose="02020603050405020304" pitchFamily="18" charset="0"/>
                <a:cs typeface="Times New Roman" panose="02020603050405020304" pitchFamily="18" charset="0"/>
              </a:rPr>
              <a:t> a moment?..., I </a:t>
            </a:r>
            <a:r>
              <a:rPr lang="cs-CZ" b="1" i="1" dirty="0" err="1">
                <a:solidFill>
                  <a:srgbClr val="307871"/>
                </a:solidFill>
                <a:latin typeface="Times New Roman" panose="02020603050405020304" pitchFamily="18" charset="0"/>
                <a:cs typeface="Times New Roman" panose="02020603050405020304" pitchFamily="18" charset="0"/>
              </a:rPr>
              <a:t>am</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sorry</a:t>
            </a:r>
            <a:r>
              <a:rPr lang="cs-CZ" b="1" i="1" dirty="0">
                <a:solidFill>
                  <a:srgbClr val="307871"/>
                </a:solidFill>
                <a:latin typeface="Times New Roman" panose="02020603050405020304" pitchFamily="18" charset="0"/>
                <a:cs typeface="Times New Roman" panose="02020603050405020304" pitchFamily="18" charset="0"/>
              </a:rPr>
              <a:t> to </a:t>
            </a:r>
            <a:r>
              <a:rPr lang="cs-CZ" b="1" i="1" dirty="0" err="1">
                <a:solidFill>
                  <a:srgbClr val="307871"/>
                </a:solidFill>
                <a:latin typeface="Times New Roman" panose="02020603050405020304" pitchFamily="18" charset="0"/>
                <a:cs typeface="Times New Roman" panose="02020603050405020304" pitchFamily="18" charset="0"/>
              </a:rPr>
              <a:t>interrupt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you</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break</a:t>
            </a:r>
            <a:r>
              <a:rPr lang="cs-CZ" b="1" i="1" dirty="0">
                <a:solidFill>
                  <a:srgbClr val="307871"/>
                </a:solidFill>
                <a:latin typeface="Times New Roman" panose="02020603050405020304" pitchFamily="18" charset="0"/>
                <a:cs typeface="Times New Roman" panose="02020603050405020304" pitchFamily="18" charset="0"/>
              </a:rPr>
              <a:t>  in,  but…,  May  I  </a:t>
            </a:r>
            <a:r>
              <a:rPr lang="cs-CZ" b="1" i="1" dirty="0" err="1">
                <a:solidFill>
                  <a:srgbClr val="307871"/>
                </a:solidFill>
                <a:latin typeface="Times New Roman" panose="02020603050405020304" pitchFamily="18" charset="0"/>
                <a:cs typeface="Times New Roman" panose="02020603050405020304" pitchFamily="18" charset="0"/>
              </a:rPr>
              <a:t>come</a:t>
            </a:r>
            <a:r>
              <a:rPr lang="cs-CZ" b="1" i="1" dirty="0">
                <a:solidFill>
                  <a:srgbClr val="307871"/>
                </a:solidFill>
                <a:latin typeface="Times New Roman" panose="02020603050405020304" pitchFamily="18" charset="0"/>
                <a:cs typeface="Times New Roman" panose="02020603050405020304" pitchFamily="18" charset="0"/>
              </a:rPr>
              <a:t>  in  </a:t>
            </a:r>
            <a:r>
              <a:rPr lang="cs-CZ" b="1" i="1" dirty="0" err="1">
                <a:solidFill>
                  <a:srgbClr val="307871"/>
                </a:solidFill>
                <a:latin typeface="Times New Roman" panose="02020603050405020304" pitchFamily="18" charset="0"/>
                <a:cs typeface="Times New Roman" panose="02020603050405020304" pitchFamily="18" charset="0"/>
              </a:rPr>
              <a:t>at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this</a:t>
            </a:r>
            <a:r>
              <a:rPr lang="cs-CZ" b="1" i="1" dirty="0">
                <a:solidFill>
                  <a:srgbClr val="307871"/>
                </a:solidFill>
                <a:latin typeface="Times New Roman" panose="02020603050405020304" pitchFamily="18" charset="0"/>
                <a:cs typeface="Times New Roman" panose="02020603050405020304" pitchFamily="18" charset="0"/>
              </a:rPr>
              <a:t>  point?…,  </a:t>
            </a:r>
            <a:r>
              <a:rPr lang="cs-CZ" b="1" i="1" dirty="0" err="1">
                <a:solidFill>
                  <a:srgbClr val="307871"/>
                </a:solidFill>
                <a:latin typeface="Times New Roman" panose="02020603050405020304" pitchFamily="18" charset="0"/>
                <a:cs typeface="Times New Roman" panose="02020603050405020304" pitchFamily="18" charset="0"/>
              </a:rPr>
              <a:t>Excuse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me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may</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ask</a:t>
            </a:r>
            <a:r>
              <a:rPr lang="cs-CZ" b="1" i="1" dirty="0">
                <a:solidFill>
                  <a:srgbClr val="307871"/>
                </a:solidFill>
                <a:latin typeface="Times New Roman" panose="02020603050405020304" pitchFamily="18" charset="0"/>
                <a:cs typeface="Times New Roman" panose="02020603050405020304" pitchFamily="18" charset="0"/>
              </a:rPr>
              <a:t>  a </a:t>
            </a:r>
            <a:r>
              <a:rPr lang="cs-CZ" b="1" i="1" dirty="0" err="1">
                <a:solidFill>
                  <a:srgbClr val="307871"/>
                </a:solidFill>
                <a:latin typeface="Times New Roman" panose="02020603050405020304" pitchFamily="18" charset="0"/>
                <a:cs typeface="Times New Roman" panose="02020603050405020304" pitchFamily="18" charset="0"/>
              </a:rPr>
              <a:t>question</a:t>
            </a:r>
            <a:r>
              <a:rPr lang="cs-CZ" b="1" i="1" dirty="0">
                <a:solidFill>
                  <a:srgbClr val="307871"/>
                </a:solidFill>
                <a:latin typeface="Times New Roman" panose="02020603050405020304" pitchFamily="18" charset="0"/>
                <a:cs typeface="Times New Roman" panose="02020603050405020304" pitchFamily="18" charset="0"/>
              </a:rPr>
              <a:t>?..., I do not </a:t>
            </a:r>
            <a:r>
              <a:rPr lang="cs-CZ" b="1" i="1" dirty="0" err="1">
                <a:solidFill>
                  <a:srgbClr val="307871"/>
                </a:solidFill>
                <a:latin typeface="Times New Roman" panose="02020603050405020304" pitchFamily="18" charset="0"/>
                <a:cs typeface="Times New Roman" panose="02020603050405020304" pitchFamily="18" charset="0"/>
              </a:rPr>
              <a:t>want</a:t>
            </a:r>
            <a:r>
              <a:rPr lang="cs-CZ" b="1" i="1" dirty="0">
                <a:solidFill>
                  <a:srgbClr val="307871"/>
                </a:solidFill>
                <a:latin typeface="Times New Roman" panose="02020603050405020304" pitchFamily="18" charset="0"/>
                <a:cs typeface="Times New Roman" panose="02020603050405020304" pitchFamily="18" charset="0"/>
              </a:rPr>
              <a:t> to </a:t>
            </a:r>
            <a:r>
              <a:rPr lang="cs-CZ" b="1" i="1" dirty="0" err="1">
                <a:solidFill>
                  <a:srgbClr val="307871"/>
                </a:solidFill>
                <a:latin typeface="Times New Roman" panose="02020603050405020304" pitchFamily="18" charset="0"/>
                <a:cs typeface="Times New Roman" panose="02020603050405020304" pitchFamily="18" charset="0"/>
              </a:rPr>
              <a:t>interrupt</a:t>
            </a:r>
            <a:r>
              <a:rPr lang="cs-CZ" b="1" i="1" dirty="0">
                <a:solidFill>
                  <a:srgbClr val="307871"/>
                </a:solidFill>
                <a:latin typeface="Times New Roman" panose="02020603050405020304" pitchFamily="18" charset="0"/>
                <a:cs typeface="Times New Roman" panose="02020603050405020304" pitchFamily="18" charset="0"/>
              </a:rPr>
              <a:t>, but…, I </a:t>
            </a:r>
            <a:r>
              <a:rPr lang="cs-CZ" b="1" i="1" dirty="0" err="1">
                <a:solidFill>
                  <a:srgbClr val="307871"/>
                </a:solidFill>
                <a:latin typeface="Times New Roman" panose="02020603050405020304" pitchFamily="18" charset="0"/>
                <a:cs typeface="Times New Roman" panose="02020603050405020304" pitchFamily="18" charset="0"/>
              </a:rPr>
              <a:t>would</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like</a:t>
            </a:r>
            <a:r>
              <a:rPr lang="cs-CZ" b="1" i="1" dirty="0">
                <a:solidFill>
                  <a:srgbClr val="307871"/>
                </a:solidFill>
                <a:latin typeface="Times New Roman" panose="02020603050405020304" pitchFamily="18" charset="0"/>
                <a:cs typeface="Times New Roman" panose="02020603050405020304" pitchFamily="18" charset="0"/>
              </a:rPr>
              <a:t> to </a:t>
            </a:r>
            <a:r>
              <a:rPr lang="cs-CZ" b="1" i="1" dirty="0" err="1">
                <a:solidFill>
                  <a:srgbClr val="307871"/>
                </a:solidFill>
                <a:latin typeface="Times New Roman" panose="02020603050405020304" pitchFamily="18" charset="0"/>
                <a:cs typeface="Times New Roman" panose="02020603050405020304" pitchFamily="18" charset="0"/>
              </a:rPr>
              <a:t>add</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something</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here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if</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may</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If</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might</a:t>
            </a:r>
            <a:r>
              <a:rPr lang="cs-CZ" b="1" i="1" dirty="0">
                <a:solidFill>
                  <a:srgbClr val="307871"/>
                </a:solidFill>
                <a:latin typeface="Times New Roman" panose="02020603050405020304" pitchFamily="18" charset="0"/>
                <a:cs typeface="Times New Roman" panose="02020603050405020304" pitchFamily="18" charset="0"/>
              </a:rPr>
              <a:t> just </a:t>
            </a:r>
            <a:r>
              <a:rPr lang="cs-CZ" b="1" i="1" dirty="0" err="1">
                <a:solidFill>
                  <a:srgbClr val="307871"/>
                </a:solidFill>
                <a:latin typeface="Times New Roman" panose="02020603050405020304" pitchFamily="18" charset="0"/>
                <a:cs typeface="Times New Roman" panose="02020603050405020304" pitchFamily="18" charset="0"/>
              </a:rPr>
              <a:t>add</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something</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here</a:t>
            </a:r>
            <a:r>
              <a:rPr lang="cs-CZ" b="1" i="1" dirty="0">
                <a:solidFill>
                  <a:srgbClr val="307871"/>
                </a:solidFill>
                <a:latin typeface="Times New Roman" panose="02020603050405020304" pitchFamily="18" charset="0"/>
                <a:cs typeface="Times New Roman" panose="02020603050405020304" pitchFamily="18" charset="0"/>
              </a:rPr>
              <a:t>… .</a:t>
            </a:r>
            <a:endParaRPr lang="en-US" b="1" dirty="0">
              <a:solidFill>
                <a:srgbClr val="307871"/>
              </a:solidFill>
              <a:latin typeface="Times New Roman" panose="02020603050405020304" pitchFamily="18" charset="0"/>
              <a:cs typeface="Times New Roman" panose="02020603050405020304" pitchFamily="18" charset="0"/>
            </a:endParaRPr>
          </a:p>
          <a:p>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smtClean="0">
                <a:solidFill>
                  <a:srgbClr val="307871"/>
                </a:solidFill>
                <a:latin typeface="Times New Roman" panose="02020603050405020304" pitchFamily="18" charset="0"/>
                <a:cs typeface="Times New Roman" panose="02020603050405020304" pitchFamily="18" charset="0"/>
              </a:rPr>
              <a:t>Make a </a:t>
            </a:r>
            <a:r>
              <a:rPr lang="cs-CZ" b="1" dirty="0" err="1" smtClean="0">
                <a:solidFill>
                  <a:srgbClr val="307871"/>
                </a:solidFill>
                <a:latin typeface="Times New Roman" panose="02020603050405020304" pitchFamily="18" charset="0"/>
                <a:cs typeface="Times New Roman" panose="02020603050405020304" pitchFamily="18" charset="0"/>
              </a:rPr>
              <a:t>suggestion</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e.g</a:t>
            </a:r>
            <a:r>
              <a:rPr lang="cs-CZ" b="1" dirty="0" smtClean="0">
                <a:solidFill>
                  <a:srgbClr val="307871"/>
                </a:solidFill>
                <a:latin typeface="Times New Roman" panose="02020603050405020304" pitchFamily="18" charset="0"/>
                <a:cs typeface="Times New Roman" panose="02020603050405020304" pitchFamily="18" charset="0"/>
              </a:rPr>
              <a:t>. </a:t>
            </a:r>
            <a:r>
              <a:rPr lang="cs-CZ" b="1" i="1" dirty="0">
                <a:solidFill>
                  <a:srgbClr val="307871"/>
                </a:solidFill>
                <a:latin typeface="Times New Roman" panose="02020603050405020304" pitchFamily="18" charset="0"/>
                <a:cs typeface="Times New Roman" panose="02020603050405020304" pitchFamily="18" charset="0"/>
              </a:rPr>
              <a:t>I </a:t>
            </a:r>
            <a:r>
              <a:rPr lang="cs-CZ" b="1" i="1" dirty="0" err="1">
                <a:solidFill>
                  <a:srgbClr val="307871"/>
                </a:solidFill>
                <a:latin typeface="Times New Roman" panose="02020603050405020304" pitchFamily="18" charset="0"/>
                <a:cs typeface="Times New Roman" panose="02020603050405020304" pitchFamily="18" charset="0"/>
              </a:rPr>
              <a:t>would</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like</a:t>
            </a:r>
            <a:r>
              <a:rPr lang="cs-CZ" b="1" i="1" dirty="0">
                <a:solidFill>
                  <a:srgbClr val="307871"/>
                </a:solidFill>
                <a:latin typeface="Times New Roman" panose="02020603050405020304" pitchFamily="18" charset="0"/>
                <a:cs typeface="Times New Roman" panose="02020603050405020304" pitchFamily="18" charset="0"/>
              </a:rPr>
              <a:t> to make a </a:t>
            </a:r>
            <a:r>
              <a:rPr lang="cs-CZ" b="1" i="1" dirty="0" err="1">
                <a:solidFill>
                  <a:srgbClr val="307871"/>
                </a:solidFill>
                <a:latin typeface="Times New Roman" panose="02020603050405020304" pitchFamily="18" charset="0"/>
                <a:cs typeface="Times New Roman" panose="02020603050405020304" pitchFamily="18" charset="0"/>
              </a:rPr>
              <a:t>proposal</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would</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like</a:t>
            </a:r>
            <a:r>
              <a:rPr lang="cs-CZ" b="1" i="1" dirty="0">
                <a:solidFill>
                  <a:srgbClr val="307871"/>
                </a:solidFill>
                <a:latin typeface="Times New Roman" panose="02020603050405020304" pitchFamily="18" charset="0"/>
                <a:cs typeface="Times New Roman" panose="02020603050405020304" pitchFamily="18" charset="0"/>
              </a:rPr>
              <a:t> to make a </a:t>
            </a:r>
            <a:r>
              <a:rPr lang="cs-CZ" b="1" i="1" dirty="0" err="1">
                <a:solidFill>
                  <a:srgbClr val="307871"/>
                </a:solidFill>
                <a:latin typeface="Times New Roman" panose="02020603050405020304" pitchFamily="18" charset="0"/>
                <a:cs typeface="Times New Roman" panose="02020603050405020304" pitchFamily="18" charset="0"/>
              </a:rPr>
              <a:t>suggestion</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suggest</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propose</a:t>
            </a:r>
            <a:r>
              <a:rPr lang="cs-CZ" b="1" i="1" dirty="0">
                <a:solidFill>
                  <a:srgbClr val="307871"/>
                </a:solidFill>
                <a:latin typeface="Times New Roman" panose="02020603050405020304" pitchFamily="18" charset="0"/>
                <a:cs typeface="Times New Roman" panose="02020603050405020304" pitchFamily="18" charset="0"/>
              </a:rPr>
              <a:t>…, I </a:t>
            </a:r>
            <a:r>
              <a:rPr lang="cs-CZ" b="1" i="1" dirty="0" err="1">
                <a:solidFill>
                  <a:srgbClr val="307871"/>
                </a:solidFill>
                <a:latin typeface="Times New Roman" panose="02020603050405020304" pitchFamily="18" charset="0"/>
                <a:cs typeface="Times New Roman" panose="02020603050405020304" pitchFamily="18" charset="0"/>
              </a:rPr>
              <a:t>would</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like</a:t>
            </a:r>
            <a:r>
              <a:rPr lang="cs-CZ" b="1" i="1" dirty="0">
                <a:solidFill>
                  <a:srgbClr val="307871"/>
                </a:solidFill>
                <a:latin typeface="Times New Roman" panose="02020603050405020304" pitchFamily="18" charset="0"/>
                <a:cs typeface="Times New Roman" panose="02020603050405020304" pitchFamily="18" charset="0"/>
              </a:rPr>
              <a:t> to </a:t>
            </a:r>
            <a:r>
              <a:rPr lang="cs-CZ" b="1" i="1" dirty="0" err="1">
                <a:solidFill>
                  <a:srgbClr val="307871"/>
                </a:solidFill>
                <a:latin typeface="Times New Roman" panose="02020603050405020304" pitchFamily="18" charset="0"/>
                <a:cs typeface="Times New Roman" panose="02020603050405020304" pitchFamily="18" charset="0"/>
              </a:rPr>
              <a:t>put</a:t>
            </a:r>
            <a:r>
              <a:rPr lang="cs-CZ" b="1" i="1" dirty="0">
                <a:solidFill>
                  <a:srgbClr val="307871"/>
                </a:solidFill>
                <a:latin typeface="Times New Roman" panose="02020603050405020304" pitchFamily="18" charset="0"/>
                <a:cs typeface="Times New Roman" panose="02020603050405020304" pitchFamily="18" charset="0"/>
              </a:rPr>
              <a:t> forward a </a:t>
            </a:r>
            <a:r>
              <a:rPr lang="cs-CZ" b="1" i="1" dirty="0" err="1">
                <a:solidFill>
                  <a:srgbClr val="307871"/>
                </a:solidFill>
                <a:latin typeface="Times New Roman" panose="02020603050405020304" pitchFamily="18" charset="0"/>
                <a:cs typeface="Times New Roman" panose="02020603050405020304" pitchFamily="18" charset="0"/>
              </a:rPr>
              <a:t>different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proposal</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Would</a:t>
            </a:r>
            <a:r>
              <a:rPr lang="cs-CZ" b="1" i="1" dirty="0">
                <a:solidFill>
                  <a:srgbClr val="307871"/>
                </a:solidFill>
                <a:latin typeface="Times New Roman" panose="02020603050405020304" pitchFamily="18" charset="0"/>
                <a:cs typeface="Times New Roman" panose="02020603050405020304" pitchFamily="18" charset="0"/>
              </a:rPr>
              <a:t> not </a:t>
            </a:r>
            <a:r>
              <a:rPr lang="cs-CZ" b="1" i="1" dirty="0" err="1">
                <a:solidFill>
                  <a:srgbClr val="307871"/>
                </a:solidFill>
                <a:latin typeface="Times New Roman" panose="02020603050405020304" pitchFamily="18" charset="0"/>
                <a:cs typeface="Times New Roman" panose="02020603050405020304" pitchFamily="18" charset="0"/>
              </a:rPr>
              <a:t>it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be</a:t>
            </a:r>
            <a:r>
              <a:rPr lang="cs-CZ" b="1" i="1" dirty="0">
                <a:solidFill>
                  <a:srgbClr val="307871"/>
                </a:solidFill>
                <a:latin typeface="Times New Roman" panose="02020603050405020304" pitchFamily="18" charset="0"/>
                <a:cs typeface="Times New Roman" panose="02020603050405020304" pitchFamily="18" charset="0"/>
              </a:rPr>
              <a:t> a </a:t>
            </a:r>
            <a:r>
              <a:rPr lang="cs-CZ" b="1" i="1" dirty="0" err="1">
                <a:solidFill>
                  <a:srgbClr val="307871"/>
                </a:solidFill>
                <a:latin typeface="Times New Roman" panose="02020603050405020304" pitchFamily="18" charset="0"/>
                <a:cs typeface="Times New Roman" panose="02020603050405020304" pitchFamily="18" charset="0"/>
              </a:rPr>
              <a:t>good</a:t>
            </a:r>
            <a:r>
              <a:rPr lang="cs-CZ" b="1" i="1" dirty="0">
                <a:solidFill>
                  <a:srgbClr val="307871"/>
                </a:solidFill>
                <a:latin typeface="Times New Roman" panose="02020603050405020304" pitchFamily="18" charset="0"/>
                <a:cs typeface="Times New Roman" panose="02020603050405020304" pitchFamily="18" charset="0"/>
              </a:rPr>
              <a:t> idea </a:t>
            </a:r>
            <a:r>
              <a:rPr lang="cs-CZ" b="1" i="1" dirty="0" err="1">
                <a:solidFill>
                  <a:srgbClr val="307871"/>
                </a:solidFill>
                <a:latin typeface="Times New Roman" panose="02020603050405020304" pitchFamily="18" charset="0"/>
                <a:cs typeface="Times New Roman" panose="02020603050405020304" pitchFamily="18" charset="0"/>
              </a:rPr>
              <a:t>that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we</a:t>
            </a:r>
            <a:r>
              <a:rPr lang="cs-CZ" b="1" i="1" dirty="0">
                <a:solidFill>
                  <a:srgbClr val="307871"/>
                </a:solidFill>
                <a:latin typeface="Times New Roman" panose="02020603050405020304" pitchFamily="18" charset="0"/>
                <a:cs typeface="Times New Roman" panose="02020603050405020304" pitchFamily="18" charset="0"/>
              </a:rPr>
              <a:t>…, Let </a:t>
            </a:r>
            <a:r>
              <a:rPr lang="cs-CZ" b="1" i="1" dirty="0" err="1">
                <a:solidFill>
                  <a:srgbClr val="307871"/>
                </a:solidFill>
                <a:latin typeface="Times New Roman" panose="02020603050405020304" pitchFamily="18" charset="0"/>
                <a:cs typeface="Times New Roman" panose="02020603050405020304" pitchFamily="18" charset="0"/>
              </a:rPr>
              <a:t>us</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first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have</a:t>
            </a:r>
            <a:r>
              <a:rPr lang="cs-CZ" b="1" i="1" dirty="0">
                <a:solidFill>
                  <a:srgbClr val="307871"/>
                </a:solidFill>
                <a:latin typeface="Times New Roman" panose="02020603050405020304" pitchFamily="18" charset="0"/>
                <a:cs typeface="Times New Roman" panose="02020603050405020304" pitchFamily="18" charset="0"/>
              </a:rPr>
              <a:t> a </a:t>
            </a:r>
            <a:r>
              <a:rPr lang="cs-CZ" b="1" i="1" dirty="0" err="1">
                <a:solidFill>
                  <a:srgbClr val="307871"/>
                </a:solidFill>
                <a:latin typeface="Times New Roman" panose="02020603050405020304" pitchFamily="18" charset="0"/>
                <a:cs typeface="Times New Roman" panose="02020603050405020304" pitchFamily="18" charset="0"/>
              </a:rPr>
              <a:t>look</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at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Why</a:t>
            </a:r>
            <a:r>
              <a:rPr lang="cs-CZ" b="1" i="1" dirty="0">
                <a:solidFill>
                  <a:srgbClr val="307871"/>
                </a:solidFill>
                <a:latin typeface="Times New Roman" panose="02020603050405020304" pitchFamily="18" charset="0"/>
                <a:cs typeface="Times New Roman" panose="02020603050405020304" pitchFamily="18" charset="0"/>
              </a:rPr>
              <a:t> do not </a:t>
            </a:r>
            <a:r>
              <a:rPr lang="cs-CZ" b="1" i="1" dirty="0" err="1">
                <a:solidFill>
                  <a:srgbClr val="307871"/>
                </a:solidFill>
                <a:latin typeface="Times New Roman" panose="02020603050405020304" pitchFamily="18" charset="0"/>
                <a:cs typeface="Times New Roman" panose="02020603050405020304" pitchFamily="18" charset="0"/>
              </a:rPr>
              <a:t>we</a:t>
            </a:r>
            <a:r>
              <a:rPr lang="cs-CZ" b="1" i="1" dirty="0">
                <a:solidFill>
                  <a:srgbClr val="307871"/>
                </a:solidFill>
                <a:latin typeface="Times New Roman" panose="02020603050405020304" pitchFamily="18" charset="0"/>
                <a:cs typeface="Times New Roman" panose="02020603050405020304" pitchFamily="18" charset="0"/>
              </a:rPr>
              <a:t>…?</a:t>
            </a:r>
            <a:r>
              <a:rPr lang="cs-CZ" dirty="0">
                <a:solidFill>
                  <a:srgbClr val="307871"/>
                </a:solidFill>
                <a:latin typeface="Times New Roman" panose="02020603050405020304" pitchFamily="18" charset="0"/>
                <a:cs typeface="Times New Roman" panose="02020603050405020304" pitchFamily="18" charset="0"/>
              </a:rPr>
              <a:t> </a:t>
            </a:r>
            <a:endParaRPr lang="en-US" b="1" dirty="0" smtClean="0">
              <a:solidFill>
                <a:srgbClr val="307871"/>
              </a:solidFill>
              <a:latin typeface="Times New Roman" panose="02020603050405020304" pitchFamily="18" charset="0"/>
              <a:cs typeface="Times New Roman" panose="02020603050405020304" pitchFamily="18" charset="0"/>
            </a:endParaRPr>
          </a:p>
          <a:p>
            <a:r>
              <a:rPr lang="en-US" b="1" dirty="0" smtClean="0">
                <a:solidFill>
                  <a:srgbClr val="307871"/>
                </a:solidFill>
                <a:latin typeface="Times New Roman" panose="02020603050405020304" pitchFamily="18" charset="0"/>
                <a:cs typeface="Times New Roman" panose="02020603050405020304" pitchFamily="18" charset="0"/>
              </a:rPr>
              <a:t>	</a:t>
            </a:r>
            <a:endParaRPr lang="en-US" alt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2039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58714" cy="461665"/>
          </a:xfrm>
          <a:prstGeom prst="rect">
            <a:avLst/>
          </a:prstGeom>
        </p:spPr>
        <p:txBody>
          <a:bodyPr wrap="none">
            <a:spAutoFit/>
          </a:bodyPr>
          <a:lstStyle/>
          <a:p>
            <a:pPr lvl="0">
              <a:defRPr/>
            </a:pPr>
            <a:r>
              <a:rPr lang="cs-CZ" sz="2400" kern="0" dirty="0" err="1" smtClean="0">
                <a:solidFill>
                  <a:srgbClr val="307871"/>
                </a:solidFill>
                <a:latin typeface="Times New Roman"/>
              </a:rPr>
              <a:t>Grammar</a:t>
            </a:r>
            <a:r>
              <a:rPr lang="cs-CZ" sz="2400" kern="0" dirty="0" smtClean="0">
                <a:solidFill>
                  <a:srgbClr val="307871"/>
                </a:solidFill>
                <a:latin typeface="Times New Roman"/>
              </a:rPr>
              <a:t> – </a:t>
            </a:r>
            <a:r>
              <a:rPr lang="cs-CZ" sz="2400" kern="0" dirty="0" err="1" smtClean="0">
                <a:solidFill>
                  <a:srgbClr val="307871"/>
                </a:solidFill>
                <a:latin typeface="Times New Roman"/>
              </a:rPr>
              <a:t>modals</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581891" y="1487978"/>
            <a:ext cx="8562109" cy="4801314"/>
          </a:xfrm>
          <a:prstGeom prst="rect">
            <a:avLst/>
          </a:prstGeom>
        </p:spPr>
        <p:txBody>
          <a:bodyPr wrap="square">
            <a:spAutoFit/>
          </a:bodyPr>
          <a:lstStyle/>
          <a:p>
            <a:r>
              <a:rPr lang="cs-CZ" b="1" i="1" dirty="0" err="1" smtClean="0">
                <a:solidFill>
                  <a:srgbClr val="307871"/>
                </a:solidFill>
                <a:latin typeface="Times New Roman" panose="02020603050405020304" pitchFamily="18" charset="0"/>
                <a:cs typeface="Times New Roman" panose="02020603050405020304" pitchFamily="18" charset="0"/>
              </a:rPr>
              <a:t>Must</a:t>
            </a:r>
            <a:r>
              <a:rPr lang="cs-CZ" b="1" i="1" dirty="0" smtClean="0">
                <a:solidFill>
                  <a:srgbClr val="307871"/>
                </a:solidFill>
                <a:latin typeface="Times New Roman" panose="02020603050405020304" pitchFamily="18" charset="0"/>
                <a:cs typeface="Times New Roman" panose="02020603050405020304" pitchFamily="18" charset="0"/>
              </a:rPr>
              <a:t> – </a:t>
            </a:r>
            <a:r>
              <a:rPr lang="cs-CZ" b="1" i="1" dirty="0" err="1" smtClean="0">
                <a:solidFill>
                  <a:srgbClr val="307871"/>
                </a:solidFill>
                <a:latin typeface="Times New Roman" panose="02020603050405020304" pitchFamily="18" charset="0"/>
                <a:cs typeface="Times New Roman" panose="02020603050405020304" pitchFamily="18" charset="0"/>
              </a:rPr>
              <a:t>have</a:t>
            </a:r>
            <a:r>
              <a:rPr lang="cs-CZ" b="1" i="1" dirty="0" smtClean="0">
                <a:solidFill>
                  <a:srgbClr val="307871"/>
                </a:solidFill>
                <a:latin typeface="Times New Roman" panose="02020603050405020304" pitchFamily="18" charset="0"/>
                <a:cs typeface="Times New Roman" panose="02020603050405020304" pitchFamily="18" charset="0"/>
              </a:rPr>
              <a:t> to / </a:t>
            </a:r>
            <a:r>
              <a:rPr lang="cs-CZ" b="1" i="1" dirty="0" err="1" smtClean="0">
                <a:solidFill>
                  <a:srgbClr val="307871"/>
                </a:solidFill>
                <a:latin typeface="Times New Roman" panose="02020603050405020304" pitchFamily="18" charset="0"/>
                <a:cs typeface="Times New Roman" panose="02020603050405020304" pitchFamily="18" charset="0"/>
              </a:rPr>
              <a:t>needn</a:t>
            </a:r>
            <a:r>
              <a:rPr lang="en-GB" b="1" i="1" dirty="0" smtClean="0">
                <a:solidFill>
                  <a:srgbClr val="307871"/>
                </a:solidFill>
                <a:latin typeface="Times New Roman" panose="02020603050405020304" pitchFamily="18" charset="0"/>
                <a:cs typeface="Times New Roman" panose="02020603050405020304" pitchFamily="18" charset="0"/>
              </a:rPr>
              <a:t>’t / don’t have to</a:t>
            </a:r>
            <a:endParaRPr lang="cs-CZ" b="1" i="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solidFill>
                  <a:srgbClr val="307871"/>
                </a:solidFill>
                <a:latin typeface="Times New Roman" panose="02020603050405020304" pitchFamily="18" charset="0"/>
                <a:cs typeface="Times New Roman" panose="02020603050405020304" pitchFamily="18" charset="0"/>
              </a:rPr>
              <a:t>It </a:t>
            </a:r>
            <a:r>
              <a:rPr lang="en-US" b="1" dirty="0">
                <a:solidFill>
                  <a:srgbClr val="307871"/>
                </a:solidFill>
                <a:latin typeface="Times New Roman" panose="02020603050405020304" pitchFamily="18" charset="0"/>
                <a:cs typeface="Times New Roman" panose="02020603050405020304" pitchFamily="18" charset="0"/>
              </a:rPr>
              <a:t>expresses the duty we impose on ourselves or on the other person. It is always our </a:t>
            </a:r>
            <a:r>
              <a:rPr lang="en-US" b="1" dirty="0" smtClean="0">
                <a:solidFill>
                  <a:srgbClr val="307871"/>
                </a:solidFill>
                <a:latin typeface="Times New Roman" panose="02020603050405020304" pitchFamily="18" charset="0"/>
                <a:cs typeface="Times New Roman" panose="02020603050405020304" pitchFamily="18" charset="0"/>
              </a:rPr>
              <a:t>will</a:t>
            </a:r>
            <a:r>
              <a:rPr lang="cs-CZ" b="1" dirty="0" smtClean="0">
                <a:solidFill>
                  <a:srgbClr val="307871"/>
                </a:solidFill>
                <a:latin typeface="Times New Roman" panose="02020603050405020304" pitchFamily="18" charset="0"/>
                <a:cs typeface="Times New Roman" panose="02020603050405020304" pitchFamily="18" charset="0"/>
              </a:rPr>
              <a:t>:</a:t>
            </a:r>
          </a:p>
          <a:p>
            <a:r>
              <a:rPr lang="cs-CZ" b="1" dirty="0" err="1" smtClean="0">
                <a:solidFill>
                  <a:srgbClr val="307871"/>
                </a:solidFill>
                <a:latin typeface="Times New Roman" panose="02020603050405020304" pitchFamily="18" charset="0"/>
                <a:cs typeface="Times New Roman" panose="02020603050405020304" pitchFamily="18" charset="0"/>
              </a:rPr>
              <a:t>e.g</a:t>
            </a:r>
            <a:r>
              <a:rPr lang="cs-CZ" b="1" dirty="0" smtClean="0">
                <a:solidFill>
                  <a:srgbClr val="307871"/>
                </a:solidFill>
                <a:latin typeface="Times New Roman" panose="02020603050405020304" pitchFamily="18" charset="0"/>
                <a:cs typeface="Times New Roman" panose="02020603050405020304" pitchFamily="18" charset="0"/>
              </a:rPr>
              <a:t>. </a:t>
            </a:r>
            <a:r>
              <a:rPr lang="cs-CZ" b="1" i="1" dirty="0">
                <a:solidFill>
                  <a:srgbClr val="307871"/>
                </a:solidFill>
                <a:latin typeface="Times New Roman" panose="02020603050405020304" pitchFamily="18" charset="0"/>
                <a:cs typeface="Times New Roman" panose="02020603050405020304" pitchFamily="18" charset="0"/>
              </a:rPr>
              <a:t>I </a:t>
            </a:r>
            <a:r>
              <a:rPr lang="cs-CZ" b="1" i="1" dirty="0" err="1">
                <a:solidFill>
                  <a:srgbClr val="307871"/>
                </a:solidFill>
                <a:latin typeface="Times New Roman" panose="02020603050405020304" pitchFamily="18" charset="0"/>
                <a:cs typeface="Times New Roman" panose="02020603050405020304" pitchFamily="18" charset="0"/>
              </a:rPr>
              <a:t>must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tidy</a:t>
            </a:r>
            <a:r>
              <a:rPr lang="cs-CZ" b="1" i="1" dirty="0">
                <a:solidFill>
                  <a:srgbClr val="307871"/>
                </a:solidFill>
                <a:latin typeface="Times New Roman" panose="02020603050405020304" pitchFamily="18" charset="0"/>
                <a:cs typeface="Times New Roman" panose="02020603050405020304" pitchFamily="18" charset="0"/>
              </a:rPr>
              <a:t> my </a:t>
            </a:r>
            <a:r>
              <a:rPr lang="cs-CZ" b="1" i="1" dirty="0" err="1" smtClean="0">
                <a:solidFill>
                  <a:srgbClr val="307871"/>
                </a:solidFill>
                <a:latin typeface="Times New Roman" panose="02020603050405020304" pitchFamily="18" charset="0"/>
                <a:cs typeface="Times New Roman" panose="02020603050405020304" pitchFamily="18" charset="0"/>
              </a:rPr>
              <a:t>office</a:t>
            </a:r>
            <a:r>
              <a:rPr lang="cs-CZ" b="1" i="1" dirty="0" smtClean="0">
                <a:solidFill>
                  <a:srgbClr val="307871"/>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cs-CZ" b="1" dirty="0" err="1" smtClean="0">
                <a:solidFill>
                  <a:srgbClr val="307871"/>
                </a:solidFill>
                <a:latin typeface="Times New Roman" panose="02020603050405020304" pitchFamily="18" charset="0"/>
                <a:cs typeface="Times New Roman" panose="02020603050405020304" pitchFamily="18" charset="0"/>
              </a:rPr>
              <a:t>It</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e</a:t>
            </a:r>
            <a:r>
              <a:rPr lang="cs-CZ" b="1" dirty="0" err="1">
                <a:solidFill>
                  <a:srgbClr val="307871"/>
                </a:solidFill>
                <a:latin typeface="Times New Roman" panose="02020603050405020304" pitchFamily="18" charset="0"/>
                <a:cs typeface="Times New Roman" panose="02020603050405020304" pitchFamily="18" charset="0"/>
              </a:rPr>
              <a:t>xpresses</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strong</a:t>
            </a:r>
            <a:r>
              <a:rPr lang="cs-CZ" b="1" dirty="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recommendations</a:t>
            </a:r>
            <a:r>
              <a:rPr lang="cs-CZ" b="1" dirty="0" smtClean="0">
                <a:solidFill>
                  <a:srgbClr val="307871"/>
                </a:solidFill>
                <a:latin typeface="Times New Roman" panose="02020603050405020304" pitchFamily="18" charset="0"/>
                <a:cs typeface="Times New Roman" panose="02020603050405020304" pitchFamily="18" charset="0"/>
              </a:rPr>
              <a:t>:</a:t>
            </a:r>
          </a:p>
          <a:p>
            <a:r>
              <a:rPr lang="cs-CZ" b="1" dirty="0" err="1" smtClean="0">
                <a:solidFill>
                  <a:srgbClr val="307871"/>
                </a:solidFill>
                <a:latin typeface="Times New Roman" panose="02020603050405020304" pitchFamily="18" charset="0"/>
                <a:cs typeface="Times New Roman" panose="02020603050405020304" pitchFamily="18" charset="0"/>
              </a:rPr>
              <a:t>e.g</a:t>
            </a:r>
            <a:r>
              <a:rPr lang="cs-CZ" b="1" dirty="0" smtClean="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You</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must</a:t>
            </a:r>
            <a:r>
              <a:rPr lang="cs-CZ" b="1" i="1" dirty="0">
                <a:solidFill>
                  <a:srgbClr val="307871"/>
                </a:solidFill>
                <a:latin typeface="Times New Roman" panose="02020603050405020304" pitchFamily="18" charset="0"/>
                <a:cs typeface="Times New Roman" panose="02020603050405020304" pitchFamily="18" charset="0"/>
              </a:rPr>
              <a:t> go to </a:t>
            </a:r>
            <a:r>
              <a:rPr lang="cs-CZ" b="1" i="1" dirty="0" err="1">
                <a:solidFill>
                  <a:srgbClr val="307871"/>
                </a:solidFill>
                <a:latin typeface="Times New Roman" panose="02020603050405020304" pitchFamily="18" charset="0"/>
                <a:cs typeface="Times New Roman" panose="02020603050405020304" pitchFamily="18" charset="0"/>
              </a:rPr>
              <a:t>bed</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You</a:t>
            </a:r>
            <a:r>
              <a:rPr lang="cs-CZ" b="1" i="1" dirty="0">
                <a:solidFill>
                  <a:srgbClr val="307871"/>
                </a:solidFill>
                <a:latin typeface="Times New Roman" panose="02020603050405020304" pitchFamily="18" charset="0"/>
                <a:cs typeface="Times New Roman" panose="02020603050405020304" pitchFamily="18" charset="0"/>
              </a:rPr>
              <a:t> are </a:t>
            </a:r>
            <a:r>
              <a:rPr lang="cs-CZ" b="1" i="1" dirty="0" err="1">
                <a:solidFill>
                  <a:srgbClr val="307871"/>
                </a:solidFill>
                <a:latin typeface="Times New Roman" panose="02020603050405020304" pitchFamily="18" charset="0"/>
                <a:cs typeface="Times New Roman" panose="02020603050405020304" pitchFamily="18" charset="0"/>
              </a:rPr>
              <a:t>tired</a:t>
            </a:r>
            <a:r>
              <a:rPr lang="cs-CZ" b="1" i="1" dirty="0">
                <a:solidFill>
                  <a:srgbClr val="307871"/>
                </a:solidFill>
                <a:latin typeface="Times New Roman" panose="02020603050405020304" pitchFamily="18" charset="0"/>
                <a:cs typeface="Times New Roman" panose="02020603050405020304" pitchFamily="18" charset="0"/>
              </a:rPr>
              <a:t>.</a:t>
            </a:r>
            <a:r>
              <a:rPr lang="cs-CZ" b="1" dirty="0">
                <a:solidFill>
                  <a:srgbClr val="307871"/>
                </a:solidFill>
                <a:latin typeface="Times New Roman" panose="02020603050405020304" pitchFamily="18" charset="0"/>
                <a:cs typeface="Times New Roman" panose="02020603050405020304" pitchFamily="18" charset="0"/>
              </a:rPr>
              <a:t>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err="1" smtClean="0">
                <a:solidFill>
                  <a:srgbClr val="307871"/>
                </a:solidFill>
                <a:latin typeface="Times New Roman" panose="02020603050405020304" pitchFamily="18" charset="0"/>
                <a:cs typeface="Times New Roman" panose="02020603050405020304" pitchFamily="18" charset="0"/>
              </a:rPr>
              <a:t>It</a:t>
            </a:r>
            <a:r>
              <a:rPr lang="cs-CZ" b="1" dirty="0" smtClean="0">
                <a:solidFill>
                  <a:srgbClr val="307871"/>
                </a:solidFill>
                <a:latin typeface="Times New Roman" panose="02020603050405020304" pitchFamily="18" charset="0"/>
                <a:cs typeface="Times New Roman" panose="02020603050405020304" pitchFamily="18" charset="0"/>
              </a:rPr>
              <a:t> e</a:t>
            </a:r>
            <a:r>
              <a:rPr lang="en-US" b="1" dirty="0" err="1" smtClean="0">
                <a:solidFill>
                  <a:srgbClr val="307871"/>
                </a:solidFill>
                <a:latin typeface="Times New Roman" panose="02020603050405020304" pitchFamily="18" charset="0"/>
                <a:cs typeface="Times New Roman" panose="02020603050405020304" pitchFamily="18" charset="0"/>
              </a:rPr>
              <a:t>xpresses</a:t>
            </a:r>
            <a:r>
              <a:rPr lang="en-US" b="1" dirty="0" smtClean="0">
                <a:solidFill>
                  <a:srgbClr val="307871"/>
                </a:solidFill>
                <a:latin typeface="Times New Roman" panose="02020603050405020304" pitchFamily="18" charset="0"/>
                <a:cs typeface="Times New Roman" panose="02020603050405020304" pitchFamily="18" charset="0"/>
              </a:rPr>
              <a:t> </a:t>
            </a:r>
            <a:r>
              <a:rPr lang="en-US" b="1" dirty="0">
                <a:solidFill>
                  <a:srgbClr val="307871"/>
                </a:solidFill>
                <a:latin typeface="Times New Roman" panose="02020603050405020304" pitchFamily="18" charset="0"/>
                <a:cs typeface="Times New Roman" panose="02020603050405020304" pitchFamily="18" charset="0"/>
              </a:rPr>
              <a:t>the confidence of the speaker, </a:t>
            </a:r>
            <a:r>
              <a:rPr lang="en-US" b="1" dirty="0" smtClean="0">
                <a:solidFill>
                  <a:srgbClr val="307871"/>
                </a:solidFill>
                <a:latin typeface="Times New Roman" panose="02020603050405020304" pitchFamily="18" charset="0"/>
                <a:cs typeface="Times New Roman" panose="02020603050405020304" pitchFamily="18" charset="0"/>
              </a:rPr>
              <a:t>his</a:t>
            </a:r>
            <a:r>
              <a:rPr lang="cs-CZ" b="1" dirty="0" smtClean="0">
                <a:solidFill>
                  <a:srgbClr val="307871"/>
                </a:solidFill>
                <a:latin typeface="Times New Roman" panose="02020603050405020304" pitchFamily="18" charset="0"/>
                <a:cs typeface="Times New Roman" panose="02020603050405020304" pitchFamily="18" charset="0"/>
              </a:rPr>
              <a:t> / her</a:t>
            </a:r>
            <a:r>
              <a:rPr lang="en-US" b="1" dirty="0" smtClean="0">
                <a:solidFill>
                  <a:srgbClr val="307871"/>
                </a:solidFill>
                <a:latin typeface="Times New Roman" panose="02020603050405020304" pitchFamily="18" charset="0"/>
                <a:cs typeface="Times New Roman" panose="02020603050405020304" pitchFamily="18" charset="0"/>
              </a:rPr>
              <a:t> </a:t>
            </a:r>
            <a:r>
              <a:rPr lang="en-US" b="1" dirty="0">
                <a:solidFill>
                  <a:srgbClr val="307871"/>
                </a:solidFill>
                <a:latin typeface="Times New Roman" panose="02020603050405020304" pitchFamily="18" charset="0"/>
                <a:cs typeface="Times New Roman" panose="02020603050405020304" pitchFamily="18" charset="0"/>
              </a:rPr>
              <a:t>conviction</a:t>
            </a:r>
            <a:r>
              <a:rPr lang="en-US" b="1" dirty="0" smtClean="0">
                <a:solidFill>
                  <a:srgbClr val="307871"/>
                </a:solidFill>
                <a:latin typeface="Times New Roman" panose="02020603050405020304" pitchFamily="18" charset="0"/>
                <a:cs typeface="Times New Roman" panose="02020603050405020304" pitchFamily="18" charset="0"/>
              </a:rPr>
              <a:t>.</a:t>
            </a:r>
            <a:endParaRPr lang="cs-CZ" b="1" dirty="0" smtClean="0">
              <a:solidFill>
                <a:srgbClr val="307871"/>
              </a:solidFill>
              <a:latin typeface="Times New Roman" panose="02020603050405020304" pitchFamily="18" charset="0"/>
              <a:cs typeface="Times New Roman" panose="02020603050405020304" pitchFamily="18" charset="0"/>
            </a:endParaRPr>
          </a:p>
          <a:p>
            <a:r>
              <a:rPr lang="cs-CZ" b="1" dirty="0" err="1" smtClean="0">
                <a:solidFill>
                  <a:srgbClr val="307871"/>
                </a:solidFill>
                <a:latin typeface="Times New Roman" panose="02020603050405020304" pitchFamily="18" charset="0"/>
                <a:cs typeface="Times New Roman" panose="02020603050405020304" pitchFamily="18" charset="0"/>
              </a:rPr>
              <a:t>e.g</a:t>
            </a:r>
            <a:r>
              <a:rPr lang="cs-CZ" b="1" dirty="0" smtClean="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They</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must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be</a:t>
            </a:r>
            <a:r>
              <a:rPr lang="cs-CZ" b="1" i="1" dirty="0">
                <a:solidFill>
                  <a:srgbClr val="307871"/>
                </a:solidFill>
                <a:latin typeface="Times New Roman" panose="02020603050405020304" pitchFamily="18" charset="0"/>
                <a:cs typeface="Times New Roman" panose="02020603050405020304" pitchFamily="18" charset="0"/>
              </a:rPr>
              <a:t> very happy </a:t>
            </a:r>
            <a:r>
              <a:rPr lang="cs-CZ" b="1" i="1" dirty="0" err="1">
                <a:solidFill>
                  <a:srgbClr val="307871"/>
                </a:solidFill>
                <a:latin typeface="Times New Roman" panose="02020603050405020304" pitchFamily="18" charset="0"/>
                <a:cs typeface="Times New Roman" panose="02020603050405020304" pitchFamily="18" charset="0"/>
              </a:rPr>
              <a:t>now</a:t>
            </a:r>
            <a:r>
              <a:rPr lang="cs-CZ" b="1" i="1" dirty="0">
                <a:solidFill>
                  <a:srgbClr val="307871"/>
                </a:solidFill>
                <a:latin typeface="Times New Roman" panose="02020603050405020304" pitchFamily="18" charset="0"/>
                <a:cs typeface="Times New Roman" panose="02020603050405020304" pitchFamily="18" charset="0"/>
              </a:rPr>
              <a:t>.</a:t>
            </a:r>
            <a:r>
              <a:rPr lang="cs-CZ" b="1" dirty="0">
                <a:solidFill>
                  <a:srgbClr val="307871"/>
                </a:solidFill>
                <a:latin typeface="Times New Roman" panose="02020603050405020304" pitchFamily="18" charset="0"/>
                <a:cs typeface="Times New Roman" panose="02020603050405020304" pitchFamily="18" charset="0"/>
              </a:rPr>
              <a:t>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err="1" smtClean="0">
                <a:solidFill>
                  <a:srgbClr val="307871"/>
                </a:solidFill>
                <a:latin typeface="Times New Roman" panose="02020603050405020304" pitchFamily="18" charset="0"/>
                <a:cs typeface="Times New Roman" panose="02020603050405020304" pitchFamily="18" charset="0"/>
              </a:rPr>
              <a:t>It</a:t>
            </a:r>
            <a:r>
              <a:rPr lang="cs-CZ" b="1" dirty="0" smtClean="0">
                <a:solidFill>
                  <a:srgbClr val="307871"/>
                </a:solidFill>
                <a:latin typeface="Times New Roman" panose="02020603050405020304" pitchFamily="18" charset="0"/>
                <a:cs typeface="Times New Roman" panose="02020603050405020304" pitchFamily="18" charset="0"/>
              </a:rPr>
              <a:t> </a:t>
            </a:r>
            <a:r>
              <a:rPr lang="en-US" b="1" dirty="0">
                <a:solidFill>
                  <a:srgbClr val="307871"/>
                </a:solidFill>
                <a:latin typeface="Times New Roman" panose="02020603050405020304" pitchFamily="18" charset="0"/>
                <a:cs typeface="Times New Roman" panose="02020603050405020304" pitchFamily="18" charset="0"/>
              </a:rPr>
              <a:t>is used for a certain external </a:t>
            </a:r>
            <a:r>
              <a:rPr lang="en-US" b="1" dirty="0" smtClean="0">
                <a:solidFill>
                  <a:srgbClr val="307871"/>
                </a:solidFill>
                <a:latin typeface="Times New Roman" panose="02020603050405020304" pitchFamily="18" charset="0"/>
                <a:cs typeface="Times New Roman" panose="02020603050405020304" pitchFamily="18" charset="0"/>
              </a:rPr>
              <a:t>regulation</a:t>
            </a:r>
            <a:r>
              <a:rPr lang="cs-CZ" b="1" dirty="0" smtClean="0">
                <a:solidFill>
                  <a:srgbClr val="307871"/>
                </a:solidFill>
                <a:latin typeface="Times New Roman" panose="02020603050405020304" pitchFamily="18" charset="0"/>
                <a:cs typeface="Times New Roman" panose="02020603050405020304" pitchFamily="18" charset="0"/>
              </a:rPr>
              <a:t>:</a:t>
            </a:r>
          </a:p>
          <a:p>
            <a:r>
              <a:rPr lang="cs-CZ" b="1" dirty="0" err="1" smtClean="0">
                <a:solidFill>
                  <a:srgbClr val="307871"/>
                </a:solidFill>
                <a:latin typeface="Times New Roman" panose="02020603050405020304" pitchFamily="18" charset="0"/>
                <a:cs typeface="Times New Roman" panose="02020603050405020304" pitchFamily="18" charset="0"/>
              </a:rPr>
              <a:t>e.g</a:t>
            </a:r>
            <a:r>
              <a:rPr lang="cs-CZ" b="1" dirty="0" smtClean="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You</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have</a:t>
            </a:r>
            <a:r>
              <a:rPr lang="cs-CZ" b="1" i="1" dirty="0">
                <a:solidFill>
                  <a:srgbClr val="307871"/>
                </a:solidFill>
                <a:latin typeface="Times New Roman" panose="02020603050405020304" pitchFamily="18" charset="0"/>
                <a:cs typeface="Times New Roman" panose="02020603050405020304" pitchFamily="18" charset="0"/>
              </a:rPr>
              <a:t> to drive on </a:t>
            </a:r>
            <a:r>
              <a:rPr lang="cs-CZ" b="1" i="1" dirty="0" err="1">
                <a:solidFill>
                  <a:srgbClr val="307871"/>
                </a:solidFill>
                <a:latin typeface="Times New Roman" panose="02020603050405020304" pitchFamily="18" charset="0"/>
                <a:cs typeface="Times New Roman" panose="02020603050405020304" pitchFamily="18" charset="0"/>
              </a:rPr>
              <a:t>the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left</a:t>
            </a:r>
            <a:r>
              <a:rPr lang="cs-CZ" b="1" i="1" dirty="0">
                <a:solidFill>
                  <a:srgbClr val="307871"/>
                </a:solidFill>
                <a:latin typeface="Times New Roman" panose="02020603050405020304" pitchFamily="18" charset="0"/>
                <a:cs typeface="Times New Roman" panose="02020603050405020304" pitchFamily="18" charset="0"/>
              </a:rPr>
              <a:t> in </a:t>
            </a:r>
            <a:r>
              <a:rPr lang="cs-CZ" b="1" i="1" dirty="0" err="1">
                <a:solidFill>
                  <a:srgbClr val="307871"/>
                </a:solidFill>
                <a:latin typeface="Times New Roman" panose="02020603050405020304" pitchFamily="18" charset="0"/>
                <a:cs typeface="Times New Roman" panose="02020603050405020304" pitchFamily="18" charset="0"/>
              </a:rPr>
              <a:t>the</a:t>
            </a:r>
            <a:r>
              <a:rPr lang="cs-CZ" b="1" i="1" dirty="0">
                <a:solidFill>
                  <a:srgbClr val="307871"/>
                </a:solidFill>
                <a:latin typeface="Times New Roman" panose="02020603050405020304" pitchFamily="18" charset="0"/>
                <a:cs typeface="Times New Roman" panose="02020603050405020304" pitchFamily="18" charset="0"/>
              </a:rPr>
              <a:t> UK</a:t>
            </a:r>
            <a:r>
              <a:rPr lang="cs-CZ" b="1" i="1" dirty="0" smtClean="0">
                <a:solidFill>
                  <a:srgbClr val="307871"/>
                </a:solidFill>
                <a:latin typeface="Times New Roman" panose="02020603050405020304" pitchFamily="18" charset="0"/>
                <a:cs typeface="Times New Roman" panose="02020603050405020304" pitchFamily="18" charset="0"/>
              </a:rPr>
              <a:t>.</a:t>
            </a:r>
            <a:endParaRPr lang="en-GB" b="1" i="1" dirty="0" smtClean="0">
              <a:solidFill>
                <a:srgbClr val="307871"/>
              </a:solidFill>
              <a:latin typeface="Times New Roman" panose="02020603050405020304" pitchFamily="18" charset="0"/>
              <a:cs typeface="Times New Roman" panose="02020603050405020304" pitchFamily="18" charset="0"/>
            </a:endParaRPr>
          </a:p>
          <a:p>
            <a:endParaRPr lang="en-GB" b="1" i="1" dirty="0">
              <a:solidFill>
                <a:srgbClr val="307871"/>
              </a:solidFill>
              <a:latin typeface="Times New Roman" panose="02020603050405020304" pitchFamily="18" charset="0"/>
              <a:cs typeface="Times New Roman" panose="02020603050405020304" pitchFamily="18" charset="0"/>
            </a:endParaRPr>
          </a:p>
          <a:p>
            <a:r>
              <a:rPr lang="en-GB" b="1" i="1" dirty="0" smtClean="0">
                <a:solidFill>
                  <a:srgbClr val="307871"/>
                </a:solidFill>
                <a:latin typeface="Times New Roman" panose="02020603050405020304" pitchFamily="18" charset="0"/>
                <a:cs typeface="Times New Roman" panose="02020603050405020304" pitchFamily="18" charset="0"/>
              </a:rPr>
              <a:t>Should / shouldn’t </a:t>
            </a:r>
          </a:p>
          <a:p>
            <a:pPr marL="285750" indent="-285750">
              <a:buFont typeface="Arial" panose="020B0604020202020204" pitchFamily="34" charset="0"/>
              <a:buChar char="•"/>
            </a:pPr>
            <a:r>
              <a:rPr lang="en-GB" b="1" dirty="0" smtClean="0">
                <a:solidFill>
                  <a:srgbClr val="307871"/>
                </a:solidFill>
                <a:latin typeface="Times New Roman" panose="02020603050405020304" pitchFamily="18" charset="0"/>
                <a:cs typeface="Times New Roman" panose="02020603050405020304" pitchFamily="18" charset="0"/>
              </a:rPr>
              <a:t>It expresses recommendations or advice:</a:t>
            </a:r>
          </a:p>
          <a:p>
            <a:r>
              <a:rPr lang="en-GB" b="1" dirty="0" smtClean="0">
                <a:solidFill>
                  <a:srgbClr val="307871"/>
                </a:solidFill>
                <a:latin typeface="Times New Roman" panose="02020603050405020304" pitchFamily="18" charset="0"/>
                <a:cs typeface="Times New Roman" panose="02020603050405020304" pitchFamily="18" charset="0"/>
              </a:rPr>
              <a:t>e.g. </a:t>
            </a:r>
            <a:r>
              <a:rPr lang="cs-CZ" b="1" i="1" dirty="0" err="1">
                <a:solidFill>
                  <a:srgbClr val="307871"/>
                </a:solidFill>
                <a:latin typeface="Times New Roman" panose="02020603050405020304" pitchFamily="18" charset="0"/>
                <a:cs typeface="Times New Roman" panose="02020603050405020304" pitchFamily="18" charset="0"/>
              </a:rPr>
              <a:t>You</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should</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sell</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the</a:t>
            </a:r>
            <a:r>
              <a:rPr lang="cs-CZ" b="1" i="1" dirty="0">
                <a:solidFill>
                  <a:srgbClr val="307871"/>
                </a:solidFill>
                <a:latin typeface="Times New Roman" panose="02020603050405020304" pitchFamily="18" charset="0"/>
                <a:cs typeface="Times New Roman" panose="02020603050405020304" pitchFamily="18" charset="0"/>
              </a:rPr>
              <a:t> house. </a:t>
            </a:r>
            <a:endParaRPr lang="cs-CZ" b="1" dirty="0">
              <a:solidFill>
                <a:srgbClr val="307871"/>
              </a:solidFill>
              <a:latin typeface="Times New Roman" panose="02020603050405020304" pitchFamily="18" charset="0"/>
              <a:cs typeface="Times New Roman" panose="02020603050405020304" pitchFamily="18" charset="0"/>
            </a:endParaRPr>
          </a:p>
          <a:p>
            <a:r>
              <a:rPr lang="en-US" b="1" dirty="0">
                <a:solidFill>
                  <a:srgbClr val="307871"/>
                </a:solidFill>
                <a:latin typeface="Times New Roman" panose="02020603050405020304" pitchFamily="18" charset="0"/>
                <a:cs typeface="Times New Roman" panose="02020603050405020304" pitchFamily="18" charset="0"/>
              </a:rPr>
              <a:t>Negative expresses a recommendation or advice not to do </a:t>
            </a:r>
            <a:r>
              <a:rPr lang="en-US" b="1" dirty="0" smtClean="0">
                <a:solidFill>
                  <a:srgbClr val="307871"/>
                </a:solidFill>
                <a:latin typeface="Times New Roman" panose="02020603050405020304" pitchFamily="18" charset="0"/>
                <a:cs typeface="Times New Roman" panose="02020603050405020304" pitchFamily="18" charset="0"/>
              </a:rPr>
              <a:t>something:</a:t>
            </a:r>
          </a:p>
          <a:p>
            <a:r>
              <a:rPr lang="cs-CZ" b="1" i="1" dirty="0" err="1">
                <a:solidFill>
                  <a:srgbClr val="307871"/>
                </a:solidFill>
                <a:latin typeface="Times New Roman" panose="02020603050405020304" pitchFamily="18" charset="0"/>
                <a:cs typeface="Times New Roman" panose="02020603050405020304" pitchFamily="18" charset="0"/>
              </a:rPr>
              <a:t>You</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should</a:t>
            </a:r>
            <a:r>
              <a:rPr lang="cs-CZ" b="1" i="1" dirty="0">
                <a:solidFill>
                  <a:srgbClr val="307871"/>
                </a:solidFill>
                <a:latin typeface="Times New Roman" panose="02020603050405020304" pitchFamily="18" charset="0"/>
                <a:cs typeface="Times New Roman" panose="02020603050405020304" pitchFamily="18" charset="0"/>
              </a:rPr>
              <a:t> not </a:t>
            </a:r>
            <a:r>
              <a:rPr lang="cs-CZ" b="1" i="1" dirty="0" err="1">
                <a:solidFill>
                  <a:srgbClr val="307871"/>
                </a:solidFill>
                <a:latin typeface="Times New Roman" panose="02020603050405020304" pitchFamily="18" charset="0"/>
                <a:cs typeface="Times New Roman" panose="02020603050405020304" pitchFamily="18" charset="0"/>
              </a:rPr>
              <a:t>accept</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the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offer</a:t>
            </a:r>
            <a:r>
              <a:rPr lang="cs-CZ" b="1" i="1" dirty="0">
                <a:solidFill>
                  <a:srgbClr val="307871"/>
                </a:solidFill>
                <a:latin typeface="Times New Roman" panose="02020603050405020304" pitchFamily="18" charset="0"/>
                <a:cs typeface="Times New Roman" panose="02020603050405020304" pitchFamily="18" charset="0"/>
              </a:rPr>
              <a:t>.</a:t>
            </a:r>
            <a:endParaRPr lang="cs-CZ" b="1" dirty="0">
              <a:solidFill>
                <a:srgbClr val="307871"/>
              </a:solidFill>
              <a:latin typeface="Times New Roman" panose="02020603050405020304" pitchFamily="18" charset="0"/>
              <a:cs typeface="Times New Roman" panose="02020603050405020304" pitchFamily="18" charset="0"/>
            </a:endParaRPr>
          </a:p>
          <a:p>
            <a:r>
              <a:rPr lang="en-GB" b="1" dirty="0">
                <a:solidFill>
                  <a:srgbClr val="307871"/>
                </a:solidFill>
                <a:latin typeface="Times New Roman" panose="02020603050405020304" pitchFamily="18" charset="0"/>
                <a:cs typeface="Times New Roman" panose="02020603050405020304" pitchFamily="18" charset="0"/>
              </a:rPr>
              <a:t>	</a:t>
            </a:r>
            <a:endParaRPr lang="en-GB" alt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0196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811206" cy="461665"/>
          </a:xfrm>
          <a:prstGeom prst="rect">
            <a:avLst/>
          </a:prstGeom>
        </p:spPr>
        <p:txBody>
          <a:bodyPr wrap="none">
            <a:spAutoFit/>
          </a:bodyPr>
          <a:lstStyle/>
          <a:p>
            <a:pPr lvl="0">
              <a:defRPr/>
            </a:pPr>
            <a:r>
              <a:rPr lang="en-GB" sz="2400" kern="0" dirty="0" smtClean="0">
                <a:solidFill>
                  <a:srgbClr val="307871"/>
                </a:solidFill>
                <a:latin typeface="Times New Roman"/>
              </a:rPr>
              <a:t>Entrepreneurship – entrepreneur – </a:t>
            </a:r>
            <a:r>
              <a:rPr lang="cs-CZ" sz="2400" kern="0" dirty="0" err="1" smtClean="0">
                <a:solidFill>
                  <a:srgbClr val="307871"/>
                </a:solidFill>
                <a:latin typeface="Times New Roman"/>
              </a:rPr>
              <a:t>meetings</a:t>
            </a:r>
            <a:r>
              <a:rPr lang="cs-CZ" sz="2400" kern="0" dirty="0" smtClean="0">
                <a:solidFill>
                  <a:srgbClr val="307871"/>
                </a:solidFill>
                <a:latin typeface="Times New Roman"/>
              </a:rPr>
              <a:t> </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567559" y="1429408"/>
            <a:ext cx="8576441" cy="6463308"/>
          </a:xfrm>
          <a:prstGeom prst="rect">
            <a:avLst/>
          </a:prstGeom>
        </p:spPr>
        <p:txBody>
          <a:bodyPr wrap="square">
            <a:spAutoFit/>
          </a:bodyPr>
          <a:lstStyle/>
          <a:p>
            <a:pPr marL="285750" indent="-285750">
              <a:buFont typeface="Arial" panose="020B0604020202020204" pitchFamily="34" charset="0"/>
              <a:buChar char="•"/>
            </a:pPr>
            <a:r>
              <a:rPr lang="en-US" b="1" dirty="0" smtClean="0">
                <a:solidFill>
                  <a:srgbClr val="307871"/>
                </a:solidFill>
                <a:latin typeface="Times New Roman" panose="02020603050405020304" pitchFamily="18" charset="0"/>
                <a:cs typeface="Times New Roman" panose="02020603050405020304" pitchFamily="18" charset="0"/>
              </a:rPr>
              <a:t>Meeting </a:t>
            </a:r>
            <a:r>
              <a:rPr lang="en-US" b="1" dirty="0">
                <a:solidFill>
                  <a:srgbClr val="307871"/>
                </a:solidFill>
                <a:latin typeface="Times New Roman" panose="02020603050405020304" pitchFamily="18" charset="0"/>
                <a:cs typeface="Times New Roman" panose="02020603050405020304" pitchFamily="18" charset="0"/>
              </a:rPr>
              <a:t>style and etiquette can change from country to country, company to company, and even from meeting to meeting, but generally speaking, it is important to be polite in meetings, even if the meeting is quite informal in </a:t>
            </a:r>
            <a:r>
              <a:rPr lang="en-US" b="1" dirty="0" smtClean="0">
                <a:solidFill>
                  <a:srgbClr val="307871"/>
                </a:solidFill>
                <a:latin typeface="Times New Roman" panose="02020603050405020304" pitchFamily="18" charset="0"/>
                <a:cs typeface="Times New Roman" panose="02020603050405020304" pitchFamily="18" charset="0"/>
              </a:rPr>
              <a:t>tone</a:t>
            </a:r>
            <a:r>
              <a:rPr lang="cs-CZ" b="1" dirty="0" smtClean="0">
                <a:solidFill>
                  <a:srgbClr val="307871"/>
                </a:solidFill>
                <a:latin typeface="Times New Roman" panose="02020603050405020304" pitchFamily="18" charset="0"/>
                <a:cs typeface="Times New Roman" panose="02020603050405020304" pitchFamily="18" charset="0"/>
              </a:rPr>
              <a:t>.</a:t>
            </a:r>
          </a:p>
          <a:p>
            <a:endParaRPr lang="cs-CZ" b="1" dirty="0" smtClean="0">
              <a:solidFill>
                <a:srgbClr val="307871"/>
              </a:solidFill>
              <a:latin typeface="Times New Roman" panose="02020603050405020304" pitchFamily="18" charset="0"/>
              <a:cs typeface="Times New Roman" panose="02020603050405020304" pitchFamily="18" charset="0"/>
            </a:endParaRPr>
          </a:p>
          <a:p>
            <a:pPr marL="342900" indent="-342900">
              <a:buAutoNum type="arabicPeriod"/>
            </a:pPr>
            <a:r>
              <a:rPr lang="cs-CZ" b="1" dirty="0" smtClean="0">
                <a:solidFill>
                  <a:srgbClr val="307871"/>
                </a:solidFill>
                <a:latin typeface="Times New Roman" panose="02020603050405020304" pitchFamily="18" charset="0"/>
                <a:cs typeface="Times New Roman" panose="02020603050405020304" pitchFamily="18" charset="0"/>
              </a:rPr>
              <a:t>Agenda </a:t>
            </a:r>
            <a:r>
              <a:rPr lang="cs-CZ" b="1" dirty="0" err="1" smtClean="0">
                <a:solidFill>
                  <a:srgbClr val="307871"/>
                </a:solidFill>
                <a:latin typeface="Times New Roman" panose="02020603050405020304" pitchFamily="18" charset="0"/>
                <a:cs typeface="Times New Roman" panose="02020603050405020304" pitchFamily="18" charset="0"/>
              </a:rPr>
              <a:t>setting</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solidFill>
                  <a:srgbClr val="307871"/>
                </a:solidFill>
                <a:latin typeface="Times New Roman" panose="02020603050405020304" pitchFamily="18" charset="0"/>
                <a:cs typeface="Times New Roman" panose="02020603050405020304" pitchFamily="18" charset="0"/>
              </a:rPr>
              <a:t>Most </a:t>
            </a:r>
            <a:r>
              <a:rPr lang="en-US" b="1" dirty="0">
                <a:solidFill>
                  <a:srgbClr val="307871"/>
                </a:solidFill>
                <a:latin typeface="Times New Roman" panose="02020603050405020304" pitchFamily="18" charset="0"/>
                <a:cs typeface="Times New Roman" panose="02020603050405020304" pitchFamily="18" charset="0"/>
              </a:rPr>
              <a:t>meetings have an agenda - a list of matters to be discussed in the meeting.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solidFill>
                  <a:srgbClr val="307871"/>
                </a:solidFill>
                <a:latin typeface="Times New Roman" panose="02020603050405020304" pitchFamily="18" charset="0"/>
                <a:cs typeface="Times New Roman" panose="02020603050405020304" pitchFamily="18" charset="0"/>
              </a:rPr>
              <a:t>When </a:t>
            </a:r>
            <a:r>
              <a:rPr lang="en-US" b="1" dirty="0">
                <a:solidFill>
                  <a:srgbClr val="307871"/>
                </a:solidFill>
                <a:latin typeface="Times New Roman" panose="02020603050405020304" pitchFamily="18" charset="0"/>
                <a:cs typeface="Times New Roman" panose="02020603050405020304" pitchFamily="18" charset="0"/>
              </a:rPr>
              <a:t>you decide what to talk about in the meeting, you 'set the agenda'. </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solidFill>
                  <a:srgbClr val="307871"/>
                </a:solidFill>
                <a:latin typeface="Times New Roman" panose="02020603050405020304" pitchFamily="18" charset="0"/>
                <a:cs typeface="Times New Roman" panose="02020603050405020304" pitchFamily="18" charset="0"/>
              </a:rPr>
              <a:t>The </a:t>
            </a:r>
            <a:r>
              <a:rPr lang="en-US" b="1" dirty="0">
                <a:solidFill>
                  <a:srgbClr val="307871"/>
                </a:solidFill>
                <a:latin typeface="Times New Roman" panose="02020603050405020304" pitchFamily="18" charset="0"/>
                <a:cs typeface="Times New Roman" panose="02020603050405020304" pitchFamily="18" charset="0"/>
              </a:rPr>
              <a:t>person in charge of the setting the agenda and running the meeting is the 'chairperson</a:t>
            </a:r>
            <a:r>
              <a:rPr lang="en-US" b="1" dirty="0" smtClean="0">
                <a:solidFill>
                  <a:srgbClr val="307871"/>
                </a:solidFill>
                <a:latin typeface="Times New Roman" panose="02020603050405020304" pitchFamily="18" charset="0"/>
                <a:cs typeface="Times New Roman" panose="02020603050405020304" pitchFamily="18" charset="0"/>
              </a:rPr>
              <a:t>'.</a:t>
            </a:r>
            <a:endParaRPr lang="cs-CZ" b="1" dirty="0" smtClean="0">
              <a:solidFill>
                <a:srgbClr val="307871"/>
              </a:solidFill>
              <a:latin typeface="Times New Roman" panose="02020603050405020304" pitchFamily="18" charset="0"/>
              <a:cs typeface="Times New Roman" panose="02020603050405020304" pitchFamily="18" charset="0"/>
            </a:endParaRPr>
          </a:p>
          <a:p>
            <a:pPr marL="342900" indent="-342900">
              <a:buAutoNum type="arabicPeriod" startAt="2"/>
            </a:pPr>
            <a:endParaRPr lang="cs-CZ" b="1" dirty="0">
              <a:solidFill>
                <a:srgbClr val="307871"/>
              </a:solidFill>
              <a:latin typeface="Times New Roman" panose="02020603050405020304" pitchFamily="18" charset="0"/>
              <a:cs typeface="Times New Roman" panose="02020603050405020304" pitchFamily="18" charset="0"/>
            </a:endParaRPr>
          </a:p>
          <a:p>
            <a:pPr marL="342900" indent="-342900">
              <a:buAutoNum type="arabicPeriod" startAt="2"/>
            </a:pPr>
            <a:r>
              <a:rPr lang="cs-CZ" b="1" dirty="0" err="1" smtClean="0">
                <a:solidFill>
                  <a:srgbClr val="307871"/>
                </a:solidFill>
                <a:latin typeface="Times New Roman" panose="02020603050405020304" pitchFamily="18" charset="0"/>
                <a:cs typeface="Times New Roman" panose="02020603050405020304" pitchFamily="18" charset="0"/>
              </a:rPr>
              <a:t>Interruptions</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In business meetings it is sometimes necessary to interrupt a </a:t>
            </a:r>
            <a:r>
              <a:rPr lang="en-US" b="1" dirty="0" smtClean="0">
                <a:solidFill>
                  <a:srgbClr val="307871"/>
                </a:solidFill>
                <a:latin typeface="Times New Roman" panose="02020603050405020304" pitchFamily="18" charset="0"/>
                <a:cs typeface="Times New Roman" panose="02020603050405020304" pitchFamily="18" charset="0"/>
              </a:rPr>
              <a:t>speaker</a:t>
            </a:r>
            <a:r>
              <a:rPr lang="cs-CZ" b="1" dirty="0" smtClean="0">
                <a:solidFill>
                  <a:srgbClr val="307871"/>
                </a:solidFill>
                <a:latin typeface="Times New Roman" panose="02020603050405020304" pitchFamily="18" charset="0"/>
                <a:cs typeface="Times New Roman" panose="02020603050405020304" pitchFamily="18" charset="0"/>
              </a:rPr>
              <a:t>.</a:t>
            </a:r>
            <a:r>
              <a:rPr lang="en-US" b="1" dirty="0" smtClean="0">
                <a:solidFill>
                  <a:srgbClr val="307871"/>
                </a:solidFill>
                <a:latin typeface="Times New Roman" panose="02020603050405020304" pitchFamily="18" charset="0"/>
                <a:cs typeface="Times New Roman" panose="02020603050405020304" pitchFamily="18" charset="0"/>
              </a:rPr>
              <a:t> </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solidFill>
                  <a:srgbClr val="307871"/>
                </a:solidFill>
                <a:latin typeface="Times New Roman" panose="02020603050405020304" pitchFamily="18" charset="0"/>
                <a:cs typeface="Times New Roman" panose="02020603050405020304" pitchFamily="18" charset="0"/>
              </a:rPr>
              <a:t>This </a:t>
            </a:r>
            <a:r>
              <a:rPr lang="en-US" b="1" dirty="0">
                <a:solidFill>
                  <a:srgbClr val="307871"/>
                </a:solidFill>
                <a:latin typeface="Times New Roman" panose="02020603050405020304" pitchFamily="18" charset="0"/>
                <a:cs typeface="Times New Roman" panose="02020603050405020304" pitchFamily="18" charset="0"/>
              </a:rPr>
              <a:t>is possible but it should be done politely.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b="1" dirty="0">
              <a:solidFill>
                <a:srgbClr val="307871"/>
              </a:solidFill>
              <a:latin typeface="Times New Roman" panose="02020603050405020304" pitchFamily="18" charset="0"/>
              <a:cs typeface="Times New Roman" panose="02020603050405020304" pitchFamily="18" charset="0"/>
            </a:endParaRPr>
          </a:p>
          <a:p>
            <a:endParaRPr lang="cs-CZ" b="1" dirty="0" smtClean="0">
              <a:solidFill>
                <a:srgbClr val="307871"/>
              </a:solidFill>
              <a:latin typeface="Times New Roman" panose="02020603050405020304" pitchFamily="18" charset="0"/>
              <a:cs typeface="Times New Roman" panose="02020603050405020304" pitchFamily="18" charset="0"/>
            </a:endParaRPr>
          </a:p>
          <a:p>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0277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80374" cy="461665"/>
          </a:xfrm>
          <a:prstGeom prst="rect">
            <a:avLst/>
          </a:prstGeom>
        </p:spPr>
        <p:txBody>
          <a:bodyPr wrap="none">
            <a:spAutoFit/>
          </a:bodyPr>
          <a:lstStyle/>
          <a:p>
            <a:pPr lvl="0">
              <a:defRPr/>
            </a:pPr>
            <a:r>
              <a:rPr lang="en-GB" sz="2400" kern="0" dirty="0">
                <a:solidFill>
                  <a:srgbClr val="307871"/>
                </a:solidFill>
                <a:latin typeface="Times New Roman"/>
              </a:rPr>
              <a:t>Entrepreneurship – entrepreneur – </a:t>
            </a:r>
            <a:r>
              <a:rPr lang="cs-CZ" sz="2400" kern="0" dirty="0" err="1" smtClean="0">
                <a:solidFill>
                  <a:srgbClr val="307871"/>
                </a:solidFill>
                <a:latin typeface="Times New Roman"/>
              </a:rPr>
              <a:t>meetings</a:t>
            </a:r>
            <a:endParaRPr lang="en-GB" sz="2400"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595223" y="1064030"/>
            <a:ext cx="8548777" cy="5355312"/>
          </a:xfrm>
          <a:prstGeom prst="rect">
            <a:avLst/>
          </a:prstGeom>
        </p:spPr>
        <p:txBody>
          <a:bodyPr wrap="square">
            <a:spAutoFit/>
          </a:bodyPr>
          <a:lstStyle/>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r>
              <a:rPr lang="cs-CZ" b="1" dirty="0" smtClean="0">
                <a:solidFill>
                  <a:srgbClr val="307871"/>
                </a:solidFill>
                <a:latin typeface="Times New Roman" panose="02020603050405020304" pitchFamily="18" charset="0"/>
                <a:cs typeface="Times New Roman" panose="02020603050405020304" pitchFamily="18" charset="0"/>
              </a:rPr>
              <a:t>3. </a:t>
            </a:r>
            <a:r>
              <a:rPr lang="cs-CZ" b="1" dirty="0" err="1" smtClean="0">
                <a:solidFill>
                  <a:srgbClr val="307871"/>
                </a:solidFill>
                <a:latin typeface="Times New Roman" panose="02020603050405020304" pitchFamily="18" charset="0"/>
                <a:cs typeface="Times New Roman" panose="02020603050405020304" pitchFamily="18" charset="0"/>
              </a:rPr>
              <a:t>Agreeing</a:t>
            </a:r>
            <a:r>
              <a:rPr lang="cs-CZ" b="1" dirty="0" smtClean="0">
                <a:solidFill>
                  <a:srgbClr val="307871"/>
                </a:solidFill>
                <a:latin typeface="Times New Roman" panose="02020603050405020304" pitchFamily="18" charset="0"/>
                <a:cs typeface="Times New Roman" panose="02020603050405020304" pitchFamily="18" charset="0"/>
              </a:rPr>
              <a:t> and </a:t>
            </a:r>
            <a:r>
              <a:rPr lang="cs-CZ" b="1" dirty="0" err="1" smtClean="0">
                <a:solidFill>
                  <a:srgbClr val="307871"/>
                </a:solidFill>
                <a:latin typeface="Times New Roman" panose="02020603050405020304" pitchFamily="18" charset="0"/>
                <a:cs typeface="Times New Roman" panose="02020603050405020304" pitchFamily="18" charset="0"/>
              </a:rPr>
              <a:t>disagreeing</a:t>
            </a:r>
            <a:r>
              <a:rPr lang="cs-CZ" b="1" dirty="0" smtClean="0">
                <a:solidFill>
                  <a:srgbClr val="307871"/>
                </a:solidFill>
                <a:latin typeface="Times New Roman" panose="02020603050405020304" pitchFamily="18" charset="0"/>
                <a:cs typeface="Times New Roman" panose="02020603050405020304" pitchFamily="18" charset="0"/>
              </a:rPr>
              <a:t> </a:t>
            </a: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solidFill>
                  <a:srgbClr val="307871"/>
                </a:solidFill>
                <a:latin typeface="Times New Roman" panose="02020603050405020304" pitchFamily="18" charset="0"/>
                <a:cs typeface="Times New Roman" panose="02020603050405020304" pitchFamily="18" charset="0"/>
              </a:rPr>
              <a:t>Inevitably</a:t>
            </a:r>
            <a:r>
              <a:rPr lang="en-US" b="1" dirty="0">
                <a:solidFill>
                  <a:srgbClr val="307871"/>
                </a:solidFill>
                <a:latin typeface="Times New Roman" panose="02020603050405020304" pitchFamily="18" charset="0"/>
                <a:cs typeface="Times New Roman" panose="02020603050405020304" pitchFamily="18" charset="0"/>
              </a:rPr>
              <a:t>, people will agree and disagree with one another during meetings. It’s important to make your position in a debate clear, while being polite to people you disagree with.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r>
              <a:rPr lang="cs-CZ" b="1" dirty="0" smtClean="0">
                <a:solidFill>
                  <a:srgbClr val="307871"/>
                </a:solidFill>
                <a:latin typeface="Times New Roman" panose="02020603050405020304" pitchFamily="18" charset="0"/>
                <a:cs typeface="Times New Roman" panose="02020603050405020304" pitchFamily="18" charset="0"/>
              </a:rPr>
              <a:t>4. AOB</a:t>
            </a: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solidFill>
                  <a:srgbClr val="307871"/>
                </a:solidFill>
                <a:latin typeface="Times New Roman" panose="02020603050405020304" pitchFamily="18" charset="0"/>
                <a:cs typeface="Times New Roman" panose="02020603050405020304" pitchFamily="18" charset="0"/>
              </a:rPr>
              <a:t>Business meetings typically end with the chairperson asking if there is ‘any other business’. </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solidFill>
                  <a:srgbClr val="307871"/>
                </a:solidFill>
                <a:latin typeface="Times New Roman" panose="02020603050405020304" pitchFamily="18" charset="0"/>
                <a:cs typeface="Times New Roman" panose="02020603050405020304" pitchFamily="18" charset="0"/>
              </a:rPr>
              <a:t>This </a:t>
            </a:r>
            <a:r>
              <a:rPr lang="en-US" b="1" dirty="0">
                <a:solidFill>
                  <a:srgbClr val="307871"/>
                </a:solidFill>
                <a:latin typeface="Times New Roman" panose="02020603050405020304" pitchFamily="18" charset="0"/>
                <a:cs typeface="Times New Roman" panose="02020603050405020304" pitchFamily="18" charset="0"/>
              </a:rPr>
              <a:t>is an opportunity for anyone present to raise an issue that isn’t on the agenda</a:t>
            </a:r>
            <a:r>
              <a:rPr lang="en-US" b="1" dirty="0" smtClean="0">
                <a:solidFill>
                  <a:srgbClr val="307871"/>
                </a:solidFill>
                <a:latin typeface="Times New Roman" panose="02020603050405020304" pitchFamily="18" charset="0"/>
                <a:cs typeface="Times New Roman" panose="02020603050405020304" pitchFamily="18" charset="0"/>
              </a:rPr>
              <a:t>.</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smtClean="0">
                <a:solidFill>
                  <a:srgbClr val="307871"/>
                </a:solidFill>
                <a:latin typeface="Times New Roman" panose="02020603050405020304" pitchFamily="18" charset="0"/>
                <a:cs typeface="Times New Roman" panose="02020603050405020304" pitchFamily="18" charset="0"/>
              </a:rPr>
              <a:t>After </a:t>
            </a:r>
            <a:r>
              <a:rPr lang="en-US" b="1" dirty="0">
                <a:solidFill>
                  <a:srgbClr val="307871"/>
                </a:solidFill>
                <a:latin typeface="Times New Roman" panose="02020603050405020304" pitchFamily="18" charset="0"/>
                <a:cs typeface="Times New Roman" panose="02020603050405020304" pitchFamily="18" charset="0"/>
              </a:rPr>
              <a:t>any other business, the chairperson closes the meeting.</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b="1" dirty="0" smtClean="0">
              <a:solidFill>
                <a:srgbClr val="307871"/>
              </a:solidFill>
              <a:latin typeface="Times New Roman" panose="02020603050405020304" pitchFamily="18" charset="0"/>
              <a:cs typeface="Times New Roman" panose="02020603050405020304" pitchFamily="18" charset="0"/>
            </a:endParaRPr>
          </a:p>
          <a:p>
            <a:pPr marL="285750" indent="-285750">
              <a:buFontTx/>
              <a:buChar char="-"/>
            </a:pP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5972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585690" cy="461665"/>
          </a:xfrm>
          <a:prstGeom prst="rect">
            <a:avLst/>
          </a:prstGeom>
        </p:spPr>
        <p:txBody>
          <a:bodyPr wrap="none">
            <a:spAutoFit/>
          </a:bodyPr>
          <a:lstStyle/>
          <a:p>
            <a:pPr lvl="0">
              <a:defRPr/>
            </a:pPr>
            <a:r>
              <a:rPr lang="en-GB" sz="2400" kern="0" dirty="0">
                <a:solidFill>
                  <a:srgbClr val="307871"/>
                </a:solidFill>
                <a:latin typeface="Times New Roman"/>
              </a:rPr>
              <a:t>Conclusion</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641131" y="1460938"/>
            <a:ext cx="8502869" cy="1477328"/>
          </a:xfrm>
          <a:prstGeom prst="rect">
            <a:avLst/>
          </a:prstGeom>
        </p:spPr>
        <p:txBody>
          <a:bodyPr wrap="square">
            <a:spAutoFit/>
          </a:bodyPr>
          <a:lstStyle/>
          <a:p>
            <a:r>
              <a:rPr lang="cs-CZ" b="1" dirty="0" err="1" smtClean="0">
                <a:solidFill>
                  <a:srgbClr val="307871"/>
                </a:solidFill>
                <a:latin typeface="Times New Roman" panose="02020603050405020304" pitchFamily="18" charset="0"/>
                <a:cs typeface="Times New Roman" panose="02020603050405020304" pitchFamily="18" charset="0"/>
              </a:rPr>
              <a:t>Keywords</a:t>
            </a:r>
            <a:r>
              <a:rPr lang="cs-CZ" b="1" dirty="0" smtClean="0">
                <a:solidFill>
                  <a:srgbClr val="307871"/>
                </a:solidFill>
                <a:latin typeface="Times New Roman" panose="02020603050405020304" pitchFamily="18" charset="0"/>
                <a:cs typeface="Times New Roman" panose="02020603050405020304" pitchFamily="18" charset="0"/>
              </a:rPr>
              <a:t> in </a:t>
            </a:r>
            <a:r>
              <a:rPr lang="cs-CZ" b="1" dirty="0">
                <a:solidFill>
                  <a:srgbClr val="307871"/>
                </a:solidFill>
                <a:latin typeface="Times New Roman" panose="02020603050405020304" pitchFamily="18" charset="0"/>
                <a:cs typeface="Times New Roman" panose="02020603050405020304" pitchFamily="18" charset="0"/>
              </a:rPr>
              <a:t>Entrepreneurship – </a:t>
            </a:r>
            <a:r>
              <a:rPr lang="en-GB" b="1" dirty="0" smtClean="0">
                <a:solidFill>
                  <a:srgbClr val="307871"/>
                </a:solidFill>
                <a:latin typeface="Times New Roman" panose="02020603050405020304" pitchFamily="18" charset="0"/>
                <a:cs typeface="Times New Roman" panose="02020603050405020304" pitchFamily="18" charset="0"/>
              </a:rPr>
              <a:t>entrepreneurs </a:t>
            </a:r>
            <a:r>
              <a:rPr lang="en-GB" b="1" dirty="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meetings</a:t>
            </a:r>
            <a:r>
              <a:rPr lang="en-GB" b="1" dirty="0" smtClean="0">
                <a:solidFill>
                  <a:srgbClr val="307871"/>
                </a:solidFill>
                <a:latin typeface="Times New Roman" panose="02020603050405020304" pitchFamily="18" charset="0"/>
                <a:cs typeface="Times New Roman" panose="02020603050405020304" pitchFamily="18" charset="0"/>
              </a:rPr>
              <a:t> </a:t>
            </a:r>
            <a:r>
              <a:rPr lang="cs-CZ" b="1" dirty="0" smtClean="0">
                <a:solidFill>
                  <a:srgbClr val="307871"/>
                </a:solidFill>
                <a:latin typeface="Times New Roman" panose="02020603050405020304" pitchFamily="18" charset="0"/>
                <a:cs typeface="Times New Roman" panose="02020603050405020304" pitchFamily="18" charset="0"/>
              </a:rPr>
              <a:t>  </a:t>
            </a:r>
            <a:endParaRPr lang="cs-CZ" b="1" dirty="0">
              <a:solidFill>
                <a:srgbClr val="307871"/>
              </a:solidFill>
              <a:latin typeface="Times New Roman" panose="02020603050405020304" pitchFamily="18" charset="0"/>
              <a:cs typeface="Times New Roman" panose="02020603050405020304" pitchFamily="18" charset="0"/>
            </a:endParaRPr>
          </a:p>
          <a:p>
            <a:endParaRPr lang="en-GB" b="1" dirty="0">
              <a:solidFill>
                <a:srgbClr val="307871"/>
              </a:solidFill>
              <a:latin typeface="Times New Roman" panose="02020603050405020304" pitchFamily="18" charset="0"/>
              <a:cs typeface="Times New Roman" panose="02020603050405020304" pitchFamily="18" charset="0"/>
            </a:endParaRPr>
          </a:p>
          <a:p>
            <a:r>
              <a:rPr lang="cs-CZ" b="1" dirty="0" err="1" smtClean="0">
                <a:solidFill>
                  <a:srgbClr val="307871"/>
                </a:solidFill>
                <a:latin typeface="Times New Roman" panose="02020603050405020304" pitchFamily="18" charset="0"/>
                <a:cs typeface="Times New Roman" panose="02020603050405020304" pitchFamily="18" charset="0"/>
              </a:rPr>
              <a:t>Grammar</a:t>
            </a:r>
            <a:r>
              <a:rPr lang="cs-CZ" b="1" dirty="0" smtClean="0">
                <a:solidFill>
                  <a:srgbClr val="307871"/>
                </a:solidFill>
                <a:latin typeface="Times New Roman" panose="02020603050405020304" pitchFamily="18" charset="0"/>
                <a:cs typeface="Times New Roman" panose="02020603050405020304" pitchFamily="18" charset="0"/>
              </a:rPr>
              <a:t> – </a:t>
            </a:r>
            <a:r>
              <a:rPr lang="en-GB" b="1" dirty="0" smtClean="0">
                <a:solidFill>
                  <a:srgbClr val="307871"/>
                </a:solidFill>
                <a:latin typeface="Times New Roman" panose="02020603050405020304" pitchFamily="18" charset="0"/>
                <a:cs typeface="Times New Roman" panose="02020603050405020304" pitchFamily="18" charset="0"/>
              </a:rPr>
              <a:t>modal verbs</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en-GB" b="1" dirty="0">
              <a:solidFill>
                <a:srgbClr val="307871"/>
              </a:solidFill>
              <a:latin typeface="Times New Roman" panose="02020603050405020304" pitchFamily="18" charset="0"/>
              <a:cs typeface="Times New Roman" panose="02020603050405020304" pitchFamily="18" charset="0"/>
            </a:endParaRPr>
          </a:p>
          <a:p>
            <a:r>
              <a:rPr lang="cs-CZ" b="1" dirty="0">
                <a:solidFill>
                  <a:srgbClr val="307871"/>
                </a:solidFill>
                <a:latin typeface="Times New Roman" panose="02020603050405020304" pitchFamily="18" charset="0"/>
                <a:cs typeface="Times New Roman" panose="02020603050405020304" pitchFamily="18" charset="0"/>
              </a:rPr>
              <a:t>Entrepreneurship – </a:t>
            </a:r>
            <a:r>
              <a:rPr lang="en-GB" b="1" dirty="0" smtClean="0">
                <a:solidFill>
                  <a:srgbClr val="307871"/>
                </a:solidFill>
                <a:latin typeface="Times New Roman" panose="02020603050405020304" pitchFamily="18" charset="0"/>
                <a:cs typeface="Times New Roman" panose="02020603050405020304" pitchFamily="18" charset="0"/>
              </a:rPr>
              <a:t>entrepreneurs </a:t>
            </a:r>
            <a:r>
              <a:rPr lang="en-GB" b="1" dirty="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meetings</a:t>
            </a:r>
            <a:r>
              <a:rPr lang="cs-CZ" b="1" dirty="0" smtClean="0">
                <a:solidFill>
                  <a:srgbClr val="307871"/>
                </a:solidFill>
                <a:latin typeface="Times New Roman" panose="02020603050405020304" pitchFamily="18" charset="0"/>
                <a:cs typeface="Times New Roman" panose="02020603050405020304" pitchFamily="18" charset="0"/>
              </a:rPr>
              <a:t>  </a:t>
            </a:r>
            <a:endParaRPr lang="en-GB"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8750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2289</TotalTime>
  <Words>834</Words>
  <Application>Microsoft Office PowerPoint</Application>
  <PresentationFormat>Širokoúhlá obrazovka</PresentationFormat>
  <Paragraphs>107</Paragraphs>
  <Slides>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vt:i4>
      </vt:variant>
    </vt:vector>
  </HeadingPairs>
  <TitlesOfParts>
    <vt:vector size="14" baseType="lpstr">
      <vt:lpstr>Arial</vt:lpstr>
      <vt:lpstr>Calibri</vt:lpstr>
      <vt:lpstr>Calibri Light</vt:lpstr>
      <vt:lpstr>Times New Roman</vt:lpstr>
      <vt:lpstr>Motiv Office</vt:lpstr>
      <vt:lpstr>Cizojazyčná příprava AJ 2</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Janusz Karpeta</cp:lastModifiedBy>
  <cp:revision>123</cp:revision>
  <dcterms:created xsi:type="dcterms:W3CDTF">2016-11-25T20:36:16Z</dcterms:created>
  <dcterms:modified xsi:type="dcterms:W3CDTF">2020-01-27T21:08:05Z</dcterms:modified>
</cp:coreProperties>
</file>