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7" r:id="rId2"/>
    <p:sldId id="265" r:id="rId3"/>
    <p:sldId id="266" r:id="rId4"/>
    <p:sldId id="346" r:id="rId5"/>
    <p:sldId id="302" r:id="rId6"/>
    <p:sldId id="303" r:id="rId7"/>
    <p:sldId id="305" r:id="rId8"/>
    <p:sldId id="306" r:id="rId9"/>
    <p:sldId id="307" r:id="rId10"/>
    <p:sldId id="309" r:id="rId11"/>
    <p:sldId id="308" r:id="rId12"/>
    <p:sldId id="310" r:id="rId13"/>
    <p:sldId id="316" r:id="rId14"/>
    <p:sldId id="336" r:id="rId15"/>
    <p:sldId id="337" r:id="rId16"/>
    <p:sldId id="311" r:id="rId17"/>
    <p:sldId id="348" r:id="rId18"/>
    <p:sldId id="312" r:id="rId19"/>
    <p:sldId id="313" r:id="rId20"/>
    <p:sldId id="314" r:id="rId21"/>
    <p:sldId id="315" r:id="rId22"/>
    <p:sldId id="317" r:id="rId23"/>
    <p:sldId id="338" r:id="rId24"/>
    <p:sldId id="318" r:id="rId25"/>
    <p:sldId id="343" r:id="rId26"/>
    <p:sldId id="319" r:id="rId27"/>
    <p:sldId id="344" r:id="rId28"/>
    <p:sldId id="320" r:id="rId29"/>
    <p:sldId id="339" r:id="rId30"/>
    <p:sldId id="321" r:id="rId31"/>
    <p:sldId id="329" r:id="rId32"/>
    <p:sldId id="345" r:id="rId33"/>
    <p:sldId id="349" r:id="rId34"/>
    <p:sldId id="350" r:id="rId35"/>
    <p:sldId id="351" r:id="rId36"/>
    <p:sldId id="352" r:id="rId37"/>
    <p:sldId id="353" r:id="rId38"/>
    <p:sldId id="354" r:id="rId39"/>
    <p:sldId id="355" r:id="rId40"/>
    <p:sldId id="356" r:id="rId41"/>
    <p:sldId id="357" r:id="rId42"/>
    <p:sldId id="328" r:id="rId43"/>
    <p:sldId id="262" r:id="rId4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0" d="100"/>
          <a:sy n="40" d="100"/>
        </p:scale>
        <p:origin x="66" y="8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16. 3. 2018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16. 3. 2018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16. 3. 2018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9886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16. 3. 2018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16. 3. 2018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16. 3. 2018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16. 3. 2018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16. 3. 2018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16. 3. 2018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16. 3. 2018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16. 3. 2018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pPr/>
              <a:t>16. 3. 2018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Obráze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4652" y="740834"/>
            <a:ext cx="2264833" cy="1767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bdélník 6"/>
          <p:cNvSpPr/>
          <p:nvPr/>
        </p:nvSpPr>
        <p:spPr>
          <a:xfrm>
            <a:off x="334434" y="357718"/>
            <a:ext cx="7488767" cy="614256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sz="240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076" name="Nadpis 1"/>
          <p:cNvSpPr>
            <a:spLocks noGrp="1"/>
          </p:cNvSpPr>
          <p:nvPr>
            <p:ph type="ctrTitle" idx="4294967295"/>
          </p:nvPr>
        </p:nvSpPr>
        <p:spPr bwMode="auto">
          <a:xfrm>
            <a:off x="670983" y="1796819"/>
            <a:ext cx="6815667" cy="2878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PONIKÁNÍ V</a:t>
            </a:r>
            <a:br>
              <a:rPr lang="cs-CZ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CESTOVNÍM RUCHU </a:t>
            </a:r>
            <a:br>
              <a:rPr lang="cs-CZ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P1</a:t>
            </a:r>
            <a:endParaRPr lang="cs-CZ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8" name="Podnadpis 2"/>
          <p:cNvSpPr txBox="1">
            <a:spLocks/>
          </p:cNvSpPr>
          <p:nvPr/>
        </p:nvSpPr>
        <p:spPr bwMode="auto">
          <a:xfrm>
            <a:off x="8208236" y="4965700"/>
            <a:ext cx="3755165" cy="1534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cs-CZ" altLang="cs-CZ" sz="1867" b="1" dirty="0">
                <a:solidFill>
                  <a:srgbClr val="307871"/>
                </a:solidFill>
                <a:cs typeface="Times New Roman" panose="02020603050405020304" pitchFamily="18" charset="0"/>
              </a:rPr>
              <a:t>doc. Ing. Pavlína </a:t>
            </a:r>
            <a:r>
              <a:rPr lang="cs-CZ" altLang="cs-CZ" sz="1867" b="1" dirty="0" err="1">
                <a:solidFill>
                  <a:srgbClr val="307871"/>
                </a:solidFill>
                <a:cs typeface="Times New Roman" panose="02020603050405020304" pitchFamily="18" charset="0"/>
              </a:rPr>
              <a:t>Pellešová</a:t>
            </a:r>
            <a:r>
              <a:rPr lang="cs-CZ" altLang="cs-CZ" sz="1867" b="1" dirty="0">
                <a:solidFill>
                  <a:srgbClr val="307871"/>
                </a:solidFill>
                <a:cs typeface="Times New Roman" panose="02020603050405020304" pitchFamily="18" charset="0"/>
              </a:rPr>
              <a:t>, Ph.D</a:t>
            </a:r>
            <a:r>
              <a:rPr lang="cs-CZ" altLang="cs-CZ" sz="1867" b="1" dirty="0" smtClean="0">
                <a:solidFill>
                  <a:srgbClr val="307871"/>
                </a:solidFill>
                <a:cs typeface="Times New Roman" panose="02020603050405020304" pitchFamily="18" charset="0"/>
              </a:rPr>
              <a:t>.,</a:t>
            </a:r>
          </a:p>
          <a:p>
            <a:pPr algn="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cs-CZ" altLang="cs-CZ" sz="1867" b="1" dirty="0" smtClean="0">
                <a:solidFill>
                  <a:srgbClr val="307871"/>
                </a:solidFill>
                <a:cs typeface="Times New Roman" panose="02020603050405020304" pitchFamily="18" charset="0"/>
              </a:rPr>
              <a:t>Ing. Patrik </a:t>
            </a:r>
            <a:r>
              <a:rPr lang="cs-CZ" altLang="cs-CZ" sz="1867" b="1" dirty="0" err="1" smtClean="0">
                <a:solidFill>
                  <a:srgbClr val="307871"/>
                </a:solidFill>
                <a:cs typeface="Times New Roman" panose="02020603050405020304" pitchFamily="18" charset="0"/>
              </a:rPr>
              <a:t>Kajzar</a:t>
            </a:r>
            <a:r>
              <a:rPr lang="cs-CZ" altLang="cs-CZ" sz="1867" b="1" smtClean="0">
                <a:solidFill>
                  <a:srgbClr val="307871"/>
                </a:solidFill>
                <a:cs typeface="Times New Roman" panose="02020603050405020304" pitchFamily="18" charset="0"/>
              </a:rPr>
              <a:t>, Ph.D.</a:t>
            </a:r>
            <a:endParaRPr lang="cs-CZ" altLang="cs-CZ" sz="1867" b="1" dirty="0">
              <a:solidFill>
                <a:srgbClr val="30787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891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1101970" y="456967"/>
            <a:ext cx="80420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Okolí podniku - podsystémy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251520" y="1648321"/>
            <a:ext cx="10255973" cy="483209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 systém, který se skládá se vzájemně propojených </a:t>
            </a: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podsystémů okolí podniku,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podsystémy: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trh práce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k prvkům podsystému trhu práce patří např. nabídka kvalifikovaných pracovníků, flexibilita pracovníků, apod.,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dodavatelé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podniky ovlivňuje jejich počet, kvalita dodávek, cenová úroveň nabízeného zboží a služeb, podmínky dodávky, apod.,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kapitál a investoři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jde o dostupnost úvěru, ochotu investovat, platební a úvěrové podmínky, apod.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19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1101970" y="456967"/>
            <a:ext cx="80420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kumimoji="0" lang="cs-CZ" sz="4000" b="1" i="0" u="none" strike="noStrike" kern="0" cap="none" spc="0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Prvky</a:t>
            </a:r>
            <a:r>
              <a:rPr kumimoji="0" lang="cs-CZ" sz="4000" b="1" i="0" u="none" strike="noStrike" kern="0" cap="none" spc="0" normalizeH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okolí podniku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251520" y="1652065"/>
            <a:ext cx="10260107" cy="450892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Prostředí (okolí) podniku je tvořeno řadou faktorů (Synek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kol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., 2003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s. 10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), 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Obecně je vymezeno </a:t>
            </a: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okolí podniku prvky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1371600" lvl="2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politicko-právní,</a:t>
            </a:r>
          </a:p>
          <a:p>
            <a:pPr marL="1371600" lvl="2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ekonomické,</a:t>
            </a:r>
          </a:p>
          <a:p>
            <a:pPr marL="1371600" lvl="2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technologické,</a:t>
            </a:r>
          </a:p>
          <a:p>
            <a:pPr marL="1371600" lvl="2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ekologické,</a:t>
            </a:r>
          </a:p>
          <a:p>
            <a:pPr marL="1371600" lvl="2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sociální,</a:t>
            </a:r>
          </a:p>
          <a:p>
            <a:pPr marL="1371600" lvl="2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kulturní a etické.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19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1101970" y="456967"/>
            <a:ext cx="80420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Podsystémy okolí podniku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652065"/>
            <a:ext cx="10260107" cy="39703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lvl="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konkurence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podnik je ovlivněn výškou a úrovní konkurence,</a:t>
            </a:r>
          </a:p>
          <a:p>
            <a:pPr marL="457200" lvl="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zákazník - návštěvníci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podnik nemůže existovat bez zákazníků, jejich spotřebitelské chování, nároky na cenu ve vztahu ke kvalitě apod. podnik ovlivní, </a:t>
            </a:r>
          </a:p>
          <a:p>
            <a:pPr marL="457200" lvl="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různé organizace a instituce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přijímají rozhodnutí, které ovlivní cestovní ruch, potažmo hotelnictví.</a:t>
            </a:r>
            <a:endParaRPr lang="cs-CZ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19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1101970" y="456967"/>
            <a:ext cx="80420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kumimoji="0" lang="cs-CZ" sz="4000" b="1" i="0" u="none" strike="noStrike" kern="0" cap="none" spc="0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Podnikatelská</a:t>
            </a:r>
            <a:r>
              <a:rPr kumimoji="0" lang="cs-CZ" sz="4000" b="1" i="0" u="none" strike="noStrike" kern="0" cap="none" spc="0" normalizeH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prostředí v ČR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949245"/>
            <a:ext cx="10260107" cy="384720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Dle žebříčku </a:t>
            </a:r>
            <a:r>
              <a:rPr lang="cs-CZ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Doing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Business 2017 - ČR ve světové konkurenci 27. příčka,</a:t>
            </a: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Česko si polepšilo o devět míst,</a:t>
            </a: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historicky nejlepší umístění tuzemského byznysu,</a:t>
            </a: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 kategorii </a:t>
            </a: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podmínky pro zahraniční obchod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ČR světový primát,</a:t>
            </a: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zlepšení i v hodnocení placení daní - o neuvěřitelných devětašedesát míst.</a:t>
            </a:r>
            <a:endParaRPr lang="cs-CZ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19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1101970" y="456967"/>
            <a:ext cx="80420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kumimoji="0" lang="cs-CZ" sz="4000" b="1" i="0" u="none" strike="noStrike" kern="0" cap="none" spc="0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Podnikatelská</a:t>
            </a:r>
            <a:r>
              <a:rPr kumimoji="0" lang="cs-CZ" sz="4000" b="1" i="0" u="none" strike="noStrike" kern="0" cap="none" spc="0" normalizeH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prostředí v ČR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652065"/>
            <a:ext cx="10260107" cy="46166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Index snadnosti podnikání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Ease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Doing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Business) - vytváří každoročně Světová banka,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hodnocení jednotlivých států z pohledu podnikové sféry zaměřující se na podmínky pro podnikání, regulaci v podnikání, vlastnická práva, atraktivitu země pro zahraniční investory, konkurenceschopnost.</a:t>
            </a:r>
          </a:p>
          <a:p>
            <a:pPr>
              <a:lnSpc>
                <a:spcPct val="150000"/>
              </a:lnSpc>
            </a:pPr>
            <a:endParaRPr lang="cs-CZ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19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1101970" y="456967"/>
            <a:ext cx="80420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kumimoji="0" lang="cs-CZ" sz="4000" b="1" i="0" u="none" strike="noStrike" kern="0" cap="none" spc="0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Podnikatelská</a:t>
            </a:r>
            <a:r>
              <a:rPr kumimoji="0" lang="cs-CZ" sz="4000" b="1" i="0" u="none" strike="noStrike" kern="0" cap="none" spc="0" normalizeH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prostředí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652065"/>
            <a:ext cx="10260107" cy="45568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ts val="2900"/>
              </a:lnSpc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Informace o podnikatelském prostředí pro podniky (Synek, Kislingerová a kol., 2010):</a:t>
            </a:r>
          </a:p>
          <a:p>
            <a:pPr marL="457200" lvl="0" indent="-457200">
              <a:lnSpc>
                <a:spcPts val="29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vládní a jiné prognózy střednědobého a krátkodobého vývoje ekonomiky,</a:t>
            </a:r>
          </a:p>
          <a:p>
            <a:pPr marL="457200" indent="-457200">
              <a:lnSpc>
                <a:spcPts val="29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informace produkované zájmovými průmyslovými a podnikatelskými svazy,</a:t>
            </a:r>
          </a:p>
          <a:p>
            <a:pPr marL="457200" indent="-457200">
              <a:lnSpc>
                <a:spcPts val="29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vlastní historické a prognostické informace o situaci na trhu, cenách, zákaznících a jejich potřebách,</a:t>
            </a:r>
          </a:p>
          <a:p>
            <a:pPr marL="457200" lvl="0" indent="-457200">
              <a:lnSpc>
                <a:spcPts val="29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informace o vývoji technik a technologie v daném oboru, získané na veletrzích, výstavách, z nabídkových katalogů atd.,</a:t>
            </a:r>
          </a:p>
          <a:p>
            <a:pPr marL="457200" lvl="0" indent="-457200">
              <a:lnSpc>
                <a:spcPts val="29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informace o situaci v konkurenčních firmách a jeho očekávaném chování. 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19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1101970" y="456967"/>
            <a:ext cx="80420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Vnější prostředí podniků - faktory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932175"/>
            <a:ext cx="10260107" cy="39703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přímé faktory vnějšího </a:t>
            </a: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prostředí -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zákazníci, konkurenti, dodavatelé a lidské zdroje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nepřímé faktory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organizace, přímo ovlivňující podnik nebo nepřímo její pracovní síly anebo faktory, které mohou nepřímo ovlivňovat klima, ve kterém organizace funguje.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19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1101970" y="456967"/>
            <a:ext cx="80420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Vnější prostředí podniků - faktory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455925"/>
            <a:ext cx="10260107" cy="518552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nepřímé faktory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podnikatelské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klima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ovlivňují faktory: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ekonomické, 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technologické, 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politické, 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legislativní, 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kulturní, 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sociální a 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internacionální.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4990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1101970" y="456967"/>
            <a:ext cx="80420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cs-CZ" sz="4000" b="1" kern="0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Vnější prostředí podniků</a:t>
            </a:r>
            <a:endParaRPr lang="en-GB" sz="4000" b="1" kern="0" dirty="0" smtClean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1" y="1652065"/>
            <a:ext cx="10255972" cy="458587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Členění (</a:t>
            </a:r>
            <a:r>
              <a:rPr lang="cs-CZ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Gúčik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2010):</a:t>
            </a:r>
          </a:p>
          <a:p>
            <a:pPr marL="1885950" lvl="3" indent="-514350">
              <a:spcBef>
                <a:spcPts val="600"/>
              </a:spcBef>
              <a:buFont typeface="+mj-lt"/>
              <a:buAutoNum type="arabicPeriod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politické prostředí, </a:t>
            </a:r>
          </a:p>
          <a:p>
            <a:pPr marL="1885950" lvl="3" indent="-514350">
              <a:spcBef>
                <a:spcPts val="600"/>
              </a:spcBef>
              <a:buFont typeface="+mj-lt"/>
              <a:buAutoNum type="arabicPeriod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ekonomické prostředí, </a:t>
            </a:r>
          </a:p>
          <a:p>
            <a:pPr marL="1885950" lvl="3" indent="-514350">
              <a:spcBef>
                <a:spcPts val="600"/>
              </a:spcBef>
              <a:buFont typeface="+mj-lt"/>
              <a:buAutoNum type="arabicPeriod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sociální prostředí, </a:t>
            </a:r>
          </a:p>
          <a:p>
            <a:pPr marL="1885950" lvl="3" indent="-514350">
              <a:spcBef>
                <a:spcPts val="600"/>
              </a:spcBef>
              <a:buFont typeface="+mj-lt"/>
              <a:buAutoNum type="arabicPeriod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kulturní prostředí, </a:t>
            </a:r>
          </a:p>
          <a:p>
            <a:pPr marL="1885950" lvl="3" indent="-514350">
              <a:spcBef>
                <a:spcPts val="600"/>
              </a:spcBef>
              <a:buFont typeface="+mj-lt"/>
              <a:buAutoNum type="arabicPeriod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technologické prostředí,</a:t>
            </a:r>
          </a:p>
          <a:p>
            <a:pPr marL="1885950" lvl="3" indent="-514350">
              <a:spcBef>
                <a:spcPts val="600"/>
              </a:spcBef>
              <a:buFont typeface="+mj-lt"/>
              <a:buAutoNum type="arabicPeriod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ekologické prostředí.</a:t>
            </a:r>
          </a:p>
          <a:p>
            <a:pPr>
              <a:spcBef>
                <a:spcPts val="600"/>
              </a:spcBef>
            </a:pP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19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1101970" y="456967"/>
            <a:ext cx="80420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kumimoji="0" lang="cs-CZ" sz="4000" b="1" i="0" u="none" strike="noStrike" kern="0" cap="none" spc="0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Politické</a:t>
            </a:r>
            <a:r>
              <a:rPr kumimoji="0" lang="cs-CZ" sz="4000" b="1" i="0" u="none" strike="noStrike" kern="0" cap="none" spc="0" normalizeH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prostředí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402080"/>
            <a:ext cx="10260107" cy="513986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CR -  závislý na vládní politice,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stát - nositel politiky cestovního ruchu:</a:t>
            </a:r>
          </a:p>
          <a:p>
            <a:pPr marL="914400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vytváření orgánů, které koordinují cestovní ruch, </a:t>
            </a:r>
          </a:p>
          <a:p>
            <a:pPr marL="914400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 širším smyslu vytváří podnikatelské prostředí, </a:t>
            </a:r>
          </a:p>
          <a:p>
            <a:pPr marL="914400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při tvorbě strategie a koncepce rozvoje cestovního ruchu, </a:t>
            </a:r>
          </a:p>
          <a:p>
            <a:pPr marL="914400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při rozvoji odborného školství pro cestovní ruch, </a:t>
            </a:r>
          </a:p>
          <a:p>
            <a:pPr marL="914400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 podpoře regionálního rozvoje včetně cestovního ruchu v budování infrastrukturní vybavenosti, apod. 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vlády - pozornost při odstraňování cestovních formalit, vybavování cestujících na hranicích a finančnímu zabezpečení turistů při cestách do zahraničí,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nejzávažnější politická podmínka - politická stabilita a mír</a:t>
            </a:r>
            <a:r>
              <a:rPr lang="cs-CZ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cs-CZ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1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1402080"/>
            <a:ext cx="4297080" cy="237654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 smtClean="0"/>
          </a:p>
          <a:p>
            <a:r>
              <a:rPr lang="pl-PL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Podnikatelské prostředí v cestovním </a:t>
            </a:r>
            <a:r>
              <a:rPr lang="pl-PL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ruchu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6141078" y="2976894"/>
            <a:ext cx="5179193" cy="35041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endParaRPr lang="cs-CZ" sz="28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r>
              <a:rPr lang="cs-CZ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Specifika </a:t>
            </a:r>
          </a:p>
          <a:p>
            <a:pPr marL="0" indent="0" algn="r">
              <a:buNone/>
            </a:pPr>
            <a:r>
              <a:rPr lang="cs-CZ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podnikatelského prostředí, </a:t>
            </a:r>
          </a:p>
          <a:p>
            <a:pPr marL="0" indent="0" algn="r">
              <a:buNone/>
            </a:pPr>
            <a:r>
              <a:rPr lang="cs-CZ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jeho členění.</a:t>
            </a:r>
          </a:p>
          <a:p>
            <a:pPr marL="0" indent="0" algn="r">
              <a:buNone/>
            </a:pPr>
            <a:r>
              <a:rPr lang="cs-CZ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Vnější prostředí podniků.</a:t>
            </a:r>
          </a:p>
          <a:p>
            <a:pPr marL="0" indent="0" algn="r">
              <a:buNone/>
            </a:pPr>
            <a:r>
              <a:rPr lang="cs-CZ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Hodnocení </a:t>
            </a:r>
            <a:r>
              <a:rPr lang="cs-CZ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kvality podnikatelského </a:t>
            </a:r>
            <a:r>
              <a:rPr lang="cs-CZ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prostředí.</a:t>
            </a:r>
            <a:endParaRPr lang="cs-CZ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860612" y="4437386"/>
            <a:ext cx="3603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 přednášky</a:t>
            </a:r>
            <a:endParaRPr lang="cs-CZ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37379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1101970" y="456967"/>
            <a:ext cx="80420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Politické prostředí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251520" y="1652065"/>
            <a:ext cx="10260107" cy="44012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působí na firmy a tím ovlivňuje situaci na trhu cestovního ruchu,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např.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negativní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dopad teroristických útoků - hotely, restaurace, cestovní kanceláře i agentury,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vliv zájmových skupin ve svůj prospěch -  tabáková lobby,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olitický systému zahrnuje faktory: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politická kultura,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volební chování,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důvěra obyvatel v politiku,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personální vztahy mezi politiky. 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19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1101970" y="456967"/>
            <a:ext cx="80420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Ekonomické prostředí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652065"/>
            <a:ext cx="10260107" cy="450892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zásadní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význam pro podnik -  poskytuje zdroje,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rozhodování podniků - ovlivněno celkovou hospodářskou situací země a jejím vývojem,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faktory (Synek, Kislingerová a kol., 2010):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ü"/>
            </a:pPr>
            <a:endParaRPr lang="cs-CZ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dostupnost a ceny výrobních faktorů, 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daňová zátěž podniků,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hospodářský růst, měnový a devizový vývoj,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odběratelé a dodavatelé podniku a finanční instituce.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19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1101970" y="456967"/>
            <a:ext cx="80420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Sociální prostředí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251520" y="1652065"/>
            <a:ext cx="10260107" cy="489364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podnikatelský subjekt zná důsledky podnikání pro společnost, 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podnik svým chováním ovlivňuje vnímání ostatních subjektů,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tvoří: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sociální postoje, 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víra a hodnoty v podniku. 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podnik může pro své okolí - podpora škol, mimoškolních aktivit dětí, výstavba hřišť, sponzorství kulturních akcí, kultivace prostředí, apod.,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rozvoj cestovního ruchu souvisí s činností člověka - má vliv na D</a:t>
            </a:r>
            <a:r>
              <a:rPr lang="cs-CZ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cs-CZ" sz="2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19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346473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1101970" y="456967"/>
            <a:ext cx="80420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Sociální prostředí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251520" y="1533232"/>
            <a:ext cx="11720806" cy="489364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demografická struktura společnosti - vliv na účast na cestovním ruchu,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intenzita práce a pracovní prostředí -vliv forem využívání volného času,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důležitá je zákonná platná doba dovolené. 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cs-CZ" sz="2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cs-CZ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Cestovní ruch ovlivňuje sociální prostředí: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diferencovanou S produktu </a:t>
            </a:r>
            <a:r>
              <a:rPr lang="cs-CZ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umožňuje účast na cestovním ruchu nabídkou specifických produktů i pro sociálně slabší a zdravotně znevýhodněné, 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významně ovlivňuje trend zdraví obyvatelstva</a:t>
            </a:r>
            <a:r>
              <a:rPr lang="cs-CZ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19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1101970" y="456967"/>
            <a:ext cx="80420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Kulturní prostředí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28246" y="1430873"/>
            <a:ext cx="10260107" cy="460638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lnSpc>
                <a:spcPts val="31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působí procesy globalizace,</a:t>
            </a:r>
          </a:p>
          <a:p>
            <a:pPr marL="457200" indent="-457200">
              <a:lnSpc>
                <a:spcPts val="31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zahrnuje:</a:t>
            </a:r>
          </a:p>
          <a:p>
            <a:pPr marL="914400" lvl="1" indent="-457200">
              <a:lnSpc>
                <a:spcPts val="31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celkovou vzdělanostní a kulturní úroveň obyvatel,</a:t>
            </a:r>
          </a:p>
          <a:p>
            <a:pPr marL="914400" lvl="1" indent="-457200">
              <a:lnSpc>
                <a:spcPts val="31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ekonomický rozvoj, </a:t>
            </a:r>
          </a:p>
          <a:p>
            <a:pPr marL="914400" lvl="1" indent="-457200">
              <a:lnSpc>
                <a:spcPts val="31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aplikaci technologického pokroku,</a:t>
            </a:r>
          </a:p>
          <a:p>
            <a:pPr marL="457200" indent="-457200">
              <a:lnSpc>
                <a:spcPts val="31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kulturní odlišnosti v regionech - v globálním měřítku se hovoří o snižování rozdílů mezi národními kulturami,</a:t>
            </a:r>
          </a:p>
          <a:p>
            <a:pPr marL="457200" indent="-457200">
              <a:lnSpc>
                <a:spcPts val="31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projevy globalizace - v oblasti ubytování, gastronomie, apod. </a:t>
            </a:r>
          </a:p>
          <a:p>
            <a:pPr marL="457200" indent="-457200">
              <a:lnSpc>
                <a:spcPts val="31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podniky cestovního ruchu - respektovat spotřební zvyklosti a reagovat na procesy globalizace a internacionalizace. </a:t>
            </a:r>
            <a:endParaRPr lang="cs-CZ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19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1101970" y="456967"/>
            <a:ext cx="80420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Kulturní prostředí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457933" y="1811873"/>
            <a:ext cx="9711104" cy="365741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lnSpc>
                <a:spcPts val="31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každý podnik má:</a:t>
            </a:r>
          </a:p>
          <a:p>
            <a:pPr marL="914400" lvl="1" indent="-457200">
              <a:lnSpc>
                <a:spcPts val="31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svoji strukturu, </a:t>
            </a:r>
          </a:p>
          <a:p>
            <a:pPr marL="914400" lvl="1" indent="-457200">
              <a:lnSpc>
                <a:spcPts val="31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pravidla jednání a chování,</a:t>
            </a:r>
          </a:p>
          <a:p>
            <a:pPr marL="914400" lvl="1" indent="-457200">
              <a:lnSpc>
                <a:spcPts val="31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svoji kulturu. </a:t>
            </a:r>
          </a:p>
          <a:p>
            <a:pPr marL="457200" indent="-457200">
              <a:lnSpc>
                <a:spcPts val="31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 oblasti kulturní - podnikatel zajistit kompromis: co je ochoten akceptovat přijíždějící host  x  co je schopen akceptovat podnik cestovního ruchu přijímající destinace. </a:t>
            </a:r>
          </a:p>
          <a:p>
            <a:pPr marL="457200" indent="-457200">
              <a:lnSpc>
                <a:spcPts val="31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odlišnosti v kulturním prostředí - konkurenční výhodou.</a:t>
            </a:r>
            <a:endParaRPr lang="cs-CZ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6044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101970" y="456967"/>
            <a:ext cx="80420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Technologické prostředí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427892" y="1513964"/>
            <a:ext cx="9908416" cy="44653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lnSpc>
                <a:spcPts val="31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přesahuje hranice jednotlivých zemí a napomáhá globalizaci (</a:t>
            </a:r>
            <a:r>
              <a:rPr lang="cs-CZ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Gúčik</a:t>
            </a: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2010),</a:t>
            </a:r>
          </a:p>
          <a:p>
            <a:pPr marL="342900" indent="-342900">
              <a:lnSpc>
                <a:spcPts val="31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systém cestovního ruchu působí:</a:t>
            </a:r>
          </a:p>
          <a:p>
            <a:pPr marL="914400" lvl="1" indent="-457200">
              <a:lnSpc>
                <a:spcPts val="31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dopravní </a:t>
            </a:r>
            <a:r>
              <a:rPr 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technologie, </a:t>
            </a:r>
            <a:endParaRPr lang="cs-CZ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lnSpc>
                <a:spcPts val="3100"/>
              </a:lnSpc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technologie a </a:t>
            </a:r>
            <a:endParaRPr lang="cs-CZ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lnSpc>
                <a:spcPts val="31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komunikační technologie,</a:t>
            </a:r>
          </a:p>
          <a:p>
            <a:pPr marL="342900" indent="-342900">
              <a:lnSpc>
                <a:spcPts val="31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pokrok v dopravní infrastruktuře,</a:t>
            </a:r>
          </a:p>
          <a:p>
            <a:pPr marL="342900" indent="-342900">
              <a:lnSpc>
                <a:spcPts val="31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zvýšil se stupeň automobilizace obyvatel,</a:t>
            </a:r>
          </a:p>
          <a:p>
            <a:pPr marL="342900" indent="-342900">
              <a:lnSpc>
                <a:spcPts val="31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letecká doprava - zavedeny velkokapacitní letadla,</a:t>
            </a:r>
          </a:p>
          <a:p>
            <a:pPr marL="342900" indent="-342900">
              <a:lnSpc>
                <a:spcPts val="31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negativní vliv dopravy na životní prostředí - rychlost má vliv na omezení zážitků a dojmů z cestování.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19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101970" y="456967"/>
            <a:ext cx="80420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Technologické prostředí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99077" y="1929023"/>
            <a:ext cx="9908416" cy="4131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lnSpc>
                <a:spcPts val="31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globální distribuční systémy, </a:t>
            </a:r>
          </a:p>
          <a:p>
            <a:pPr marL="457200" indent="-457200">
              <a:lnSpc>
                <a:spcPts val="31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čipové karty, </a:t>
            </a:r>
          </a:p>
          <a:p>
            <a:pPr marL="457200" indent="-457200">
              <a:lnSpc>
                <a:spcPts val="31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počítačové databáze, </a:t>
            </a:r>
          </a:p>
          <a:p>
            <a:pPr marL="457200" indent="-457200">
              <a:lnSpc>
                <a:spcPts val="31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počítačové manažerské informační systémy, </a:t>
            </a:r>
          </a:p>
          <a:p>
            <a:pPr marL="457200" indent="-457200">
              <a:lnSpc>
                <a:spcPts val="31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technologie přípravy pokrmů apod. </a:t>
            </a:r>
          </a:p>
          <a:p>
            <a:pPr marL="457200" indent="-457200">
              <a:lnSpc>
                <a:spcPts val="31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technologie - vliv virtuální reality - simulované zážitky - prožít doma i opakovaně,</a:t>
            </a:r>
          </a:p>
          <a:p>
            <a:pPr marL="457200" indent="-457200">
              <a:lnSpc>
                <a:spcPts val="31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vývoj v posledních desetiletích - nevyhnutné s ním počítat, i negativní vliv na účast na cestovním ruchu.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9594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1101970" y="456967"/>
            <a:ext cx="80420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Ekologické prostředí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802130"/>
            <a:ext cx="9921180" cy="39703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právní normy související s ekologií, 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podniky se chová ekologicky a šetrně k životnímu prostředí: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recyklace obalů, 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ekologicky nezávadné výrobky, apod. 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firmy šetrné k životnímu prostředí, dodržující ekologické principy -  odlišení od konkurence, získání konkurenční výhody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19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1101970" y="456967"/>
            <a:ext cx="80420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Ekologické prostředí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499171" y="1671115"/>
            <a:ext cx="9730680" cy="42011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ekonomický růst má jisté hranice - doprovázen zhoršováním životního prostředí,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cestovní ruch – využívá přírodní a kulturně historické zdroje - ochrana přírody a krajiny musí respektovat potřebu rovnováhy mezi blahobytem a volným časem zejména z hlediska přípustného zatížení krajiny návštěvníky a rozvoje CR,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pokles vlivu cestovního ruchu na životní prostředí -  odstranění masovosti, podpora ekologického CR,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životní prostředí jako hrozba i příležitostí pro CR. 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1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1101970" y="456967"/>
            <a:ext cx="80420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kumimoji="0" lang="cs-CZ" sz="4000" b="1" i="0" u="none" strike="noStrike" kern="0" cap="none" spc="0" normalizeH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Podnikatelské prostředí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652065"/>
            <a:ext cx="10260107" cy="46166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základní faktor ekonomického rozvoje podniku a podmínkou růstu konkurence-schopnosti podniku,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obecně = souhrn všech sil a vlivů přímo nebo nepřímo působících na podnik,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definuje mnoho autorů, někteří místo uvedeného pojmu používají také označení okolí podniku.</a:t>
            </a:r>
          </a:p>
          <a:p>
            <a:pPr>
              <a:lnSpc>
                <a:spcPct val="150000"/>
              </a:lnSpc>
            </a:pPr>
            <a:endParaRPr lang="cs-CZ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19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1101970" y="456967"/>
            <a:ext cx="80420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kumimoji="0" lang="cs-CZ" sz="4000" b="1" i="0" u="none" strike="noStrike" kern="0" cap="none" spc="0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Geografické</a:t>
            </a:r>
            <a:r>
              <a:rPr kumimoji="0" lang="cs-CZ" sz="4000" b="1" i="0" u="none" strike="noStrike" kern="0" cap="none" spc="0" normalizeH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prostředí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251520" y="1652065"/>
            <a:ext cx="10260107" cy="460638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lnSpc>
                <a:spcPts val="3200"/>
              </a:lnSpc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 prvním místě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uvádí Synek, Kislingerová a kol. (2010, s. 16),</a:t>
            </a:r>
          </a:p>
          <a:p>
            <a:pPr marL="457200" indent="-457200">
              <a:lnSpc>
                <a:spcPts val="32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 podnik předurčuje jeho logistiku (řízení materiálových a výrobkových toků od zdroje k uživateli),</a:t>
            </a:r>
          </a:p>
          <a:p>
            <a:pPr marL="457200" indent="-457200">
              <a:lnSpc>
                <a:spcPts val="32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hraje roli při volbě lokalizace podniku,</a:t>
            </a:r>
          </a:p>
          <a:p>
            <a:pPr marL="457200" indent="-457200">
              <a:lnSpc>
                <a:spcPts val="32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od geografického prostředí se odvíjí další specifické faktory (pozitivně či negativně ovlivňují strategii podniku):</a:t>
            </a:r>
          </a:p>
          <a:p>
            <a:pPr marL="914400" lvl="1" indent="-457200">
              <a:lnSpc>
                <a:spcPts val="32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přírodní podmínky, klimatické podmínky, kulturní zvyklosti atd.,</a:t>
            </a:r>
          </a:p>
          <a:p>
            <a:pPr marL="914400" lvl="1" indent="-457200">
              <a:lnSpc>
                <a:spcPts val="32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kvalita dopravní infrastruktury,</a:t>
            </a:r>
          </a:p>
          <a:p>
            <a:pPr marL="914400" lvl="1" indent="-457200">
              <a:lnSpc>
                <a:spcPts val="32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sociologické a ekonomické podmínky daného státu,</a:t>
            </a:r>
          </a:p>
          <a:p>
            <a:pPr marL="914400" lvl="1" indent="-457200">
              <a:lnSpc>
                <a:spcPts val="32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celá řada dalších faktorů a prakticky všechny následující roviny.</a:t>
            </a:r>
            <a:r>
              <a:rPr lang="cs-CZ" sz="2800" dirty="0" smtClean="0"/>
              <a:t>	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196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1101970" y="456967"/>
            <a:ext cx="80420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kumimoji="0" lang="cs-CZ" sz="4000" b="1" i="0" u="none" strike="noStrike" kern="0" cap="none" spc="0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Právní</a:t>
            </a:r>
            <a:r>
              <a:rPr kumimoji="0" lang="cs-CZ" sz="4000" b="1" i="0" u="none" strike="noStrike" kern="0" cap="none" spc="0" normalizeH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prostředí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53453" y="1728265"/>
            <a:ext cx="9954040" cy="424731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lnSpc>
                <a:spcPts val="336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politické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vlivy se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normálních podmínek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prosazují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především prostřednictvím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práva,</a:t>
            </a:r>
          </a:p>
          <a:p>
            <a:pPr marL="457200" indent="-457200">
              <a:lnSpc>
                <a:spcPts val="336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významným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faktorem právního okolí je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vymahatelnost práva -  soustava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právních norem a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rychlá práce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soudů,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autorita soudních rozhodnutí,</a:t>
            </a:r>
          </a:p>
          <a:p>
            <a:pPr marL="457200" indent="-457200">
              <a:lnSpc>
                <a:spcPts val="336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roste význam legislativy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Evropské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unie,</a:t>
            </a:r>
          </a:p>
          <a:p>
            <a:pPr marL="457200" indent="-457200">
              <a:lnSpc>
                <a:spcPts val="336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legislativa pro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podniky v cestovním ruchu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určité hranice omezující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jejich chování na trhu a vytvářejí rámec pro všechny podnikové činnosti. 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196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1101970" y="456967"/>
            <a:ext cx="80420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kumimoji="0" lang="cs-CZ" sz="4000" b="1" i="0" u="none" strike="noStrike" kern="0" cap="none" spc="0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Okolí podniku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663561"/>
            <a:ext cx="10260107" cy="48885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lnSpc>
                <a:spcPts val="336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má vliv na jeho činnosti a konkurenceschopnost,</a:t>
            </a:r>
          </a:p>
          <a:p>
            <a:pPr marL="457200" indent="-457200">
              <a:lnSpc>
                <a:spcPts val="336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podniky jsou vystaveny konkurenčním tlakům,</a:t>
            </a:r>
          </a:p>
          <a:p>
            <a:pPr marL="457200" indent="-457200">
              <a:lnSpc>
                <a:spcPts val="336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MMR (2008) rozlišuje následující </a:t>
            </a: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vztahy podniku k jeho okolí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914400" lvl="1" indent="-457200">
              <a:lnSpc>
                <a:spcPts val="336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vztahy se zákazníky,</a:t>
            </a:r>
          </a:p>
          <a:p>
            <a:pPr marL="914400" lvl="1" indent="-457200">
              <a:lnSpc>
                <a:spcPts val="336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vztahy s dodavateli,</a:t>
            </a:r>
          </a:p>
          <a:p>
            <a:pPr marL="914400" lvl="1" indent="-457200">
              <a:lnSpc>
                <a:spcPts val="3360"/>
              </a:lnSpc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vztahy s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konkurencí,</a:t>
            </a:r>
            <a:endParaRPr lang="cs-CZ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lnSpc>
                <a:spcPts val="3360"/>
              </a:lnSpc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vztahy s konkurencí,</a:t>
            </a:r>
          </a:p>
          <a:p>
            <a:pPr marL="914400" lvl="1" indent="-457200">
              <a:lnSpc>
                <a:spcPts val="3360"/>
              </a:lnSpc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vztahy se státní správou a dozorovými orgány, vztahy s místní samosprávou,</a:t>
            </a:r>
          </a:p>
          <a:p>
            <a:pPr marL="914400" lvl="1" indent="-457200">
              <a:lnSpc>
                <a:spcPts val="3360"/>
              </a:lnSpc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vztahy se širším okolím (neziskový sektor, občanská společnost a další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cs-CZ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87846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0" y="791798"/>
            <a:ext cx="1050387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Hodnocení kvality podnikatelského prostředí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43770" y="2542402"/>
            <a:ext cx="10260107" cy="26776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Kučerová a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Šmardová (2016),</a:t>
            </a:r>
            <a:endParaRPr lang="cs-CZ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spočívá v hodnocení jeho složek a vlivu na podnikání,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je založeno na subjektivním hodnocení podnikatelskými subjekty nebo může vycházet s hodnocení platné legislativy v dané zemi.</a:t>
            </a:r>
            <a:endParaRPr lang="cs-CZ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87419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-1" y="456967"/>
            <a:ext cx="1050387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Hodnocení kvality podnikatelského prostředí</a:t>
            </a:r>
          </a:p>
          <a:p>
            <a:pPr lvl="0" algn="ctr">
              <a:defRPr/>
            </a:pPr>
            <a:r>
              <a:rPr kumimoji="0" lang="cs-CZ" sz="4000" b="1" i="0" u="none" strike="noStrike" kern="0" cap="none" spc="0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- metodiky hodnocení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43770" y="1963186"/>
            <a:ext cx="10260107" cy="443198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lvl="0" indent="-4572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index podnikatelského prostředí (Podnikatelská aliance Slovenska),</a:t>
            </a:r>
          </a:p>
          <a:p>
            <a:pPr marL="457200" lvl="0" indent="-4572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Doing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Business (Světová banka),</a:t>
            </a:r>
          </a:p>
          <a:p>
            <a:pPr marL="457200" lvl="0" indent="-4572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index vnímání korupce (</a:t>
            </a:r>
            <a:r>
              <a:rPr lang="cs-CZ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Transparency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International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pPr marL="457200" lvl="0" indent="-4572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agregátní indikátory správy a index zajetí státu (Institut Světové banky),</a:t>
            </a:r>
          </a:p>
          <a:p>
            <a:pPr marL="457200" lvl="0" indent="-4572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index globální konkurenceschopnosti a index podnikové konkurenceschopnosti (Světové ekonomické fórum),</a:t>
            </a:r>
          </a:p>
          <a:p>
            <a:pPr marL="457200" lvl="0" indent="-4572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index nepřehlednosti (</a:t>
            </a:r>
            <a:r>
              <a:rPr lang="cs-CZ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Pricewaterhouse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Coopers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pPr marL="457200" lvl="0" indent="-4572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index rizika správy akciových společností.</a:t>
            </a:r>
            <a:endParaRPr lang="cs-CZ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43483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-1" y="456967"/>
            <a:ext cx="1050387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Hodnocení kvality podnikatelského prostředí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868633"/>
            <a:ext cx="10260107" cy="44012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Světová banka - všeobecně respektovaná studie </a:t>
            </a:r>
            <a:r>
              <a:rPr lang="cs-CZ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Doing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Business,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studie obsahuje žebříček zemí podle toho, jaké „přátelské“ podmínky pro podnikání vytváří,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 investory je to podstatná informace o tom, jaké podmínky mohou očekávat ve 183 různých zemích světa,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měření podmínek - 10 indikátorů - zaměřeny na relevantní omezení a regulace podnikání, nevyhodnocují podnikatelské prostředí dle makroekonomické stability, korupce, úrovně vzdělanosti pracovní síly apod.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data jsou testována a revidována. </a:t>
            </a:r>
            <a:endParaRPr lang="cs-CZ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43213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-1" y="456967"/>
            <a:ext cx="1050387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kumimoji="0" lang="cs-CZ" sz="4000" b="1" i="0" u="none" strike="noStrike" kern="0" cap="none" spc="0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Sledované</a:t>
            </a:r>
            <a:r>
              <a:rPr kumimoji="0" lang="cs-CZ" sz="4000" b="1" i="0" u="none" strike="noStrike" kern="0" cap="none" spc="0" normalizeH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indikátory zjednodušeně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652065"/>
            <a:ext cx="10260107" cy="427809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lvl="0" indent="-4572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podmínky pro nastartování podnikání – čas, náklady, minimální kapitál, potřebné procedury,</a:t>
            </a:r>
          </a:p>
          <a:p>
            <a:pPr marL="457200" lvl="0" indent="-4572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obtížnost získání stavebního povolení – potřebné procedury, čas, náklady na získání stavebního povolení,</a:t>
            </a:r>
          </a:p>
          <a:p>
            <a:pPr marL="457200" lvl="0" indent="-4572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zaměstnávání zaměstnanců – obtížnost zaměstnat pracovní sílu, nepružnost v pracovně právních vztazích,</a:t>
            </a:r>
          </a:p>
          <a:p>
            <a:pPr marL="457200" lvl="0" indent="-4572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nákup a prodej majetku – čas a náklady spojené s nákupem a prodejem komerčních nemovitostí, potřebné procedury,</a:t>
            </a:r>
          </a:p>
          <a:p>
            <a:pPr marL="457200" lvl="0" indent="-4572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možnost získání úvěru – právní předpisy, informovanost o úvěrech,</a:t>
            </a:r>
            <a:endParaRPr lang="cs-CZ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6158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-1" y="456967"/>
            <a:ext cx="1050387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cs-CZ" sz="4000" b="1" kern="0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Sledované indikátory zjednodušeně</a:t>
            </a:r>
            <a:endParaRPr lang="en-GB" sz="4000" b="1" kern="0" dirty="0" smtClean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663561"/>
            <a:ext cx="10260107" cy="43550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lvl="0" indent="-4572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ochrana investora,</a:t>
            </a:r>
          </a:p>
          <a:p>
            <a:pPr marL="457200" lvl="0" indent="-4572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daňová zátěž – počet, čas na přípravu a vyplnění daňových přiznání, podíl celkové daňové zátěže na hrubém zisku,</a:t>
            </a:r>
          </a:p>
          <a:p>
            <a:pPr marL="457200" lvl="0" indent="-4572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obchodování přes hranice – dokumenty, náklady a čas spojený s vývozem a dovozem</a:t>
            </a:r>
          </a:p>
          <a:p>
            <a:pPr marL="457200" lvl="0" indent="-4572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efektivnost soudů při řešení obchodních sporů – procedury, náklady a čas na řešení obchodních sporů,</a:t>
            </a:r>
          </a:p>
          <a:p>
            <a:pPr marL="457200" lvl="0" indent="-4572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proces ukončení podnikání,</a:t>
            </a:r>
          </a:p>
          <a:p>
            <a:pPr marL="457200" lvl="0" indent="-4572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možnost napojení na elektřinu.</a:t>
            </a:r>
            <a:endParaRPr lang="cs-CZ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283677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-1" y="456967"/>
            <a:ext cx="1050387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kumimoji="0" lang="cs-CZ" sz="4000" b="1" i="0" u="none" strike="noStrike" kern="0" cap="none" spc="0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Hodnocení kvality podnikatelskéh</a:t>
            </a:r>
            <a:r>
              <a:rPr lang="cs-CZ" sz="4000" b="1" kern="0" baseline="0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cs-CZ" sz="4000" b="1" kern="0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prostředí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652065"/>
            <a:ext cx="10252357" cy="46320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regionální </a:t>
            </a: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hodnocení kvality podnikatelského prostředí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                16 faktorů, rozdělených do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skupin: </a:t>
            </a:r>
          </a:p>
          <a:p>
            <a:pPr marL="457200" lvl="0" indent="-4572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obchodní faktory - největší význam, 4 faktory: blízkost trhů, koncentrace významných podniků, přítomnost zahraničních podniků, podpůrné služby, </a:t>
            </a:r>
          </a:p>
          <a:p>
            <a:pPr marL="457200" lvl="0" indent="-4572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pracovní faktory – 3 faktory: dostupnost pracovních sil, kvalita pracovních sil a flexibilita pracovních sil, </a:t>
            </a:r>
          </a:p>
          <a:p>
            <a:pPr marL="457200" lvl="0" indent="-4572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infrastrukturní faktory – 3 faktory: kvalita silnic a železnic, kvalita informačních a komunikačních technologií, blízkost mezinárodních letišť,</a:t>
            </a:r>
            <a:endParaRPr lang="cs-CZ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82042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-1" y="575230"/>
            <a:ext cx="1050387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cs-CZ" sz="4000" b="1" kern="0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Hodnocení kvality podnikatelského prostředí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43770" y="2109265"/>
            <a:ext cx="10260107" cy="412420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lvl="0" indent="-4572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lokální faktory - faktor podnikové a znalostní báze a faktor asistence veřejné správy,</a:t>
            </a:r>
          </a:p>
          <a:p>
            <a:pPr marL="457200" lvl="0" indent="-4572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cenové faktory vypovídají o úrovni poptávky a nabídky na relevantních trzích - zahrnují faktor ceny práce a faktor ceny nemovitostí, </a:t>
            </a:r>
          </a:p>
          <a:p>
            <a:pPr marL="457200" lvl="0" indent="-4572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environmentální faktory vypovídají o specifických stránkách kvality života, které spoluvytvářejí podnikatelské prostředí - zahrnují faktor urbanistické a přírodní atraktivity území a faktor environmentální kvality území.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682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2379268" y="456967"/>
            <a:ext cx="600460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kumimoji="0" lang="cs-CZ" sz="4000" b="1" i="0" u="none" strike="noStrike" kern="0" cap="none" spc="0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Definice</a:t>
            </a:r>
          </a:p>
          <a:p>
            <a:pPr lvl="0" algn="ctr">
              <a:defRPr/>
            </a:pP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452018" y="2041887"/>
            <a:ext cx="9859108" cy="422166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ts val="3100"/>
              </a:lnSpc>
              <a:spcBef>
                <a:spcPts val="600"/>
              </a:spcBef>
              <a:buFont typeface="Wingdings" pitchFamily="2" charset="2"/>
              <a:buChar char="ü"/>
            </a:pPr>
            <a:r>
              <a:rPr lang="cs-CZ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podnikatelské prostředí</a:t>
            </a: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jako souhrn podstatných vlivů působících na podnikatele, podnik a podnikání. Podnikatelské prostředí představuje prostředí života podnikatelských subjektů a vztahů s ostatními subjekty. Zároveň je součástí životního prostředí a nedílnou součástí života každého člověka (Ludvík, 2005), </a:t>
            </a:r>
          </a:p>
          <a:p>
            <a:pPr>
              <a:lnSpc>
                <a:spcPts val="3100"/>
              </a:lnSpc>
              <a:spcBef>
                <a:spcPts val="600"/>
              </a:spcBef>
              <a:buFont typeface="Wingdings" pitchFamily="2" charset="2"/>
              <a:buChar char="ü"/>
            </a:pPr>
            <a:endParaRPr lang="cs-CZ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3100"/>
              </a:lnSpc>
              <a:spcBef>
                <a:spcPts val="600"/>
              </a:spcBef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okolí podniku</a:t>
            </a: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jako svazek vnějších sil, faktorů a podmiňování. Mnoho prvků okolí podniku (právo, etické principy, apod.) má nehmotnou povahu, čímž se nezmenšuje intenzita jejich působení (Synek</a:t>
            </a:r>
            <a:r>
              <a:rPr 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Kislingerová a kol</a:t>
            </a: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2010</a:t>
            </a:r>
            <a:r>
              <a:rPr 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s. 15) </a:t>
            </a: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06918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-1" y="456967"/>
            <a:ext cx="1050387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cs-CZ" sz="4000" b="1" i="0" u="none" strike="noStrike" kern="0" cap="none" spc="0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Komplexní přístup hodnocení kvality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402080"/>
            <a:ext cx="10260107" cy="483209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Komplexní přístup hodnocení kvality podnikatelského prostředí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zohledňující rozvojové preference vybraných odvětví průmyslu a služeb tržního sektoru ekonomiky,</a:t>
            </a: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nezbytné znát relevantní odhady příslušných vah výrobních faktorů, které lze s potřebnou mírou objektivity stanovit na základě kvalifikovaných mezinárodních průzkumů odpovídajících názorů potenciálních investorů a navazujících statistických a dalších analýz,</a:t>
            </a: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výsledky analýz v České republiky vztahující se k dosavadní etapě ekonomického rozvoje - jako rozvoj tažený investicemi (především zahraničními).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018635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-1" y="456967"/>
            <a:ext cx="1050387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cs-CZ" sz="4000" b="1" i="0" u="none" strike="noStrike" kern="0" cap="none" spc="0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Faktory</a:t>
            </a:r>
            <a:r>
              <a:rPr kumimoji="0" lang="cs-CZ" sz="4000" b="1" i="0" u="none" strike="noStrike" kern="0" cap="none" spc="0" normalizeH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podnikatelského prostředí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pic>
        <p:nvPicPr>
          <p:cNvPr id="7" name="Obrázek 147"/>
          <p:cNvPicPr/>
          <p:nvPr/>
        </p:nvPicPr>
        <p:blipFill>
          <a:blip r:embed="rId3"/>
          <a:stretch>
            <a:fillRect/>
          </a:stretch>
        </p:blipFill>
        <p:spPr>
          <a:xfrm>
            <a:off x="398584" y="1219200"/>
            <a:ext cx="9753600" cy="5287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25084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1106361" y="274187"/>
            <a:ext cx="736332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Vybrané zdroje </a:t>
            </a:r>
            <a:endParaRPr lang="en-GB" sz="4000" b="1" kern="0" dirty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164853"/>
            <a:ext cx="9518122" cy="526297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buFont typeface="Wingdings" panose="05000000000000000000" pitchFamily="2" charset="2"/>
              <a:buChar char="ü"/>
            </a:pP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GÚČIK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M. a kol., 2010. </a:t>
            </a:r>
            <a:r>
              <a:rPr lang="cs-CZ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Manažment</a:t>
            </a:r>
            <a:r>
              <a:rPr lang="cs-CZ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cestovného ruchu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Banská Bystrica: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Slovak-Swiss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Tourism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ISBN 978-80-89090-67-9.JAKUBÍKOVÁ, D., 2012.  </a:t>
            </a:r>
            <a:r>
              <a:rPr lang="cs-CZ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Marketing v cestovním ruchu: jak uspět v domácí i světové konkurenci. 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Praha: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Grada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Publishing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ISBN 978-80-247-4209-0.</a:t>
            </a:r>
          </a:p>
          <a:p>
            <a:pPr marL="514350" indent="-514350">
              <a:buFont typeface="Wingdings" panose="05000000000000000000" pitchFamily="2" charset="2"/>
              <a:buChar char="ü"/>
            </a:pP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KUČEROVÁ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J. a Ľ. ŠMARDOVÁ, 2016. </a:t>
            </a:r>
            <a:r>
              <a:rPr lang="cs-CZ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Podnikanie</a:t>
            </a:r>
            <a:r>
              <a:rPr lang="cs-CZ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lang="cs-CZ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cestovnom</a:t>
            </a:r>
            <a:r>
              <a:rPr lang="cs-CZ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ruchu.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Bratislava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Wolters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Kluwer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ISBN 978-80-8168-396-1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>
              <a:buFont typeface="Wingdings" panose="05000000000000000000" pitchFamily="2" charset="2"/>
              <a:buChar char="ü"/>
            </a:pP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SYNEK 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kol., 2003. </a:t>
            </a:r>
            <a:r>
              <a:rPr lang="cs-CZ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Manažerská ekonomika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Praha: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Grada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Publishing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ISBN 80-247-0515-X.</a:t>
            </a:r>
          </a:p>
          <a:p>
            <a:pPr marL="514350" indent="-514350">
              <a:buFont typeface="Wingdings" panose="05000000000000000000" pitchFamily="2" charset="2"/>
              <a:buChar char="ü"/>
            </a:pP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SYNEK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M., E. KISLINGEROVÁ A KOL., 2010. </a:t>
            </a:r>
            <a:r>
              <a:rPr lang="cs-CZ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Podniková ekonomika. 5. pře-pracované a doplněné vydání. 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Praha: C. H. Beck. ISBN 978-80-7400-336-3.</a:t>
            </a:r>
          </a:p>
          <a:p>
            <a:pPr marL="514350" indent="-514350">
              <a:buFont typeface="Wingdings" panose="05000000000000000000" pitchFamily="2" charset="2"/>
              <a:buChar char="ü"/>
            </a:pP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VOCHOZKA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M., P. MULAČ a kol., 2012. </a:t>
            </a:r>
            <a:r>
              <a:rPr lang="cs-CZ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Podniková ekonomika. 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Praha: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Grada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Publishing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ISBN 978-80-247-4372-1</a:t>
            </a:r>
            <a:r>
              <a:rPr lang="cs-CZ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89607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3224638" y="1684421"/>
            <a:ext cx="4731868" cy="70318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</a:t>
            </a:r>
            <a:endParaRPr lang="cs-CZ" b="1" dirty="0">
              <a:solidFill>
                <a:srgbClr val="002060"/>
              </a:solidFill>
            </a:endParaRPr>
          </a:p>
        </p:txBody>
      </p:sp>
      <p:pic>
        <p:nvPicPr>
          <p:cNvPr id="6" name="Picture 9" descr="MCj0090384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583" y="3572395"/>
            <a:ext cx="1989978" cy="1841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9147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1101970" y="456967"/>
            <a:ext cx="80420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kumimoji="0" lang="cs-CZ" sz="4000" b="1" i="0" u="none" strike="noStrike" kern="0" cap="none" spc="0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Specifika</a:t>
            </a:r>
            <a:r>
              <a:rPr kumimoji="0" lang="cs-CZ" sz="4000" b="1" i="0" u="none" strike="noStrike" kern="0" cap="none" spc="0" normalizeH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podnikatelského prostředí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422031" y="1652066"/>
            <a:ext cx="10260107" cy="460638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ts val="32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blíže konkretizováno (Vochozka, Mulač a kol. (2012, s. 27) především zákonodárnými sbory a ministerstvy, orgány státní správy, státem zřízenými nebo státem podporovanými institucemi a agenturami, soudy, orgány veřejné samosprávy, vzdělávacími zařízeními všech typů, výzkumnými a vývojovými pracovišti, subjekty působícími v oblasti peněžnictví, institucemi kapitálového trhu, leasingovými společnostmi, podnikatelskou samosprávou (komory, svazy, asociace, spolky, a další) a poradenskými, zprostředkovatelskými a jinými organizacemi, dále také pochopitelně tržními subjekty, kterými jsou současní a potenciální konkurenti a současní a potenciální spolupracující subjekty.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1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1101970" y="456967"/>
            <a:ext cx="80420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Podnikatelské prostředí</a:t>
            </a:r>
            <a:endParaRPr lang="en-GB" sz="4000" b="1" kern="0" dirty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903525"/>
            <a:ext cx="10260107" cy="39703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Klasifikace: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vnitřní prostředí a 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vnější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prostředí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(například Jakubíková, 2009, Kučerová a Šmardová, 2016) nebo-</a:t>
            </a:r>
            <a:r>
              <a:rPr lang="cs-CZ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interní faktory a 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externí faktory (</a:t>
            </a:r>
            <a:r>
              <a:rPr lang="cs-CZ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Kotabe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Helsen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2001).</a:t>
            </a:r>
            <a:endParaRPr lang="cs-CZ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19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1101970" y="456967"/>
            <a:ext cx="80420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Vnitřní podnikatelské prostředí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663561"/>
            <a:ext cx="11720806" cy="504753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 interní = </a:t>
            </a:r>
            <a:r>
              <a:rPr lang="cs-CZ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mikropodnikatelské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prostředí,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 pravomoci podnikatele, základní stavební prvek podnikání,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složky vnitřního okolí podniku (Kučerová a Šmardová, 2016) tvoří v cestovním ruchu:</a:t>
            </a: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zákazníci (návštěvníky v cestovním ruchu), jejich poptávku a strukturu, </a:t>
            </a: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dodavatelé, </a:t>
            </a: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konkurence, </a:t>
            </a: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organizace v cestovním ruchu působící v cílovém místě.</a:t>
            </a:r>
            <a:endParaRPr lang="cs-CZ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1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1101970" y="456967"/>
            <a:ext cx="80420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Vnější podnikatelské prostředí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251520" y="1652065"/>
            <a:ext cx="10255973" cy="470898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externí podnikatelské prostředí,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členění -  (Mach a kol., 2004) do dvou vrstev: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ü"/>
            </a:pP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nejvzdálenější vrstva, tj. </a:t>
            </a:r>
            <a:r>
              <a:rPr lang="cs-CZ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makropodnikatelské</a:t>
            </a: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prostředí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(makroprostředí), tzv. „celkový obal“, celospolečenské podnikatelské klima, </a:t>
            </a:r>
          </a:p>
          <a:p>
            <a:pPr marL="914400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druhá vrstva, tj. </a:t>
            </a:r>
            <a:r>
              <a:rPr lang="cs-CZ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mezzopodnikatelské</a:t>
            </a: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prostředí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mezzoprostředí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), které je spojeno s působením regionálních a místních faktorů, firma ho spoluvytváří, má možnost zasahovat a ovlivňovat.</a:t>
            </a:r>
            <a:endParaRPr lang="cs-CZ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19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1101970" y="456967"/>
            <a:ext cx="80420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kern="0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Makroprostředí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652065"/>
            <a:ext cx="10260107" cy="470898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Faktory v </a:t>
            </a:r>
            <a:r>
              <a:rPr lang="cs-CZ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makropodnikatelském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prostředí (Bělohlávek, Košťan a </a:t>
            </a:r>
            <a:r>
              <a:rPr lang="cs-CZ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Šuleř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2006) faktory: </a:t>
            </a:r>
          </a:p>
          <a:p>
            <a:pPr marL="457200" lvl="0" indent="-4572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společenské prostředí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(= sociální prostředí) – zahrnuje i demografické faktory, </a:t>
            </a:r>
          </a:p>
          <a:p>
            <a:pPr marL="457200" lvl="0" indent="-4572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technologické prostředí - zahrnuje technologický pokrok, výzkum a inovace, </a:t>
            </a:r>
          </a:p>
          <a:p>
            <a:pPr marL="457200" lvl="0" indent="-4572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ekonomické prostředí (= finanční prostředí) – tvořeno základními makroekonomickými veličinami, </a:t>
            </a:r>
          </a:p>
          <a:p>
            <a:pPr marL="457200" lvl="0" indent="-4572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politicko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právní prostředí – je tvořeno politickou stabilitou a legislativou.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196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2239</TotalTime>
  <Words>2433</Words>
  <Application>Microsoft Office PowerPoint</Application>
  <PresentationFormat>Širokoúhlá obrazovka</PresentationFormat>
  <Paragraphs>275</Paragraphs>
  <Slides>43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43</vt:i4>
      </vt:variant>
    </vt:vector>
  </HeadingPairs>
  <TitlesOfParts>
    <vt:vector size="49" baseType="lpstr">
      <vt:lpstr>Arial</vt:lpstr>
      <vt:lpstr>Calibri</vt:lpstr>
      <vt:lpstr>Calibri Light</vt:lpstr>
      <vt:lpstr>Times New Roman</vt:lpstr>
      <vt:lpstr>Wingdings</vt:lpstr>
      <vt:lpstr>Motiv Office</vt:lpstr>
      <vt:lpstr>PONIKÁNÍ V CESTOVNÍM RUCHU  P1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pellesova</cp:lastModifiedBy>
  <cp:revision>88</cp:revision>
  <dcterms:created xsi:type="dcterms:W3CDTF">2016-11-25T20:36:16Z</dcterms:created>
  <dcterms:modified xsi:type="dcterms:W3CDTF">2018-03-16T11:46:08Z</dcterms:modified>
</cp:coreProperties>
</file>