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65" r:id="rId3"/>
    <p:sldId id="301" r:id="rId4"/>
    <p:sldId id="269" r:id="rId5"/>
    <p:sldId id="307" r:id="rId6"/>
    <p:sldId id="306" r:id="rId7"/>
    <p:sldId id="308" r:id="rId8"/>
    <p:sldId id="305" r:id="rId9"/>
    <p:sldId id="271" r:id="rId10"/>
    <p:sldId id="309" r:id="rId11"/>
    <p:sldId id="273" r:id="rId12"/>
    <p:sldId id="274" r:id="rId13"/>
    <p:sldId id="275" r:id="rId14"/>
    <p:sldId id="277" r:id="rId15"/>
    <p:sldId id="276" r:id="rId16"/>
    <p:sldId id="278" r:id="rId17"/>
    <p:sldId id="284" r:id="rId18"/>
    <p:sldId id="285" r:id="rId19"/>
    <p:sldId id="280" r:id="rId20"/>
    <p:sldId id="310" r:id="rId21"/>
    <p:sldId id="259" r:id="rId22"/>
    <p:sldId id="283" r:id="rId23"/>
    <p:sldId id="286" r:id="rId24"/>
    <p:sldId id="288" r:id="rId25"/>
    <p:sldId id="289" r:id="rId26"/>
    <p:sldId id="290" r:id="rId27"/>
    <p:sldId id="292" r:id="rId28"/>
    <p:sldId id="293" r:id="rId29"/>
    <p:sldId id="291" r:id="rId30"/>
    <p:sldId id="311" r:id="rId31"/>
    <p:sldId id="295" r:id="rId32"/>
    <p:sldId id="294" r:id="rId33"/>
    <p:sldId id="296" r:id="rId34"/>
    <p:sldId id="297" r:id="rId35"/>
    <p:sldId id="298" r:id="rId36"/>
    <p:sldId id="312" r:id="rId37"/>
    <p:sldId id="313" r:id="rId38"/>
    <p:sldId id="262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6" autoAdjust="0"/>
    <p:restoredTop sz="94660"/>
  </p:normalViewPr>
  <p:slideViewPr>
    <p:cSldViewPr snapToGrid="0">
      <p:cViewPr varScale="1">
        <p:scale>
          <a:sx n="41" d="100"/>
          <a:sy n="41" d="100"/>
        </p:scale>
        <p:origin x="48" y="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700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2" y="740834"/>
            <a:ext cx="2264833" cy="176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34434" y="357718"/>
            <a:ext cx="7488767" cy="614256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6" name="Nadpis 1"/>
          <p:cNvSpPr>
            <a:spLocks noGrp="1"/>
          </p:cNvSpPr>
          <p:nvPr>
            <p:ph type="ctrTitle" idx="4294967295"/>
          </p:nvPr>
        </p:nvSpPr>
        <p:spPr bwMode="auto">
          <a:xfrm>
            <a:off x="670983" y="1796819"/>
            <a:ext cx="6815667" cy="287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PONIKÁNÍ V</a:t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RUCHU </a:t>
            </a:r>
            <a:r>
              <a:rPr lang="cs-CZ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P7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Podnadpis 2"/>
          <p:cNvSpPr txBox="1">
            <a:spLocks/>
          </p:cNvSpPr>
          <p:nvPr/>
        </p:nvSpPr>
        <p:spPr bwMode="auto">
          <a:xfrm>
            <a:off x="8208236" y="4965700"/>
            <a:ext cx="3755165" cy="153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doc. Ing. Pavlína </a:t>
            </a:r>
            <a:r>
              <a:rPr lang="cs-CZ" altLang="cs-CZ" sz="1867" b="1" dirty="0" err="1">
                <a:solidFill>
                  <a:srgbClr val="307871"/>
                </a:solidFill>
                <a:cs typeface="Times New Roman" panose="02020603050405020304" pitchFamily="18" charset="0"/>
              </a:rPr>
              <a:t>Pellešová</a:t>
            </a: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, Ph.D</a:t>
            </a: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.,</a:t>
            </a:r>
          </a:p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Ing. Patrik </a:t>
            </a:r>
            <a:r>
              <a:rPr lang="cs-CZ" altLang="cs-CZ" sz="1867" b="1" dirty="0" err="1" smtClean="0">
                <a:solidFill>
                  <a:srgbClr val="307871"/>
                </a:solidFill>
                <a:cs typeface="Times New Roman" panose="02020603050405020304" pitchFamily="18" charset="0"/>
              </a:rPr>
              <a:t>Kajzar</a:t>
            </a: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, Ph.D.</a:t>
            </a:r>
            <a:endParaRPr lang="cs-CZ" altLang="cs-CZ" sz="1867" b="1" dirty="0">
              <a:solidFill>
                <a:srgbClr val="30787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77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1419" y="539977"/>
            <a:ext cx="62531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lidských zdrojů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0699" y="1592354"/>
            <a:ext cx="11661627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definice: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manažerský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k využívání úsilí, schopnosti a oddanosti lidí k vykonávání požadované práce způsobem, který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organizaci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zajistí perspektivní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budoucnost (Watson, 2010),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podstatou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lidských zdrojů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práce s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lidmi realizovaná takovým způsobem, který vede ke zvýšení výkonnosti podniku při dosažení osobních cílů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zaměstnanců (</a:t>
            </a:r>
            <a:r>
              <a:rPr lang="cs-CZ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Vetráková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kol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2011), </a:t>
            </a: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uvádějí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řízení lidských zdrojů bývá obvykle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definováno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proces dosahování podnikových cílů prostřednictvím získávání,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stabilizování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propouštění, rozvoje a optimálního využívání lidského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potenciálu (Vochozka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Mulač a kol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2012).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395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-194953" y="151487"/>
            <a:ext cx="107024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Společné rysy </a:t>
            </a:r>
            <a:r>
              <a:rPr lang="cs-CZ" sz="40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mezi </a:t>
            </a:r>
            <a:r>
              <a:rPr lang="cs-CZ" sz="40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řízením lidských zdrojů a </a:t>
            </a:r>
            <a:r>
              <a:rPr lang="cs-CZ" sz="40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personálním řízením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72948" y="1994655"/>
            <a:ext cx="9934545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vycházejí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 podnikové strategie.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uznávají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že za řízení lidí jsou odpovědni linioví manažeři. Personální útvar poskytuje nezbytnou radu a podpůrné služby umožňující manažerům dostat této odpovědnosti.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Hodnost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personálního řízení a přinejmenším i měkké podoby řízení lidských zdrojů se shodují v pohledu na respektování jedince, vyváženost potřeb organizace a jednotlivce a rozvíjení lidí v zájmu dosažení maximální úrovně jejich schopností pro jejich vlastní uspokojení i pro snadnější plnění cílů organizace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115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72948" y="1775304"/>
            <a:ext cx="9934545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uznávají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že jednou z jejich nejdůležitějších funkcí je přizpůsobování lidí neustále se měnícím požadavkům organizace – zaměstnávání správných lidí na správných místech a příprava a rozvíjení správných lidí na těchto místech.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4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používají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stejným způsobem metody výběru pracovníků, analýzy schopností, řízení pracovního výkonu, vzdělávání, rozvoje manažerů a řízení odměňování.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4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personální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řízení stejně jako měkká podoba řízení lidských zdrojů, přikládá v systému pracovních vztahů značný význam procesům komunikace a participace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-194953" y="151487"/>
            <a:ext cx="107024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Společné rysy a rozdíly mezi řízením lidských zdrojů a </a:t>
            </a:r>
            <a:r>
              <a:rPr lang="cs-CZ" sz="40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personálním řízením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65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35047" y="1771738"/>
            <a:ext cx="9934545" cy="47089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ŘLZ:</a:t>
            </a:r>
            <a:r>
              <a:rPr lang="cs-CZ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klade </a:t>
            </a:r>
            <a:r>
              <a:rPr lang="cs-CZ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větší důraz na strategický soulad a strategickou integraci</a:t>
            </a:r>
            <a:r>
              <a:rPr lang="cs-CZ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založeno na manažersky a podnikatelsky orientované filozofii</a:t>
            </a:r>
            <a:r>
              <a:rPr lang="cs-CZ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přikládá </a:t>
            </a:r>
            <a:r>
              <a:rPr lang="cs-CZ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větší význam řízení kultury a dosahování oddanosti (vzájemnosti</a:t>
            </a:r>
            <a:r>
              <a:rPr lang="cs-CZ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klade </a:t>
            </a:r>
            <a:r>
              <a:rPr lang="cs-CZ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větší důraz na roli liniových manažerů jako realizátorů politiky lidských zdrojů. </a:t>
            </a:r>
            <a:endParaRPr lang="cs-CZ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en-US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-194953" y="151487"/>
            <a:ext cx="107024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Rozdílné </a:t>
            </a:r>
            <a:r>
              <a:rPr lang="cs-CZ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rysy </a:t>
            </a:r>
            <a:r>
              <a:rPr lang="cs-C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mezi </a:t>
            </a:r>
            <a:r>
              <a:rPr lang="cs-CZ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řízením lidských zdrojů a </a:t>
            </a:r>
            <a:r>
              <a:rPr lang="cs-C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personálním řízením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2022647"/>
            <a:ext cx="9934545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ŘLZ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celostním přístupem orientovaným na všechny zájmy podniku - zájmy členů organizace (pracovníků) jsou uznávány, ale podřízeny zájmům podnikání</a:t>
            </a:r>
            <a:r>
              <a:rPr lang="cs-CZ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cs-CZ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specialistů na lidské zdroje se očekává, že budou spíše partnery v podnikání, než jen administrátory na úseku personálu</a:t>
            </a:r>
            <a:r>
              <a:rPr lang="cs-CZ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považuje </a:t>
            </a:r>
            <a:r>
              <a:rPr lang="cs-CZ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pracovníky za jmění, bohatství, aktiva, a nikoliv za nákladovou položku.</a:t>
            </a:r>
            <a:endParaRPr lang="en-US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-194953" y="151487"/>
            <a:ext cx="107024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Rozdílné </a:t>
            </a:r>
            <a:r>
              <a:rPr lang="cs-CZ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rysy </a:t>
            </a:r>
            <a:r>
              <a:rPr lang="cs-C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mezi </a:t>
            </a:r>
            <a:r>
              <a:rPr lang="cs-CZ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řízením lidských zdrojů a </a:t>
            </a:r>
            <a:r>
              <a:rPr lang="cs-C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personálním řízením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966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916053" y="694194"/>
            <a:ext cx="87238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40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eset </a:t>
            </a:r>
            <a:r>
              <a:rPr lang="cs-CZ" sz="40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aspektů práce v cestovním ruchu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72948" y="1885629"/>
            <a:ext cx="9934545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Různorodost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Cestovní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ruch nabízí množství rozličných úkolů. A většina zaměstnanců oceňuje, že nevězí až po uši v rutinní a předvídatelné práci.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Jednání s lidmi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zaměstnanci v cestovním ruchu kladně hodnotí příležitost být v kontaktu s lidmi z celého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světa.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Spolupráce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kolegy v cestovním ruchu -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cestovním ruchu pracuje značné množství mladších zaměstnanců. Asi 50 % pracovníků patří do věkové skupiny 15 – 24 let.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Příležitosti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značné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množství rozličných prací a příležitostí k uplatnění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Možnost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povýšení.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319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8765" y="1402080"/>
            <a:ext cx="10028728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Rozvíjení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globálně uplatnitelných dovedností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kladem je skutečnost, že dovednosti v oblasti cestovního ruchu jsou přenosné po celém světě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akmile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máte praxi, můžete pracovat v různých oblastech světa.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6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Snadný nástup 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6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Vzdělávání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zaměstnanci zároveň vyjádřili spokojenost s tím, že v oblasti cestovního ruchu existuje mnoho vzdělávacích programů a školení, kde si mohou rozšiřovat vědomosti o svém oboru.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6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Spropitné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6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Kreativita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velké množství pracovních příležitostí v cestovním ruchu umožňuje používat vlastní hlavu a tvořivost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53376" y="456967"/>
            <a:ext cx="87238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40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eset </a:t>
            </a:r>
            <a:r>
              <a:rPr lang="cs-CZ" sz="40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aspektů práce v cestovním ruchu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40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699910" y="590172"/>
            <a:ext cx="73633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lidských zdrojů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10260107" cy="52937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řízení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které sleduje dlouhodobé cíle, </a:t>
            </a:r>
            <a:endParaRPr lang="cs-CZ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využívá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podnikových strategií, </a:t>
            </a:r>
            <a:endParaRPr lang="cs-CZ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zdůrazňuje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význam zapojení vyšších manažerů, </a:t>
            </a:r>
            <a:endParaRPr lang="cs-CZ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zdůrazňuje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stanovení referenčního rámce řešení problémů, </a:t>
            </a:r>
            <a:endParaRPr lang="cs-CZ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týká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více řídících pracovníků než zaměstnanců, </a:t>
            </a:r>
            <a:endParaRPr lang="cs-CZ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představuje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integrované aktivity liniového managementu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zdůrazňuje význam zapojení vyšších manažerů, </a:t>
            </a:r>
            <a:endParaRPr lang="cs-CZ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využívá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různé komunikační kanály, </a:t>
            </a:r>
            <a:endParaRPr lang="cs-CZ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zdůrazňuje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důležitost pracovníka v rámci týmu, </a:t>
            </a:r>
            <a:endParaRPr lang="cs-CZ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využívá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různé systémy odměňování, </a:t>
            </a:r>
            <a:endParaRPr lang="cs-CZ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upřednostňuje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individuální kontakt, ve kterém je zohledněn systém odměňování, </a:t>
            </a:r>
            <a:endParaRPr lang="cs-CZ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zdůrazňuje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význam odborů.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068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699910" y="694194"/>
            <a:ext cx="73633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řízení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900788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zaměřuje se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především na krátkodobé cíle,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spíše taktické,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zaměřené především na jiné než řídící pracovníky,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ovlivňuje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liniový management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zdůrazňuje krokový postup řešení problémů,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zakládá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na tradičních formách komunikace,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převládá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pohled na člověka jako na pracovní sílu,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upřednostňuje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tradiční odměňování, snaží se dosáhnout stejné podmínky pro pracovní týmy,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přiklání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k tradiční mocenské hierarchii.</a:t>
            </a:r>
            <a:endParaRPr 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556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2433" y="609883"/>
            <a:ext cx="9578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Cíle, úkoly a činnosti práce se zaměstnanci</a:t>
            </a:r>
            <a:endParaRPr lang="en-GB" sz="36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51520" y="1775625"/>
            <a:ext cx="10260107" cy="26001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Personální práce je realizována v podnicích cestovního ruchu prostřednictvím předem určených cílů, korespondujících s cíli podniku. Pro dosažení cílů v oblasti práce se zaměstnanci jsou v podniku stanoveny konkrétní úkoly a činnosti.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402080"/>
            <a:ext cx="4297080" cy="23765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PODNIKU CESTOVNÍHO RUCHU</a:t>
            </a:r>
            <a:endParaRPr lang="en-GB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141078" y="3135086"/>
            <a:ext cx="5179193" cy="33459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podniku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ersonální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cs-CZ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ízení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lidských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zdrojů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cs-CZ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je</a:t>
            </a:r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cíle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ú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koly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činnosti</a:t>
            </a:r>
            <a:endParaRPr lang="cs-CZ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4437386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</a:t>
            </a:r>
            <a:endParaRPr lang="cs-C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37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79444" y="195486"/>
            <a:ext cx="7017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Základní cíle personální práce</a:t>
            </a:r>
            <a:r>
              <a:rPr lang="cs-CZ" sz="36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1509415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Členění do dvou </a:t>
            </a:r>
            <a:r>
              <a:rPr 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oblastí </a:t>
            </a:r>
            <a:endParaRPr lang="cs-CZ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Křížek </a:t>
            </a:r>
            <a:r>
              <a:rPr 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Neufus</a:t>
            </a:r>
            <a:r>
              <a:rPr 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2011; Synek, Kislingerová a kol., 2010; Wagnerová, Lesáková a </a:t>
            </a:r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Šebestová</a:t>
            </a:r>
            <a:r>
              <a:rPr 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2005:</a:t>
            </a:r>
          </a:p>
          <a:p>
            <a:pPr>
              <a:lnSpc>
                <a:spcPct val="150000"/>
              </a:lnSpc>
            </a:pPr>
            <a:endParaRPr lang="cs-CZ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Oblast ekonomická (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hospodářská),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Oblast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sociální.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132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79444" y="195486"/>
            <a:ext cx="7017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Základní cíle personální práce</a:t>
            </a:r>
            <a:r>
              <a:rPr lang="cs-CZ" sz="36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1434770"/>
            <a:ext cx="10217428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Oblast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ekonomická (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hospodářská):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optimální využití lidské práce v kombinaci s ostatními výrobními faktory s cílem dosáhnout nezbytně nutného výkonu organizace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její adaptace na požadavky okolí,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zlepšování struktury a zvýšení kvality fungování lidí v organizaci,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zvýšení kreativity a ekonomické zhodnocení potenciálu lidí a prostředků vložených do jejich rozvoje,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stanovení a udržení optimálních personálních nákladů organizace (mzdy a výdaje na zabezpečení potřeb pracovníků),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realizace systému odměňování podle výkonu stimulačního rozvoje aktivit a zvyšování schopností pracovníků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5900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164853"/>
            <a:ext cx="10260107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Oblast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sociální: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naplnění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osobních cílů pracovníků spojených s výkonem práce v organizaci,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napomáhat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identifikaci s cíli organizace,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motivovat pracovníky k vlastnímu rozvoji, zvyšování kvalifikace a tvořivému přístupu při řešení problémů organizace,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vytvářet předpoklady spokojenosti s pracovním místem, s obsahem práce, pracovním prostředím a vnitřním klimatem organizace.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237122" y="343101"/>
            <a:ext cx="62889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cs-CZ" sz="36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Základní cíle personální práce</a:t>
            </a:r>
            <a:r>
              <a:rPr lang="cs-CZ" sz="36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3600" b="1" kern="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18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74230" y="380023"/>
            <a:ext cx="68146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Obecný cíl řízení lidských zdrojů 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1501702"/>
            <a:ext cx="11747647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zajistit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aby byl podnik schopen prostřednictvím lidí úspěšně plnit cíle v oblastech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zabezpečování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rozvoje pracovníků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předvídat a uspokojovat budoucí potřeby pracovních sil a zvyšovat a rozvíjet podstatné schopnosti lidí – jejich užitečnost, potenciál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zaměstnatelnost,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ocenění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pracovníků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zvyšovat motivaci za oddanost, znalost, dovednosti,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schopnosti,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mezi managementem a pracovníky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vytvářet ovzduší pro udržování dobrých vztahů a důvěry mezi managementem a pracovníky pro týmovou práci, vyvažovat potřeby zúčastněných vlastníků, státních orgánů, managementu, pracovníků, dodavatelů a veřejnosti, péče o lidi, spravedlnost a průhlednost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937125"/>
            <a:ext cx="10255973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zabezpečovat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soulad mezi počtem a strukturou pracovních míst a počtem a strukturou v podniku,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optimálně využívat pracovníky a formovat týmy,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aplikovat efektivní styl vedení lidí a zdravé mezilidské vztahy,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zajišťovat personální a sociální rozvoj pracovníků,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dodržovat zákony v oblasti práce, zaměstnávání lidí a lidských práv.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10548" y="380023"/>
            <a:ext cx="99091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Ze základních cílů personální práce </a:t>
            </a:r>
            <a:endParaRPr lang="cs-CZ" sz="3600" b="1" kern="0" dirty="0" smtClean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lvl="0" algn="ctr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vyplývají </a:t>
            </a: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úkoly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07686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592656"/>
            <a:ext cx="11202543" cy="43396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Obecný úkol 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sloužit tomu, aby byla firma výkonná a aby se její výkon neustále zlepšoval a její zdroje co nejlépe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využívaly, tento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úkol se konkrétněji naplňuje v rámci následujících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hlavních úkolů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usilovat o zařazování správného člověka na správnou práci a snažit se o to, aby byl neustále připraven přizpůsobovat se měnícím se požadavkům práce,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optimálně využívat lidské zdroje v podniku (optimálně využívat fond pracovní doby a schopnosti pracovníka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514056" y="680169"/>
            <a:ext cx="86774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Obecný úkol, hlavní úkoly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4539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466540"/>
            <a:ext cx="10255973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formovat týmy, efektivní styl vedení lidí a zdravé mezilidské vztahy v podniku,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 zájmu motivovanosti a dobrého vztahu pracovníků k podniku realizovat jejich personální a sociální rozvoj pracovních schopností, osobnosti, sociálních vlastností a pracovní kariéry, což směřuje k vnitřnímu uspokojení z vykonané práce, ke snížení či dokonce ke ztotožnění individuálních zájmů a zájmů podniku i k uspokojování a rozvíjení materiálních a nemateriálních potřeb pracovníků.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dodržovat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všechny zákony v oblasti práce, zaměstnávání lidí a lidských práv a vytvářet dobrou zaměstnavatelskou pověst podniku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05067" y="464814"/>
            <a:ext cx="29488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Hlavní úkoly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03480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51518" y="484190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Úkoly v oblasti řízení lidských zdrojů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821070"/>
            <a:ext cx="10255973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vytvářet v podniku prostředí, aby počet a struktura pracovních míst byly v dynamickém souladu s počtem a strukturou zaměstnanců, přičemž každé pracovní místo musí být obsazené zaměstnancem, který splní požadavky na výkon práce, zároveň však pracovní místo musí poskytovat zaměstnanci prostor na seberealizaci a při plnění cílů podniku dosáhnout i osobní cíle,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neustále rozvíjet lidské zdroje a vytvářet pro ně motivující pracovní a životní podmínky, což přispěje k plnění cílů podniku,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formovat týmy, efektivní styl vedení lidí a zdravé mezilidské vztahy v podniku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42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830795"/>
            <a:ext cx="9518122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pomáhat podniku přizpůsobovat se různým zájmům zainteresovaných osob - vlastníků, zaměstnanců, odborových organizací, zákazníků, dodavatelů, státní správy i samosprávy,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4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sledovat místní, celostátní i mezinárodní vývoj ovlivňující praxi zaměstnávání osob a interpretovat a objasňovat jeho důsledky pro strategii podniku,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4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zájmu úspěšného fungování podniku poskytovat přímo anebo nepřímo potřebné služby.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endParaRPr 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-51480" y="435995"/>
            <a:ext cx="101241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Úkoly v oblasti řízení lidských zdrojů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8781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51520" y="484190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Činnosti v oblasti lidských zdrojů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0445" y="1872665"/>
            <a:ext cx="9518122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plánování pracovníků,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získávání a výběr pracovníků,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rozmísťování pracovníků,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hodnocení pracovníků,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4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hodnocení práce a popis pracovních míst,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4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odměňování,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4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podnikové systémy vzdělávání,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4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kolektivní vyjednávání,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sociální péče,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9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personální informační systém.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3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5371" y="442525"/>
            <a:ext cx="61395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 se zaměstnanci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 = primární zdroj, který se účastní procesu výroby (poskytování služby) a přetváří další zdroje ve výstupy, tj. produkty, služby,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zaměstnanci - nezbytný předpoklad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fungování jakéhokoliv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podniku 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spolu s dalšími zdroji jako je půda, kapitál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technologie,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podniku jsou vybíráni z lidských zdrojů.</a:t>
            </a:r>
            <a:endParaRPr lang="cs-CZ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888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51520" y="484190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Činnosti v oblasti lidských zdrojů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75455" y="1989511"/>
            <a:ext cx="9518122" cy="38472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Plánování pracovníků - plánování potřeby pracovníků, jejich počtu, profesní a kvalifikační struktury a rozmístění.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Získávání a výběr pracovníků - určení způsobů a metod pokrytí potřeb pracovníků, zahrnuje metody vnějšího i vnitřního výběru pracovníků.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Rozmísťování pracovníků - přijímání, zařazování do pracovních činností, ukončování pracovního poměru, penzionování pracovníků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31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7626" y="484190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Činnosti v oblasti lidských zdrojů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1693023"/>
            <a:ext cx="9518122" cy="44319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Hodnocení pracovníků - pro potřeby personálního rozvoje a plánování osobního rozvoje pracovníků, vypracovat a realizovat účinné metody hodnocení zaměstnanců, hodnocení práce, popisu práce a pracovních míst,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Hodnocení práce a popis pracovních míst.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Odměňování - tvorba nástrojů pracovní motivace a podnikových systémů.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Podnikové systémy vzdělávání - jejich plánování, příprava a organizace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99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34074" y="1597626"/>
            <a:ext cx="9518122" cy="45391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8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Kolektivní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vyjednávání - jednání zaměstnavatelů a odborů, příprava jednání, vedení pracovněprávních agend.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 startAt="8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Sociální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péče - organizace sociálních služeb, bezpečnost a ochrana zdraví při práci, zdravotní péče, kontrola pracovních podmínek, organizace aktivit volného času 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 startAt="8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Personální informační systém - pro potřeby podniku i mimopodnikové orgány (personální administrativa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106361" y="274187"/>
            <a:ext cx="73633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Činnosti v oblasti lidských zdrojů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1843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500742" y="326226"/>
            <a:ext cx="92688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činnosti personální práce - 8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518122" cy="47859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plánování potřeby zaměstnanců, jejich počtu, profesní a kvalifikační struktury a jejich rozmístění,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získávání a výběr zaměstnanců,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rozmísťování zaměstnanců,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hodnocení zaměstnanců a práce,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vytváření správného a účinného systému motivace zaměstnanců – prosazovat diferenciaci v odměňování a využívat motivační a stimulační nástroje,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zabezpečení kolektivního vyjednávání – spolupráce s odbory při tvorbě kolektivních smluv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6955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640239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00743" y="1943793"/>
            <a:ext cx="9518122" cy="32624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vytváření podnikových sociálních služeb – bezpečnost a ochrana zdraví při práci, sociální a zdravotní péče o zaměstnance, rekreační, kulturní, sportovní služby pro zaměstnance,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prosazování úzké spolupráce a dobré komunikace všech útvarů podniku a všeobecnou informovanost shora dolů – spolupůsobení při vytváření podnikové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kultury.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275332" y="640239"/>
            <a:ext cx="7968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činnosti personální práce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869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51520" y="1402080"/>
            <a:ext cx="11720806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Analýza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míst,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2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Prognózovaní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plánování potřeby pracovních sil a pokrytí této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potřeby,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Vyhledávání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získávání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zaměstnanců,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2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Výběr a přijímání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zaměstnanců,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2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Orientace a adaptace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zaměstnanců,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2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Rozmísťovaní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zaměstnanců,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Vzdělávání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rozvoj zaměstnanců podniku,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8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Vytváření a realizace programů řízení a rozvoje organizace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8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Vytváření a prosazování vhodných systémů hodnocení pracovního výkonu a postojů k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práci,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Zabezpečování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agendy penzionování a propouštění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zaměstnanců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41403" y="484190"/>
            <a:ext cx="7968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činnosti 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6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541403" y="484190"/>
            <a:ext cx="7968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činnosti 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97903" y="1690784"/>
            <a:ext cx="11374423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11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Pomoc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zaměstnancům při zpracování a realizaci plánů jejich kariéry, plánů jejich personálního a sociálního rozvoje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Vytváření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realizace systémů odměňování zaměstnanců.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11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Spolupráce mezi podnikem a odbory.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11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Vytváření systémů projednávání disciplinárních záležitostí a stížností a péče o jejich fungování.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11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Zabezpečování podmínek pro tvorbu dobrých mezilidských vztahů.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11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Vytváření a prosazování programů, které se týkají bezpečnosti a ochrany zdraví zaměstnanců při práci.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11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Vytváření a realizace systémů sociální práce v podniku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72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541403" y="484190"/>
            <a:ext cx="7968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činnosti 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50572" y="1767917"/>
            <a:ext cx="11374423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18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Pomoc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zaměstnancům při řešení osobních problémů, které by mohly ovlivnit jejich pracovní výkon.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18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Vytváření a zabezpečování systému komunikace se zaměstnanci.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18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Vytváření personálního informačního systému, zřizování, aktualizace a uchovávání dokumentů týkajících se jednotlivých zaměstnanců, zpracovávání příslušné statistiky a analýz poskytujících údajovou základnu a pomoc při rozhodovaní, zjišťování názorů a postojů zaměstnanců k aktuálním problémům a záměrům podniku.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 startAt="18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Zabezpečování dodržování zákonů v oblasti práce, zaměstnávaní osob a lidských práv a vytváření dobré zaměstnanecké pověsti podniku.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0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224638" y="1684421"/>
            <a:ext cx="4731868" cy="7031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6" name="Picture 9" descr="MCj009038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583" y="3572395"/>
            <a:ext cx="1989978" cy="184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51520" y="442525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Lidské zdroje – lidský potenciál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398605"/>
            <a:ext cx="10255973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Lidské zdroje: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 podniku představují zaměstnanci, kteří svoji pracovní činností aktivizují a využívají ostatní zdroje organizace – materiálové, finanční i informační – a dosahují její cíle (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Vetráková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2011),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Lidský potenciál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(Potůček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kol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., 1990)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jako předpoklady člověka pro vykonávání činností, které realizuje ve všech svých základních sociálně-ekonomických funkcích, a to ve funkci občana, člena rodiny, zaměstnance, spotřebitele 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vlastníka.</a:t>
            </a: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45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51520" y="442525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Lidské zdroje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856880"/>
            <a:ext cx="10255973" cy="40780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potřebné v organizaci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řídit,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plánovat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jejich počet a požadovanou strukturu, </a:t>
            </a: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vyhledávat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vybírat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přijímat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rozmisťovat, </a:t>
            </a: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hodnotit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řídit pracovní výkon, </a:t>
            </a: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zabezpečovat odměňování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sociální zabezpečení a </a:t>
            </a: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vykonávat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činnosti, spojené s jejich efektivním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využívaním.</a:t>
            </a: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42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51520" y="442525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Lidský kapitál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1607"/>
            <a:ext cx="10255973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zásoba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znalostí a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dovedností, představuje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znalosti, dovednosti, způsobilost a další atributy člověka, které jsou relevantní pro jeho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ekonomickou aktivitu, je dán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dosaženým vzděláním, dovednostmi, stálým zdravím a uznáním (Soukupová a Macáková,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2009),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tvoří se a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rozvíjí během vzdělávání ve škole, během formální výuky – všeobecné znalosti, ale také při práci ve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firmě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při výcviku ve firmě – přenos specifických znalostí a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dovedností,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část lidských vědomostí, které přispívají svým „know-how” k produktivní činnosti, vědomost-ní základ národa, doplněný výzkumem a rozšířený prostřednictvím všeobecného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odborné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přípravy (</a:t>
            </a:r>
            <a:r>
              <a:rPr lang="cs-CZ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Bannock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Baxter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Davis,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1999).</a:t>
            </a: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056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51520" y="442525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Intelektuální kapitál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819558"/>
            <a:ext cx="10255973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vlastnictví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znalostí, aplikovaných zkušeností, organizační technologie, vztahů se zákazníky a profesionální dovednosti, které poskytuje firmě konkurenční výhodu na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stručná definice -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souhrn lidského a strukturálního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kapitálu,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Lidský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znalosti, dovednosti, pochopení věcí a potenciál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pracovníků,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Strukturální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sítě zákazníků, procesní know-how, databáze, značky, systémy a důvěra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veřejnosti (Soukupová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Macáková, 2009) </a:t>
            </a: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358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873829" y="442525"/>
            <a:ext cx="43747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práce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902458"/>
            <a:ext cx="10255973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aktivní a cílevědomá podpora plnění hlavního cíle podniku, kterým je zabezpečení jeho dlouhodobé prosperity a zvětšování jeho majetku v podmínkách rostoucí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konkurence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(Kučerová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Šmardová, 2016),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kvalita lidského potenciálu - má vliv na dynamiku podniku.</a:t>
            </a: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853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151419" y="539977"/>
            <a:ext cx="62531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lidských zdrojů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0699" y="1509344"/>
            <a:ext cx="11661627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podstata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řízení lidských zdrojů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(ŘLZ)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 s lidmi takovým způsobem, který vede ke zvýšení výkonnosti podniku při dosažení osobních cílů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zaměstnanců,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záležitost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všech manažerů a vedoucích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týmů,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definice: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aspekt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plného využívání schopností a dovedností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zaměstnanců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jejich rozvoje. Řídit lidi znamená vědět, jak na ně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působit (</a:t>
            </a:r>
            <a:r>
              <a:rPr lang="cs-CZ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Buryová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Malátek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(2014),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nejnovější koncepci personální práce, která se ve vyspělém zahraničí začala formulovat v průběhu 50. - 60. let minulého století, stává se jádrem řízení organizace, její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nejdůležitější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složkou a nejdůležitější úlohou všech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manažerů (Koubek, 2009).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504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3774</TotalTime>
  <Words>2129</Words>
  <Application>Microsoft Office PowerPoint</Application>
  <PresentationFormat>Širokoúhlá obrazovka</PresentationFormat>
  <Paragraphs>215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Wingdings</vt:lpstr>
      <vt:lpstr>Motiv Office</vt:lpstr>
      <vt:lpstr>PONIKÁNÍ V CESTOVNÍM RUCHU  P7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pellesova</cp:lastModifiedBy>
  <cp:revision>74</cp:revision>
  <dcterms:created xsi:type="dcterms:W3CDTF">2016-11-25T20:36:16Z</dcterms:created>
  <dcterms:modified xsi:type="dcterms:W3CDTF">2018-03-16T11:50:57Z</dcterms:modified>
</cp:coreProperties>
</file>