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96" r:id="rId2"/>
    <p:sldId id="256" r:id="rId3"/>
    <p:sldId id="442" r:id="rId4"/>
    <p:sldId id="481" r:id="rId5"/>
    <p:sldId id="482" r:id="rId6"/>
    <p:sldId id="483" r:id="rId7"/>
    <p:sldId id="484" r:id="rId8"/>
    <p:sldId id="486" r:id="rId9"/>
    <p:sldId id="487" r:id="rId10"/>
    <p:sldId id="488" r:id="rId11"/>
    <p:sldId id="489" r:id="rId12"/>
    <p:sldId id="490" r:id="rId13"/>
    <p:sldId id="491" r:id="rId14"/>
    <p:sldId id="492" r:id="rId15"/>
    <p:sldId id="493" r:id="rId16"/>
    <p:sldId id="494" r:id="rId17"/>
    <p:sldId id="495" r:id="rId18"/>
    <p:sldId id="480" r:id="rId19"/>
    <p:sldId id="293" r:id="rId2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120" d="100"/>
          <a:sy n="120" d="100"/>
        </p:scale>
        <p:origin x="134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19.09.2022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088382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1401847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501958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903316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8535015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557713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1943841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011571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722566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654749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307304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801655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929376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460531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cs-CZ" b="1" dirty="0">
                <a:ln w="0"/>
                <a:solidFill>
                  <a:schemeClr val="bg1"/>
                </a:solidFill>
                <a:effectLst>
                  <a:outerShdw blurRad="38100" dist="19050" dir="2700000" algn="tl" rotWithShape="0">
                    <a:schemeClr val="dk1">
                      <a:alpha val="40000"/>
                    </a:schemeClr>
                  </a:outerShdw>
                </a:effectLst>
              </a:rPr>
              <a:t>Společenský a diplomatický protokol</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a:ln w="0"/>
                <a:solidFill>
                  <a:schemeClr val="bg1"/>
                </a:solidFill>
                <a:effectLst>
                  <a:outerShdw blurRad="38100" dist="19050" dir="2700000" algn="tl" rotWithShape="0">
                    <a:schemeClr val="dk1">
                      <a:alpha val="40000"/>
                    </a:schemeClr>
                  </a:outerShdw>
                </a:effectLst>
              </a:rPr>
              <a:t>Ing</a:t>
            </a:r>
            <a:r>
              <a:rPr lang="cs-CZ" b="1" dirty="0">
                <a:ln w="0"/>
                <a:solidFill>
                  <a:schemeClr val="bg1"/>
                </a:solidFill>
                <a:effectLst>
                  <a:outerShdw blurRad="38100" dist="19050" dir="2700000" algn="tl" rotWithShape="0">
                    <a:schemeClr val="dk1">
                      <a:alpha val="40000"/>
                    </a:schemeClr>
                  </a:outerShdw>
                </a:effectLst>
              </a:rPr>
              <a:t>. Patrik Kajzar, 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50501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Osobnosti české etikety</a:t>
            </a:r>
            <a:br>
              <a:rPr lang="cs-CZ" dirty="0"/>
            </a:br>
            <a:endParaRPr lang="cs-CZ" dirty="0"/>
          </a:p>
        </p:txBody>
      </p:sp>
      <p:sp>
        <p:nvSpPr>
          <p:cNvPr id="2" name="Obdélník 1"/>
          <p:cNvSpPr/>
          <p:nvPr/>
        </p:nvSpPr>
        <p:spPr>
          <a:xfrm>
            <a:off x="20947" y="987574"/>
            <a:ext cx="9036496" cy="3600986"/>
          </a:xfrm>
          <a:prstGeom prst="rect">
            <a:avLst/>
          </a:prstGeom>
        </p:spPr>
        <p:txBody>
          <a:bodyPr wrap="square">
            <a:spAutoFit/>
          </a:bodyPr>
          <a:lstStyle/>
          <a:p>
            <a:pPr marL="342900" indent="-342900" algn="just">
              <a:buFont typeface="Wingdings" panose="05000000000000000000" pitchFamily="2" charset="2"/>
              <a:buChar char="q"/>
            </a:pPr>
            <a:r>
              <a:rPr lang="cs-CZ" sz="1900" b="1" dirty="0"/>
              <a:t>Stal se zakladatelem novodobé české etikety. </a:t>
            </a:r>
          </a:p>
          <a:p>
            <a:pPr marL="342900" indent="-342900" algn="just">
              <a:buFont typeface="Wingdings" panose="05000000000000000000" pitchFamily="2" charset="2"/>
              <a:buChar char="q"/>
            </a:pPr>
            <a:r>
              <a:rPr lang="cs-CZ" sz="1900" dirty="0"/>
              <a:t>Slušnost je člověku vrozená, zatímco zdvořilost je uvědomělým vnějším projevem slušnosti, které se musíme naučit. </a:t>
            </a:r>
          </a:p>
          <a:p>
            <a:pPr marL="342900" indent="-342900" algn="just">
              <a:buFont typeface="Wingdings" panose="05000000000000000000" pitchFamily="2" charset="2"/>
              <a:buChar char="q"/>
            </a:pPr>
            <a:r>
              <a:rPr lang="cs-CZ" sz="1900" dirty="0"/>
              <a:t>Nejdůležitější vlastností člověka, který se pohybuje mezi lidmi, jsou takt a empatie - schopnost vcítit se do situace, potřeb a pocitů druhého. </a:t>
            </a:r>
          </a:p>
          <a:p>
            <a:pPr marL="342900" indent="-342900" algn="just">
              <a:buFont typeface="Wingdings" panose="05000000000000000000" pitchFamily="2" charset="2"/>
              <a:buChar char="q"/>
            </a:pPr>
            <a:r>
              <a:rPr lang="cs-CZ" sz="1900" dirty="0"/>
              <a:t>Do jisté míry je vlastností vrozenou, nedostává se jí obvykle lidem egocentrickým, kteří jsou příliš zaujati sami sebou a svými zájmy. Guth-Jarkovský, byl také první ceremoniář prezidenta T. G. Masaryka.</a:t>
            </a:r>
          </a:p>
          <a:p>
            <a:pPr marL="342900" indent="-342900" algn="just">
              <a:buFont typeface="Wingdings" panose="05000000000000000000" pitchFamily="2" charset="2"/>
              <a:buChar char="q"/>
            </a:pPr>
            <a:r>
              <a:rPr lang="cs-CZ" sz="1900" b="1" dirty="0"/>
              <a:t>Dobromil Ječný </a:t>
            </a:r>
            <a:r>
              <a:rPr lang="cs-CZ" sz="1900" dirty="0"/>
              <a:t>od roku 1950 působil v diplomatických službách. Nejprve jako zástupce velvyslance v hodnosti velvyslaneckého rady a dočasně také jako </a:t>
            </a:r>
            <a:r>
              <a:rPr lang="cs-CZ" sz="1900" dirty="0" err="1"/>
              <a:t>charge</a:t>
            </a:r>
            <a:r>
              <a:rPr lang="cs-CZ" sz="1900" dirty="0"/>
              <a:t> d'affaires v Moskvě. Po návratu pracoval šest let jako vedoucí diplomatického protokolu. </a:t>
            </a:r>
          </a:p>
        </p:txBody>
      </p:sp>
    </p:spTree>
    <p:extLst>
      <p:ext uri="{BB962C8B-B14F-4D97-AF65-F5344CB8AC3E}">
        <p14:creationId xmlns:p14="http://schemas.microsoft.com/office/powerpoint/2010/main" val="4050709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Osobnosti české etikety</a:t>
            </a:r>
            <a:br>
              <a:rPr lang="cs-CZ" dirty="0"/>
            </a:br>
            <a:endParaRPr lang="cs-CZ" dirty="0"/>
          </a:p>
        </p:txBody>
      </p:sp>
      <p:sp>
        <p:nvSpPr>
          <p:cNvPr id="2" name="Obdélník 1"/>
          <p:cNvSpPr/>
          <p:nvPr/>
        </p:nvSpPr>
        <p:spPr>
          <a:xfrm>
            <a:off x="20947" y="987574"/>
            <a:ext cx="9036496" cy="3477875"/>
          </a:xfrm>
          <a:prstGeom prst="rect">
            <a:avLst/>
          </a:prstGeom>
        </p:spPr>
        <p:txBody>
          <a:bodyPr wrap="square">
            <a:spAutoFit/>
          </a:bodyPr>
          <a:lstStyle/>
          <a:p>
            <a:pPr marL="342900" indent="-342900" algn="just">
              <a:buFont typeface="Wingdings" panose="05000000000000000000" pitchFamily="2" charset="2"/>
              <a:buChar char="q"/>
            </a:pPr>
            <a:r>
              <a:rPr lang="cs-CZ" sz="2000" b="1" dirty="0"/>
              <a:t>Ladislav Špaček </a:t>
            </a:r>
            <a:r>
              <a:rPr lang="cs-CZ" sz="2000" dirty="0"/>
              <a:t>v letech 1992 až 2003 působil na pozici mluvčího prezidenta republiky Václava Havla a také jako ředitel Tiskového odboru Kanceláře prezidenta republiky. </a:t>
            </a:r>
          </a:p>
          <a:p>
            <a:pPr marL="342900" indent="-342900" algn="just">
              <a:buFont typeface="Wingdings" panose="05000000000000000000" pitchFamily="2" charset="2"/>
              <a:buChar char="q"/>
            </a:pPr>
            <a:r>
              <a:rPr lang="cs-CZ" sz="2000" dirty="0"/>
              <a:t>Během svého působení na Pražském hradě navštívil spolu s prezidentem Havlem přes padesát zemí světa a absolvoval stovky společenských událostí na nejrůznějších úrovních. Je spoluautorem a protagonistou televizního seriálu Etiketa, rovněž je autorem knih Etiketa, Velká kniha etikety a Slon v porcelánu aneb jak se neztratit v labyrintu etikety. </a:t>
            </a:r>
          </a:p>
          <a:p>
            <a:pPr marL="342900" indent="-342900" algn="just">
              <a:buFont typeface="Wingdings" panose="05000000000000000000" pitchFamily="2" charset="2"/>
              <a:buChar char="q"/>
            </a:pPr>
            <a:r>
              <a:rPr lang="cs-CZ" sz="2000" dirty="0"/>
              <a:t>Na Fakultě sociálních věd UK vyučoval komunikaci s médii. Publikuje v různých médiích a pořádá přednášky o komunikaci s médii, krizové komunikaci a etiketě pro přední představitele top managementu firem, státní správy a politiky</a:t>
            </a:r>
            <a:r>
              <a:rPr lang="cs-CZ" sz="1900" dirty="0"/>
              <a:t>.</a:t>
            </a:r>
          </a:p>
        </p:txBody>
      </p:sp>
    </p:spTree>
    <p:extLst>
      <p:ext uri="{BB962C8B-B14F-4D97-AF65-F5344CB8AC3E}">
        <p14:creationId xmlns:p14="http://schemas.microsoft.com/office/powerpoint/2010/main" val="173983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Osobnosti české etikety</a:t>
            </a:r>
            <a:br>
              <a:rPr lang="cs-CZ" dirty="0"/>
            </a:br>
            <a:endParaRPr lang="cs-CZ" dirty="0"/>
          </a:p>
        </p:txBody>
      </p:sp>
      <p:sp>
        <p:nvSpPr>
          <p:cNvPr id="2" name="Obdélník 1"/>
          <p:cNvSpPr/>
          <p:nvPr/>
        </p:nvSpPr>
        <p:spPr>
          <a:xfrm>
            <a:off x="23956" y="915566"/>
            <a:ext cx="9036496" cy="3893374"/>
          </a:xfrm>
          <a:prstGeom prst="rect">
            <a:avLst/>
          </a:prstGeom>
        </p:spPr>
        <p:txBody>
          <a:bodyPr wrap="square">
            <a:spAutoFit/>
          </a:bodyPr>
          <a:lstStyle/>
          <a:p>
            <a:pPr marL="342900" indent="-342900" algn="just">
              <a:buFont typeface="Wingdings" panose="05000000000000000000" pitchFamily="2" charset="2"/>
              <a:buChar char="q"/>
            </a:pPr>
            <a:r>
              <a:rPr lang="cs-CZ" sz="1900" b="1" dirty="0"/>
              <a:t>Eliška Hašková </a:t>
            </a:r>
            <a:r>
              <a:rPr lang="cs-CZ" sz="1900" b="1" dirty="0" err="1"/>
              <a:t>Coolidge</a:t>
            </a:r>
            <a:r>
              <a:rPr lang="cs-CZ" sz="1900" b="1" dirty="0"/>
              <a:t> </a:t>
            </a:r>
            <a:r>
              <a:rPr lang="cs-CZ" sz="1900" dirty="0"/>
              <a:t>začala kariéru v Bílém domě, kde pracovala jako zvláštní asistentka pěti amerických prezidentů (John F. Kennedy, </a:t>
            </a:r>
            <a:r>
              <a:rPr lang="cs-CZ" sz="1900" dirty="0" err="1"/>
              <a:t>Lyndon</a:t>
            </a:r>
            <a:r>
              <a:rPr lang="cs-CZ" sz="1900" dirty="0"/>
              <a:t> B. Johnson, Richard </a:t>
            </a:r>
            <a:r>
              <a:rPr lang="cs-CZ" sz="1900" dirty="0" err="1"/>
              <a:t>Nixon</a:t>
            </a:r>
            <a:r>
              <a:rPr lang="cs-CZ" sz="1900" dirty="0"/>
              <a:t>, Gerald Ford a James </a:t>
            </a:r>
            <a:r>
              <a:rPr lang="cs-CZ" sz="1900" dirty="0" err="1"/>
              <a:t>Carter</a:t>
            </a:r>
            <a:r>
              <a:rPr lang="cs-CZ" sz="1900" dirty="0"/>
              <a:t>). </a:t>
            </a:r>
          </a:p>
          <a:p>
            <a:pPr marL="342900" indent="-342900" algn="just">
              <a:buFont typeface="Wingdings" panose="05000000000000000000" pitchFamily="2" charset="2"/>
              <a:buChar char="q"/>
            </a:pPr>
            <a:r>
              <a:rPr lang="cs-CZ" sz="1900" dirty="0"/>
              <a:t>Založila a řídila Kancelář prezidentských zpráv, jejímž úkolem je zajišťovat styk s veřejností. </a:t>
            </a:r>
          </a:p>
          <a:p>
            <a:pPr marL="342900" indent="-342900" algn="just">
              <a:buFont typeface="Wingdings" panose="05000000000000000000" pitchFamily="2" charset="2"/>
              <a:buChar char="q"/>
            </a:pPr>
            <a:r>
              <a:rPr lang="cs-CZ" sz="1900" dirty="0"/>
              <a:t>Po osmnácti letech přešla na ministerstvo zahraničních věcí USA, kde pracovala mimo jiné jako náměstkyně šéfa protokolu Spojených států a jako alternující zástupce velvyslance v Organizaci amerických států. </a:t>
            </a:r>
          </a:p>
          <a:p>
            <a:pPr marL="342900" indent="-342900" algn="just">
              <a:buFont typeface="Wingdings" panose="05000000000000000000" pitchFamily="2" charset="2"/>
              <a:buChar char="q"/>
            </a:pPr>
            <a:r>
              <a:rPr lang="cs-CZ" sz="1900" dirty="0"/>
              <a:t>Od roku 1991 často navštěvovala Čechy a v roce 1998 se do rodné země vrátila trvale. Prostřednictvím své agentury </a:t>
            </a:r>
            <a:r>
              <a:rPr lang="cs-CZ" sz="1900" dirty="0" err="1"/>
              <a:t>Coolidge</a:t>
            </a:r>
            <a:r>
              <a:rPr lang="cs-CZ" sz="1900" dirty="0"/>
              <a:t> </a:t>
            </a:r>
            <a:r>
              <a:rPr lang="cs-CZ" sz="1900" dirty="0" err="1"/>
              <a:t>Consulting</a:t>
            </a:r>
            <a:r>
              <a:rPr lang="cs-CZ" sz="1900" dirty="0"/>
              <a:t> </a:t>
            </a:r>
            <a:r>
              <a:rPr lang="cs-CZ" sz="1900" dirty="0" err="1"/>
              <a:t>Services</a:t>
            </a:r>
            <a:r>
              <a:rPr lang="cs-CZ" sz="1900" dirty="0"/>
              <a:t> napomáhá společenským i podnikatelským kontaktům mezi Českou republikou a USA a poskytuje poradenství nejen v otázkách protokolu, etikety, personalistiky a public relations, ale i v oblasti gastronomie a turistiky.</a:t>
            </a:r>
          </a:p>
        </p:txBody>
      </p:sp>
    </p:spTree>
    <p:extLst>
      <p:ext uri="{BB962C8B-B14F-4D97-AF65-F5344CB8AC3E}">
        <p14:creationId xmlns:p14="http://schemas.microsoft.com/office/powerpoint/2010/main" val="639743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Společenská významnost lidí</a:t>
            </a:r>
            <a:br>
              <a:rPr lang="cs-CZ" dirty="0"/>
            </a:br>
            <a:endParaRPr lang="cs-CZ" dirty="0"/>
          </a:p>
        </p:txBody>
      </p:sp>
      <p:sp>
        <p:nvSpPr>
          <p:cNvPr id="2" name="Obdélník 1"/>
          <p:cNvSpPr/>
          <p:nvPr/>
        </p:nvSpPr>
        <p:spPr>
          <a:xfrm>
            <a:off x="23956" y="915566"/>
            <a:ext cx="9036496" cy="3770263"/>
          </a:xfrm>
          <a:prstGeom prst="rect">
            <a:avLst/>
          </a:prstGeom>
        </p:spPr>
        <p:txBody>
          <a:bodyPr wrap="square">
            <a:spAutoFit/>
          </a:bodyPr>
          <a:lstStyle/>
          <a:p>
            <a:pPr marL="342900" indent="-342900" algn="just">
              <a:buFont typeface="Wingdings" panose="05000000000000000000" pitchFamily="2" charset="2"/>
              <a:buChar char="q"/>
            </a:pPr>
            <a:r>
              <a:rPr lang="cs-CZ" sz="2000" dirty="0"/>
              <a:t>Všichni lidé jsou si rovni - </a:t>
            </a:r>
            <a:r>
              <a:rPr lang="cs-CZ" sz="2000" b="1" dirty="0"/>
              <a:t>ne však ve společnosti. </a:t>
            </a:r>
          </a:p>
          <a:p>
            <a:pPr marL="342900" indent="-342900" algn="just">
              <a:buFont typeface="Wingdings" panose="05000000000000000000" pitchFamily="2" charset="2"/>
              <a:buChar char="q"/>
            </a:pPr>
            <a:r>
              <a:rPr lang="cs-CZ" sz="2000" dirty="0"/>
              <a:t>Při příchodu do ní zapomeňme na ústavou zaručené právo rovnosti. </a:t>
            </a:r>
          </a:p>
          <a:p>
            <a:pPr marL="342900" indent="-342900" algn="just">
              <a:buFont typeface="Wingdings" panose="05000000000000000000" pitchFamily="2" charset="2"/>
              <a:buChar char="q"/>
            </a:pPr>
            <a:r>
              <a:rPr lang="cs-CZ" sz="2000" dirty="0"/>
              <a:t>Existují lidé společensky významnější a společensky méně významní. </a:t>
            </a:r>
          </a:p>
          <a:p>
            <a:pPr marL="342900" indent="-342900" algn="just">
              <a:buFont typeface="Wingdings" panose="05000000000000000000" pitchFamily="2" charset="2"/>
              <a:buChar char="q"/>
            </a:pPr>
            <a:r>
              <a:rPr lang="cs-CZ" sz="2000" dirty="0"/>
              <a:t>Všeobecně se stále uznává vytváření komfortu pro společensky významnější osoby.</a:t>
            </a:r>
          </a:p>
          <a:p>
            <a:pPr marL="342900" indent="-342900" algn="just">
              <a:buFont typeface="Wingdings" panose="05000000000000000000" pitchFamily="2" charset="2"/>
              <a:buChar char="q"/>
            </a:pPr>
            <a:r>
              <a:rPr lang="cs-CZ" sz="2000" dirty="0"/>
              <a:t>Kdo ale tyto osoby jsou? Společenský styk má svá pravidla a je nutné vědět, jak se chovat, aby naše profesionalita a oborová fundovanost byla znalostí těchto " drobností" umocněna,</a:t>
            </a:r>
          </a:p>
          <a:p>
            <a:pPr marL="342900" indent="-342900" algn="just">
              <a:buFont typeface="Wingdings" panose="05000000000000000000" pitchFamily="2" charset="2"/>
              <a:buChar char="q"/>
            </a:pPr>
            <a:r>
              <a:rPr lang="cs-CZ" sz="2000" b="1" dirty="0"/>
              <a:t>Základní společenské poměry z pohledu významnosti. Společensky výše je:</a:t>
            </a:r>
          </a:p>
          <a:p>
            <a:pPr marL="342900" indent="-342900" algn="just">
              <a:buFont typeface="Wingdings" panose="05000000000000000000" pitchFamily="2" charset="2"/>
              <a:buChar char="ü"/>
            </a:pPr>
            <a:r>
              <a:rPr lang="cs-CZ" sz="2000" dirty="0"/>
              <a:t>Nadřízený než podřízený,</a:t>
            </a:r>
          </a:p>
          <a:p>
            <a:pPr marL="342900" indent="-342900" algn="just">
              <a:buFont typeface="Wingdings" panose="05000000000000000000" pitchFamily="2" charset="2"/>
              <a:buChar char="ü"/>
            </a:pPr>
            <a:r>
              <a:rPr lang="cs-CZ" sz="2000" dirty="0"/>
              <a:t>Žena než muž,</a:t>
            </a:r>
          </a:p>
          <a:p>
            <a:pPr marL="342900" indent="-342900" algn="just">
              <a:buFont typeface="Wingdings" panose="05000000000000000000" pitchFamily="2" charset="2"/>
              <a:buChar char="ü"/>
            </a:pPr>
            <a:r>
              <a:rPr lang="cs-CZ" sz="2000" dirty="0"/>
              <a:t>Starší osoba než osoba mladší.</a:t>
            </a:r>
          </a:p>
          <a:p>
            <a:pPr marL="342900" indent="-342900" algn="just">
              <a:buFont typeface="Wingdings" panose="05000000000000000000" pitchFamily="2" charset="2"/>
              <a:buChar char="q"/>
            </a:pPr>
            <a:endParaRPr lang="cs-CZ" sz="1900" dirty="0"/>
          </a:p>
        </p:txBody>
      </p:sp>
    </p:spTree>
    <p:extLst>
      <p:ext uri="{BB962C8B-B14F-4D97-AF65-F5344CB8AC3E}">
        <p14:creationId xmlns:p14="http://schemas.microsoft.com/office/powerpoint/2010/main" val="4146776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Společenská významnost lidí</a:t>
            </a:r>
            <a:br>
              <a:rPr lang="cs-CZ" dirty="0"/>
            </a:br>
            <a:endParaRPr lang="cs-CZ" dirty="0"/>
          </a:p>
        </p:txBody>
      </p:sp>
      <p:sp>
        <p:nvSpPr>
          <p:cNvPr id="2" name="Obdélník 1"/>
          <p:cNvSpPr/>
          <p:nvPr/>
        </p:nvSpPr>
        <p:spPr>
          <a:xfrm>
            <a:off x="23956" y="915566"/>
            <a:ext cx="9036496" cy="4185761"/>
          </a:xfrm>
          <a:prstGeom prst="rect">
            <a:avLst/>
          </a:prstGeom>
        </p:spPr>
        <p:txBody>
          <a:bodyPr wrap="square">
            <a:spAutoFit/>
          </a:bodyPr>
          <a:lstStyle/>
          <a:p>
            <a:pPr marL="342900" indent="-342900" algn="just">
              <a:buFont typeface="Wingdings" panose="05000000000000000000" pitchFamily="2" charset="2"/>
              <a:buChar char="q"/>
            </a:pPr>
            <a:r>
              <a:rPr lang="cs-CZ" sz="1900" dirty="0"/>
              <a:t>Následující přehled přináší některé konkrétní příklady společensky významných a méně významných osob:</a:t>
            </a:r>
          </a:p>
          <a:p>
            <a:pPr marL="342900" indent="-342900" algn="just">
              <a:buFont typeface="Wingdings" panose="05000000000000000000" pitchFamily="2" charset="2"/>
              <a:buChar char="q"/>
            </a:pPr>
            <a:endParaRPr lang="cs-CZ" sz="1900" dirty="0"/>
          </a:p>
          <a:p>
            <a:pPr marL="342900" indent="-342900" algn="just">
              <a:buFont typeface="Wingdings" panose="05000000000000000000" pitchFamily="2" charset="2"/>
              <a:buChar char="q"/>
            </a:pPr>
            <a:r>
              <a:rPr lang="cs-CZ" sz="1900" b="1" dirty="0"/>
              <a:t>Společensky méně významná osoba</a:t>
            </a:r>
            <a:r>
              <a:rPr lang="cs-CZ" sz="1900" dirty="0"/>
              <a:t>	</a:t>
            </a:r>
            <a:r>
              <a:rPr lang="cs-CZ" sz="1900" b="1" dirty="0"/>
              <a:t>Společensky více významná osoba</a:t>
            </a:r>
          </a:p>
          <a:p>
            <a:pPr marL="342900" indent="-342900" algn="just">
              <a:buFont typeface="Wingdings" panose="05000000000000000000" pitchFamily="2" charset="2"/>
              <a:buChar char="q"/>
            </a:pPr>
            <a:r>
              <a:rPr lang="cs-CZ" sz="1900" dirty="0"/>
              <a:t>mladší 						starší</a:t>
            </a:r>
          </a:p>
          <a:p>
            <a:pPr marL="342900" indent="-342900" algn="just">
              <a:buFont typeface="Wingdings" panose="05000000000000000000" pitchFamily="2" charset="2"/>
              <a:buChar char="q"/>
            </a:pPr>
            <a:r>
              <a:rPr lang="cs-CZ" sz="1900" dirty="0"/>
              <a:t>chlapec, muž						dívka, žena</a:t>
            </a:r>
          </a:p>
          <a:p>
            <a:pPr marL="342900" indent="-342900" algn="just">
              <a:buFont typeface="Wingdings" panose="05000000000000000000" pitchFamily="2" charset="2"/>
              <a:buChar char="q"/>
            </a:pPr>
            <a:r>
              <a:rPr lang="cs-CZ" sz="1900" dirty="0"/>
              <a:t>zaměstnanec, podřízený					nadřízený</a:t>
            </a:r>
          </a:p>
          <a:p>
            <a:pPr marL="342900" indent="-342900" algn="just">
              <a:buFont typeface="Wingdings" panose="05000000000000000000" pitchFamily="2" charset="2"/>
              <a:buChar char="q"/>
            </a:pPr>
            <a:r>
              <a:rPr lang="cs-CZ" sz="1900" dirty="0"/>
              <a:t>„obyčejný smrtelník“ 			známá, populární, významná osobnost</a:t>
            </a:r>
          </a:p>
          <a:p>
            <a:pPr marL="342900" indent="-342900" algn="just">
              <a:buFont typeface="Wingdings" panose="05000000000000000000" pitchFamily="2" charset="2"/>
              <a:buChar char="q"/>
            </a:pPr>
            <a:endParaRPr lang="cs-CZ" sz="1900" dirty="0"/>
          </a:p>
          <a:p>
            <a:pPr marL="4000500" lvl="8" indent="-342900" algn="just">
              <a:buFont typeface="Wingdings" panose="05000000000000000000" pitchFamily="2" charset="2"/>
              <a:buChar char="q"/>
            </a:pPr>
            <a:r>
              <a:rPr lang="cs-CZ" sz="1900" b="1" dirty="0"/>
              <a:t>takže třeba:</a:t>
            </a:r>
          </a:p>
          <a:p>
            <a:pPr marL="342900" indent="-342900" algn="just">
              <a:buFont typeface="Wingdings" panose="05000000000000000000" pitchFamily="2" charset="2"/>
              <a:buChar char="q"/>
            </a:pPr>
            <a:r>
              <a:rPr lang="cs-CZ" sz="1900" dirty="0"/>
              <a:t>dítě 							rodič, prarodič</a:t>
            </a:r>
          </a:p>
          <a:p>
            <a:pPr marL="342900" indent="-342900" algn="just">
              <a:buFont typeface="Wingdings" panose="05000000000000000000" pitchFamily="2" charset="2"/>
              <a:buChar char="q"/>
            </a:pPr>
            <a:r>
              <a:rPr lang="cs-CZ" sz="1900" dirty="0"/>
              <a:t>žák, student						učitel, profesor</a:t>
            </a:r>
          </a:p>
          <a:p>
            <a:pPr marL="342900" indent="-342900" algn="just">
              <a:buFont typeface="Wingdings" panose="05000000000000000000" pitchFamily="2" charset="2"/>
              <a:buChar char="q"/>
            </a:pPr>
            <a:r>
              <a:rPr lang="cs-CZ" sz="1900" dirty="0"/>
              <a:t>hostitel						host</a:t>
            </a:r>
          </a:p>
          <a:p>
            <a:pPr marL="342900" indent="-342900" algn="just">
              <a:buFont typeface="Wingdings" panose="05000000000000000000" pitchFamily="2" charset="2"/>
              <a:buChar char="q"/>
            </a:pPr>
            <a:endParaRPr lang="cs-CZ" sz="1900" dirty="0"/>
          </a:p>
        </p:txBody>
      </p:sp>
    </p:spTree>
    <p:extLst>
      <p:ext uri="{BB962C8B-B14F-4D97-AF65-F5344CB8AC3E}">
        <p14:creationId xmlns:p14="http://schemas.microsoft.com/office/powerpoint/2010/main" val="2764454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Společenská významnost lidí</a:t>
            </a:r>
            <a:br>
              <a:rPr lang="cs-CZ" dirty="0"/>
            </a:br>
            <a:endParaRPr lang="cs-CZ" dirty="0"/>
          </a:p>
        </p:txBody>
      </p:sp>
      <p:sp>
        <p:nvSpPr>
          <p:cNvPr id="2" name="Obdélník 1"/>
          <p:cNvSpPr/>
          <p:nvPr/>
        </p:nvSpPr>
        <p:spPr>
          <a:xfrm>
            <a:off x="23956" y="915566"/>
            <a:ext cx="9036496" cy="4185761"/>
          </a:xfrm>
          <a:prstGeom prst="rect">
            <a:avLst/>
          </a:prstGeom>
        </p:spPr>
        <p:txBody>
          <a:bodyPr wrap="square">
            <a:spAutoFit/>
          </a:bodyPr>
          <a:lstStyle/>
          <a:p>
            <a:pPr marL="342900" indent="-342900" algn="just">
              <a:buFont typeface="Wingdings" panose="05000000000000000000" pitchFamily="2" charset="2"/>
              <a:buChar char="q"/>
            </a:pPr>
            <a:r>
              <a:rPr lang="cs-CZ" sz="1900" dirty="0"/>
              <a:t>Jak si ovšem poradíme při </a:t>
            </a:r>
            <a:r>
              <a:rPr lang="cs-CZ" sz="1900" b="1" dirty="0"/>
              <a:t>"konfliktu principů"? </a:t>
            </a:r>
          </a:p>
          <a:p>
            <a:pPr marL="342900" indent="-342900" algn="just">
              <a:buFont typeface="Wingdings" panose="05000000000000000000" pitchFamily="2" charset="2"/>
              <a:buChar char="q"/>
            </a:pPr>
            <a:r>
              <a:rPr lang="cs-CZ" sz="1900" dirty="0"/>
              <a:t>Stojím-li se svým nadřízeným a přichází žena, koho mám představit komu jako prvního? Nebo, jsem-li žena a vítám se se starším mužem - nabídnu mu ruku, nebo budu čekat, až to udělá on? </a:t>
            </a:r>
          </a:p>
          <a:p>
            <a:pPr marL="342900" indent="-342900" algn="just">
              <a:buFont typeface="Wingdings" panose="05000000000000000000" pitchFamily="2" charset="2"/>
              <a:buChar char="q"/>
            </a:pPr>
            <a:r>
              <a:rPr lang="cs-CZ" sz="1900" b="1" dirty="0"/>
              <a:t>Funkce i věk jsou relativní</a:t>
            </a:r>
            <a:r>
              <a:rPr lang="cs-CZ" sz="1900" dirty="0"/>
              <a:t>, jediným </a:t>
            </a:r>
            <a:r>
              <a:rPr lang="cs-CZ" sz="1900" b="1" dirty="0"/>
              <a:t>pevným bodem je žena</a:t>
            </a:r>
            <a:r>
              <a:rPr lang="cs-CZ" sz="1900" dirty="0"/>
              <a:t>. To je znak neměnný, nezpochybnitelný a na první pohled jasný. </a:t>
            </a:r>
          </a:p>
          <a:p>
            <a:pPr marL="342900" indent="-342900" algn="just">
              <a:buFont typeface="Wingdings" panose="05000000000000000000" pitchFamily="2" charset="2"/>
              <a:buChar char="q"/>
            </a:pPr>
            <a:r>
              <a:rPr lang="cs-CZ" sz="1900" dirty="0"/>
              <a:t>Další dvě kategorie jsou hodně relativní. Kdo je to vlastně „nadřízený"? Vedoucí oddělení? Ředitel odboru? Náměstek, nebo sám generální? </a:t>
            </a:r>
            <a:r>
              <a:rPr lang="cs-CZ" sz="1900" b="1" dirty="0"/>
              <a:t>Funkce je ten nejméně významný ze všech tří principů</a:t>
            </a:r>
            <a:r>
              <a:rPr lang="cs-CZ" sz="1900" dirty="0"/>
              <a:t>, protože jako jediná je pomíjivá. Dnes náměstek, zítra referent. [102]</a:t>
            </a:r>
          </a:p>
          <a:p>
            <a:pPr marL="342900" indent="-342900" algn="just">
              <a:buFont typeface="Wingdings" panose="05000000000000000000" pitchFamily="2" charset="2"/>
              <a:buChar char="q"/>
            </a:pPr>
            <a:r>
              <a:rPr lang="cs-CZ" sz="1900" b="1" dirty="0"/>
              <a:t>Společensky významnější podává ruku jako první žena</a:t>
            </a:r>
            <a:r>
              <a:rPr lang="cs-CZ" sz="1900" dirty="0"/>
              <a:t>, </a:t>
            </a:r>
            <a:r>
              <a:rPr lang="cs-CZ" sz="1900" b="1" dirty="0"/>
              <a:t>společensky významnější, usedá jako první. A společensky významnější dáma vstoupí do dveří jako první. Muž nikdy nenechá ženu zvedat spadlý předmět.</a:t>
            </a:r>
          </a:p>
          <a:p>
            <a:pPr marL="342900" indent="-342900" algn="just">
              <a:buFont typeface="Wingdings" panose="05000000000000000000" pitchFamily="2" charset="2"/>
              <a:buChar char="q"/>
            </a:pPr>
            <a:endParaRPr lang="cs-CZ" sz="1900" dirty="0"/>
          </a:p>
        </p:txBody>
      </p:sp>
    </p:spTree>
    <p:extLst>
      <p:ext uri="{BB962C8B-B14F-4D97-AF65-F5344CB8AC3E}">
        <p14:creationId xmlns:p14="http://schemas.microsoft.com/office/powerpoint/2010/main" val="2341213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Společenská významnost lidí</a:t>
            </a:r>
            <a:br>
              <a:rPr lang="cs-CZ" dirty="0"/>
            </a:br>
            <a:endParaRPr lang="cs-CZ" dirty="0"/>
          </a:p>
        </p:txBody>
      </p:sp>
      <p:sp>
        <p:nvSpPr>
          <p:cNvPr id="2" name="Obdélník 1"/>
          <p:cNvSpPr/>
          <p:nvPr/>
        </p:nvSpPr>
        <p:spPr>
          <a:xfrm>
            <a:off x="23956" y="915566"/>
            <a:ext cx="9036496" cy="4185761"/>
          </a:xfrm>
          <a:prstGeom prst="rect">
            <a:avLst/>
          </a:prstGeom>
        </p:spPr>
        <p:txBody>
          <a:bodyPr wrap="square">
            <a:spAutoFit/>
          </a:bodyPr>
          <a:lstStyle/>
          <a:p>
            <a:pPr marL="342900" indent="-342900" algn="just">
              <a:buFont typeface="Wingdings" panose="05000000000000000000" pitchFamily="2" charset="2"/>
              <a:buChar char="q"/>
            </a:pPr>
            <a:r>
              <a:rPr lang="cs-CZ" sz="1900" b="1" dirty="0"/>
              <a:t>PŘÍKLADY NĚKTERÝCH SITUACÍ SPOLEČENSKÝCH PŘEDNOSTÍ:</a:t>
            </a:r>
          </a:p>
          <a:p>
            <a:pPr marL="342900" indent="-342900" algn="just">
              <a:buFont typeface="Wingdings" panose="05000000000000000000" pitchFamily="2" charset="2"/>
              <a:buChar char="q"/>
            </a:pPr>
            <a:r>
              <a:rPr lang="cs-CZ" sz="1900" b="1" dirty="0"/>
              <a:t>Vstup do budovy</a:t>
            </a:r>
          </a:p>
          <a:p>
            <a:pPr marL="342900" indent="-342900" algn="just">
              <a:buFont typeface="Wingdings" panose="05000000000000000000" pitchFamily="2" charset="2"/>
              <a:buChar char="q"/>
            </a:pPr>
            <a:r>
              <a:rPr lang="cs-CZ" sz="1900" dirty="0"/>
              <a:t>Přednost mají osoby </a:t>
            </a:r>
            <a:r>
              <a:rPr lang="cs-CZ" sz="1900" b="1" dirty="0"/>
              <a:t>vycházející před vcházejícími, </a:t>
            </a:r>
            <a:r>
              <a:rPr lang="cs-CZ" sz="1900" dirty="0"/>
              <a:t>přičemž mohou nastat výjimky, např. vchází-li významná osoba, invalidní osoba, ženy a starší muži. </a:t>
            </a:r>
            <a:r>
              <a:rPr lang="cs-CZ" sz="1900" b="1" dirty="0"/>
              <a:t>Do budovy vchází a z budovy vychází první žena,</a:t>
            </a:r>
            <a:r>
              <a:rPr lang="cs-CZ" sz="1900" dirty="0"/>
              <a:t> muž otvírá a přidržuje dveře. V </a:t>
            </a:r>
            <a:r>
              <a:rPr lang="cs-CZ" sz="1900" b="1" dirty="0"/>
              <a:t>případě odchodů má jednoznačně přednost osoba vycházející </a:t>
            </a:r>
            <a:r>
              <a:rPr lang="cs-CZ" sz="1900" dirty="0"/>
              <a:t>před vcházející.</a:t>
            </a:r>
          </a:p>
          <a:p>
            <a:pPr marL="342900" indent="-342900" algn="just">
              <a:buFont typeface="Wingdings" panose="05000000000000000000" pitchFamily="2" charset="2"/>
              <a:buChar char="q"/>
            </a:pPr>
            <a:r>
              <a:rPr lang="cs-CZ" sz="1900" b="1" dirty="0"/>
              <a:t>Vstup do místnosti</a:t>
            </a:r>
          </a:p>
          <a:p>
            <a:pPr marL="342900" indent="-342900" algn="just">
              <a:buFont typeface="Wingdings" panose="05000000000000000000" pitchFamily="2" charset="2"/>
              <a:buChar char="q"/>
            </a:pPr>
            <a:r>
              <a:rPr lang="cs-CZ" sz="1900" dirty="0"/>
              <a:t>V práci (porady, konference apod.) </a:t>
            </a:r>
            <a:r>
              <a:rPr lang="cs-CZ" sz="1900" b="1" dirty="0"/>
              <a:t>vstupuje první osoba společensky starší</a:t>
            </a:r>
            <a:r>
              <a:rPr lang="cs-CZ" sz="1900" dirty="0"/>
              <a:t>. Při návštěvě kavárny, restaurace, hotelu nebo jiných veřejných místností </a:t>
            </a:r>
            <a:r>
              <a:rPr lang="cs-CZ" sz="1900" b="1" dirty="0"/>
              <a:t>vstupují muži v pořadí podle společenské přednosti</a:t>
            </a:r>
            <a:r>
              <a:rPr lang="cs-CZ" sz="1900" dirty="0"/>
              <a:t>. Je-li ve společnosti muže žena, </a:t>
            </a:r>
            <a:r>
              <a:rPr lang="cs-CZ" sz="1900" b="1" dirty="0"/>
              <a:t>vstupuje dovnitř jako první muž.</a:t>
            </a:r>
            <a:r>
              <a:rPr lang="cs-CZ" sz="1900" dirty="0"/>
              <a:t> Přichází-li žena ke stolu, kde již sedí muži, povstanou při jejím příchodu. Ke stolu </a:t>
            </a:r>
            <a:r>
              <a:rPr lang="cs-CZ" sz="1900" b="1" dirty="0"/>
              <a:t>usedá první žena, nejblíže stojící muž jí pomáhá odsunout a přisunout židli</a:t>
            </a:r>
            <a:r>
              <a:rPr lang="cs-CZ" sz="1900" dirty="0"/>
              <a:t>. Jídelní lístek se nabídne ženě při výběru, objednává muž.</a:t>
            </a:r>
          </a:p>
          <a:p>
            <a:pPr marL="342900" indent="-342900" algn="just">
              <a:buFont typeface="Wingdings" panose="05000000000000000000" pitchFamily="2" charset="2"/>
              <a:buChar char="q"/>
            </a:pPr>
            <a:endParaRPr lang="cs-CZ" sz="1900" dirty="0"/>
          </a:p>
        </p:txBody>
      </p:sp>
    </p:spTree>
    <p:extLst>
      <p:ext uri="{BB962C8B-B14F-4D97-AF65-F5344CB8AC3E}">
        <p14:creationId xmlns:p14="http://schemas.microsoft.com/office/powerpoint/2010/main" val="1945418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Společenská významnost lidí</a:t>
            </a:r>
            <a:br>
              <a:rPr lang="cs-CZ" dirty="0"/>
            </a:br>
            <a:endParaRPr lang="cs-CZ" dirty="0"/>
          </a:p>
        </p:txBody>
      </p:sp>
      <p:sp>
        <p:nvSpPr>
          <p:cNvPr id="2" name="Obdélník 1"/>
          <p:cNvSpPr/>
          <p:nvPr/>
        </p:nvSpPr>
        <p:spPr>
          <a:xfrm>
            <a:off x="23956" y="915566"/>
            <a:ext cx="9036496" cy="3770263"/>
          </a:xfrm>
          <a:prstGeom prst="rect">
            <a:avLst/>
          </a:prstGeom>
        </p:spPr>
        <p:txBody>
          <a:bodyPr wrap="square">
            <a:spAutoFit/>
          </a:bodyPr>
          <a:lstStyle/>
          <a:p>
            <a:pPr marL="342900" indent="-342900" algn="just">
              <a:buFont typeface="Wingdings" panose="05000000000000000000" pitchFamily="2" charset="2"/>
              <a:buChar char="q"/>
            </a:pPr>
            <a:r>
              <a:rPr lang="cs-CZ" sz="2000" b="1" dirty="0"/>
              <a:t>Stoupání do schodů</a:t>
            </a:r>
          </a:p>
          <a:p>
            <a:pPr marL="342900" indent="-342900" algn="just">
              <a:buFont typeface="Wingdings" panose="05000000000000000000" pitchFamily="2" charset="2"/>
              <a:buChar char="q"/>
            </a:pPr>
            <a:r>
              <a:rPr lang="cs-CZ" sz="2000" b="1" dirty="0"/>
              <a:t>Muž jde se ženou v jedné rovině, nebo o schod níže</a:t>
            </a:r>
            <a:r>
              <a:rPr lang="cs-CZ" sz="2000" dirty="0"/>
              <a:t>, aby mohl poskytnout pomoc při uklouznutí. A pokud jde před námi do schodů mladá dívka v minisukni? Co poradíme? Neměl by muž v takovém případě přece jenom jít raději před dívkou? Ne. Bezpečnost především! Ostatně v tomto případě by byl blázen, kdyby porušil tak důležité bezpečnostní pravidlo. Ale pozor, jsme taktní, </a:t>
            </a:r>
            <a:r>
              <a:rPr lang="cs-CZ" sz="2000" b="1" dirty="0"/>
              <a:t>vždy jdeme tak, abychom se dámy nedotkli. </a:t>
            </a:r>
            <a:r>
              <a:rPr lang="cs-CZ" sz="2000" dirty="0"/>
              <a:t>Ze schodů jde muž jako první, tedy opět níž.</a:t>
            </a:r>
          </a:p>
          <a:p>
            <a:pPr marL="342900" indent="-342900" algn="just">
              <a:buFont typeface="Wingdings" panose="05000000000000000000" pitchFamily="2" charset="2"/>
              <a:buChar char="q"/>
            </a:pPr>
            <a:r>
              <a:rPr lang="cs-CZ" sz="2000" b="1" dirty="0"/>
              <a:t>Vstup do tramvaje</a:t>
            </a:r>
          </a:p>
          <a:p>
            <a:pPr marL="342900" indent="-342900" algn="just">
              <a:buFont typeface="Wingdings" panose="05000000000000000000" pitchFamily="2" charset="2"/>
              <a:buChar char="q"/>
            </a:pPr>
            <a:r>
              <a:rPr lang="cs-CZ" sz="2000" dirty="0"/>
              <a:t>Nastupuje </a:t>
            </a:r>
            <a:r>
              <a:rPr lang="cs-CZ" sz="2000" b="1" dirty="0"/>
              <a:t>první žena a muž jí pomáhá</a:t>
            </a:r>
            <a:r>
              <a:rPr lang="cs-CZ" sz="2000" dirty="0"/>
              <a:t>, vystupuje první muž (totéž platí i při nastupování do auta – umístění v autech se řídí především bezpečnostním hlediskem a pohodlím, tj. nejčestnější místo je vpravo vzadu, druhé je vlevo vzadu)</a:t>
            </a:r>
          </a:p>
          <a:p>
            <a:pPr marL="342900" indent="-342900" algn="just">
              <a:buFont typeface="Wingdings" panose="05000000000000000000" pitchFamily="2" charset="2"/>
              <a:buChar char="q"/>
            </a:pPr>
            <a:endParaRPr lang="cs-CZ" sz="1900" dirty="0"/>
          </a:p>
        </p:txBody>
      </p:sp>
    </p:spTree>
    <p:extLst>
      <p:ext uri="{BB962C8B-B14F-4D97-AF65-F5344CB8AC3E}">
        <p14:creationId xmlns:p14="http://schemas.microsoft.com/office/powerpoint/2010/main" val="451311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a:t>Výběr z použité literatury:</a:t>
            </a:r>
            <a:br>
              <a:rPr lang="cs-CZ" dirty="0"/>
            </a:br>
            <a:endParaRPr lang="cs-CZ" dirty="0"/>
          </a:p>
        </p:txBody>
      </p:sp>
      <p:sp>
        <p:nvSpPr>
          <p:cNvPr id="3" name="Obdélník 2"/>
          <p:cNvSpPr/>
          <p:nvPr/>
        </p:nvSpPr>
        <p:spPr>
          <a:xfrm>
            <a:off x="0" y="915566"/>
            <a:ext cx="9144000" cy="3477875"/>
          </a:xfrm>
          <a:prstGeom prst="rect">
            <a:avLst/>
          </a:prstGeom>
        </p:spPr>
        <p:txBody>
          <a:bodyPr wrap="square">
            <a:spAutoFit/>
          </a:bodyPr>
          <a:lstStyle/>
          <a:p>
            <a:pPr marL="285750" indent="-285750" algn="just">
              <a:buFont typeface="Wingdings" panose="05000000000000000000" pitchFamily="2" charset="2"/>
              <a:buChar char="q"/>
            </a:pPr>
            <a:r>
              <a:rPr lang="cs-CZ" sz="2200" dirty="0"/>
              <a:t>KAJZAR, P., 2013. Společenský protokol. Karviná: SU OPF</a:t>
            </a:r>
          </a:p>
          <a:p>
            <a:pPr marL="285750" indent="-285750" algn="just">
              <a:buFont typeface="Wingdings" panose="05000000000000000000" pitchFamily="2" charset="2"/>
              <a:buChar char="q"/>
            </a:pPr>
            <a:r>
              <a:rPr lang="cs-CZ" sz="2200" dirty="0"/>
              <a:t>MATHÉ, I. a L. ŠPAČEK, 2005. Etiketa. Praha: BB art. ISBN 80-7341-564-X.</a:t>
            </a:r>
          </a:p>
          <a:p>
            <a:pPr marL="285750" indent="-285750" algn="just">
              <a:buFont typeface="Wingdings" panose="05000000000000000000" pitchFamily="2" charset="2"/>
              <a:buChar char="q"/>
            </a:pPr>
            <a:r>
              <a:rPr lang="cs-CZ" sz="2200" dirty="0"/>
              <a:t>NĚMČANSKÝ, M., 2011. Společenský, diplomatický a obchodní protokol. SU OPF Karviná, ISBN 978-80-7248-636-6.</a:t>
            </a:r>
          </a:p>
          <a:p>
            <a:pPr marL="285750" indent="-285750" algn="just">
              <a:buFont typeface="Wingdings" panose="05000000000000000000" pitchFamily="2" charset="2"/>
              <a:buChar char="q"/>
            </a:pPr>
            <a:r>
              <a:rPr lang="cs-CZ" sz="2200" dirty="0"/>
              <a:t>SMEJKAL, V. a H. S. BACHRACHOVÁ, 2011. Velký lexikon společenského chování. 2. rozšířené vyd. Praha: </a:t>
            </a:r>
            <a:r>
              <a:rPr lang="cs-CZ" sz="2200" dirty="0" err="1"/>
              <a:t>Grada</a:t>
            </a:r>
            <a:r>
              <a:rPr lang="cs-CZ" sz="2200" dirty="0"/>
              <a:t> </a:t>
            </a:r>
            <a:r>
              <a:rPr lang="cs-CZ" sz="2200" dirty="0" err="1"/>
              <a:t>Publishing</a:t>
            </a:r>
            <a:r>
              <a:rPr lang="cs-CZ" sz="2200" dirty="0"/>
              <a:t>. ISBN 978-80-247-3650-1.</a:t>
            </a:r>
          </a:p>
          <a:p>
            <a:pPr marL="285750" indent="-285750" algn="just">
              <a:buFont typeface="Wingdings" panose="05000000000000000000" pitchFamily="2" charset="2"/>
              <a:buChar char="q"/>
            </a:pPr>
            <a:r>
              <a:rPr lang="cs-CZ" sz="2200" dirty="0"/>
              <a:t>ŠPAČEK, L, 2008. Nová velká kniha etikety. Praha:	Mladá fronta. ISBN 978-80-204-1954-5.</a:t>
            </a:r>
          </a:p>
        </p:txBody>
      </p:sp>
    </p:spTree>
    <p:extLst>
      <p:ext uri="{BB962C8B-B14F-4D97-AF65-F5344CB8AC3E}">
        <p14:creationId xmlns:p14="http://schemas.microsoft.com/office/powerpoint/2010/main" val="1906552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4499992" y="2339451"/>
            <a:ext cx="4572638" cy="720081"/>
          </a:xfrm>
          <a:prstGeom prst="rect">
            <a:avLst/>
          </a:prstGeom>
        </p:spPr>
      </p:pic>
      <p:pic>
        <p:nvPicPr>
          <p:cNvPr id="6" name="Obrázek 5"/>
          <p:cNvPicPr>
            <a:picLocks noChangeAspect="1"/>
          </p:cNvPicPr>
          <p:nvPr/>
        </p:nvPicPr>
        <p:blipFill>
          <a:blip r:embed="rId4"/>
          <a:stretch>
            <a:fillRect/>
          </a:stretch>
        </p:blipFill>
        <p:spPr>
          <a:xfrm>
            <a:off x="934072" y="1425316"/>
            <a:ext cx="3542083" cy="2548349"/>
          </a:xfrm>
          <a:prstGeom prst="rect">
            <a:avLst/>
          </a:prstGeom>
        </p:spPr>
      </p:pic>
    </p:spTree>
    <p:extLst>
      <p:ext uri="{BB962C8B-B14F-4D97-AF65-F5344CB8AC3E}">
        <p14:creationId xmlns:p14="http://schemas.microsoft.com/office/powerpoint/2010/main" val="2552446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4000" b="1" dirty="0">
                <a:solidFill>
                  <a:schemeClr val="bg1"/>
                </a:solidFill>
                <a:latin typeface="Times New Roman" panose="02020603050405020304" pitchFamily="18" charset="0"/>
                <a:cs typeface="Times New Roman" panose="02020603050405020304" pitchFamily="18" charset="0"/>
              </a:rPr>
              <a:t>1.Úvod do pravidel společenského styku</a:t>
            </a:r>
            <a:br>
              <a:rPr lang="pl-PL"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Patrik Kajzar, Ph.D.</a:t>
            </a:r>
          </a:p>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Společenský a diplomatický protokol</a:t>
            </a: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přednáška byla vytvořena pro projekt„</a:t>
            </a:r>
            <a:r>
              <a:rPr lang="cs-CZ" dirty="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10" name="Obrázek 9"/>
          <p:cNvPicPr>
            <a:picLocks noChangeAspect="1"/>
          </p:cNvPicPr>
          <p:nvPr/>
        </p:nvPicPr>
        <p:blipFill>
          <a:blip r:embed="rId4"/>
          <a:stretch>
            <a:fillRect/>
          </a:stretch>
        </p:blipFill>
        <p:spPr>
          <a:xfrm>
            <a:off x="486841" y="1779662"/>
            <a:ext cx="5162922" cy="2269990"/>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Základní pravidla a pojmy </a:t>
            </a:r>
            <a:br>
              <a:rPr lang="cs-CZ" dirty="0"/>
            </a:br>
            <a:endParaRPr lang="cs-CZ" dirty="0"/>
          </a:p>
        </p:txBody>
      </p:sp>
      <p:sp>
        <p:nvSpPr>
          <p:cNvPr id="2" name="Obdélník 1"/>
          <p:cNvSpPr/>
          <p:nvPr/>
        </p:nvSpPr>
        <p:spPr>
          <a:xfrm>
            <a:off x="30792" y="1059582"/>
            <a:ext cx="9036496" cy="3893374"/>
          </a:xfrm>
          <a:prstGeom prst="rect">
            <a:avLst/>
          </a:prstGeom>
        </p:spPr>
        <p:txBody>
          <a:bodyPr wrap="square">
            <a:spAutoFit/>
          </a:bodyPr>
          <a:lstStyle/>
          <a:p>
            <a:pPr marL="342900" indent="-342900" algn="just">
              <a:buFont typeface="Wingdings" panose="05000000000000000000" pitchFamily="2" charset="2"/>
              <a:buChar char="q"/>
            </a:pPr>
            <a:r>
              <a:rPr lang="cs-CZ" sz="1900" dirty="0"/>
              <a:t>Pravidla společenského styku se neustále rychleji či pomaleji mění a přizpůsobují se měnícím se potřebám. Jejich vlastností je, že jsou relativní v čase a prostoru</a:t>
            </a:r>
            <a:r>
              <a:rPr lang="cs-CZ" sz="1900" b="1" dirty="0"/>
              <a:t>. Přes tuto relativnost je možné stanovit tři univerzálně platné základní zásady společenského chování:</a:t>
            </a:r>
          </a:p>
          <a:p>
            <a:pPr marL="342900" indent="-342900" algn="just">
              <a:buFont typeface="Wingdings" panose="05000000000000000000" pitchFamily="2" charset="2"/>
              <a:buChar char="ü"/>
            </a:pPr>
            <a:r>
              <a:rPr lang="cs-CZ" sz="1900" b="1" dirty="0"/>
              <a:t>slušnost </a:t>
            </a:r>
            <a:r>
              <a:rPr lang="cs-CZ" sz="1900" dirty="0"/>
              <a:t>- jako například skromnost, ochota, přívětivost, atd.,</a:t>
            </a:r>
          </a:p>
          <a:p>
            <a:pPr marL="342900" indent="-342900" algn="just">
              <a:buFont typeface="Wingdings" panose="05000000000000000000" pitchFamily="2" charset="2"/>
              <a:buChar char="ü"/>
            </a:pPr>
            <a:r>
              <a:rPr lang="cs-CZ" sz="1900" b="1" dirty="0"/>
              <a:t>zdvořilost</a:t>
            </a:r>
            <a:r>
              <a:rPr lang="cs-CZ" sz="1900" dirty="0"/>
              <a:t> - jako vnější výraz slušnosti ve společenském styku spojená se znalostí společenských pravidel,</a:t>
            </a:r>
          </a:p>
          <a:p>
            <a:pPr marL="342900" indent="-342900" algn="just">
              <a:buFont typeface="Wingdings" panose="05000000000000000000" pitchFamily="2" charset="2"/>
              <a:buChar char="ü"/>
            </a:pPr>
            <a:r>
              <a:rPr lang="cs-CZ" sz="1900" b="1" dirty="0"/>
              <a:t>takt</a:t>
            </a:r>
            <a:r>
              <a:rPr lang="cs-CZ" sz="1900" dirty="0"/>
              <a:t> - jako schopnost přiměřeně aplikovat obecné zásady a pravidla společenského styku v konkrétní situaci, ohleduplnost odstupňovanou podle osob a situací, umění zvážit přiměřenost jednání, umění vžít se do situace partnera. Taktní je člověk tehdy, když přemýšlí o tom, jak jedná s jinými a když mu záleží na tom, jak s nimi komunikuje.</a:t>
            </a:r>
          </a:p>
          <a:p>
            <a:pPr marL="342900" indent="-342900" algn="just">
              <a:buFont typeface="Wingdings" panose="05000000000000000000" pitchFamily="2" charset="2"/>
              <a:buChar char="q"/>
            </a:pPr>
            <a:endParaRPr lang="cs-CZ" sz="1900" dirty="0"/>
          </a:p>
        </p:txBody>
      </p:sp>
    </p:spTree>
    <p:extLst>
      <p:ext uri="{BB962C8B-B14F-4D97-AF65-F5344CB8AC3E}">
        <p14:creationId xmlns:p14="http://schemas.microsoft.com/office/powerpoint/2010/main" val="1415992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Základní pravidla a pojmy </a:t>
            </a:r>
            <a:br>
              <a:rPr lang="cs-CZ" dirty="0"/>
            </a:br>
            <a:endParaRPr lang="cs-CZ" dirty="0"/>
          </a:p>
        </p:txBody>
      </p:sp>
      <p:sp>
        <p:nvSpPr>
          <p:cNvPr id="2" name="Obdélník 1"/>
          <p:cNvSpPr/>
          <p:nvPr/>
        </p:nvSpPr>
        <p:spPr>
          <a:xfrm>
            <a:off x="30792" y="1059582"/>
            <a:ext cx="9036496" cy="3770263"/>
          </a:xfrm>
          <a:prstGeom prst="rect">
            <a:avLst/>
          </a:prstGeom>
        </p:spPr>
        <p:txBody>
          <a:bodyPr wrap="square">
            <a:spAutoFit/>
          </a:bodyPr>
          <a:lstStyle/>
          <a:p>
            <a:pPr marL="342900" indent="-342900" algn="just">
              <a:buFont typeface="Wingdings" panose="05000000000000000000" pitchFamily="2" charset="2"/>
              <a:buChar char="q"/>
            </a:pPr>
            <a:r>
              <a:rPr lang="cs-CZ" sz="2000" b="1" dirty="0"/>
              <a:t>Zásady taktního chování:</a:t>
            </a:r>
          </a:p>
          <a:p>
            <a:pPr marL="342900" indent="-342900" algn="just">
              <a:buFont typeface="Wingdings" panose="05000000000000000000" pitchFamily="2" charset="2"/>
              <a:buChar char="ü"/>
            </a:pPr>
            <a:r>
              <a:rPr lang="cs-CZ" sz="2000" dirty="0"/>
              <a:t>v každém člověku předpokládáme a hledáme jeho pozitivní stránky, nikoho neposuzujeme ukvapeně,</a:t>
            </a:r>
          </a:p>
          <a:p>
            <a:pPr marL="342900" indent="-342900" algn="just">
              <a:buFont typeface="Wingdings" panose="05000000000000000000" pitchFamily="2" charset="2"/>
              <a:buChar char="ü"/>
            </a:pPr>
            <a:r>
              <a:rPr lang="cs-CZ" sz="2000" dirty="0"/>
              <a:t>nesnažíme se získat výhody na úkor jiných,</a:t>
            </a:r>
          </a:p>
          <a:p>
            <a:pPr marL="342900" indent="-342900" algn="just">
              <a:buFont typeface="Wingdings" panose="05000000000000000000" pitchFamily="2" charset="2"/>
              <a:buChar char="ü"/>
            </a:pPr>
            <a:r>
              <a:rPr lang="cs-CZ" sz="2000" dirty="0"/>
              <a:t>vůči jiným lidem se chováme s respektem, ať je jejich společenské postavení jakékoliv, respektujeme jejich názory,</a:t>
            </a:r>
          </a:p>
          <a:p>
            <a:pPr marL="342900" indent="-342900" algn="just">
              <a:buFont typeface="Wingdings" panose="05000000000000000000" pitchFamily="2" charset="2"/>
              <a:buChar char="ü"/>
            </a:pPr>
            <a:r>
              <a:rPr lang="cs-CZ" sz="2000" dirty="0"/>
              <a:t>snažíme se vcítit do postavení druhého, podívat se na problém jeho očima,</a:t>
            </a:r>
          </a:p>
          <a:p>
            <a:pPr marL="342900" indent="-342900" algn="just">
              <a:buFont typeface="Wingdings" panose="05000000000000000000" pitchFamily="2" charset="2"/>
              <a:buChar char="ü"/>
            </a:pPr>
            <a:r>
              <a:rPr lang="cs-CZ" sz="2000" dirty="0"/>
              <a:t>jsme tolerantní k chybám druhých a snažíme se z nich poučit,</a:t>
            </a:r>
          </a:p>
          <a:p>
            <a:pPr marL="342900" indent="-342900" algn="just">
              <a:buFont typeface="Wingdings" panose="05000000000000000000" pitchFamily="2" charset="2"/>
              <a:buChar char="ü"/>
            </a:pPr>
            <a:r>
              <a:rPr lang="cs-CZ" sz="2000" dirty="0"/>
              <a:t>snažíme se dostát danému slovu a plnit sliby,</a:t>
            </a:r>
          </a:p>
          <a:p>
            <a:pPr marL="342900" indent="-342900" algn="just">
              <a:buFont typeface="Wingdings" panose="05000000000000000000" pitchFamily="2" charset="2"/>
              <a:buChar char="ü"/>
            </a:pPr>
            <a:r>
              <a:rPr lang="cs-CZ" sz="2000" dirty="0"/>
              <a:t>vyhýbáme se konfliktům a hádkám,</a:t>
            </a:r>
          </a:p>
          <a:p>
            <a:pPr marL="342900" indent="-342900" algn="just">
              <a:buFont typeface="Wingdings" panose="05000000000000000000" pitchFamily="2" charset="2"/>
              <a:buChar char="ü"/>
            </a:pPr>
            <a:r>
              <a:rPr lang="cs-CZ" sz="2000" dirty="0"/>
              <a:t>řídíme se pravidlem: co nechceš, aby jiní činili tobě, nečiň ty jim. </a:t>
            </a:r>
          </a:p>
          <a:p>
            <a:pPr marL="342900" indent="-342900" algn="just">
              <a:buFont typeface="Wingdings" panose="05000000000000000000" pitchFamily="2" charset="2"/>
              <a:buChar char="q"/>
            </a:pPr>
            <a:endParaRPr lang="cs-CZ" sz="1900" dirty="0"/>
          </a:p>
        </p:txBody>
      </p:sp>
    </p:spTree>
    <p:extLst>
      <p:ext uri="{BB962C8B-B14F-4D97-AF65-F5344CB8AC3E}">
        <p14:creationId xmlns:p14="http://schemas.microsoft.com/office/powerpoint/2010/main" val="212755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Etiketa a její historie</a:t>
            </a:r>
            <a:br>
              <a:rPr lang="cs-CZ" dirty="0"/>
            </a:br>
            <a:endParaRPr lang="cs-CZ" dirty="0"/>
          </a:p>
        </p:txBody>
      </p:sp>
      <p:sp>
        <p:nvSpPr>
          <p:cNvPr id="2" name="Obdélník 1"/>
          <p:cNvSpPr/>
          <p:nvPr/>
        </p:nvSpPr>
        <p:spPr>
          <a:xfrm>
            <a:off x="30792"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a:t>Slovo etiketa vzniklo ze starofrancouzského "</a:t>
            </a:r>
            <a:r>
              <a:rPr lang="cs-CZ" sz="2000" dirty="0" err="1"/>
              <a:t>estiguer</a:t>
            </a:r>
            <a:r>
              <a:rPr lang="cs-CZ" sz="2000" dirty="0"/>
              <a:t>" - tedy "připevnit" nebo "vyvěsit". </a:t>
            </a:r>
          </a:p>
          <a:p>
            <a:pPr marL="342900" indent="-342900" algn="just">
              <a:buFont typeface="Wingdings" panose="05000000000000000000" pitchFamily="2" charset="2"/>
              <a:buChar char="q"/>
            </a:pPr>
            <a:r>
              <a:rPr lang="cs-CZ" sz="2000" dirty="0"/>
              <a:t>Pravidla, dodržovaná u královského dvora a pravděpodobně i v objektech určených pro stráže a vojsko, se vyvěšovala na zeď a stávala se z nich denní pravidla ("</a:t>
            </a:r>
            <a:r>
              <a:rPr lang="cs-CZ" sz="2000" dirty="0" err="1"/>
              <a:t>l´estiquet</a:t>
            </a:r>
            <a:r>
              <a:rPr lang="cs-CZ" sz="2000" dirty="0"/>
              <a:t>" nebo "</a:t>
            </a:r>
            <a:r>
              <a:rPr lang="cs-CZ" sz="2000" dirty="0" err="1"/>
              <a:t>l´estiquette</a:t>
            </a:r>
            <a:r>
              <a:rPr lang="cs-CZ" sz="2000" dirty="0"/>
              <a:t>). </a:t>
            </a:r>
          </a:p>
          <a:p>
            <a:pPr marL="342900" indent="-342900" algn="just">
              <a:buFont typeface="Wingdings" panose="05000000000000000000" pitchFamily="2" charset="2"/>
              <a:buChar char="q"/>
            </a:pPr>
            <a:r>
              <a:rPr lang="cs-CZ" sz="2000" dirty="0"/>
              <a:t>Seznámit se s nimi mohli ovšem pouze lidé, kteří uměli číst.</a:t>
            </a:r>
          </a:p>
          <a:p>
            <a:pPr marL="342900" indent="-342900" algn="just">
              <a:buFont typeface="Wingdings" panose="05000000000000000000" pitchFamily="2" charset="2"/>
              <a:buChar char="q"/>
            </a:pPr>
            <a:r>
              <a:rPr lang="cs-CZ" sz="2000" dirty="0"/>
              <a:t>Ve Francii se na stejný okruh pravidel vztahoval výraz "</a:t>
            </a:r>
            <a:r>
              <a:rPr lang="cs-CZ" sz="2000" dirty="0" err="1"/>
              <a:t>régles</a:t>
            </a:r>
            <a:r>
              <a:rPr lang="cs-CZ" sz="2000" dirty="0"/>
              <a:t> </a:t>
            </a:r>
            <a:r>
              <a:rPr lang="cs-CZ" sz="2000" dirty="0" err="1"/>
              <a:t>du</a:t>
            </a:r>
            <a:r>
              <a:rPr lang="cs-CZ" sz="2000" dirty="0"/>
              <a:t> </a:t>
            </a:r>
            <a:r>
              <a:rPr lang="cs-CZ" sz="2000" dirty="0" err="1"/>
              <a:t>savoir</a:t>
            </a:r>
            <a:r>
              <a:rPr lang="cs-CZ" sz="2000" dirty="0"/>
              <a:t> </a:t>
            </a:r>
            <a:r>
              <a:rPr lang="cs-CZ" sz="2000" dirty="0" err="1"/>
              <a:t>vivre</a:t>
            </a:r>
            <a:r>
              <a:rPr lang="cs-CZ" sz="2000" dirty="0"/>
              <a:t>" (pravidla znalostí o tom, jak se chovat) a výraz "</a:t>
            </a:r>
            <a:r>
              <a:rPr lang="cs-CZ" sz="2000" dirty="0" err="1"/>
              <a:t>savoir</a:t>
            </a:r>
            <a:r>
              <a:rPr lang="cs-CZ" sz="2000" dirty="0"/>
              <a:t> </a:t>
            </a:r>
            <a:r>
              <a:rPr lang="cs-CZ" sz="2000" dirty="0" err="1"/>
              <a:t>vevre</a:t>
            </a:r>
            <a:r>
              <a:rPr lang="cs-CZ" sz="2000" dirty="0"/>
              <a:t> et </a:t>
            </a:r>
            <a:r>
              <a:rPr lang="cs-CZ" sz="2000" dirty="0" err="1"/>
              <a:t>savoir</a:t>
            </a:r>
            <a:r>
              <a:rPr lang="cs-CZ" sz="2000" dirty="0"/>
              <a:t> </a:t>
            </a:r>
            <a:r>
              <a:rPr lang="cs-CZ" sz="2000" dirty="0" err="1"/>
              <a:t>faire</a:t>
            </a:r>
            <a:r>
              <a:rPr lang="cs-CZ" sz="2000" dirty="0"/>
              <a:t>" (umět žít a umět konat).</a:t>
            </a:r>
          </a:p>
          <a:p>
            <a:pPr marL="342900" indent="-342900" algn="just">
              <a:buFont typeface="Wingdings" panose="05000000000000000000" pitchFamily="2" charset="2"/>
              <a:buChar char="q"/>
            </a:pPr>
            <a:r>
              <a:rPr lang="cs-CZ" sz="2000" dirty="0"/>
              <a:t>Slovo etiketa vzniklo jako soubor pravidel pro daný den, místo, oblast, existují různé teorie, které vznik etikety blíže specifikují. Traduje se, že první pravidlo pro chování dvorské šlechty stanovil zahradník francouzského krále Ludvíka XIV,</a:t>
            </a:r>
          </a:p>
        </p:txBody>
      </p:sp>
    </p:spTree>
    <p:extLst>
      <p:ext uri="{BB962C8B-B14F-4D97-AF65-F5344CB8AC3E}">
        <p14:creationId xmlns:p14="http://schemas.microsoft.com/office/powerpoint/2010/main" val="3563996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Etiketa a její historie</a:t>
            </a:r>
            <a:br>
              <a:rPr lang="cs-CZ" dirty="0"/>
            </a:br>
            <a:endParaRPr lang="cs-CZ" dirty="0"/>
          </a:p>
        </p:txBody>
      </p:sp>
      <p:sp>
        <p:nvSpPr>
          <p:cNvPr id="2" name="Obdélník 1"/>
          <p:cNvSpPr/>
          <p:nvPr/>
        </p:nvSpPr>
        <p:spPr>
          <a:xfrm>
            <a:off x="30792" y="1059582"/>
            <a:ext cx="9036496" cy="3477875"/>
          </a:xfrm>
          <a:prstGeom prst="rect">
            <a:avLst/>
          </a:prstGeom>
        </p:spPr>
        <p:txBody>
          <a:bodyPr wrap="square">
            <a:spAutoFit/>
          </a:bodyPr>
          <a:lstStyle/>
          <a:p>
            <a:pPr marL="342900" indent="-342900" algn="just">
              <a:buFont typeface="Wingdings" panose="05000000000000000000" pitchFamily="2" charset="2"/>
              <a:buChar char="q"/>
            </a:pPr>
            <a:r>
              <a:rPr lang="cs-CZ" sz="2000" dirty="0"/>
              <a:t>(1643-1715), když zakázal rozverným párům dovádět na pěstěných trávnících ve Versailles.</a:t>
            </a:r>
          </a:p>
          <a:p>
            <a:pPr marL="342900" indent="-342900" algn="just">
              <a:buFont typeface="Wingdings" panose="05000000000000000000" pitchFamily="2" charset="2"/>
              <a:buChar char="q"/>
            </a:pPr>
            <a:r>
              <a:rPr lang="cs-CZ" sz="2000" dirty="0"/>
              <a:t>Napíchal do trávníku cedulky se zákazem a od starogermánského „</a:t>
            </a:r>
            <a:r>
              <a:rPr lang="cs-CZ" sz="2000" dirty="0" err="1"/>
              <a:t>sticken</a:t>
            </a:r>
            <a:r>
              <a:rPr lang="cs-CZ" sz="2000" dirty="0"/>
              <a:t>“, připichovat, se přes starofrancouzské </a:t>
            </a:r>
            <a:r>
              <a:rPr lang="cs-CZ" sz="2000" dirty="0" err="1"/>
              <a:t>estiquette</a:t>
            </a:r>
            <a:r>
              <a:rPr lang="cs-CZ" sz="2000" dirty="0"/>
              <a:t> vyvinulo slovo </a:t>
            </a:r>
            <a:r>
              <a:rPr lang="cs-CZ" sz="2000" dirty="0" err="1"/>
              <a:t>étiquette</a:t>
            </a:r>
            <a:r>
              <a:rPr lang="cs-CZ" sz="2000" dirty="0"/>
              <a:t>, etiketa.</a:t>
            </a:r>
          </a:p>
          <a:p>
            <a:pPr marL="342900" indent="-342900" algn="just">
              <a:buFont typeface="Wingdings" panose="05000000000000000000" pitchFamily="2" charset="2"/>
              <a:buChar char="q"/>
            </a:pPr>
            <a:r>
              <a:rPr lang="cs-CZ" sz="2000" dirty="0"/>
              <a:t>Tyto tabulky byly vlastně prvními instrukcemi pro chování dvorské šlechty. Proto je slovo etiketa homonymum, označuje jednak pravidla chování, jednak nálepku na lahvi.</a:t>
            </a:r>
          </a:p>
          <a:p>
            <a:pPr marL="342900" indent="-342900" algn="just">
              <a:buFont typeface="Wingdings" panose="05000000000000000000" pitchFamily="2" charset="2"/>
              <a:buChar char="q"/>
            </a:pPr>
            <a:r>
              <a:rPr lang="cs-CZ" sz="2000" dirty="0"/>
              <a:t>Druhý možný výklad je pravděpodobnější: za významnými hodnostáři u dvora chodil ceremoniář s cedulkou se jménem. Ludvík XIV., zvaný „král Slunce“, byl považován téměř za boha a tomu odpovídala také složitost ceremoniálu na jeho dvoře. Propracovaná pravidla definovala například i uléhání do lože a vstávání. </a:t>
            </a:r>
          </a:p>
        </p:txBody>
      </p:sp>
    </p:spTree>
    <p:extLst>
      <p:ext uri="{BB962C8B-B14F-4D97-AF65-F5344CB8AC3E}">
        <p14:creationId xmlns:p14="http://schemas.microsoft.com/office/powerpoint/2010/main" val="1161096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Etiketa a její historie</a:t>
            </a:r>
            <a:br>
              <a:rPr lang="cs-CZ" dirty="0"/>
            </a:br>
            <a:endParaRPr lang="cs-CZ" dirty="0"/>
          </a:p>
        </p:txBody>
      </p:sp>
      <p:sp>
        <p:nvSpPr>
          <p:cNvPr id="2" name="Obdélník 1"/>
          <p:cNvSpPr/>
          <p:nvPr/>
        </p:nvSpPr>
        <p:spPr>
          <a:xfrm>
            <a:off x="20947" y="987574"/>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a:t>Společenský život, především na oficiální úrovni, podléhá na jedné straně pravidlům etikety, na druhé straně se dodržuje </a:t>
            </a:r>
            <a:r>
              <a:rPr lang="cs-CZ" sz="2000" b="1" dirty="0"/>
              <a:t>tzv. diplomatický protokol </a:t>
            </a:r>
            <a:r>
              <a:rPr lang="cs-CZ" sz="2000" dirty="0"/>
              <a:t>(ten vznikl v době Vídeňského kongresu v letech 1813-15 a od té doby se nezměnil)</a:t>
            </a:r>
          </a:p>
          <a:p>
            <a:pPr marL="342900" indent="-342900" algn="just">
              <a:buFont typeface="Wingdings" panose="05000000000000000000" pitchFamily="2" charset="2"/>
              <a:buChar char="q"/>
            </a:pPr>
            <a:r>
              <a:rPr lang="cs-CZ" sz="2000" b="1" dirty="0"/>
              <a:t>Protokol platí jako všeobecná, velmi praktická pomůcka mezinárodního soužití, dodržuje se při všech státních a politických událostech, platí i při jiných velkých společenských příležitostech.</a:t>
            </a:r>
          </a:p>
          <a:p>
            <a:pPr marL="342900" indent="-342900" algn="just">
              <a:buFont typeface="Wingdings" panose="05000000000000000000" pitchFamily="2" charset="2"/>
              <a:buChar char="q"/>
            </a:pPr>
            <a:r>
              <a:rPr lang="cs-CZ" sz="2000" dirty="0"/>
              <a:t>Již před dvěma stovkami let platila pro chování ve společnosti tato definice: </a:t>
            </a:r>
            <a:r>
              <a:rPr lang="cs-CZ" sz="2000" b="1" dirty="0"/>
              <a:t>„Etiketa je soubor jistých zvyků a obyčejů ve vnějším styku společenském.“ Původ etikety je náboženský a vyjadřuje odvislost, úctu, bázeň před tím, jemuž se prokazuje." </a:t>
            </a:r>
          </a:p>
          <a:p>
            <a:pPr marL="342900" indent="-342900" algn="just">
              <a:buFont typeface="Wingdings" panose="05000000000000000000" pitchFamily="2" charset="2"/>
              <a:buChar char="q"/>
            </a:pPr>
            <a:r>
              <a:rPr lang="cs-CZ" sz="2000" dirty="0"/>
              <a:t>Kolem roku 1930 se již hovoří o způsobech společenských, různě odstupňovaných podle hodnoty a důstojenství, pro zdvořilost upravenou pravidly.</a:t>
            </a:r>
          </a:p>
        </p:txBody>
      </p:sp>
    </p:spTree>
    <p:extLst>
      <p:ext uri="{BB962C8B-B14F-4D97-AF65-F5344CB8AC3E}">
        <p14:creationId xmlns:p14="http://schemas.microsoft.com/office/powerpoint/2010/main" val="4101381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Osobnosti české etikety</a:t>
            </a:r>
            <a:br>
              <a:rPr lang="cs-CZ" dirty="0"/>
            </a:br>
            <a:endParaRPr lang="cs-CZ" dirty="0"/>
          </a:p>
        </p:txBody>
      </p:sp>
      <p:sp>
        <p:nvSpPr>
          <p:cNvPr id="2" name="Obdélník 1"/>
          <p:cNvSpPr/>
          <p:nvPr/>
        </p:nvSpPr>
        <p:spPr>
          <a:xfrm>
            <a:off x="20947" y="987574"/>
            <a:ext cx="9036496" cy="3477875"/>
          </a:xfrm>
          <a:prstGeom prst="rect">
            <a:avLst/>
          </a:prstGeom>
        </p:spPr>
        <p:txBody>
          <a:bodyPr wrap="square">
            <a:spAutoFit/>
          </a:bodyPr>
          <a:lstStyle/>
          <a:p>
            <a:pPr marL="342900" indent="-342900" algn="just">
              <a:buFont typeface="Wingdings" panose="05000000000000000000" pitchFamily="2" charset="2"/>
              <a:buChar char="q"/>
            </a:pPr>
            <a:r>
              <a:rPr lang="cs-CZ" sz="2200" dirty="0"/>
              <a:t>Český bonton (vybrané způsoby chování) prodělal v minulosti renovaci a získal ztracený zájem publika. </a:t>
            </a:r>
          </a:p>
          <a:p>
            <a:pPr marL="342900" indent="-342900" algn="just">
              <a:buFont typeface="Wingdings" panose="05000000000000000000" pitchFamily="2" charset="2"/>
              <a:buChar char="q"/>
            </a:pPr>
            <a:r>
              <a:rPr lang="cs-CZ" sz="2200" dirty="0"/>
              <a:t>Je to dáno úsilím významných osobností o jeho rozšíření do podvědomí co nejvyššího počtu lidí od top manažerů po běžného konzumního člověka. </a:t>
            </a:r>
          </a:p>
          <a:p>
            <a:pPr marL="342900" indent="-342900" algn="just">
              <a:buFont typeface="Wingdings" panose="05000000000000000000" pitchFamily="2" charset="2"/>
              <a:buChar char="q"/>
            </a:pPr>
            <a:r>
              <a:rPr lang="cs-CZ" sz="2200" dirty="0"/>
              <a:t>Mezi osobnosti etikety u nás patří např.:</a:t>
            </a:r>
          </a:p>
          <a:p>
            <a:pPr marL="342900" indent="-342900" algn="just">
              <a:buFont typeface="Wingdings" panose="05000000000000000000" pitchFamily="2" charset="2"/>
              <a:buChar char="ü"/>
            </a:pPr>
            <a:r>
              <a:rPr lang="cs-CZ" sz="2200" dirty="0"/>
              <a:t>Jiří Stanislav Guth-Jarkovský, </a:t>
            </a:r>
          </a:p>
          <a:p>
            <a:pPr marL="342900" indent="-342900" algn="just">
              <a:buFont typeface="Wingdings" panose="05000000000000000000" pitchFamily="2" charset="2"/>
              <a:buChar char="ü"/>
            </a:pPr>
            <a:r>
              <a:rPr lang="cs-CZ" sz="2200" dirty="0"/>
              <a:t>Dobromil Ječný, </a:t>
            </a:r>
          </a:p>
          <a:p>
            <a:pPr marL="342900" indent="-342900" algn="just">
              <a:buFont typeface="Wingdings" panose="05000000000000000000" pitchFamily="2" charset="2"/>
              <a:buChar char="ü"/>
            </a:pPr>
            <a:r>
              <a:rPr lang="cs-CZ" sz="2200" dirty="0"/>
              <a:t>Ladislav Špaček, </a:t>
            </a:r>
          </a:p>
          <a:p>
            <a:pPr marL="342900" indent="-342900" algn="just">
              <a:buFont typeface="Wingdings" panose="05000000000000000000" pitchFamily="2" charset="2"/>
              <a:buChar char="ü"/>
            </a:pPr>
            <a:r>
              <a:rPr lang="cs-CZ" sz="2200" dirty="0"/>
              <a:t>Eliška Hašková </a:t>
            </a:r>
            <a:r>
              <a:rPr lang="cs-CZ" sz="2200" dirty="0" err="1"/>
              <a:t>Coolidge</a:t>
            </a:r>
            <a:r>
              <a:rPr lang="cs-CZ" sz="2200" dirty="0"/>
              <a:t>,</a:t>
            </a:r>
          </a:p>
          <a:p>
            <a:pPr marL="342900" indent="-342900" algn="just">
              <a:buFont typeface="Wingdings" panose="05000000000000000000" pitchFamily="2" charset="2"/>
              <a:buChar char="ü"/>
            </a:pPr>
            <a:r>
              <a:rPr lang="cs-CZ" sz="2200" dirty="0"/>
              <a:t>a další osobnosti etikety zde neuvedené.</a:t>
            </a:r>
          </a:p>
        </p:txBody>
      </p:sp>
    </p:spTree>
    <p:extLst>
      <p:ext uri="{BB962C8B-B14F-4D97-AF65-F5344CB8AC3E}">
        <p14:creationId xmlns:p14="http://schemas.microsoft.com/office/powerpoint/2010/main" val="1782762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Osobnosti české etikety</a:t>
            </a:r>
            <a:br>
              <a:rPr lang="cs-CZ" dirty="0"/>
            </a:br>
            <a:endParaRPr lang="cs-CZ" dirty="0"/>
          </a:p>
        </p:txBody>
      </p:sp>
      <p:sp>
        <p:nvSpPr>
          <p:cNvPr id="2" name="Obdélník 1"/>
          <p:cNvSpPr/>
          <p:nvPr/>
        </p:nvSpPr>
        <p:spPr>
          <a:xfrm>
            <a:off x="20947" y="987574"/>
            <a:ext cx="9036496" cy="3600986"/>
          </a:xfrm>
          <a:prstGeom prst="rect">
            <a:avLst/>
          </a:prstGeom>
        </p:spPr>
        <p:txBody>
          <a:bodyPr wrap="square">
            <a:spAutoFit/>
          </a:bodyPr>
          <a:lstStyle/>
          <a:p>
            <a:pPr marL="342900" indent="-342900" algn="just">
              <a:buFont typeface="Wingdings" panose="05000000000000000000" pitchFamily="2" charset="2"/>
              <a:buChar char="q"/>
            </a:pPr>
            <a:r>
              <a:rPr lang="cs-CZ" sz="1900" dirty="0"/>
              <a:t>Osobnosti, jež svými mnohostrannými aktivitami – zahrnujícími vydávání odborných a zároveň vtipně psaných knih, pořádání společenských kurzů, účinkování v televizních pořadech či v rozhlase, přiblížili slušné chování doslova všem.</a:t>
            </a:r>
          </a:p>
          <a:p>
            <a:pPr marL="342900" indent="-342900" algn="just">
              <a:buFont typeface="Wingdings" panose="05000000000000000000" pitchFamily="2" charset="2"/>
              <a:buChar char="q"/>
            </a:pPr>
            <a:r>
              <a:rPr lang="cs-CZ" sz="1900" b="1" dirty="0"/>
              <a:t>Jiří Guth-Jarkovský </a:t>
            </a:r>
            <a:r>
              <a:rPr lang="cs-CZ" sz="1900" dirty="0"/>
              <a:t>se narodil 23. 1. 1861 v Heřmanově Městci v rodině panského úředníka. Studoval na gymnáziu a poté filozofii, matematiku a fyziku na Filozofické fakultě na univerzitě v Praze. Poté se věnoval pedagogické práci - stal se vychovatelem v šlechtické rodině. </a:t>
            </a:r>
          </a:p>
          <a:p>
            <a:pPr marL="342900" indent="-342900" algn="just">
              <a:buFont typeface="Wingdings" panose="05000000000000000000" pitchFamily="2" charset="2"/>
              <a:buChar char="q"/>
            </a:pPr>
            <a:r>
              <a:rPr lang="cs-CZ" sz="1900" dirty="0"/>
              <a:t>V roce 1891 zavedlo ministerstvo školství tělesnou výchovu a zájemci o ni mohli požádat o subvenci na zahraniční studijní pobyt. Guth-Jarkovský toho využil a obdržel 200 zlatých na cestu do Paříže. Zde se setkal a </a:t>
            </a:r>
            <a:r>
              <a:rPr lang="cs-CZ" sz="1900" b="1" dirty="0"/>
              <a:t>spřátelil s </a:t>
            </a:r>
            <a:r>
              <a:rPr lang="cs-CZ" sz="1900" b="1" dirty="0" err="1"/>
              <a:t>Pierre</a:t>
            </a:r>
            <a:r>
              <a:rPr lang="cs-CZ" sz="1900" b="1" dirty="0"/>
              <a:t> de </a:t>
            </a:r>
            <a:r>
              <a:rPr lang="cs-CZ" sz="1900" b="1" dirty="0" err="1"/>
              <a:t>Coubertinem</a:t>
            </a:r>
            <a:r>
              <a:rPr lang="cs-CZ" sz="1900" dirty="0"/>
              <a:t>, který zásadně ovlivnil celý jeho další život - nadchnul ho pro myšlenku obnovit olympijské hry po vzorů starých Řeků.</a:t>
            </a:r>
          </a:p>
        </p:txBody>
      </p:sp>
    </p:spTree>
    <p:extLst>
      <p:ext uri="{BB962C8B-B14F-4D97-AF65-F5344CB8AC3E}">
        <p14:creationId xmlns:p14="http://schemas.microsoft.com/office/powerpoint/2010/main" val="82675881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3658</TotalTime>
  <Words>2161</Words>
  <Application>Microsoft Office PowerPoint</Application>
  <PresentationFormat>Předvádění na obrazovce (16:9)</PresentationFormat>
  <Paragraphs>140</Paragraphs>
  <Slides>19</Slides>
  <Notes>18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Times New Roman</vt:lpstr>
      <vt:lpstr>Wingdings</vt:lpstr>
      <vt:lpstr>SLU</vt:lpstr>
      <vt:lpstr>Název prezentace</vt:lpstr>
      <vt:lpstr>1.Úvod do pravidel společenského styku     </vt:lpstr>
      <vt:lpstr>Základní pravidla a pojmy  </vt:lpstr>
      <vt:lpstr>Základní pravidla a pojmy  </vt:lpstr>
      <vt:lpstr>Etiketa a její historie </vt:lpstr>
      <vt:lpstr>Etiketa a její historie </vt:lpstr>
      <vt:lpstr>Etiketa a její historie </vt:lpstr>
      <vt:lpstr>Osobnosti české etikety </vt:lpstr>
      <vt:lpstr>Osobnosti české etikety </vt:lpstr>
      <vt:lpstr>Osobnosti české etikety </vt:lpstr>
      <vt:lpstr>Osobnosti české etikety </vt:lpstr>
      <vt:lpstr>Osobnosti české etikety </vt:lpstr>
      <vt:lpstr>Společenská významnost lidí </vt:lpstr>
      <vt:lpstr>Společenská významnost lidí </vt:lpstr>
      <vt:lpstr>Společenská významnost lidí </vt:lpstr>
      <vt:lpstr>Společenská významnost lidí </vt:lpstr>
      <vt:lpstr>Společenská významnost lidí </vt:lpstr>
      <vt:lpstr>Výběr z použité literatury: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Patrik Kajzar</cp:lastModifiedBy>
  <cp:revision>187</cp:revision>
  <dcterms:created xsi:type="dcterms:W3CDTF">2016-07-06T15:42:34Z</dcterms:created>
  <dcterms:modified xsi:type="dcterms:W3CDTF">2022-09-19T12:50:08Z</dcterms:modified>
</cp:coreProperties>
</file>