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524" r:id="rId2"/>
    <p:sldId id="256" r:id="rId3"/>
    <p:sldId id="442" r:id="rId4"/>
    <p:sldId id="498" r:id="rId5"/>
    <p:sldId id="499" r:id="rId6"/>
    <p:sldId id="500" r:id="rId7"/>
    <p:sldId id="501" r:id="rId8"/>
    <p:sldId id="502" r:id="rId9"/>
    <p:sldId id="503" r:id="rId10"/>
    <p:sldId id="504" r:id="rId11"/>
    <p:sldId id="505" r:id="rId12"/>
    <p:sldId id="506" r:id="rId13"/>
    <p:sldId id="507" r:id="rId14"/>
    <p:sldId id="508" r:id="rId15"/>
    <p:sldId id="509" r:id="rId16"/>
    <p:sldId id="510" r:id="rId17"/>
    <p:sldId id="519" r:id="rId18"/>
    <p:sldId id="520" r:id="rId19"/>
    <p:sldId id="521" r:id="rId20"/>
    <p:sldId id="522" r:id="rId21"/>
    <p:sldId id="523" r:id="rId22"/>
    <p:sldId id="480" r:id="rId23"/>
    <p:sldId id="293"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871714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856852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320806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841730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132058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249970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875265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408880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50395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651946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998311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958584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53839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50383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315445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205310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570316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924489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 </a:t>
            </a:r>
            <a:r>
              <a:rPr lang="cs-CZ" b="1" dirty="0">
                <a:ln w="0"/>
                <a:solidFill>
                  <a:schemeClr val="bg1"/>
                </a:solidFill>
                <a:effectLst>
                  <a:outerShdw blurRad="38100" dist="19050" dir="2700000" algn="tl" rotWithShape="0">
                    <a:schemeClr val="dk1">
                      <a:alpha val="40000"/>
                    </a:schemeClr>
                  </a:outerShdw>
                </a:effectLst>
              </a:rPr>
              <a:t>Ing.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672008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980577"/>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err="1">
                <a:latin typeface="Times New Roman" panose="02020603050405020304" pitchFamily="18" charset="0"/>
                <a:ea typeface="Calibri" panose="020F0502020204030204" pitchFamily="34" charset="0"/>
              </a:rPr>
              <a:t>Picnick</a:t>
            </a:r>
            <a:r>
              <a:rPr lang="cs-CZ" b="1" dirty="0">
                <a:latin typeface="Times New Roman" panose="02020603050405020304" pitchFamily="18" charset="0"/>
                <a:ea typeface="Calibri" panose="020F0502020204030204" pitchFamily="34" charset="0"/>
              </a:rPr>
              <a:t> (výlet do </a:t>
            </a:r>
            <a:r>
              <a:rPr lang="cs-CZ" b="1" dirty="0" smtClean="0">
                <a:latin typeface="Times New Roman" panose="02020603050405020304" pitchFamily="18" charset="0"/>
                <a:ea typeface="Calibri" panose="020F0502020204030204" pitchFamily="34" charset="0"/>
              </a:rPr>
              <a:t>přírody)</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Slavnost spojená s občerstvením v přírodě. Pořádá se obvykle na celý den pro sezvanou společnost. Občerstvení a inventář je nutné předem připravit. Stoluje se na prostřeném ubruse přímo na zemi a konzumuje se v sedě nebo v pololeže. I když hodujete v přírodním prostředí, je nutno dbát na hygienu. I když si vybavíte mnoho obrazů s tematikou </a:t>
            </a:r>
            <a:r>
              <a:rPr lang="cs-CZ" dirty="0" err="1">
                <a:latin typeface="Times New Roman" panose="02020603050405020304" pitchFamily="18" charset="0"/>
                <a:ea typeface="Calibri" panose="020F0502020204030204" pitchFamily="34" charset="0"/>
              </a:rPr>
              <a:t>picnicku</a:t>
            </a:r>
            <a:r>
              <a:rPr lang="cs-CZ" dirty="0">
                <a:latin typeface="Times New Roman" panose="02020603050405020304" pitchFamily="18" charset="0"/>
                <a:ea typeface="Calibri" panose="020F0502020204030204" pitchFamily="34" charset="0"/>
              </a:rPr>
              <a:t>, dnes u nás tato příjemná víkendová činnost není příliš in. Obchody sice nabízejí </a:t>
            </a:r>
            <a:r>
              <a:rPr lang="cs-CZ" dirty="0" err="1">
                <a:latin typeface="Times New Roman" panose="02020603050405020304" pitchFamily="18" charset="0"/>
                <a:ea typeface="Calibri" panose="020F0502020204030204" pitchFamily="34" charset="0"/>
              </a:rPr>
              <a:t>picknickové</a:t>
            </a:r>
            <a:r>
              <a:rPr lang="cs-CZ" dirty="0">
                <a:latin typeface="Times New Roman" panose="02020603050405020304" pitchFamily="18" charset="0"/>
                <a:ea typeface="Calibri" panose="020F0502020204030204" pitchFamily="34" charset="0"/>
              </a:rPr>
              <a:t> koše s příjemnou nabídkou stolních servisů, existuje také speciální sada na grilování atd., ale tento způsob relaxace čeká ještě na svůj boom</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b="1" dirty="0" err="1" smtClean="0">
                <a:latin typeface="Times New Roman" panose="02020603050405020304" pitchFamily="18" charset="0"/>
                <a:ea typeface="Calibri" panose="020F0502020204030204" pitchFamily="34" charset="0"/>
              </a:rPr>
              <a:t>Párty</a:t>
            </a:r>
            <a:endParaRPr lang="cs-CZ" b="1"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Společenský </a:t>
            </a:r>
            <a:r>
              <a:rPr lang="cs-CZ" dirty="0">
                <a:latin typeface="Times New Roman" panose="02020603050405020304" pitchFamily="18" charset="0"/>
                <a:ea typeface="Calibri" panose="020F0502020204030204" pitchFamily="34" charset="0"/>
              </a:rPr>
              <a:t>název zahrnující nejrůznější akce, které se mohou odehrávat od jednoho rána do druhého. Od party snídaňové přes sekt party, až k mejdanu, party s obědem, večerní gril party. </a:t>
            </a:r>
          </a:p>
          <a:p>
            <a:pPr marL="285750" indent="-285750" algn="just">
              <a:spcBef>
                <a:spcPts val="600"/>
              </a:spcBef>
              <a:spcAft>
                <a:spcPts val="450"/>
              </a:spcAft>
              <a:buFont typeface="Wingdings" panose="05000000000000000000" pitchFamily="2" charset="2"/>
              <a:buChar char="q"/>
            </a:pP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69989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839513"/>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Oficiální oběd nebo </a:t>
            </a:r>
            <a:r>
              <a:rPr lang="cs-CZ" b="1" dirty="0" smtClean="0">
                <a:latin typeface="Times New Roman" panose="02020603050405020304" pitchFamily="18" charset="0"/>
                <a:ea typeface="Calibri" panose="020F0502020204030204" pitchFamily="34" charset="0"/>
              </a:rPr>
              <a:t>večeře</a:t>
            </a:r>
          </a:p>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Ze společenských akcí se především večeře považuje za nejvýznamnější, bývá také časově uvolněnější. Na obě tyto akce nelze zvát jen ústně nebo telefonicky, nezbytná je formální pozvánka. V obou případech sedí hosté podle předem stanoveného pořádku. A oblečení? Vycházejte z předpokladu, že oběd je méně formální než večeře - ovšem jen v případě, že úbor není stanoven na pozvánce.</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Při pozdním příchodu se host zdraví pouze s hostitelem</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Oběd u nás bývá zvykem zahajovat ve 12,30 nebo 13 hodin. A večeře? začátek bývá stanovený od 19 hodin do 20,30, někdy ovšem může večeře začínat i ve 22 hodin (tzv. </a:t>
            </a:r>
            <a:r>
              <a:rPr lang="cs-CZ" dirty="0" err="1">
                <a:latin typeface="Times New Roman" panose="02020603050405020304" pitchFamily="18" charset="0"/>
                <a:ea typeface="Calibri" panose="020F0502020204030204" pitchFamily="34" charset="0"/>
              </a:rPr>
              <a:t>supper</a:t>
            </a:r>
            <a:r>
              <a:rPr lang="cs-CZ" dirty="0">
                <a:latin typeface="Times New Roman" panose="02020603050405020304" pitchFamily="18" charset="0"/>
                <a:ea typeface="Calibri" panose="020F0502020204030204" pitchFamily="34" charset="0"/>
              </a:rPr>
              <a:t> - z francouzského </a:t>
            </a:r>
            <a:r>
              <a:rPr lang="cs-CZ" dirty="0" err="1">
                <a:latin typeface="Times New Roman" panose="02020603050405020304" pitchFamily="18" charset="0"/>
                <a:ea typeface="Calibri" panose="020F0502020204030204" pitchFamily="34" charset="0"/>
              </a:rPr>
              <a:t>souper</a:t>
            </a:r>
            <a:r>
              <a:rPr lang="cs-CZ" dirty="0">
                <a:latin typeface="Times New Roman" panose="02020603050405020304" pitchFamily="18" charset="0"/>
                <a:ea typeface="Calibri" panose="020F0502020204030204" pitchFamily="34" charset="0"/>
              </a:rPr>
              <a:t>), hostitel zve na méně formální večeři, například na divadelní představení. Na pozvánkách najdete uvedený čas 19,45 nebo 20,15. Hostům se tak naznačuje, že úvodních patnáct minut je vyhrazeno na příchod a seznámení hostů</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76341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426579"/>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err="1" smtClean="0">
                <a:latin typeface="Times New Roman" panose="02020603050405020304" pitchFamily="18" charset="0"/>
                <a:ea typeface="Calibri" panose="020F0502020204030204" pitchFamily="34" charset="0"/>
              </a:rPr>
              <a:t>Matinée</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Tento pojem zahrnuje dopolední hudební, taneční nebo literární představení. </a:t>
            </a:r>
            <a:r>
              <a:rPr lang="cs-CZ" dirty="0" err="1">
                <a:latin typeface="Times New Roman" panose="02020603050405020304" pitchFamily="18" charset="0"/>
                <a:ea typeface="Calibri" panose="020F0502020204030204" pitchFamily="34" charset="0"/>
              </a:rPr>
              <a:t>Matinée</a:t>
            </a:r>
            <a:r>
              <a:rPr lang="cs-CZ" dirty="0">
                <a:latin typeface="Times New Roman" panose="02020603050405020304" pitchFamily="18" charset="0"/>
                <a:ea typeface="Calibri" panose="020F0502020204030204" pitchFamily="34" charset="0"/>
              </a:rPr>
              <a:t> začíná obvykle mezi desátou a jedenáctou hodinou a mělo by trvat maximálně 90 </a:t>
            </a:r>
            <a:r>
              <a:rPr lang="cs-CZ" dirty="0" smtClean="0">
                <a:latin typeface="Times New Roman" panose="02020603050405020304" pitchFamily="18" charset="0"/>
                <a:ea typeface="Calibri" panose="020F0502020204030204" pitchFamily="34" charset="0"/>
              </a:rPr>
              <a:t>minut.</a:t>
            </a:r>
          </a:p>
          <a:p>
            <a:pPr marL="285750" indent="-28575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Koktejl</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Společenský podnik, konaný při příležitostech menšího významu, jeho záměrem je umožnit seznámení a navázání nových kontaktů co možná největšímu počtu zúčastněných. Někteří organizátoři pořádají koktejly, které nesou název recepce. Pokud není stanoveno jinak, hosté přicházejí bez partnerů</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Nápoje a jídla také konzumujeme ve stoje. Nabízí nám je ale obsluhující personál. Příbory k dispozici nejsou. Ke cocktailu totiž patří pohoštění ve formě chlebíčků, chuťovek, apod.</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13033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285515"/>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Kávový dýchánek</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Kávový </a:t>
            </a:r>
            <a:r>
              <a:rPr lang="cs-CZ" dirty="0">
                <a:latin typeface="Times New Roman" panose="02020603050405020304" pitchFamily="18" charset="0"/>
                <a:ea typeface="Calibri" panose="020F0502020204030204" pitchFamily="34" charset="0"/>
              </a:rPr>
              <a:t>dýchánek, delší odpolední společnost. začíná kolem čtvrté nebo páté, končí před sedmou, bývá vyhrazen pro dámy</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Káva je obvykle připravovaný nápoj z plodů kávovníku zalitý horkou vodou. Nazývá se tak prášek získávaný mletím pražených semen kávovníku. Plod je podobný naší třešni, tvarem a barvou. Uvnitř plodu jsou ukryta dvě semena- kávová zrna. Obsahují alkaloid kofein ( podporuje srdeční činnost a má povzbuzující účinky).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Léčivá </a:t>
            </a:r>
            <a:r>
              <a:rPr lang="cs-CZ" dirty="0">
                <a:latin typeface="Times New Roman" panose="02020603050405020304" pitchFamily="18" charset="0"/>
                <a:ea typeface="Calibri" panose="020F0502020204030204" pitchFamily="34" charset="0"/>
              </a:rPr>
              <a:t>dávka kofeinu je udávána hodnotou cca 0,1 g, zatímco toxická hladina se pohybuje od 0,5 g výše. Káva se připravuje nejčastěji z plodů </a:t>
            </a:r>
            <a:r>
              <a:rPr lang="cs-CZ" dirty="0" err="1">
                <a:latin typeface="Times New Roman" panose="02020603050405020304" pitchFamily="18" charset="0"/>
                <a:ea typeface="Calibri" panose="020F0502020204030204" pitchFamily="34" charset="0"/>
              </a:rPr>
              <a:t>Coffea</a:t>
            </a:r>
            <a:r>
              <a:rPr lang="cs-CZ" dirty="0">
                <a:latin typeface="Times New Roman" panose="02020603050405020304" pitchFamily="18" charset="0"/>
                <a:ea typeface="Calibri" panose="020F0502020204030204" pitchFamily="34" charset="0"/>
              </a:rPr>
              <a:t> Robusta a </a:t>
            </a:r>
            <a:r>
              <a:rPr lang="cs-CZ" dirty="0" err="1">
                <a:latin typeface="Times New Roman" panose="02020603050405020304" pitchFamily="18" charset="0"/>
                <a:ea typeface="Calibri" panose="020F0502020204030204" pitchFamily="34" charset="0"/>
              </a:rPr>
              <a:t>Coffea</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Arabica</a:t>
            </a:r>
            <a:r>
              <a:rPr lang="cs-CZ" dirty="0">
                <a:latin typeface="Times New Roman" panose="02020603050405020304" pitchFamily="18" charset="0"/>
                <a:ea typeface="Calibri" panose="020F0502020204030204" pitchFamily="34" charset="0"/>
              </a:rPr>
              <a:t> ( méně </a:t>
            </a:r>
            <a:r>
              <a:rPr lang="cs-CZ" dirty="0" err="1">
                <a:latin typeface="Times New Roman" panose="02020603050405020304" pitchFamily="18" charset="0"/>
                <a:ea typeface="Calibri" panose="020F0502020204030204" pitchFamily="34" charset="0"/>
              </a:rPr>
              <a:t>Excelsa</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Liberta</a:t>
            </a:r>
            <a:r>
              <a:rPr lang="cs-CZ" dirty="0">
                <a:latin typeface="Times New Roman" panose="02020603050405020304" pitchFamily="18" charset="0"/>
                <a:ea typeface="Calibri" panose="020F0502020204030204" pitchFamily="34" charset="0"/>
              </a:rPr>
              <a:t>).</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8822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771550"/>
            <a:ext cx="9112012" cy="4116512"/>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Číše vína</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Společenský </a:t>
            </a:r>
            <a:r>
              <a:rPr lang="cs-CZ" dirty="0">
                <a:latin typeface="Times New Roman" panose="02020603050405020304" pitchFamily="18" charset="0"/>
                <a:ea typeface="Calibri" panose="020F0502020204030204" pitchFamily="34" charset="0"/>
              </a:rPr>
              <a:t>podnik, který se také může konat kdekoliv - spojuje slavnost s jednoduchostí. Doba konání? V jakoukoliv denní dobu, především však kolem poledne. Pořádá se při příležitostech státních svátků či podpisu obchodních smluv, trvá od dvaceti minut do hodiny, je pouze pro zvané - bez partnerů. V poslední době se číše vína stává oblíbeným společenským podnikem pro množství různých příležitostí: vernisáž výstavy, tisková konference, vyhlášení nového projektu nebo křest knihy či CD</a:t>
            </a:r>
            <a:r>
              <a:rPr lang="cs-CZ" b="1"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Čaj o páté</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Méně </a:t>
            </a:r>
            <a:r>
              <a:rPr lang="cs-CZ" dirty="0">
                <a:latin typeface="Times New Roman" panose="02020603050405020304" pitchFamily="18" charset="0"/>
                <a:ea typeface="Calibri" panose="020F0502020204030204" pitchFamily="34" charset="0"/>
              </a:rPr>
              <a:t>oficiální a také míň náročné společenské setkání se koná odpoledne, nejčastěji od čtvrté nebo páté hodiny. Účastní se ho většinou pouze dámy, výjimečně pánové s partnerkami, jedná se o něco jiného než čaj s přítelkyní. Trvá hodinu až dvě, sedává se u malých stolků, hostitelé s hosty, obsluhuje buď personál, nebo paní domu nalévá čaj. Ve Velké Británii má </a:t>
            </a:r>
            <a:r>
              <a:rPr lang="cs-CZ" dirty="0" err="1">
                <a:latin typeface="Times New Roman" panose="02020603050405020304" pitchFamily="18" charset="0"/>
                <a:ea typeface="Calibri" panose="020F0502020204030204" pitchFamily="34" charset="0"/>
              </a:rPr>
              <a:t>Tea</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time</a:t>
            </a:r>
            <a:r>
              <a:rPr lang="cs-CZ" dirty="0">
                <a:latin typeface="Times New Roman" panose="02020603050405020304" pitchFamily="18" charset="0"/>
                <a:ea typeface="Calibri" panose="020F0502020204030204" pitchFamily="34" charset="0"/>
              </a:rPr>
              <a:t> přednost téměř před vším!</a:t>
            </a:r>
          </a:p>
        </p:txBody>
      </p:sp>
    </p:spTree>
    <p:extLst>
      <p:ext uri="{BB962C8B-B14F-4D97-AF65-F5344CB8AC3E}">
        <p14:creationId xmlns:p14="http://schemas.microsoft.com/office/powerpoint/2010/main" val="888945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771550"/>
            <a:ext cx="9112012" cy="3839513"/>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Banket</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Banket je společenská akce, organizovaná při významné události. Typická je velká hostina s tabulí. Jídlo se podává vzorovým slavnostním způsobem. Při banketu očekávejte slavnostní výzdobu, slavnostní tištěné jídelní lístky obvykle i se jménem hostitele a dalšími informacemi o akci. Stoly jsou uspořádány do nejrůznějších tvarů a naleznete na nich kromě výzdoby také jmenovky, které slouží k rychlé orientaci a dodržování zasedacího pořádku. Na jmenovku patří pouze jméno a příjmení a akademický titul</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b="1" dirty="0" err="1">
                <a:latin typeface="Times New Roman" panose="02020603050405020304" pitchFamily="18" charset="0"/>
                <a:ea typeface="Calibri" panose="020F0502020204030204" pitchFamily="34" charset="0"/>
              </a:rPr>
              <a:t>Buffet</a:t>
            </a:r>
            <a:r>
              <a:rPr lang="cs-CZ" b="1" dirty="0">
                <a:latin typeface="Times New Roman" panose="02020603050405020304" pitchFamily="18" charset="0"/>
                <a:ea typeface="Calibri" panose="020F0502020204030204" pitchFamily="34" charset="0"/>
              </a:rPr>
              <a:t> lunch, </a:t>
            </a:r>
            <a:r>
              <a:rPr lang="cs-CZ" b="1" dirty="0" err="1">
                <a:latin typeface="Times New Roman" panose="02020603050405020304" pitchFamily="18" charset="0"/>
                <a:ea typeface="Calibri" panose="020F0502020204030204" pitchFamily="34" charset="0"/>
              </a:rPr>
              <a:t>Buffet</a:t>
            </a:r>
            <a:r>
              <a:rPr lang="cs-CZ" b="1" dirty="0">
                <a:latin typeface="Times New Roman" panose="02020603050405020304" pitchFamily="18" charset="0"/>
                <a:ea typeface="Calibri" panose="020F0502020204030204" pitchFamily="34" charset="0"/>
              </a:rPr>
              <a:t> </a:t>
            </a:r>
            <a:r>
              <a:rPr lang="cs-CZ" b="1" dirty="0" err="1" smtClean="0">
                <a:latin typeface="Times New Roman" panose="02020603050405020304" pitchFamily="18" charset="0"/>
                <a:ea typeface="Calibri" panose="020F0502020204030204" pitchFamily="34" charset="0"/>
              </a:rPr>
              <a:t>dinner</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Oba názvy naznačují menší společenské události spíše neformálního rázu. Jedná se o menší občerstvení v době oběda (</a:t>
            </a:r>
            <a:r>
              <a:rPr lang="cs-CZ" dirty="0" err="1">
                <a:latin typeface="Times New Roman" panose="02020603050405020304" pitchFamily="18" charset="0"/>
                <a:ea typeface="Calibri" panose="020F0502020204030204" pitchFamily="34" charset="0"/>
              </a:rPr>
              <a:t>buffet</a:t>
            </a:r>
            <a:r>
              <a:rPr lang="cs-CZ" dirty="0">
                <a:latin typeface="Times New Roman" panose="02020603050405020304" pitchFamily="18" charset="0"/>
                <a:ea typeface="Calibri" panose="020F0502020204030204" pitchFamily="34" charset="0"/>
              </a:rPr>
              <a:t> lunch) nebo večeře (</a:t>
            </a:r>
            <a:r>
              <a:rPr lang="cs-CZ" dirty="0" err="1">
                <a:latin typeface="Times New Roman" panose="02020603050405020304" pitchFamily="18" charset="0"/>
                <a:ea typeface="Calibri" panose="020F0502020204030204" pitchFamily="34" charset="0"/>
              </a:rPr>
              <a:t>buffet</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dinner</a:t>
            </a:r>
            <a:r>
              <a:rPr lang="cs-CZ" dirty="0">
                <a:latin typeface="Times New Roman" panose="02020603050405020304" pitchFamily="18" charset="0"/>
                <a:ea typeface="Calibri" panose="020F0502020204030204" pitchFamily="34" charset="0"/>
              </a:rPr>
              <a:t>). Kvůli neformálnímu rázu obou akcí nepočítejte s výraznou výzdobou, přílišnými formalitami i se zasedacím pořádkem. Hosté se obsluhují sami u bufetových stolků, kde jsou připravena teplá i studená </a:t>
            </a:r>
            <a:r>
              <a:rPr lang="cs-CZ" dirty="0" smtClean="0">
                <a:latin typeface="Times New Roman" panose="02020603050405020304" pitchFamily="18" charset="0"/>
                <a:ea typeface="Calibri" panose="020F0502020204030204" pitchFamily="34" charset="0"/>
              </a:rPr>
              <a:t>jídla.</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937809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15566"/>
            <a:ext cx="9112012" cy="120545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Bowle</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Odehrává se většinou na zahradě, nejčastěji po večeři.</a:t>
            </a:r>
          </a:p>
          <a:p>
            <a:pPr marL="285750" indent="-285750" algn="just">
              <a:spcBef>
                <a:spcPts val="600"/>
              </a:spcBef>
              <a:spcAft>
                <a:spcPts val="450"/>
              </a:spcAft>
              <a:buFont typeface="Wingdings" panose="05000000000000000000" pitchFamily="2" charset="2"/>
              <a:buChar char="q"/>
            </a:pP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37945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Pozvání a </a:t>
            </a:r>
            <a:r>
              <a:rPr lang="cs-CZ" dirty="0" smtClean="0"/>
              <a:t>pozvánky</a:t>
            </a:r>
            <a:r>
              <a:rPr lang="cs-CZ" dirty="0"/>
              <a:t/>
            </a:r>
            <a:br>
              <a:rPr lang="cs-CZ" dirty="0"/>
            </a:br>
            <a:endParaRPr lang="cs-CZ" dirty="0"/>
          </a:p>
        </p:txBody>
      </p:sp>
      <p:sp>
        <p:nvSpPr>
          <p:cNvPr id="4" name="Obdélník 3"/>
          <p:cNvSpPr/>
          <p:nvPr/>
        </p:nvSpPr>
        <p:spPr>
          <a:xfrm>
            <a:off x="31988" y="915566"/>
            <a:ext cx="9112012" cy="370357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Pozvánky jsou důležitou součástí celé oslavy. Etika uvádí, že by měly být pozvánky rozeslány 6 týdnů před událostí. Není důvod, proč nemohou být zaslány dříve. Při vyplňování pozvánky je potřeba uvést informace, z kterých musí vyplynout</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ü"/>
            </a:pPr>
            <a:r>
              <a:rPr lang="cs-CZ" b="1" dirty="0">
                <a:latin typeface="Times New Roman" panose="02020603050405020304" pitchFamily="18" charset="0"/>
                <a:ea typeface="Calibri" panose="020F0502020204030204" pitchFamily="34" charset="0"/>
              </a:rPr>
              <a:t>Kdo </a:t>
            </a:r>
            <a:r>
              <a:rPr lang="cs-CZ" b="1" dirty="0" smtClean="0">
                <a:latin typeface="Times New Roman" panose="02020603050405020304" pitchFamily="18" charset="0"/>
                <a:ea typeface="Calibri" panose="020F0502020204030204" pitchFamily="34" charset="0"/>
              </a:rPr>
              <a:t>zve   		Koho    	 	Kam    		Kdy  	Co </a:t>
            </a:r>
            <a:r>
              <a:rPr lang="cs-CZ" b="1" dirty="0">
                <a:latin typeface="Times New Roman" panose="02020603050405020304" pitchFamily="18" charset="0"/>
                <a:ea typeface="Calibri" panose="020F0502020204030204" pitchFamily="34" charset="0"/>
              </a:rPr>
              <a:t>se bude </a:t>
            </a:r>
            <a:r>
              <a:rPr lang="cs-CZ" b="1" dirty="0" smtClean="0">
                <a:latin typeface="Times New Roman" panose="02020603050405020304" pitchFamily="18" charset="0"/>
                <a:ea typeface="Calibri" panose="020F0502020204030204" pitchFamily="34" charset="0"/>
              </a:rPr>
              <a:t>dít</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Informace by měly být přesné a jednoznačné, aby se předešlo záměně. Úprava by měla být výrazná a přehledná. Pak mohu být uvedeny doplňující informace, což může být doporučená forma oblečení jako je např. neformální oděv, společenský oblek, tmavý oblek nebo krátké šaty apod.</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Je také dobré uvést datum RSVP (z francouzského </a:t>
            </a:r>
            <a:r>
              <a:rPr lang="cs-CZ" dirty="0" err="1">
                <a:latin typeface="Times New Roman" panose="02020603050405020304" pitchFamily="18" charset="0"/>
                <a:ea typeface="Calibri" panose="020F0502020204030204" pitchFamily="34" charset="0"/>
              </a:rPr>
              <a:t>répondez</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s´il</a:t>
            </a:r>
            <a:r>
              <a:rPr lang="cs-CZ" dirty="0">
                <a:latin typeface="Times New Roman" panose="02020603050405020304" pitchFamily="18" charset="0"/>
                <a:ea typeface="Calibri" panose="020F0502020204030204" pitchFamily="34" charset="0"/>
              </a:rPr>
              <a:t> vous </a:t>
            </a:r>
            <a:r>
              <a:rPr lang="cs-CZ" dirty="0" err="1">
                <a:latin typeface="Times New Roman" panose="02020603050405020304" pitchFamily="18" charset="0"/>
                <a:ea typeface="Calibri" panose="020F0502020204030204" pitchFamily="34" charset="0"/>
              </a:rPr>
              <a:t>plait</a:t>
            </a:r>
            <a:r>
              <a:rPr lang="cs-CZ" dirty="0">
                <a:latin typeface="Times New Roman" panose="02020603050405020304" pitchFamily="18" charset="0"/>
                <a:ea typeface="Calibri" panose="020F0502020204030204" pitchFamily="34" charset="0"/>
              </a:rPr>
              <a:t>) to znamená prosbu odpovězte, zda pozvání přijímáte a zúčastníte se, nebo </a:t>
            </a:r>
            <a:r>
              <a:rPr lang="cs-CZ" dirty="0" smtClean="0">
                <a:latin typeface="Times New Roman" panose="02020603050405020304" pitchFamily="18" charset="0"/>
                <a:ea typeface="Calibri" panose="020F0502020204030204" pitchFamily="34" charset="0"/>
              </a:rPr>
              <a:t>se omluvte.</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7648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Pozvání a </a:t>
            </a:r>
            <a:r>
              <a:rPr lang="cs-CZ" dirty="0" smtClean="0"/>
              <a:t>pozvánky</a:t>
            </a:r>
            <a:r>
              <a:rPr lang="cs-CZ" dirty="0"/>
              <a:t/>
            </a:r>
            <a:br>
              <a:rPr lang="cs-CZ" dirty="0"/>
            </a:br>
            <a:endParaRPr lang="cs-CZ" dirty="0"/>
          </a:p>
        </p:txBody>
      </p:sp>
      <p:sp>
        <p:nvSpPr>
          <p:cNvPr id="4" name="Obdélník 3"/>
          <p:cNvSpPr/>
          <p:nvPr/>
        </p:nvSpPr>
        <p:spPr>
          <a:xfrm>
            <a:off x="31988" y="915566"/>
            <a:ext cx="9112012" cy="370870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SOUHRN NEJČASTĚJI POUŽÍVANÝCH SLOV</a:t>
            </a:r>
            <a:r>
              <a:rPr lang="cs-CZ" b="1" dirty="0" smtClean="0">
                <a:latin typeface="Times New Roman" panose="02020603050405020304" pitchFamily="18" charset="0"/>
                <a:ea typeface="Calibri" panose="020F0502020204030204" pitchFamily="34" charset="0"/>
              </a:rPr>
              <a:t>:</a:t>
            </a:r>
            <a:endParaRPr lang="cs-CZ" b="1"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R.S.V.P. - </a:t>
            </a:r>
            <a:r>
              <a:rPr lang="cs-CZ" dirty="0" err="1">
                <a:latin typeface="Times New Roman" panose="02020603050405020304" pitchFamily="18" charset="0"/>
                <a:ea typeface="Calibri" panose="020F0502020204030204" pitchFamily="34" charset="0"/>
              </a:rPr>
              <a:t>repondez</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s´il</a:t>
            </a:r>
            <a:r>
              <a:rPr lang="cs-CZ" dirty="0">
                <a:latin typeface="Times New Roman" panose="02020603050405020304" pitchFamily="18" charset="0"/>
                <a:ea typeface="Calibri" panose="020F0502020204030204" pitchFamily="34" charset="0"/>
              </a:rPr>
              <a:t> vous </a:t>
            </a:r>
            <a:r>
              <a:rPr lang="cs-CZ" dirty="0" err="1">
                <a:latin typeface="Times New Roman" panose="02020603050405020304" pitchFamily="18" charset="0"/>
                <a:ea typeface="Calibri" panose="020F0502020204030204" pitchFamily="34" charset="0"/>
              </a:rPr>
              <a:t>plait</a:t>
            </a:r>
            <a:r>
              <a:rPr lang="cs-CZ" dirty="0">
                <a:latin typeface="Times New Roman" panose="02020603050405020304" pitchFamily="18" charset="0"/>
                <a:ea typeface="Calibri" panose="020F0502020204030204" pitchFamily="34" charset="0"/>
              </a:rPr>
              <a:t> - račte laskavě odpovědět, potvrďte svou účast, nebo se omluvte</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RLO - račte laskavě odpovědět</a:t>
            </a:r>
          </a:p>
          <a:p>
            <a:pPr marL="285750" indent="-285750" algn="just">
              <a:spcBef>
                <a:spcPts val="600"/>
              </a:spcBef>
              <a:spcAft>
                <a:spcPts val="450"/>
              </a:spcAft>
              <a:buFont typeface="Wingdings" panose="05000000000000000000" pitchFamily="2" charset="2"/>
              <a:buChar char="q"/>
            </a:pPr>
            <a:r>
              <a:rPr lang="cs-CZ" dirty="0" err="1">
                <a:latin typeface="Times New Roman" panose="02020603050405020304" pitchFamily="18" charset="0"/>
                <a:ea typeface="Calibri" panose="020F0502020204030204" pitchFamily="34" charset="0"/>
              </a:rPr>
              <a:t>Regrets</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only</a:t>
            </a:r>
            <a:r>
              <a:rPr lang="cs-CZ" dirty="0">
                <a:latin typeface="Times New Roman" panose="02020603050405020304" pitchFamily="18" charset="0"/>
                <a:ea typeface="Calibri" panose="020F0502020204030204" pitchFamily="34" charset="0"/>
              </a:rPr>
              <a:t> - použijte uvedené telefonní číslo, když omlouváte svoji neúčast</a:t>
            </a:r>
          </a:p>
          <a:p>
            <a:pPr marL="285750" indent="-285750" algn="just">
              <a:spcBef>
                <a:spcPts val="600"/>
              </a:spcBef>
              <a:spcAft>
                <a:spcPts val="450"/>
              </a:spcAft>
              <a:buFont typeface="Wingdings" panose="05000000000000000000" pitchFamily="2" charset="2"/>
              <a:buChar char="q"/>
            </a:pPr>
            <a:r>
              <a:rPr lang="cs-CZ" dirty="0" err="1">
                <a:latin typeface="Times New Roman" panose="02020603050405020304" pitchFamily="18" charset="0"/>
                <a:ea typeface="Calibri" panose="020F0502020204030204" pitchFamily="34" charset="0"/>
              </a:rPr>
              <a:t>p.m</a:t>
            </a:r>
            <a:r>
              <a:rPr lang="cs-CZ" dirty="0">
                <a:latin typeface="Times New Roman" panose="02020603050405020304" pitchFamily="18" charset="0"/>
                <a:ea typeface="Calibri" panose="020F0502020204030204" pitchFamily="34" charset="0"/>
              </a:rPr>
              <a:t>. - </a:t>
            </a:r>
            <a:r>
              <a:rPr lang="cs-CZ" dirty="0" err="1">
                <a:latin typeface="Times New Roman" panose="02020603050405020304" pitchFamily="18" charset="0"/>
                <a:ea typeface="Calibri" panose="020F0502020204030204" pitchFamily="34" charset="0"/>
              </a:rPr>
              <a:t>pour</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memoire</a:t>
            </a:r>
            <a:r>
              <a:rPr lang="cs-CZ" dirty="0">
                <a:latin typeface="Times New Roman" panose="02020603050405020304" pitchFamily="18" charset="0"/>
                <a:ea typeface="Calibri" panose="020F0502020204030204" pitchFamily="34" charset="0"/>
              </a:rPr>
              <a:t> - pro připomínku (pozvánka zaslaná hostitelem jako druhá v pořadí, kterou chce zvaného na akci opět upozornit. Je projevem velké úcty vůči zvanému, hostiteli na účasti hosta velmi záleží.)</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s.t. - sine </a:t>
            </a:r>
            <a:r>
              <a:rPr lang="cs-CZ" dirty="0" err="1">
                <a:latin typeface="Times New Roman" panose="02020603050405020304" pitchFamily="18" charset="0"/>
                <a:ea typeface="Calibri" panose="020F0502020204030204" pitchFamily="34" charset="0"/>
              </a:rPr>
              <a:t>tempore</a:t>
            </a:r>
            <a:r>
              <a:rPr lang="cs-CZ" dirty="0">
                <a:latin typeface="Times New Roman" panose="02020603050405020304" pitchFamily="18" charset="0"/>
                <a:ea typeface="Calibri" panose="020F0502020204030204" pitchFamily="34" charset="0"/>
              </a:rPr>
              <a:t> - přijďte přesně</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c.t. - </a:t>
            </a:r>
            <a:r>
              <a:rPr lang="cs-CZ" dirty="0" err="1">
                <a:latin typeface="Times New Roman" panose="02020603050405020304" pitchFamily="18" charset="0"/>
                <a:ea typeface="Calibri" panose="020F0502020204030204" pitchFamily="34" charset="0"/>
              </a:rPr>
              <a:t>cum</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tempore</a:t>
            </a:r>
            <a:r>
              <a:rPr lang="cs-CZ" dirty="0">
                <a:latin typeface="Times New Roman" panose="02020603050405020304" pitchFamily="18" charset="0"/>
                <a:ea typeface="Calibri" panose="020F0502020204030204" pitchFamily="34" charset="0"/>
              </a:rPr>
              <a:t> - čas příchodu je volný, v řádu desítek </a:t>
            </a:r>
            <a:r>
              <a:rPr lang="cs-CZ" dirty="0" smtClean="0">
                <a:latin typeface="Times New Roman" panose="02020603050405020304" pitchFamily="18" charset="0"/>
                <a:ea typeface="Calibri" panose="020F0502020204030204" pitchFamily="34" charset="0"/>
              </a:rPr>
              <a:t>minut</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56823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Pozvání a </a:t>
            </a:r>
            <a:r>
              <a:rPr lang="cs-CZ" dirty="0" smtClean="0"/>
              <a:t>pozvánky</a:t>
            </a:r>
            <a:r>
              <a:rPr lang="cs-CZ" dirty="0"/>
              <a:t/>
            </a:r>
            <a:br>
              <a:rPr lang="cs-CZ" dirty="0"/>
            </a:br>
            <a:endParaRPr lang="cs-CZ" dirty="0"/>
          </a:p>
        </p:txBody>
      </p:sp>
      <p:sp>
        <p:nvSpPr>
          <p:cNvPr id="4" name="Obdélník 3"/>
          <p:cNvSpPr/>
          <p:nvPr/>
        </p:nvSpPr>
        <p:spPr>
          <a:xfrm>
            <a:off x="31988" y="915566"/>
            <a:ext cx="9112012" cy="1200329"/>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err="1" smtClean="0">
                <a:latin typeface="Times New Roman" panose="02020603050405020304" pitchFamily="18" charset="0"/>
                <a:ea typeface="Calibri" panose="020F0502020204030204" pitchFamily="34" charset="0"/>
              </a:rPr>
              <a:t>Dress</a:t>
            </a:r>
            <a:r>
              <a:rPr lang="cs-CZ" dirty="0" smtClean="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code</a:t>
            </a:r>
            <a:r>
              <a:rPr lang="cs-CZ" dirty="0">
                <a:latin typeface="Times New Roman" panose="02020603050405020304" pitchFamily="18" charset="0"/>
                <a:ea typeface="Calibri" panose="020F0502020204030204" pitchFamily="34" charset="0"/>
              </a:rPr>
              <a:t> - instrukce, co si obléci na událost, kam jste zváni (většinou se uvádí hlavně pro muže, žena se oblékne vždy tak, aby s mužem ladila. V případě, že jde žena bez doprovodu, musí se ve výrazech </a:t>
            </a:r>
            <a:r>
              <a:rPr lang="cs-CZ" dirty="0" err="1">
                <a:latin typeface="Times New Roman" panose="02020603050405020304" pitchFamily="18" charset="0"/>
                <a:ea typeface="Calibri" panose="020F0502020204030204" pitchFamily="34" charset="0"/>
              </a:rPr>
              <a:t>dress</a:t>
            </a:r>
            <a:r>
              <a:rPr lang="cs-CZ" dirty="0">
                <a:latin typeface="Times New Roman" panose="02020603050405020304" pitchFamily="18" charset="0"/>
                <a:ea typeface="Calibri" panose="020F0502020204030204" pitchFamily="34" charset="0"/>
              </a:rPr>
              <a:t> codu také vyznat, aby věděla jaký druh oblečení zvolit.) Pokud není </a:t>
            </a:r>
            <a:r>
              <a:rPr lang="cs-CZ" dirty="0" err="1">
                <a:latin typeface="Times New Roman" panose="02020603050405020304" pitchFamily="18" charset="0"/>
                <a:ea typeface="Calibri" panose="020F0502020204030204" pitchFamily="34" charset="0"/>
              </a:rPr>
              <a:t>Dress</a:t>
            </a:r>
            <a:r>
              <a:rPr lang="cs-CZ" dirty="0">
                <a:latin typeface="Times New Roman" panose="02020603050405020304" pitchFamily="18" charset="0"/>
                <a:ea typeface="Calibri" panose="020F0502020204030204" pitchFamily="34" charset="0"/>
              </a:rPr>
              <a:t> </a:t>
            </a:r>
            <a:r>
              <a:rPr lang="cs-CZ" dirty="0" err="1">
                <a:latin typeface="Times New Roman" panose="02020603050405020304" pitchFamily="18" charset="0"/>
                <a:ea typeface="Calibri" panose="020F0502020204030204" pitchFamily="34" charset="0"/>
              </a:rPr>
              <a:t>code</a:t>
            </a:r>
            <a:r>
              <a:rPr lang="cs-CZ" dirty="0">
                <a:latin typeface="Times New Roman" panose="02020603050405020304" pitchFamily="18" charset="0"/>
                <a:ea typeface="Calibri" panose="020F0502020204030204" pitchFamily="34" charset="0"/>
              </a:rPr>
              <a:t> uveden, o oblečení rozhoduje druh akce - raut, koktejl, ples apod.</a:t>
            </a:r>
          </a:p>
        </p:txBody>
      </p:sp>
    </p:spTree>
    <p:extLst>
      <p:ext uri="{BB962C8B-B14F-4D97-AF65-F5344CB8AC3E}">
        <p14:creationId xmlns:p14="http://schemas.microsoft.com/office/powerpoint/2010/main" val="1735752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smtClean="0">
                <a:solidFill>
                  <a:schemeClr val="bg1"/>
                </a:solidFill>
                <a:latin typeface="Times New Roman" panose="02020603050405020304" pitchFamily="18" charset="0"/>
                <a:cs typeface="Times New Roman" panose="02020603050405020304" pitchFamily="18" charset="0"/>
              </a:rPr>
              <a:t>10. Společenské podniky a příležitosti</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Elektronické vizitky</a:t>
            </a:r>
            <a:r>
              <a:rPr lang="cs-CZ" dirty="0"/>
              <a:t/>
            </a:r>
            <a:br>
              <a:rPr lang="cs-CZ" dirty="0"/>
            </a:br>
            <a:endParaRPr lang="cs-CZ" dirty="0"/>
          </a:p>
        </p:txBody>
      </p:sp>
      <p:sp>
        <p:nvSpPr>
          <p:cNvPr id="4" name="Obdélník 3"/>
          <p:cNvSpPr/>
          <p:nvPr/>
        </p:nvSpPr>
        <p:spPr>
          <a:xfrm>
            <a:off x="31988" y="915566"/>
            <a:ext cx="9112012" cy="3562514"/>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Vedle </a:t>
            </a:r>
            <a:r>
              <a:rPr lang="cs-CZ" dirty="0">
                <a:latin typeface="Times New Roman" panose="02020603050405020304" pitchFamily="18" charset="0"/>
                <a:ea typeface="Calibri" panose="020F0502020204030204" pitchFamily="34" charset="0"/>
              </a:rPr>
              <a:t>toho, že existují papírové vizitky, stále více firem, osob a institucí začíná používat vizitky elektronické, díky také tomu, že došlo k rozvoji informačních technologií. Elektro-</a:t>
            </a:r>
            <a:r>
              <a:rPr lang="cs-CZ" dirty="0" err="1">
                <a:latin typeface="Times New Roman" panose="02020603050405020304" pitchFamily="18" charset="0"/>
                <a:ea typeface="Calibri" panose="020F0502020204030204" pitchFamily="34" charset="0"/>
              </a:rPr>
              <a:t>nické</a:t>
            </a:r>
            <a:r>
              <a:rPr lang="cs-CZ" dirty="0">
                <a:latin typeface="Times New Roman" panose="02020603050405020304" pitchFamily="18" charset="0"/>
                <a:ea typeface="Calibri" panose="020F0502020204030204" pitchFamily="34" charset="0"/>
              </a:rPr>
              <a:t> vizitky můžeme rozdělit na</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CD </a:t>
            </a:r>
            <a:r>
              <a:rPr lang="cs-CZ" dirty="0">
                <a:latin typeface="Times New Roman" panose="02020603050405020304" pitchFamily="18" charset="0"/>
                <a:ea typeface="Calibri" panose="020F0502020204030204" pitchFamily="34" charset="0"/>
              </a:rPr>
              <a:t>vizitky – Tyto vizitky se zejména využívají k prezentaci firem. Na této vizitce mohou být uloženy různé typy souborů, od textu, přes obrázky, fotografie, </a:t>
            </a:r>
            <a:r>
              <a:rPr lang="cs-CZ" dirty="0" err="1">
                <a:latin typeface="Times New Roman" panose="02020603050405020304" pitchFamily="18" charset="0"/>
                <a:ea typeface="Calibri" panose="020F0502020204030204" pitchFamily="34" charset="0"/>
              </a:rPr>
              <a:t>excelo-vé</a:t>
            </a:r>
            <a:r>
              <a:rPr lang="cs-CZ" dirty="0">
                <a:latin typeface="Times New Roman" panose="02020603050405020304" pitchFamily="18" charset="0"/>
                <a:ea typeface="Calibri" panose="020F0502020204030204" pitchFamily="34" charset="0"/>
              </a:rPr>
              <a:t> dokumenty, až po katalogy, tabulky a </a:t>
            </a:r>
            <a:r>
              <a:rPr lang="cs-CZ" dirty="0" err="1">
                <a:latin typeface="Times New Roman" panose="02020603050405020304" pitchFamily="18" charset="0"/>
                <a:ea typeface="Calibri" panose="020F0502020204030204" pitchFamily="34" charset="0"/>
              </a:rPr>
              <a:t>powerpointové</a:t>
            </a:r>
            <a:r>
              <a:rPr lang="cs-CZ" dirty="0">
                <a:latin typeface="Times New Roman" panose="02020603050405020304" pitchFamily="18" charset="0"/>
                <a:ea typeface="Calibri" panose="020F0502020204030204" pitchFamily="34" charset="0"/>
              </a:rPr>
              <a:t> prezentace. Často </a:t>
            </a:r>
            <a:r>
              <a:rPr lang="cs-CZ" dirty="0" err="1">
                <a:latin typeface="Times New Roman" panose="02020603050405020304" pitchFamily="18" charset="0"/>
                <a:ea typeface="Calibri" panose="020F0502020204030204" pitchFamily="34" charset="0"/>
              </a:rPr>
              <a:t>využí-vané</a:t>
            </a:r>
            <a:r>
              <a:rPr lang="cs-CZ" dirty="0">
                <a:latin typeface="Times New Roman" panose="02020603050405020304" pitchFamily="18" charset="0"/>
                <a:ea typeface="Calibri" panose="020F0502020204030204" pitchFamily="34" charset="0"/>
              </a:rPr>
              <a:t> jsou videosekvence a zvuk.</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Vizitky </a:t>
            </a:r>
            <a:r>
              <a:rPr lang="cs-CZ" dirty="0">
                <a:latin typeface="Times New Roman" panose="02020603050405020304" pitchFamily="18" charset="0"/>
                <a:ea typeface="Calibri" panose="020F0502020204030204" pitchFamily="34" charset="0"/>
              </a:rPr>
              <a:t>ve formátu </a:t>
            </a:r>
            <a:r>
              <a:rPr lang="cs-CZ" dirty="0" err="1">
                <a:latin typeface="Times New Roman" panose="02020603050405020304" pitchFamily="18" charset="0"/>
                <a:ea typeface="Calibri" panose="020F0502020204030204" pitchFamily="34" charset="0"/>
              </a:rPr>
              <a:t>vCard</a:t>
            </a:r>
            <a:r>
              <a:rPr lang="cs-CZ" dirty="0">
                <a:latin typeface="Times New Roman" panose="02020603050405020304" pitchFamily="18" charset="0"/>
                <a:ea typeface="Calibri" panose="020F0502020204030204" pitchFamily="34" charset="0"/>
              </a:rPr>
              <a:t>  - Tento typ elektronické vizitky navazuje na známý vzhled tradičních vizitek a </a:t>
            </a:r>
            <a:r>
              <a:rPr lang="cs-CZ" dirty="0" err="1">
                <a:latin typeface="Times New Roman" panose="02020603050405020304" pitchFamily="18" charset="0"/>
                <a:ea typeface="Calibri" panose="020F0502020204030204" pitchFamily="34" charset="0"/>
              </a:rPr>
              <a:t>vyu-žívá</a:t>
            </a:r>
            <a:r>
              <a:rPr lang="cs-CZ" dirty="0">
                <a:latin typeface="Times New Roman" panose="02020603050405020304" pitchFamily="18" charset="0"/>
                <a:ea typeface="Calibri" panose="020F0502020204030204" pitchFamily="34" charset="0"/>
              </a:rPr>
              <a:t> výhod elektronického kontaktu. Pokud adresátovi zašleme email s elektronickou vizitkou, vizitka se mu zobrazí na konci emailu a dále také jako soubor v příloze</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Vlastní </a:t>
            </a:r>
            <a:r>
              <a:rPr lang="cs-CZ" dirty="0">
                <a:latin typeface="Times New Roman" panose="02020603050405020304" pitchFamily="18" charset="0"/>
                <a:ea typeface="Calibri" panose="020F0502020204030204" pitchFamily="34" charset="0"/>
              </a:rPr>
              <a:t>stránky s e-vizitkou a </a:t>
            </a:r>
            <a:r>
              <a:rPr lang="cs-CZ" dirty="0" smtClean="0">
                <a:latin typeface="Times New Roman" panose="02020603050405020304" pitchFamily="18" charset="0"/>
                <a:ea typeface="Calibri" panose="020F0502020204030204" pitchFamily="34" charset="0"/>
              </a:rPr>
              <a:t>Vizitky </a:t>
            </a:r>
            <a:r>
              <a:rPr lang="cs-CZ" dirty="0">
                <a:latin typeface="Times New Roman" panose="02020603050405020304" pitchFamily="18" charset="0"/>
                <a:ea typeface="Calibri" panose="020F0502020204030204" pitchFamily="34" charset="0"/>
              </a:rPr>
              <a:t>na </a:t>
            </a:r>
            <a:r>
              <a:rPr lang="cs-CZ" dirty="0" err="1">
                <a:latin typeface="Times New Roman" panose="02020603050405020304" pitchFamily="18" charset="0"/>
                <a:ea typeface="Calibri" panose="020F0502020204030204" pitchFamily="34" charset="0"/>
              </a:rPr>
              <a:t>flash</a:t>
            </a: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disku.</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20481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R</a:t>
            </a:r>
            <a:r>
              <a:rPr lang="cs-CZ" dirty="0" smtClean="0"/>
              <a:t>ozdíly </a:t>
            </a:r>
            <a:r>
              <a:rPr lang="cs-CZ" dirty="0"/>
              <a:t>ve vizitkách v jednotlivých státech</a:t>
            </a:r>
            <a:br>
              <a:rPr lang="cs-CZ" dirty="0"/>
            </a:br>
            <a:endParaRPr lang="cs-CZ" dirty="0"/>
          </a:p>
        </p:txBody>
      </p:sp>
      <p:sp>
        <p:nvSpPr>
          <p:cNvPr id="4" name="Obdélník 3"/>
          <p:cNvSpPr/>
          <p:nvPr/>
        </p:nvSpPr>
        <p:spPr>
          <a:xfrm>
            <a:off x="31988" y="915566"/>
            <a:ext cx="9112012" cy="442941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Při </a:t>
            </a:r>
            <a:r>
              <a:rPr lang="cs-CZ" sz="2000" b="1" dirty="0">
                <a:latin typeface="Times New Roman" panose="02020603050405020304" pitchFamily="18" charset="0"/>
                <a:ea typeface="Calibri" panose="020F0502020204030204" pitchFamily="34" charset="0"/>
              </a:rPr>
              <a:t>kontaktu s obchodními partnery v E</a:t>
            </a:r>
            <a:r>
              <a:rPr lang="cs-CZ" sz="2000" dirty="0">
                <a:latin typeface="Times New Roman" panose="02020603050405020304" pitchFamily="18" charset="0"/>
                <a:ea typeface="Calibri" panose="020F0502020204030204" pitchFamily="34" charset="0"/>
              </a:rPr>
              <a:t>U je žádoucí mít při sobě vizitku v jazyku daného státu. Na anglických vizitkách se nesetkáváme s akademickými tituly. </a:t>
            </a:r>
          </a:p>
          <a:p>
            <a:pPr marL="285750" indent="-285750" algn="just">
              <a:spcBef>
                <a:spcPts val="600"/>
              </a:spcBef>
              <a:spcAft>
                <a:spcPts val="45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Německo </a:t>
            </a:r>
            <a:r>
              <a:rPr lang="cs-CZ" sz="2000" b="1" dirty="0">
                <a:latin typeface="Times New Roman" panose="02020603050405020304" pitchFamily="18" charset="0"/>
                <a:ea typeface="Calibri" panose="020F0502020204030204" pitchFamily="34" charset="0"/>
              </a:rPr>
              <a:t>a Rakousko </a:t>
            </a:r>
            <a:r>
              <a:rPr lang="cs-CZ" sz="2000" dirty="0">
                <a:latin typeface="Times New Roman" panose="02020603050405020304" pitchFamily="18" charset="0"/>
                <a:ea typeface="Calibri" panose="020F0502020204030204" pitchFamily="34" charset="0"/>
              </a:rPr>
              <a:t>– je možné používat německé vizitky, výjimečně anglické. Na německých vizitkách se uvádějí akademické tituly a rovněž funkce, jakou za-stává klient ve firmě, je zapotřebí vybrat funkci, která je totožná v Německu</a:t>
            </a:r>
            <a:r>
              <a:rPr lang="cs-CZ" sz="2000"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Francie</a:t>
            </a:r>
            <a:r>
              <a:rPr lang="cs-CZ" sz="2000" dirty="0" smtClean="0">
                <a:latin typeface="Times New Roman" panose="02020603050405020304" pitchFamily="18" charset="0"/>
                <a:ea typeface="Calibri" panose="020F0502020204030204" pitchFamily="34" charset="0"/>
              </a:rPr>
              <a:t> </a:t>
            </a:r>
            <a:r>
              <a:rPr lang="cs-CZ" sz="2000" dirty="0">
                <a:latin typeface="Times New Roman" panose="02020603050405020304" pitchFamily="18" charset="0"/>
                <a:ea typeface="Calibri" panose="020F0502020204030204" pitchFamily="34" charset="0"/>
              </a:rPr>
              <a:t>-  Zde se používají vizitky bez akademických titulů, ale s uvedením firemní funkce. Vizitky v anglickém jazyce přebírají zvyklosti britské či americké.</a:t>
            </a:r>
          </a:p>
          <a:p>
            <a:pPr marL="285750" indent="-285750" algn="just">
              <a:spcBef>
                <a:spcPts val="600"/>
              </a:spcBef>
              <a:spcAft>
                <a:spcPts val="45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Bulharsko</a:t>
            </a:r>
            <a:r>
              <a:rPr lang="cs-CZ" sz="2000" dirty="0" smtClean="0">
                <a:latin typeface="Times New Roman" panose="02020603050405020304" pitchFamily="18" charset="0"/>
                <a:ea typeface="Calibri" panose="020F0502020204030204" pitchFamily="34" charset="0"/>
              </a:rPr>
              <a:t> </a:t>
            </a:r>
            <a:r>
              <a:rPr lang="cs-CZ" sz="2000" dirty="0">
                <a:latin typeface="Times New Roman" panose="02020603050405020304" pitchFamily="18" charset="0"/>
                <a:ea typeface="Calibri" panose="020F0502020204030204" pitchFamily="34" charset="0"/>
              </a:rPr>
              <a:t>– Údaje na vizitkách i jejich úprava odpovídají našim zvyklostem. Na </a:t>
            </a:r>
            <a:r>
              <a:rPr lang="cs-CZ" sz="2000" dirty="0" err="1" smtClean="0">
                <a:latin typeface="Times New Roman" panose="02020603050405020304" pitchFamily="18" charset="0"/>
                <a:ea typeface="Calibri" panose="020F0502020204030204" pitchFamily="34" charset="0"/>
              </a:rPr>
              <a:t>vi-zitkách</a:t>
            </a:r>
            <a:r>
              <a:rPr lang="cs-CZ" sz="2000" dirty="0" smtClean="0">
                <a:latin typeface="Times New Roman" panose="02020603050405020304" pitchFamily="18" charset="0"/>
                <a:ea typeface="Calibri" panose="020F0502020204030204" pitchFamily="34" charset="0"/>
              </a:rPr>
              <a:t> </a:t>
            </a:r>
            <a:r>
              <a:rPr lang="cs-CZ" sz="2000" dirty="0">
                <a:latin typeface="Times New Roman" panose="02020603050405020304" pitchFamily="18" charset="0"/>
                <a:ea typeface="Calibri" panose="020F0502020204030204" pitchFamily="34" charset="0"/>
              </a:rPr>
              <a:t>se podobně jako např. v Rusku, objevuje jméno po otci a příjmení, při styku se zahraničními partnery se však používá oslovování příjmením.</a:t>
            </a:r>
          </a:p>
          <a:p>
            <a:pPr marL="285750" indent="-285750" algn="just">
              <a:spcBef>
                <a:spcPts val="600"/>
              </a:spcBef>
              <a:spcAft>
                <a:spcPts val="450"/>
              </a:spcAft>
              <a:buFont typeface="Wingdings" panose="05000000000000000000" pitchFamily="2" charset="2"/>
              <a:buChar char="q"/>
            </a:pP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85929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1059582"/>
            <a:ext cx="9144000" cy="3000821"/>
          </a:xfrm>
          <a:prstGeom prst="rect">
            <a:avLst/>
          </a:prstGeom>
        </p:spPr>
        <p:txBody>
          <a:bodyPr wrap="square">
            <a:spAutoFit/>
          </a:bodyPr>
          <a:lstStyle/>
          <a:p>
            <a:pPr marL="285750" indent="-285750" algn="just">
              <a:buFont typeface="Wingdings" panose="05000000000000000000" pitchFamily="2" charset="2"/>
              <a:buChar char="q"/>
            </a:pPr>
            <a:r>
              <a:rPr lang="cs-CZ" sz="2100" dirty="0"/>
              <a:t>GULLOVÁ, S., 2013. Mezinárodní obchodní a diplomatický protokol. 3., doplněné a </a:t>
            </a:r>
            <a:r>
              <a:rPr lang="cs-CZ" sz="2100" dirty="0" err="1" smtClean="0"/>
              <a:t>přepr</a:t>
            </a:r>
            <a:r>
              <a:rPr lang="cs-CZ" sz="2100" dirty="0" smtClean="0"/>
              <a:t>. vydání</a:t>
            </a:r>
            <a:r>
              <a:rPr lang="cs-CZ" sz="2100" dirty="0"/>
              <a:t>. Praha: </a:t>
            </a:r>
            <a:r>
              <a:rPr lang="cs-CZ" sz="2100" dirty="0" err="1"/>
              <a:t>Grada</a:t>
            </a:r>
            <a:r>
              <a:rPr lang="cs-CZ" sz="2100" dirty="0"/>
              <a:t> </a:t>
            </a:r>
            <a:r>
              <a:rPr lang="cs-CZ" sz="2100" dirty="0" err="1" smtClean="0"/>
              <a:t>Publishing</a:t>
            </a:r>
            <a:r>
              <a:rPr lang="cs-CZ" sz="2100" dirty="0" smtClean="0"/>
              <a:t>. ISBN </a:t>
            </a:r>
            <a:r>
              <a:rPr lang="cs-CZ" sz="2100" dirty="0"/>
              <a:t>978–80-247-4418-6.</a:t>
            </a:r>
          </a:p>
          <a:p>
            <a:pPr marL="285750" indent="-285750" algn="just">
              <a:buFont typeface="Wingdings" panose="05000000000000000000" pitchFamily="2" charset="2"/>
              <a:buChar char="q"/>
            </a:pPr>
            <a:r>
              <a:rPr lang="cs-CZ" sz="2100" dirty="0" smtClean="0"/>
              <a:t>MATHÉ</a:t>
            </a:r>
            <a:r>
              <a:rPr lang="cs-CZ" sz="2100" dirty="0"/>
              <a:t>, I. a L. ŠPAČEK, 2005. Etiketa. Praha: BB art. ISBN 80-7341-564-X.</a:t>
            </a:r>
          </a:p>
          <a:p>
            <a:pPr marL="285750" indent="-285750" algn="just">
              <a:buFont typeface="Wingdings" panose="05000000000000000000" pitchFamily="2" charset="2"/>
              <a:buChar char="q"/>
            </a:pPr>
            <a:r>
              <a:rPr lang="cs-CZ" sz="2100" dirty="0"/>
              <a:t>NĚMČANSKÝ, M., 2011. Společenský, diplomatický a obchodní protokol. SU OPF Karviná, ISBN 978-80-7248-636-6.</a:t>
            </a:r>
          </a:p>
          <a:p>
            <a:pPr marL="285750" indent="-285750" algn="just">
              <a:buFont typeface="Wingdings" panose="05000000000000000000" pitchFamily="2" charset="2"/>
              <a:buChar char="q"/>
            </a:pPr>
            <a:r>
              <a:rPr lang="cs-CZ" sz="2100" dirty="0"/>
              <a:t>SMEJKAL, V. a H. S. BACHRACHOVÁ, 2011. Velký lexikon společenského chování. 2. rozšířené vyd. Praha: </a:t>
            </a:r>
            <a:r>
              <a:rPr lang="cs-CZ" sz="2100" dirty="0" err="1"/>
              <a:t>Grada</a:t>
            </a:r>
            <a:r>
              <a:rPr lang="cs-CZ" sz="2100" dirty="0"/>
              <a:t> </a:t>
            </a:r>
            <a:r>
              <a:rPr lang="cs-CZ" sz="2100" dirty="0" err="1"/>
              <a:t>Publishing</a:t>
            </a:r>
            <a:r>
              <a:rPr lang="cs-CZ" sz="2100" dirty="0"/>
              <a:t>. ISBN 978-80-247-3650-1</a:t>
            </a:r>
            <a:r>
              <a:rPr lang="cs-CZ" sz="2100" dirty="0" smtClean="0"/>
              <a:t>.</a:t>
            </a:r>
          </a:p>
          <a:p>
            <a:pPr marL="285750" indent="-285750" algn="just">
              <a:buFont typeface="Wingdings" panose="05000000000000000000" pitchFamily="2" charset="2"/>
              <a:buChar char="q"/>
            </a:pPr>
            <a:r>
              <a:rPr lang="cs-CZ" sz="2100" dirty="0"/>
              <a:t>ŠPAČEK, L, 2008. Nová velká kniha etikety. Praha:	Mladá fronta. ISBN 978-80-204-1954-5</a:t>
            </a:r>
            <a:r>
              <a:rPr lang="cs-CZ" sz="2100" dirty="0" smtClean="0"/>
              <a:t>.</a:t>
            </a:r>
            <a:endParaRPr lang="cs-CZ" sz="21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Společenské podniky</a:t>
            </a:r>
            <a:r>
              <a:rPr lang="cs-CZ" dirty="0"/>
              <a:t/>
            </a:r>
            <a:br>
              <a:rPr lang="cs-CZ" dirty="0"/>
            </a:br>
            <a:endParaRPr lang="cs-CZ" dirty="0"/>
          </a:p>
        </p:txBody>
      </p:sp>
      <p:sp>
        <p:nvSpPr>
          <p:cNvPr id="4" name="Obdélník 3"/>
          <p:cNvSpPr/>
          <p:nvPr/>
        </p:nvSpPr>
        <p:spPr>
          <a:xfrm>
            <a:off x="31988" y="987574"/>
            <a:ext cx="9112012" cy="4042132"/>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Možná sami ani netušíte, kolik existuje typů společenských akcí, které můžete jako zástupce podniku </a:t>
            </a:r>
            <a:r>
              <a:rPr lang="cs-CZ" sz="2000" dirty="0" smtClean="0">
                <a:latin typeface="Times New Roman" panose="02020603050405020304" pitchFamily="18" charset="0"/>
                <a:ea typeface="Calibri" panose="020F0502020204030204" pitchFamily="34" charset="0"/>
              </a:rPr>
              <a:t>navštívit. Nejedná </a:t>
            </a:r>
            <a:r>
              <a:rPr lang="cs-CZ" sz="2000" dirty="0">
                <a:latin typeface="Times New Roman" panose="02020603050405020304" pitchFamily="18" charset="0"/>
                <a:ea typeface="Calibri" panose="020F0502020204030204" pitchFamily="34" charset="0"/>
              </a:rPr>
              <a:t>se jen o pracovní oběd nebo večeři, které jsou nejčastější.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Společenské podniky se mohou pořádat v návaznosti na pracovní jednání, ale také při řadě jiných příležitostí.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Úroveň</a:t>
            </a:r>
            <a:r>
              <a:rPr lang="cs-CZ" sz="2000" dirty="0">
                <a:latin typeface="Times New Roman" panose="02020603050405020304" pitchFamily="18" charset="0"/>
                <a:ea typeface="Calibri" panose="020F0502020204030204" pitchFamily="34" charset="0"/>
              </a:rPr>
              <a:t>, na jaké se takové podniky pořádají, bývá často diametrálně odlišná, od velmi formálních až po naprosto neformální setkání sportovního, zábavného či jiného </a:t>
            </a:r>
            <a:r>
              <a:rPr lang="cs-CZ" sz="2000" dirty="0" smtClean="0">
                <a:latin typeface="Times New Roman" panose="02020603050405020304" pitchFamily="18" charset="0"/>
                <a:ea typeface="Calibri" panose="020F0502020204030204" pitchFamily="34" charset="0"/>
              </a:rPr>
              <a:t>charakteru.</a:t>
            </a: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Ve styku se zahraničními partnery se takové setkání pořádá například při příležitosti návštěvy důležité osobnosti nebo delegace, zahájení či ukončení jednání, podpisu závažných dokumentů, oslavy státního svátku </a:t>
            </a:r>
            <a:r>
              <a:rPr lang="cs-CZ" sz="2000" dirty="0" smtClean="0">
                <a:latin typeface="Times New Roman" panose="02020603050405020304" pitchFamily="18" charset="0"/>
                <a:ea typeface="Calibri" panose="020F0502020204030204" pitchFamily="34" charset="0"/>
              </a:rPr>
              <a:t>apod.</a:t>
            </a: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Společenské podniky</a:t>
            </a:r>
            <a:r>
              <a:rPr lang="cs-CZ" dirty="0"/>
              <a:t/>
            </a:r>
            <a:br>
              <a:rPr lang="cs-CZ" dirty="0"/>
            </a:br>
            <a:endParaRPr lang="cs-CZ" dirty="0"/>
          </a:p>
        </p:txBody>
      </p:sp>
      <p:sp>
        <p:nvSpPr>
          <p:cNvPr id="4" name="Obdélník 3"/>
          <p:cNvSpPr/>
          <p:nvPr/>
        </p:nvSpPr>
        <p:spPr>
          <a:xfrm>
            <a:off x="31988" y="987574"/>
            <a:ext cx="9112012" cy="2221121"/>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Cíle společenských podniků mohou být různé.  </a:t>
            </a: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Dá se říci, čím méně účastníků, tím konkrétnější, účelovější je smysl takového setkání.</a:t>
            </a: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Je samozřejmostí, že na společenských podnicích typu recepcí u příležitostí státního svátku, čí návštěvy významné osoby, není nejdůležitější podávané občerstvení, nýbrž setkávání se, výměna názorů a získávání informací.</a:t>
            </a:r>
          </a:p>
        </p:txBody>
      </p:sp>
    </p:spTree>
    <p:extLst>
      <p:ext uri="{BB962C8B-B14F-4D97-AF65-F5344CB8AC3E}">
        <p14:creationId xmlns:p14="http://schemas.microsoft.com/office/powerpoint/2010/main" val="2639253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4183196"/>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Zahradní </a:t>
            </a:r>
            <a:r>
              <a:rPr lang="cs-CZ" sz="2000" b="1" dirty="0">
                <a:latin typeface="Times New Roman" panose="02020603050405020304" pitchFamily="18" charset="0"/>
                <a:ea typeface="Calibri" panose="020F0502020204030204" pitchFamily="34" charset="0"/>
              </a:rPr>
              <a:t>party (garden party</a:t>
            </a:r>
            <a:r>
              <a:rPr lang="cs-CZ" sz="2000" b="1" dirty="0" smtClean="0">
                <a:latin typeface="Times New Roman" panose="02020603050405020304" pitchFamily="18" charset="0"/>
                <a:ea typeface="Calibri" panose="020F0502020204030204" pitchFamily="34" charset="0"/>
              </a:rPr>
              <a:t>)</a:t>
            </a:r>
            <a:endParaRPr lang="cs-CZ" sz="2000"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Velmi oblíbený podnik během letních měsíců. Průběh takové akce je shodný s recepcí nebo koktejlem, koná se v odpoledních nebo večerních hodinách. Velkou roli hraje při celé společnosti exteriér zahrady, která by měla být upravená včetně trávníku. Průběh akce je totožný s recepcí nebo koktejlem</a:t>
            </a:r>
            <a:r>
              <a:rPr lang="cs-CZ" sz="2000"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sz="2000" b="1" dirty="0">
                <a:latin typeface="Times New Roman" panose="02020603050405020304" pitchFamily="18" charset="0"/>
                <a:ea typeface="Calibri" panose="020F0502020204030204" pitchFamily="34" charset="0"/>
              </a:rPr>
              <a:t>River party, </a:t>
            </a:r>
            <a:r>
              <a:rPr lang="cs-CZ" sz="2000" b="1" dirty="0" err="1">
                <a:latin typeface="Times New Roman" panose="02020603050405020304" pitchFamily="18" charset="0"/>
                <a:ea typeface="Calibri" panose="020F0502020204030204" pitchFamily="34" charset="0"/>
              </a:rPr>
              <a:t>sea</a:t>
            </a:r>
            <a:r>
              <a:rPr lang="cs-CZ" sz="2000" b="1" dirty="0">
                <a:latin typeface="Times New Roman" panose="02020603050405020304" pitchFamily="18" charset="0"/>
                <a:ea typeface="Calibri" panose="020F0502020204030204" pitchFamily="34" charset="0"/>
              </a:rPr>
              <a:t> party (výlet lodí</a:t>
            </a:r>
            <a:r>
              <a:rPr lang="cs-CZ" sz="2000" b="1" dirty="0" smtClean="0">
                <a:latin typeface="Times New Roman" panose="02020603050405020304" pitchFamily="18" charset="0"/>
                <a:ea typeface="Calibri" panose="020F0502020204030204" pitchFamily="34" charset="0"/>
              </a:rPr>
              <a:t>)</a:t>
            </a:r>
            <a:endParaRPr lang="cs-CZ" sz="2000"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Kratší či delší trasy, které mají jako program odpolední či večerní slavnost pro sezvanou společnost. Při hudbě se tančí, pořádá se ohňostroj, loď je slavnostně osvětlená.</a:t>
            </a:r>
          </a:p>
          <a:p>
            <a:pPr marL="342900" indent="-342900" algn="just">
              <a:spcBef>
                <a:spcPts val="600"/>
              </a:spcBef>
              <a:spcAft>
                <a:spcPts val="450"/>
              </a:spcAft>
              <a:buFont typeface="Wingdings" panose="05000000000000000000" pitchFamily="2" charset="2"/>
              <a:buChar char="q"/>
            </a:pPr>
            <a:endParaRPr lang="cs-CZ" sz="2000"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endParaRPr lang="cs-CZ" sz="2000"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35237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593291"/>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b="1" dirty="0" err="1">
                <a:latin typeface="Times New Roman" panose="02020603050405020304" pitchFamily="18" charset="0"/>
                <a:ea typeface="Calibri" panose="020F0502020204030204" pitchFamily="34" charset="0"/>
              </a:rPr>
              <a:t>Réveillon</a:t>
            </a:r>
            <a:endParaRPr lang="cs-CZ" sz="2000"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Akce</a:t>
            </a:r>
            <a:r>
              <a:rPr lang="cs-CZ" sz="2000" dirty="0">
                <a:latin typeface="Times New Roman" panose="02020603050405020304" pitchFamily="18" charset="0"/>
                <a:ea typeface="Calibri" panose="020F0502020204030204" pitchFamily="34" charset="0"/>
              </a:rPr>
              <a:t>, konaná od půlnoci do dvou hodin, následuje zpravidla po předchozí společenské akci s tancem nebo jiným programem. V nabídce občerstvení jsou studená i teplá jídla, kromě piva mohou být podávána i lehká vína a nealkoholické </a:t>
            </a:r>
            <a:r>
              <a:rPr lang="cs-CZ" sz="2000" dirty="0" smtClean="0">
                <a:latin typeface="Times New Roman" panose="02020603050405020304" pitchFamily="18" charset="0"/>
                <a:ea typeface="Calibri" panose="020F0502020204030204" pitchFamily="34" charset="0"/>
              </a:rPr>
              <a:t>nápoje. Během </a:t>
            </a:r>
            <a:r>
              <a:rPr lang="cs-CZ" sz="2000" dirty="0" err="1">
                <a:latin typeface="Times New Roman" panose="02020603050405020304" pitchFamily="18" charset="0"/>
                <a:ea typeface="Calibri" panose="020F0502020204030204" pitchFamily="34" charset="0"/>
              </a:rPr>
              <a:t>réveillon</a:t>
            </a:r>
            <a:r>
              <a:rPr lang="cs-CZ" sz="2000" dirty="0">
                <a:latin typeface="Times New Roman" panose="02020603050405020304" pitchFamily="18" charset="0"/>
                <a:ea typeface="Calibri" panose="020F0502020204030204" pitchFamily="34" charset="0"/>
              </a:rPr>
              <a:t> se nepodávají ryby, sýry, zelenina, z nápojů se považují za nevhodné šampaňské, káva čaj i </a:t>
            </a:r>
            <a:r>
              <a:rPr lang="cs-CZ" sz="2000" dirty="0" smtClean="0">
                <a:latin typeface="Times New Roman" panose="02020603050405020304" pitchFamily="18" charset="0"/>
                <a:ea typeface="Calibri" panose="020F0502020204030204" pitchFamily="34" charset="0"/>
              </a:rPr>
              <a:t>kakao.</a:t>
            </a:r>
          </a:p>
          <a:p>
            <a:pPr marL="342900" indent="-342900" algn="just">
              <a:spcBef>
                <a:spcPts val="600"/>
              </a:spcBef>
              <a:spcAft>
                <a:spcPts val="45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Recepce</a:t>
            </a:r>
            <a:endParaRPr lang="cs-CZ" sz="2000"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V diplomatické a společenské oblasti se jedná o největší společenskou akci. Recepce se pořádají při výjimečných slavnostních příležitostech (státní svátek nebo návštěva, zahájení či ukončení veletrhu, různé kulturní a společenské události). </a:t>
            </a:r>
            <a:endParaRPr lang="cs-CZ" sz="2000"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73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70357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Recepce má svůj organizační řád: po slavnostním zahájení následují projevy, přípitky a pak přichází slavnostní zakončení</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Recepce je možné pořádat dopoledne, v poledne i večer. Právě podle doby konání se mění forma, obsah i význam recepce</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Na recepci je nutná písemná pozvánka se zdůvodněním pořádání akce, místem, dobrou konání a společenským úborem. Údaje z pozvánky je nutné respektovat (například pokud je uvedena předpokládaná doba trvání, odcházejte podle uvedeného času). </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Je-li na pozvánce zkratka R.S.V.P., znamená to, že máte odpovědět, zda pozvání přijímáte. V opačném případě není vyžadována omluva, nemůžete-li se zúčastnit</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Na recepci nemusíte přijít v přesně uvedený čas, vhodná doba je asi patnáct minut po začátku. </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12475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70357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Raut</a:t>
            </a:r>
            <a:endParaRPr lang="cs-CZ"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Obdoba recepce, tento název se ale používá v diplomatických kruzích. Jedná se o běžnou společenskou akci, kde u vchodu vítá obsluha uvítacím nápojem (</a:t>
            </a:r>
            <a:r>
              <a:rPr lang="cs-CZ" dirty="0" err="1">
                <a:latin typeface="Times New Roman" panose="02020603050405020304" pitchFamily="18" charset="0"/>
                <a:ea typeface="Calibri" panose="020F0502020204030204" pitchFamily="34" charset="0"/>
              </a:rPr>
              <a:t>welcome</a:t>
            </a:r>
            <a:r>
              <a:rPr lang="cs-CZ" dirty="0">
                <a:latin typeface="Times New Roman" panose="02020603050405020304" pitchFamily="18" charset="0"/>
                <a:ea typeface="Calibri" panose="020F0502020204030204" pitchFamily="34" charset="0"/>
              </a:rPr>
              <a:t> drinkem). Raut se často koná na netradičních místech, ale vždy musí vypadat honosně a reprezentativně. Po krátkém zahájení hostitelem, který zve ke stolům, poté nastává volná zábava</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Pracovní </a:t>
            </a:r>
            <a:r>
              <a:rPr lang="cs-CZ" b="1" dirty="0" smtClean="0">
                <a:latin typeface="Times New Roman" panose="02020603050405020304" pitchFamily="18" charset="0"/>
                <a:ea typeface="Calibri" panose="020F0502020204030204" pitchFamily="34" charset="0"/>
              </a:rPr>
              <a:t>oběd</a:t>
            </a:r>
            <a:endParaRPr lang="cs-CZ"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Má jasný, i když nepsaný řád: ten, kdo zve, platí. Navrhuje také místo setkání (restauraci). On také zasedá ke stolu jako hostitel (zasedá také ke stolu jako první), na místě také navrhuje zasedací pořádek přítomných. Hlavním účelem pracovního oběda je upevnění vzájemné důvěry mezi obchodními partnery.</a:t>
            </a:r>
          </a:p>
          <a:p>
            <a:pPr marL="342900" indent="-342900" algn="just">
              <a:spcBef>
                <a:spcPts val="600"/>
              </a:spcBef>
              <a:spcAft>
                <a:spcPts val="450"/>
              </a:spcAft>
              <a:buFont typeface="Wingdings" panose="05000000000000000000" pitchFamily="2" charset="2"/>
              <a:buChar char="q"/>
            </a:pP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01358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Společenské události pro sjednávání obchodních kontaktů</a:t>
            </a:r>
            <a:br>
              <a:rPr lang="cs-CZ" dirty="0"/>
            </a:br>
            <a:endParaRPr lang="cs-CZ" dirty="0"/>
          </a:p>
        </p:txBody>
      </p:sp>
      <p:sp>
        <p:nvSpPr>
          <p:cNvPr id="4" name="Obdélník 3"/>
          <p:cNvSpPr/>
          <p:nvPr/>
        </p:nvSpPr>
        <p:spPr>
          <a:xfrm>
            <a:off x="31988" y="987574"/>
            <a:ext cx="9112012" cy="370357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Hostitel</a:t>
            </a:r>
            <a:r>
              <a:rPr lang="cs-CZ" dirty="0">
                <a:latin typeface="Times New Roman" panose="02020603050405020304" pitchFamily="18" charset="0"/>
                <a:ea typeface="Calibri" panose="020F0502020204030204" pitchFamily="34" charset="0"/>
              </a:rPr>
              <a:t>, který plánuje pracovní oběd, musí ústně nebo telefonicky pozvat hosty. U oficiálních akcí je třeba doručit písemnou pozvánku, kde uvedeme čtvrt hodinový limit určený k seznámení hostů před samotným obědem. Hostitel musí být na místě přítomný jako první. Jako poslední přichází hlavní host</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Pracovní oběd začíná v době mezi 12.-13. </a:t>
            </a:r>
            <a:r>
              <a:rPr lang="cs-CZ" dirty="0" smtClean="0">
                <a:latin typeface="Times New Roman" panose="02020603050405020304" pitchFamily="18" charset="0"/>
                <a:ea typeface="Calibri" panose="020F0502020204030204" pitchFamily="34" charset="0"/>
              </a:rPr>
              <a:t>hodinou. Oficiální </a:t>
            </a:r>
            <a:r>
              <a:rPr lang="cs-CZ" dirty="0">
                <a:latin typeface="Times New Roman" panose="02020603050405020304" pitchFamily="18" charset="0"/>
                <a:ea typeface="Calibri" panose="020F0502020204030204" pitchFamily="34" charset="0"/>
              </a:rPr>
              <a:t>pracovní oběd začíná až ve 14hodin</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Délka pracovního oběda trvá ve většině případů jednu a půl až dvě hodiny </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Podávají se jídla v tomto pořadí: studený předkrm, polévka, teplý předkrm, maso s přílohou, moučník, káva</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Počet nápojů ( kromě kávy) nesmí překročit počet čtyři. Je vhodné mít jeden druh nápoje ke dvěma podávaným chodům. Před zahájením oběda se podává aperitiv ( Martini, </a:t>
            </a:r>
            <a:r>
              <a:rPr lang="cs-CZ" dirty="0" err="1" smtClean="0">
                <a:latin typeface="Times New Roman" panose="02020603050405020304" pitchFamily="18" charset="0"/>
                <a:ea typeface="Calibri" panose="020F0502020204030204" pitchFamily="34" charset="0"/>
              </a:rPr>
              <a:t>Cinzano</a:t>
            </a:r>
            <a:r>
              <a:rPr lang="cs-CZ" dirty="0" smtClean="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228323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4120</TotalTime>
  <Words>2412</Words>
  <Application>Microsoft Office PowerPoint</Application>
  <PresentationFormat>Předvádění na obrazovce (16:9)</PresentationFormat>
  <Paragraphs>139</Paragraphs>
  <Slides>23</Slides>
  <Notes>22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Times New Roman</vt:lpstr>
      <vt:lpstr>Wingdings</vt:lpstr>
      <vt:lpstr>SLU</vt:lpstr>
      <vt:lpstr>Název prezentace</vt:lpstr>
      <vt:lpstr>10. Společenské podniky a příležitosti     </vt:lpstr>
      <vt:lpstr>Společenské podniky </vt:lpstr>
      <vt:lpstr>Společenské podniky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Společenské události pro sjednávání obchodních kontaktů </vt:lpstr>
      <vt:lpstr>Pozvání a pozvánky </vt:lpstr>
      <vt:lpstr>Pozvání a pozvánky </vt:lpstr>
      <vt:lpstr>Pozvání a pozvánky </vt:lpstr>
      <vt:lpstr>Elektronické vizitky </vt:lpstr>
      <vt:lpstr>Rozdíly ve vizitkách v jednotlivých státech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240</cp:revision>
  <dcterms:created xsi:type="dcterms:W3CDTF">2016-07-06T15:42:34Z</dcterms:created>
  <dcterms:modified xsi:type="dcterms:W3CDTF">2018-03-28T14:51:06Z</dcterms:modified>
</cp:coreProperties>
</file>