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513" r:id="rId2"/>
    <p:sldId id="256" r:id="rId3"/>
    <p:sldId id="442" r:id="rId4"/>
    <p:sldId id="498" r:id="rId5"/>
    <p:sldId id="499" r:id="rId6"/>
    <p:sldId id="500" r:id="rId7"/>
    <p:sldId id="501" r:id="rId8"/>
    <p:sldId id="502" r:id="rId9"/>
    <p:sldId id="503" r:id="rId10"/>
    <p:sldId id="504" r:id="rId11"/>
    <p:sldId id="505" r:id="rId12"/>
    <p:sldId id="510" r:id="rId13"/>
    <p:sldId id="511" r:id="rId14"/>
    <p:sldId id="506" r:id="rId15"/>
    <p:sldId id="507" r:id="rId16"/>
    <p:sldId id="508" r:id="rId17"/>
    <p:sldId id="512" r:id="rId18"/>
    <p:sldId id="509" r:id="rId19"/>
    <p:sldId id="480" r:id="rId20"/>
    <p:sldId id="29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696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660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08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485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916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8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241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188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809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92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44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901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543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10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7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Společenský a diplomatický protokol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3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smtClean="0"/>
              <a:t>diplomatické a  nediplomatické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Diplomatické orgány </a:t>
            </a:r>
            <a:r>
              <a:rPr lang="cs-CZ" sz="2000" dirty="0"/>
              <a:t>: mají politické funkce, a proto mají zastupitelskou tj. </a:t>
            </a:r>
            <a:r>
              <a:rPr lang="cs-CZ" sz="2000" dirty="0" smtClean="0"/>
              <a:t>reprezentační povahu</a:t>
            </a:r>
            <a:r>
              <a:rPr lang="cs-CZ" sz="2000" dirty="0"/>
              <a:t>, což znamená, že po akreditaci u cizího státu již </a:t>
            </a:r>
            <a:r>
              <a:rPr lang="cs-CZ" sz="2000" dirty="0" smtClean="0"/>
              <a:t>nepotřebují </a:t>
            </a:r>
            <a:r>
              <a:rPr lang="cs-CZ" sz="2000" dirty="0"/>
              <a:t>žádných </a:t>
            </a:r>
            <a:r>
              <a:rPr lang="cs-CZ" sz="2000" dirty="0" smtClean="0"/>
              <a:t>zvláštních plných </a:t>
            </a:r>
            <a:r>
              <a:rPr lang="cs-CZ" sz="2000" dirty="0"/>
              <a:t>mocí pro své služební úkony.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Za </a:t>
            </a:r>
            <a:r>
              <a:rPr lang="cs-CZ" sz="2000" dirty="0"/>
              <a:t>jejich úkony a </a:t>
            </a:r>
            <a:r>
              <a:rPr lang="cs-CZ" sz="2000" dirty="0" smtClean="0"/>
              <a:t>činy </a:t>
            </a:r>
            <a:r>
              <a:rPr lang="cs-CZ" sz="2000" dirty="0"/>
              <a:t>nese </a:t>
            </a:r>
            <a:r>
              <a:rPr lang="cs-CZ" sz="2000" dirty="0" smtClean="0"/>
              <a:t>odpovědnost </a:t>
            </a:r>
            <a:r>
              <a:rPr lang="cs-CZ" sz="2000" dirty="0"/>
              <a:t>vláda.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Požívají zvláštních výsad a imunit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Nediplomatické orgány: </a:t>
            </a:r>
            <a:r>
              <a:rPr lang="cs-CZ" sz="2000" dirty="0"/>
              <a:t>nemají politické funkce ani zastupitelskou povahu. Tyto </a:t>
            </a:r>
            <a:r>
              <a:rPr lang="cs-CZ" sz="2000" dirty="0" smtClean="0"/>
              <a:t>orgány jsou </a:t>
            </a:r>
            <a:r>
              <a:rPr lang="cs-CZ" sz="2000" dirty="0"/>
              <a:t>již svými plnými mocemi omezeny na </a:t>
            </a:r>
            <a:r>
              <a:rPr lang="cs-CZ" sz="2000" dirty="0" smtClean="0"/>
              <a:t>věci </a:t>
            </a:r>
            <a:r>
              <a:rPr lang="cs-CZ" sz="2000" dirty="0"/>
              <a:t>nepolitické, </a:t>
            </a:r>
            <a:r>
              <a:rPr lang="cs-CZ" sz="2000" dirty="0" smtClean="0"/>
              <a:t>např. </a:t>
            </a:r>
            <a:r>
              <a:rPr lang="cs-CZ" sz="2000" dirty="0"/>
              <a:t>konzulové, </a:t>
            </a:r>
            <a:r>
              <a:rPr lang="cs-CZ" sz="2000" dirty="0" smtClean="0"/>
              <a:t>obchodní agenti </a:t>
            </a:r>
            <a:r>
              <a:rPr lang="cs-CZ" sz="2000" dirty="0"/>
              <a:t>apod.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Konzulové jsou považováni za stálé nediplomatické zástupce, i když obsah jejich </a:t>
            </a:r>
            <a:r>
              <a:rPr lang="cs-CZ" sz="2000" dirty="0" smtClean="0"/>
              <a:t>činnosti se postupně mění</a:t>
            </a:r>
            <a:r>
              <a:rPr lang="cs-CZ" sz="2000" dirty="0"/>
              <a:t>. Mezistátní vztahy se dnes dotýkají nejen otázek politických, ale </a:t>
            </a:r>
            <a:r>
              <a:rPr lang="cs-CZ" sz="2000" dirty="0" smtClean="0"/>
              <a:t>i hospodářských</a:t>
            </a:r>
            <a:r>
              <a:rPr lang="cs-CZ" sz="2000" dirty="0"/>
              <a:t>, kulturních, </a:t>
            </a:r>
            <a:r>
              <a:rPr lang="cs-CZ" sz="2000" dirty="0" smtClean="0"/>
              <a:t>vědecké </a:t>
            </a:r>
            <a:r>
              <a:rPr lang="cs-CZ" sz="2000" dirty="0"/>
              <a:t>a technické spolupráce </a:t>
            </a:r>
            <a:r>
              <a:rPr lang="cs-CZ" sz="2000" dirty="0" smtClean="0"/>
              <a:t>apod.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2740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Stálé a dočasné diplomatické mise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Stálé diplomatické mise </a:t>
            </a:r>
            <a:r>
              <a:rPr lang="cs-CZ" sz="2000" dirty="0"/>
              <a:t>- jsou velvyslanectví a vyslanectví, obchodní </a:t>
            </a:r>
            <a:r>
              <a:rPr lang="cs-CZ" sz="2000" dirty="0" smtClean="0"/>
              <a:t>oddělení</a:t>
            </a:r>
            <a:r>
              <a:rPr lang="cs-CZ" sz="2000" dirty="0"/>
              <a:t>, </a:t>
            </a:r>
            <a:r>
              <a:rPr lang="cs-CZ" sz="2000" dirty="0" smtClean="0"/>
              <a:t>stálí zástupci </a:t>
            </a:r>
            <a:r>
              <a:rPr lang="cs-CZ" sz="2000" dirty="0"/>
              <a:t>a stálé delegace u mezinárodních organizací, </a:t>
            </a:r>
            <a:r>
              <a:rPr lang="cs-CZ" sz="2000" dirty="0" smtClean="0"/>
              <a:t>např. </a:t>
            </a:r>
            <a:r>
              <a:rPr lang="cs-CZ" sz="2000" dirty="0"/>
              <a:t>v OSN, </a:t>
            </a:r>
            <a:r>
              <a:rPr lang="cs-CZ" sz="2000" dirty="0" smtClean="0"/>
              <a:t>při </a:t>
            </a:r>
            <a:r>
              <a:rPr lang="cs-CZ" sz="2000" dirty="0"/>
              <a:t>NATO nebo </a:t>
            </a:r>
            <a:r>
              <a:rPr lang="cs-CZ" sz="2000" dirty="0" smtClean="0"/>
              <a:t>při </a:t>
            </a:r>
            <a:r>
              <a:rPr lang="cs-CZ" sz="2000" dirty="0"/>
              <a:t>EU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Stálé nediplomatické mise </a:t>
            </a:r>
            <a:r>
              <a:rPr lang="cs-CZ" sz="2000" dirty="0"/>
              <a:t>- jsou </a:t>
            </a:r>
            <a:r>
              <a:rPr lang="cs-CZ" sz="2000" dirty="0" smtClean="0"/>
              <a:t>např. </a:t>
            </a:r>
            <a:r>
              <a:rPr lang="cs-CZ" sz="2000" dirty="0"/>
              <a:t>konzulární </a:t>
            </a:r>
            <a:r>
              <a:rPr lang="cs-CZ" sz="2000" dirty="0" smtClean="0"/>
              <a:t>úřady.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Dočasné </a:t>
            </a:r>
            <a:r>
              <a:rPr lang="cs-CZ" sz="2000" b="1" dirty="0"/>
              <a:t>diplomatické mise </a:t>
            </a:r>
            <a:r>
              <a:rPr lang="cs-CZ" sz="2000" dirty="0"/>
              <a:t>- jsou to </a:t>
            </a:r>
            <a:r>
              <a:rPr lang="cs-CZ" sz="2000" dirty="0" smtClean="0"/>
              <a:t>např. občasné </a:t>
            </a:r>
            <a:r>
              <a:rPr lang="cs-CZ" sz="2000" dirty="0"/>
              <a:t>delegace vyslané na </a:t>
            </a:r>
            <a:r>
              <a:rPr lang="cs-CZ" sz="2000" dirty="0" smtClean="0"/>
              <a:t>mezinárodní kongresy </a:t>
            </a:r>
            <a:r>
              <a:rPr lang="cs-CZ" sz="2000" dirty="0"/>
              <a:t>a konference, oficiální zástupci vysíláni do </a:t>
            </a:r>
            <a:r>
              <a:rPr lang="cs-CZ" sz="2000" dirty="0" smtClean="0"/>
              <a:t>zahraniční při různých slavnostních příležitostech </a:t>
            </a:r>
            <a:r>
              <a:rPr lang="cs-CZ" sz="2000" dirty="0"/>
              <a:t>jako je </a:t>
            </a:r>
            <a:r>
              <a:rPr lang="cs-CZ" sz="2000" dirty="0" smtClean="0"/>
              <a:t>např. </a:t>
            </a:r>
            <a:r>
              <a:rPr lang="cs-CZ" sz="2000" dirty="0"/>
              <a:t>korunovace hlavy státu, </a:t>
            </a:r>
            <a:r>
              <a:rPr lang="cs-CZ" sz="2000" dirty="0" smtClean="0"/>
              <a:t>pohřby atd.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Patří </a:t>
            </a:r>
            <a:r>
              <a:rPr lang="cs-CZ" sz="2000" dirty="0"/>
              <a:t>sem také zvláštní </a:t>
            </a:r>
            <a:r>
              <a:rPr lang="cs-CZ" sz="2000" dirty="0" smtClean="0"/>
              <a:t>mise (hovoříme </a:t>
            </a:r>
            <a:r>
              <a:rPr lang="cs-CZ" sz="2000" dirty="0"/>
              <a:t>o tzv. diplomacii ad hoc), které se vysílají do </a:t>
            </a:r>
            <a:r>
              <a:rPr lang="cs-CZ" sz="2000" dirty="0" smtClean="0"/>
              <a:t>zahraničí dočasně </a:t>
            </a:r>
            <a:r>
              <a:rPr lang="cs-CZ" sz="2000" dirty="0"/>
              <a:t>za </a:t>
            </a:r>
            <a:r>
              <a:rPr lang="cs-CZ" sz="2000" dirty="0" smtClean="0"/>
              <a:t>účelem splnění nějakého </a:t>
            </a:r>
            <a:r>
              <a:rPr lang="cs-CZ" sz="2000" dirty="0"/>
              <a:t>úkolu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Dočasné </a:t>
            </a:r>
            <a:r>
              <a:rPr lang="cs-CZ" sz="2000" b="1" dirty="0"/>
              <a:t>nediplomatické mise </a:t>
            </a:r>
            <a:r>
              <a:rPr lang="cs-CZ" sz="2000" dirty="0"/>
              <a:t>- jsou to </a:t>
            </a:r>
            <a:r>
              <a:rPr lang="cs-CZ" sz="2000" dirty="0" smtClean="0"/>
              <a:t>např. různí </a:t>
            </a:r>
            <a:r>
              <a:rPr lang="cs-CZ" sz="2000" dirty="0"/>
              <a:t>delegáti, </a:t>
            </a:r>
            <a:r>
              <a:rPr lang="cs-CZ" sz="2000" dirty="0" smtClean="0"/>
              <a:t>komisaři </a:t>
            </a:r>
            <a:r>
              <a:rPr lang="cs-CZ" sz="2000" dirty="0"/>
              <a:t>v oblasti </a:t>
            </a:r>
            <a:r>
              <a:rPr lang="cs-CZ" sz="2000" dirty="0" smtClean="0"/>
              <a:t>technických nebo </a:t>
            </a:r>
            <a:r>
              <a:rPr lang="cs-CZ" sz="2000" dirty="0"/>
              <a:t>kulturních </a:t>
            </a:r>
            <a:r>
              <a:rPr lang="cs-CZ" sz="2000" dirty="0" smtClean="0"/>
              <a:t>styků apod.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74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Diplomatické mise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Mezi nejvýznamnější zahraniční orgány pro mezinárodní styky patří </a:t>
            </a:r>
            <a:r>
              <a:rPr lang="cs-CZ" sz="2000" b="1" dirty="0"/>
              <a:t>diplomatická mise</a:t>
            </a:r>
            <a:r>
              <a:rPr lang="cs-CZ" sz="2000" b="1" dirty="0" smtClean="0"/>
              <a:t>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K základním právům každého svrchovaného státu patří právo na diplomatické styky, tj. právo zřizovat stálé diplomatické mise a vysílat a přijímat diplomatické </a:t>
            </a:r>
            <a:r>
              <a:rPr lang="cs-CZ" sz="2000" dirty="0" smtClean="0"/>
              <a:t>zástupce.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Diplomatické </a:t>
            </a:r>
            <a:r>
              <a:rPr lang="cs-CZ" sz="2000" dirty="0"/>
              <a:t>styky mezi státy a výsady a imunity stálých diplomatických misí a jejich členů byly dříve upraveny obyčejovým mezinárodním právem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Funkce diplomatické mise spočívají mimo jiné v zastupování vysílajícího státu ve státě přijímacím, v chránění zájmů vysílajícího státu a jeho příslušníků ve státě přijímajícím v rozsahu dovoleném mezinárodním právem, v jednání s vládou přijímajícího státu. Dalšími </a:t>
            </a:r>
            <a:r>
              <a:rPr lang="cs-CZ" sz="2000" dirty="0" smtClean="0"/>
              <a:t>funkce jsou uvedeny ve </a:t>
            </a:r>
            <a:r>
              <a:rPr lang="cs-CZ" sz="2000" dirty="0"/>
              <a:t>Vídeňské </a:t>
            </a:r>
            <a:r>
              <a:rPr lang="cs-CZ" sz="2000" dirty="0" smtClean="0"/>
              <a:t>úmluvě.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Vysílajícím státem se označuje stát, který vysílá svou misi na území cizího státu a přijímajícím státem je stát, na jehož území bude mise vykonávat svou činnost.</a:t>
            </a:r>
          </a:p>
        </p:txBody>
      </p:sp>
    </p:spTree>
    <p:extLst>
      <p:ext uri="{BB962C8B-B14F-4D97-AF65-F5344CB8AC3E}">
        <p14:creationId xmlns:p14="http://schemas.microsoft.com/office/powerpoint/2010/main" val="42429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Diplomatické mise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Diplomatická mise se skládá z </a:t>
            </a:r>
            <a:r>
              <a:rPr lang="cs-CZ" sz="2000" b="1" dirty="0"/>
              <a:t>vedoucího mise a členů personálu mise</a:t>
            </a:r>
            <a:r>
              <a:rPr lang="cs-CZ" sz="2000" b="1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Členy </a:t>
            </a:r>
            <a:r>
              <a:rPr lang="cs-CZ" sz="2000" dirty="0"/>
              <a:t>personálu mise jsou </a:t>
            </a:r>
            <a:r>
              <a:rPr lang="cs-CZ" sz="2000" b="1" dirty="0"/>
              <a:t>členové diplomatického personálu, </a:t>
            </a:r>
            <a:r>
              <a:rPr lang="cs-CZ" sz="2000" dirty="0"/>
              <a:t>tj. členové mise, kteří mají diplomatickou hodnost, velvyslanec, vyslanec, chargé d´ </a:t>
            </a:r>
            <a:r>
              <a:rPr lang="cs-CZ" sz="2000" dirty="0" err="1"/>
              <a:t>affaires</a:t>
            </a:r>
            <a:r>
              <a:rPr lang="cs-CZ" sz="2000" dirty="0"/>
              <a:t>, rada-ministr, velvyslanecký rada, tajemníci, různí odborní přidělenci, např. vojenský, letecký, námořní, obchodní, kulturní apod. Personál mise tvoří dále administrativní a technický personál, tj. sekretářky, písařky apod. a personál služební, řidiči, zahradníci atd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Diplomatická mise a členové jejího personálu požívají výsady a imunity. Výsady a imunity poskytované jednotlivým členům mise se odlišují podle jednotlivých kategorií personálu. 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</a:t>
            </a:r>
            <a:r>
              <a:rPr lang="cs-CZ" sz="2000" dirty="0"/>
              <a:t>největším rozsahu jsou poskytovány výsady a imunity členům diplomatického personálu. Rozsah výsad a imunit u služebního personálu je nejomezenější.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384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Vnitřní </a:t>
            </a:r>
            <a:r>
              <a:rPr lang="cs-CZ" dirty="0"/>
              <a:t>orgány státu pro oblast </a:t>
            </a:r>
            <a:r>
              <a:rPr lang="cs-CZ" dirty="0" smtClean="0"/>
              <a:t>zahraničních styků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04233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Každý stát má konkrétní </a:t>
            </a:r>
            <a:r>
              <a:rPr lang="cs-CZ" dirty="0" smtClean="0"/>
              <a:t>představy </a:t>
            </a:r>
            <a:r>
              <a:rPr lang="cs-CZ" dirty="0"/>
              <a:t>o svých vztazích s jinými státy.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Uskutečňováním těchto představ </a:t>
            </a:r>
            <a:r>
              <a:rPr lang="cs-CZ" dirty="0"/>
              <a:t>jsou </a:t>
            </a:r>
            <a:r>
              <a:rPr lang="cs-CZ" dirty="0" smtClean="0"/>
              <a:t>pověřovány </a:t>
            </a:r>
            <a:r>
              <a:rPr lang="cs-CZ" dirty="0"/>
              <a:t>orgány a instituce státu, a to jednak v oblasti zákonodárné, </a:t>
            </a:r>
            <a:r>
              <a:rPr lang="cs-CZ" dirty="0" smtClean="0"/>
              <a:t>jednak v </a:t>
            </a:r>
            <a:r>
              <a:rPr lang="cs-CZ" dirty="0"/>
              <a:t>oblasti výkonné.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Vznik těchto orgánů, </a:t>
            </a:r>
            <a:r>
              <a:rPr lang="cs-CZ" dirty="0"/>
              <a:t>jejich práva a povinnosti, upravuje obvykle </a:t>
            </a:r>
            <a:r>
              <a:rPr lang="cs-CZ" dirty="0" smtClean="0"/>
              <a:t>ústava nebo </a:t>
            </a:r>
            <a:r>
              <a:rPr lang="cs-CZ" dirty="0"/>
              <a:t>jiné zákonné </a:t>
            </a:r>
            <a:r>
              <a:rPr lang="cs-CZ" dirty="0" smtClean="0"/>
              <a:t>normy.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Zákonodárný sbor </a:t>
            </a:r>
            <a:r>
              <a:rPr lang="cs-CZ" dirty="0"/>
              <a:t>schvaluje zákony upravující pravomoci hlavy státu a ostatních </a:t>
            </a:r>
            <a:r>
              <a:rPr lang="cs-CZ" dirty="0" smtClean="0"/>
              <a:t>ústavních činitelů, vyjadřuje se </a:t>
            </a:r>
            <a:r>
              <a:rPr lang="cs-CZ" dirty="0"/>
              <a:t>k politice vlády, </a:t>
            </a:r>
            <a:r>
              <a:rPr lang="cs-CZ" dirty="0" smtClean="0"/>
              <a:t>včetně </a:t>
            </a:r>
            <a:r>
              <a:rPr lang="cs-CZ" dirty="0"/>
              <a:t>politiky </a:t>
            </a:r>
            <a:r>
              <a:rPr lang="cs-CZ" dirty="0" smtClean="0"/>
              <a:t>směrem </a:t>
            </a:r>
            <a:r>
              <a:rPr lang="cs-CZ" dirty="0"/>
              <a:t>k </a:t>
            </a:r>
            <a:r>
              <a:rPr lang="cs-CZ" dirty="0" smtClean="0"/>
              <a:t>zahraničí.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Prezident </a:t>
            </a:r>
            <a:r>
              <a:rPr lang="cs-CZ" b="1" dirty="0" smtClean="0"/>
              <a:t>republiky: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zastupuje </a:t>
            </a:r>
            <a:r>
              <a:rPr lang="cs-CZ" dirty="0"/>
              <a:t>stát navenek,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sjednává </a:t>
            </a:r>
            <a:r>
              <a:rPr lang="cs-CZ" dirty="0"/>
              <a:t>a ratifikuje mezinárodní smlouvy; sjednávání mezinárodních smluv </a:t>
            </a:r>
            <a:r>
              <a:rPr lang="cs-CZ" dirty="0" smtClean="0"/>
              <a:t>může přenést </a:t>
            </a:r>
            <a:r>
              <a:rPr lang="cs-CZ" dirty="0"/>
              <a:t>na vládu, nebo s jejím souhlasem na jednotlivé cleny,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Přijímá vedoucí </a:t>
            </a:r>
            <a:r>
              <a:rPr lang="cs-CZ" dirty="0"/>
              <a:t>zastupitelských misí,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Pověřuje a </a:t>
            </a:r>
            <a:r>
              <a:rPr lang="cs-CZ" dirty="0"/>
              <a:t>odvolává vedoucí zastupitelských misí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515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Konzulární úřad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0423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Konzulární úřad (konzulát) </a:t>
            </a:r>
            <a:r>
              <a:rPr lang="cs-CZ" dirty="0"/>
              <a:t>je zahraniční orgán státu zřízený na území druhého státu za účelem ochrany zájmů vysílajícího státu a jeho příslušníků, tj. fyzických i právnických osob a k plnění určitých správních, hospodářských a občanskoprávních funkcí.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Úkolem konzulární služby je poskytovat pomoc v rozmanitých životních situacích, do kterých se naši občané mohou během svého pobytu v zahraničí dostat a které nejsou schopni řešit vlastními silami. Velmi často se jedná o pomoc v nouzi, například při nehodách, závažných onemocněních, ztrátě dokladů, či omezení osobní svobody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Konzulární </a:t>
            </a:r>
            <a:r>
              <a:rPr lang="cs-CZ" dirty="0"/>
              <a:t>úřady v minulosti na rozdíl od diplomatických misí nezastupovaly stát všestranně, neměly reprezentativní povahu a plnily převážně administrativní a nikoli politické </a:t>
            </a:r>
            <a:r>
              <a:rPr lang="cs-CZ" dirty="0" smtClean="0"/>
              <a:t>funkce.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Toto původně velmi ostré rozlišení mezi oběma státními orgány se v poslední době stírá, a to v obou směrech.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1906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Konzulární úřad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0423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Diplomatická mise </a:t>
            </a:r>
            <a:r>
              <a:rPr lang="cs-CZ" dirty="0"/>
              <a:t>plní zpravidla i konzulární funkce a mívá pro ten účel vlastní konzulární oddělení.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Konzulární úřady plní naopak i některé reprezentativní úkoly politického rázu. Přímo Vídeňská úmluva o konzulárních stycích z roku 1963 umožňuje, aby ve státě, ve kterém nemá vysílající stát diplomatickou misi, pověřil konzulárního úředníka výkonem diplomatických úkonů, jestliže s tím souhlasí přijímající stát.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Pokud </a:t>
            </a:r>
            <a:r>
              <a:rPr lang="cs-CZ" dirty="0"/>
              <a:t>jde o rozsah výsad a imunit, jsou zde určité rozdíly, což vyplývá z odlišnosti hlavních funkcí obou orgánů.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Výsady </a:t>
            </a:r>
            <a:r>
              <a:rPr lang="cs-CZ" dirty="0"/>
              <a:t>a imunity konzulárních úřadů a jejich personálu jsou omezenější, jak vyplývá z jednotlivých ustanovení Vídeňské úmluvy o konzulárních stycích z r. 1963 a jsou výrazněji omezeny na výkon konzulárních funkcí členů konzulárního úřadu, tj. konzulárních úředníků (osoby pověřené výkonem konzulárních funkcí, jako vedoucí nebo tajemníci), konzulárních zaměstnanců (překladatelé, sekretářky, účetní apod.) a služebního personálu (domovník, zahradník apod</a:t>
            </a:r>
            <a:r>
              <a:rPr lang="cs-CZ" dirty="0" smtClean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4478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Konzulární úřad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04233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Jakou pomoc lze tedy od českých zastupitelských úřadů v zahraničí očekávat: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vystavení </a:t>
            </a:r>
            <a:r>
              <a:rPr lang="cs-CZ" sz="1900" dirty="0"/>
              <a:t>cestovního průkazu při ztrátě cestovního </a:t>
            </a:r>
            <a:r>
              <a:rPr lang="cs-CZ" sz="1900" dirty="0" smtClean="0"/>
              <a:t>dokladu,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poskytnutí informací, příp. pomoci při obstarání finančních </a:t>
            </a:r>
            <a:r>
              <a:rPr lang="cs-CZ" sz="1900" dirty="0" smtClean="0"/>
              <a:t>prostředků,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informování příbuzných při nehodách a úmrtích (v případě, že byly zastupitelskému úřadu ohlášeny</a:t>
            </a:r>
            <a:r>
              <a:rPr lang="cs-CZ" sz="1900" dirty="0" smtClean="0"/>
              <a:t>),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poskytování kontaktních údajů pro nezávislý výběr lékařů, zdravotnických zařízení, advokátů, </a:t>
            </a:r>
            <a:r>
              <a:rPr lang="cs-CZ" sz="1900" dirty="0" smtClean="0"/>
              <a:t>tlumočníků,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pomoc při repatriaci nemocných, zraněných nebo </a:t>
            </a:r>
            <a:r>
              <a:rPr lang="cs-CZ" sz="1900" dirty="0" smtClean="0"/>
              <a:t>zemřelých,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v případě omezení osobní svobody předávání informací příbuzným, zprostředkování právního zástupce na náklady zatčených </a:t>
            </a:r>
            <a:r>
              <a:rPr lang="cs-CZ" sz="1900" dirty="0" smtClean="0"/>
              <a:t>osob,</a:t>
            </a: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pomoc při zajišťování návštěv uvězněných osob (v případě, že omezení svobody bylo zastupitelskému úřadu ohlášeno</a:t>
            </a:r>
            <a:r>
              <a:rPr lang="cs-CZ" sz="1900" dirty="0" smtClean="0"/>
              <a:t>), apod.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9242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Konzulární úřad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04233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Co naopak český </a:t>
            </a:r>
            <a:r>
              <a:rPr lang="cs-CZ" sz="1900" b="1" dirty="0"/>
              <a:t>zastupitelský úřad udělat nemůže</a:t>
            </a:r>
            <a:r>
              <a:rPr lang="cs-CZ" sz="1900" b="1" dirty="0" smtClean="0"/>
              <a:t>:</a:t>
            </a:r>
            <a:endParaRPr lang="cs-CZ" sz="1900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    platit účty za hotelové a jiné služby, pokuty, poplatky za pobyt v nemocnici a kauce při omezení osobní </a:t>
            </a:r>
            <a:r>
              <a:rPr lang="cs-CZ" sz="1900" dirty="0" smtClean="0"/>
              <a:t>svobody,</a:t>
            </a:r>
            <a:endParaRPr lang="cs-CZ" sz="19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    financovat další pobyt v zahraničí při ztrátě finančních </a:t>
            </a:r>
            <a:r>
              <a:rPr lang="cs-CZ" sz="1900" dirty="0" smtClean="0"/>
              <a:t>prostředků,</a:t>
            </a:r>
            <a:endParaRPr lang="cs-CZ" sz="19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    vykonávat činnosti, které mají v náplni práce komerční instituce jako jsou banky, cestovní kanceláře, zdravotní pojišťovny, advokáti, tlumočníci a detektivní </a:t>
            </a:r>
            <a:r>
              <a:rPr lang="cs-CZ" sz="1900" dirty="0" smtClean="0"/>
              <a:t>kanceláře,</a:t>
            </a:r>
            <a:endParaRPr lang="cs-CZ" sz="19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    vykonávat činnosti poštovního či pracovního </a:t>
            </a:r>
            <a:r>
              <a:rPr lang="cs-CZ" sz="1900" dirty="0" smtClean="0"/>
              <a:t>úřadu,</a:t>
            </a:r>
            <a:endParaRPr lang="cs-CZ" sz="19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    poskytovat pomoc při obstarání víza cizího státu a zaručit vstup na území cizího státu, pokud občan nemá platný pas, resp. </a:t>
            </a:r>
            <a:r>
              <a:rPr lang="cs-CZ" sz="1900" dirty="0" smtClean="0"/>
              <a:t>vízum,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garantovat lepší péči v nemocnicích či zacházení ve věznicích, než je místní </a:t>
            </a:r>
            <a:r>
              <a:rPr lang="cs-CZ" sz="1900" dirty="0" smtClean="0"/>
              <a:t>standard,</a:t>
            </a:r>
            <a:endParaRPr lang="cs-CZ" sz="19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provádět vyšetřování protiprávního jednání, zasahovat do probíhajících soudních řízení a vyvíjet činnost jako obhájce u </a:t>
            </a:r>
            <a:r>
              <a:rPr lang="cs-CZ" sz="1900" dirty="0" smtClean="0"/>
              <a:t>soudu, apod.</a:t>
            </a:r>
          </a:p>
        </p:txBody>
      </p:sp>
    </p:spTree>
    <p:extLst>
      <p:ext uri="{BB962C8B-B14F-4D97-AF65-F5344CB8AC3E}">
        <p14:creationId xmlns:p14="http://schemas.microsoft.com/office/powerpoint/2010/main" val="35720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GULLOVÁ, S., 2013. Mezinárodní obchodní a diplomatický protokol. 3., doplněné a </a:t>
            </a:r>
            <a:r>
              <a:rPr lang="cs-CZ" sz="2100" dirty="0" err="1" smtClean="0"/>
              <a:t>přepr</a:t>
            </a:r>
            <a:r>
              <a:rPr lang="cs-CZ" sz="2100" dirty="0" smtClean="0"/>
              <a:t>. vydání</a:t>
            </a:r>
            <a:r>
              <a:rPr lang="cs-CZ" sz="2100" dirty="0"/>
              <a:t>. Praha: </a:t>
            </a:r>
            <a:r>
              <a:rPr lang="cs-CZ" sz="2100" dirty="0" err="1"/>
              <a:t>Grada</a:t>
            </a:r>
            <a:r>
              <a:rPr lang="cs-CZ" sz="2100" dirty="0"/>
              <a:t> </a:t>
            </a:r>
            <a:r>
              <a:rPr lang="cs-CZ" sz="2100" dirty="0" err="1" smtClean="0"/>
              <a:t>Publishing</a:t>
            </a:r>
            <a:r>
              <a:rPr lang="cs-CZ" sz="2100" dirty="0" smtClean="0"/>
              <a:t>. ISBN </a:t>
            </a:r>
            <a:r>
              <a:rPr lang="cs-CZ" sz="2100" dirty="0"/>
              <a:t>978–80-247-4418-6.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MATHÉ</a:t>
            </a:r>
            <a:r>
              <a:rPr lang="cs-CZ" sz="2100" dirty="0"/>
              <a:t>, I. a L. ŠPAČEK, 2005. Etiketa. Praha: BB art. ISBN 80-7341-564-X.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NĚMČANSKÝ, M., 2011. Společenský, diplomatický a obchodní protokol. SU OPF Karviná, ISBN 978-80-7248-636-6.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SMEJKAL, V. a H. S. BACHRACHOVÁ, 2011. Velký lexikon společenského chování. 2. rozšířené vyd. Praha: </a:t>
            </a:r>
            <a:r>
              <a:rPr lang="cs-CZ" sz="2100" dirty="0" err="1"/>
              <a:t>Grada</a:t>
            </a:r>
            <a:r>
              <a:rPr lang="cs-CZ" sz="2100" dirty="0"/>
              <a:t> </a:t>
            </a:r>
            <a:r>
              <a:rPr lang="cs-CZ" sz="2100" dirty="0" err="1"/>
              <a:t>Publishing</a:t>
            </a:r>
            <a:r>
              <a:rPr lang="cs-CZ" sz="2100" dirty="0"/>
              <a:t>. ISBN 978-80-247-3650-1</a:t>
            </a:r>
            <a:r>
              <a:rPr lang="cs-CZ" sz="21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ŠPAČEK, L, 2008. Nová velká kniha etikety. Praha:	Mladá fronta. ISBN 978-80-204-1954-5</a:t>
            </a:r>
            <a:r>
              <a:rPr lang="cs-CZ" sz="21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Webové stránky MZV ČR.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9990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Diplomatické 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styky a diplomatický protokol</a:t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Společenský a diplomatický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protokol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41" y="1779662"/>
            <a:ext cx="5162922" cy="226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072" y="1425316"/>
            <a:ext cx="3542083" cy="25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Diplomacie a diplomatické styky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87574"/>
            <a:ext cx="9112012" cy="4183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Pojem diplomacie v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dnešním slova smyslu se používá od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18.století.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Nejčastěji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 v nich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objevuje konstatování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že diplomacie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představuje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zastupování státu navenek a vedení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jednání v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zájmu státu s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představiteli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jiných suverénních státu.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Diplomacie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je tedy chápána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jako souhrn nástrojů zahraniční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politiky státu k prosazování jeho zájmu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především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zahraničí.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Definice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R.P.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Barstona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„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Diplomacie se zabývá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řízením vztahů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mezi státy a mezi státy a dalšími subjekty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“. 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 70. létech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 objevuje pojem „moderní diplomacie“, kterou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např.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E.Satow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definuje,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jako „využití vzdělanosti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taktu k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uskutečňování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oficiálních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vztahů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mezi vládami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nezávislých států“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Diplomacie a diplomatické styky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87574"/>
            <a:ext cx="9112012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Vzhledem k tomu, že jednání jsou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často zaměřena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určité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oblasti (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např.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oblast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kultury, vojenskou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obchodní, kulturní, sportovní, parlamentní apod.), vyžadují tato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jednání speciální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odbornou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přípravu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odborné znalosti a i samotná jednání mají svá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specifika, vznikají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nové,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relativně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samostatné oblasti a metody, které diplomacie využívá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takovým oblastem patří např.: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agrární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diplomacie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– vznikla zejména díky specifikum v mezinárodním obchodování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 zemědělskými výrobky,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bezpečnostní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diplomacie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zaměřená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naplňování bezpečnostní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politiky státu 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jeho bezpečnostních zájmů,</a:t>
            </a:r>
          </a:p>
        </p:txBody>
      </p:sp>
    </p:spTree>
    <p:extLst>
      <p:ext uri="{BB962C8B-B14F-4D97-AF65-F5344CB8AC3E}">
        <p14:creationId xmlns:p14="http://schemas.microsoft.com/office/powerpoint/2010/main" val="21927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Diplomacie a diplomatické styky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87574"/>
            <a:ext cx="9112012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ekonomická (obchodní) diplomacie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zaměřená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na aktivity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různých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vládních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 nevládních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subjektu a institucí,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směřujících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vytváření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podmínek pro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uplatňování ekonomických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obchodních zájmu státu 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zahraničí.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kulturní diplomacie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cílem je posílit dobré jméno státu 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zahraničí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 rámci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kulturních aktivit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(koncerty, filmová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představení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výstavy, apod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.)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sportovní diplomacie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– využívání sportovních akcí k propagaci svých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cílů.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vojenská diplomacie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zabývá se otázkami, které jsou spojeny s armádou nebo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obranou.</a:t>
            </a:r>
          </a:p>
        </p:txBody>
      </p:sp>
    </p:spTree>
    <p:extLst>
      <p:ext uri="{BB962C8B-B14F-4D97-AF65-F5344CB8AC3E}">
        <p14:creationId xmlns:p14="http://schemas.microsoft.com/office/powerpoint/2010/main" val="8060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Diplomatický protokol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900" dirty="0"/>
              <a:t>Slovo protokol je odvozeno od </a:t>
            </a:r>
            <a:r>
              <a:rPr lang="cs-CZ" sz="1900" dirty="0" smtClean="0"/>
              <a:t>řeckého </a:t>
            </a:r>
            <a:r>
              <a:rPr lang="cs-CZ" sz="1900" dirty="0"/>
              <a:t>slova </a:t>
            </a:r>
            <a:r>
              <a:rPr lang="cs-CZ" sz="1900" b="1" dirty="0"/>
              <a:t>„</a:t>
            </a:r>
            <a:r>
              <a:rPr lang="cs-CZ" sz="1900" b="1" dirty="0" err="1"/>
              <a:t>protokolos</a:t>
            </a:r>
            <a:r>
              <a:rPr lang="cs-CZ" sz="1900" b="1" dirty="0"/>
              <a:t>“ neboli „po sobe jdoucí“. </a:t>
            </a:r>
            <a:endParaRPr lang="cs-CZ" sz="1900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Stejně jako </a:t>
            </a:r>
            <a:r>
              <a:rPr lang="cs-CZ" sz="1900" dirty="0"/>
              <a:t>se stránky knížky obracejí a po </a:t>
            </a:r>
            <a:r>
              <a:rPr lang="cs-CZ" sz="1900" dirty="0" smtClean="0"/>
              <a:t>straně 5 přichází </a:t>
            </a:r>
            <a:r>
              <a:rPr lang="cs-CZ" sz="1900" dirty="0"/>
              <a:t>strana 6</a:t>
            </a:r>
            <a:r>
              <a:rPr lang="cs-CZ" sz="1900" dirty="0" smtClean="0"/>
              <a:t>, </a:t>
            </a:r>
            <a:r>
              <a:rPr lang="cs-CZ" sz="1900" dirty="0"/>
              <a:t>tak krok za krokem č</a:t>
            </a:r>
            <a:r>
              <a:rPr lang="cs-CZ" sz="1900" dirty="0" smtClean="0"/>
              <a:t>i stránka </a:t>
            </a:r>
            <a:r>
              <a:rPr lang="cs-CZ" sz="1900" dirty="0"/>
              <a:t>za stránkou se odvíjí </a:t>
            </a:r>
            <a:r>
              <a:rPr lang="cs-CZ" sz="1900" dirty="0" smtClean="0"/>
              <a:t>určitá </a:t>
            </a:r>
            <a:r>
              <a:rPr lang="cs-CZ" sz="1900" dirty="0"/>
              <a:t>protokolární akce</a:t>
            </a:r>
            <a:r>
              <a:rPr lang="cs-CZ" sz="19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900" dirty="0"/>
              <a:t>V souvislosti s mezinárodními vztahy se „protokol“ vyskytuje jako </a:t>
            </a:r>
            <a:r>
              <a:rPr lang="cs-CZ" sz="1900" dirty="0" smtClean="0"/>
              <a:t>označení </a:t>
            </a:r>
            <a:r>
              <a:rPr lang="cs-CZ" sz="1900" dirty="0"/>
              <a:t>nebo </a:t>
            </a:r>
            <a:r>
              <a:rPr lang="cs-CZ" sz="1900" dirty="0" smtClean="0"/>
              <a:t>název zápisu </a:t>
            </a:r>
            <a:r>
              <a:rPr lang="cs-CZ" sz="1900" dirty="0"/>
              <a:t>o jednání mezinárodní konference nebo kongresu. </a:t>
            </a:r>
            <a:endParaRPr lang="cs-CZ" sz="19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Výrazem </a:t>
            </a:r>
            <a:r>
              <a:rPr lang="cs-CZ" sz="1900" dirty="0"/>
              <a:t>„protokol“ se </a:t>
            </a:r>
            <a:r>
              <a:rPr lang="cs-CZ" sz="1900" dirty="0" smtClean="0"/>
              <a:t>často také označují některé druhy </a:t>
            </a:r>
            <a:r>
              <a:rPr lang="cs-CZ" sz="1900" dirty="0"/>
              <a:t>mezinárodních smluv a </a:t>
            </a:r>
            <a:r>
              <a:rPr lang="cs-CZ" sz="1900" dirty="0" smtClean="0"/>
              <a:t>dokumentů: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prodloužení mezinárodní dohody, jejíž platnost má </a:t>
            </a:r>
            <a:r>
              <a:rPr lang="cs-CZ" sz="1900" dirty="0" smtClean="0"/>
              <a:t>skončit,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úprava </a:t>
            </a:r>
            <a:r>
              <a:rPr lang="cs-CZ" sz="1900" dirty="0"/>
              <a:t>nebo </a:t>
            </a:r>
            <a:r>
              <a:rPr lang="cs-CZ" sz="1900" dirty="0" smtClean="0"/>
              <a:t>změna </a:t>
            </a:r>
            <a:r>
              <a:rPr lang="cs-CZ" sz="1900" dirty="0"/>
              <a:t>platné dohody. </a:t>
            </a:r>
            <a:r>
              <a:rPr lang="cs-CZ" sz="1900" dirty="0" smtClean="0"/>
              <a:t>Při </a:t>
            </a:r>
            <a:r>
              <a:rPr lang="cs-CZ" sz="1900" dirty="0"/>
              <a:t>dalších dodatcích </a:t>
            </a:r>
            <a:r>
              <a:rPr lang="cs-CZ" sz="1900" dirty="0" smtClean="0"/>
              <a:t>může </a:t>
            </a:r>
            <a:r>
              <a:rPr lang="cs-CZ" sz="1900" dirty="0"/>
              <a:t>být protokol </a:t>
            </a:r>
            <a:r>
              <a:rPr lang="cs-CZ" sz="1900" dirty="0" smtClean="0"/>
              <a:t>označen jako „dodatkový </a:t>
            </a:r>
            <a:r>
              <a:rPr lang="cs-CZ" sz="1900" dirty="0"/>
              <a:t>protokol“, nebo „další </a:t>
            </a:r>
            <a:r>
              <a:rPr lang="cs-CZ" sz="1900" dirty="0" smtClean="0"/>
              <a:t>doplňující </a:t>
            </a:r>
            <a:r>
              <a:rPr lang="cs-CZ" sz="1900" dirty="0"/>
              <a:t>protokol</a:t>
            </a:r>
            <a:r>
              <a:rPr lang="cs-CZ" sz="1900" dirty="0" smtClean="0"/>
              <a:t>“,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/>
              <a:t>protokol jako technický dokument v rámci širší, </a:t>
            </a:r>
            <a:r>
              <a:rPr lang="cs-CZ" sz="1900" dirty="0" smtClean="0"/>
              <a:t>obecnější </a:t>
            </a:r>
            <a:r>
              <a:rPr lang="cs-CZ" sz="1900" dirty="0"/>
              <a:t>dohody,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jako </a:t>
            </a:r>
            <a:r>
              <a:rPr lang="cs-CZ" sz="1900" dirty="0"/>
              <a:t>druh smluvního dokumentu namísto dohody nebo namísto </a:t>
            </a:r>
            <a:r>
              <a:rPr lang="cs-CZ" sz="1900" dirty="0" smtClean="0"/>
              <a:t>výměny </a:t>
            </a:r>
            <a:r>
              <a:rPr lang="cs-CZ" sz="1900" dirty="0"/>
              <a:t>nót.</a:t>
            </a:r>
          </a:p>
        </p:txBody>
      </p:sp>
    </p:spTree>
    <p:extLst>
      <p:ext uri="{BB962C8B-B14F-4D97-AF65-F5344CB8AC3E}">
        <p14:creationId xmlns:p14="http://schemas.microsoft.com/office/powerpoint/2010/main" val="805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Diplomatický protokol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Diplomatický </a:t>
            </a:r>
            <a:r>
              <a:rPr lang="cs-CZ" sz="2000" dirty="0"/>
              <a:t>protokol je soubor pravidel, zásad a formálních konvencí využívaných při oficiálním společenském styku na mezinárodní úrovni. Zároveň také umožňuje vzájemnou komunikaci mezi </a:t>
            </a:r>
            <a:r>
              <a:rPr lang="cs-CZ" sz="2000" dirty="0" smtClean="0"/>
              <a:t>státy.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Předmět diplomatického protokolu je definován Vídeňskou úmluvou o diplomatických stycích a dalšími mezinárodními smlouvami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 </a:t>
            </a:r>
            <a:r>
              <a:rPr lang="cs-CZ" sz="2000" dirty="0"/>
              <a:t>Do předmětu patří formy navázání diplomatických vztahů, ukončení činnosti diplomatické mise, forma zahájení a ukončení konzulární činnosti, pravidla oficiálních návštěv představitelů států v zahraničí, diplomatické přijetí, zásady mezinárodních konferencí a summitů, způsob uzavírání mezinárodních dohod a s tím souvisejících formalit</a:t>
            </a:r>
            <a:r>
              <a:rPr lang="cs-CZ" sz="2000" dirty="0" smtClean="0"/>
              <a:t>, apod.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27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Orgány státu pro mezinárodní styk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Státní orgány </a:t>
            </a:r>
            <a:r>
              <a:rPr lang="cs-CZ" sz="2000" dirty="0" smtClean="0"/>
              <a:t>uskutečňující </a:t>
            </a:r>
            <a:r>
              <a:rPr lang="cs-CZ" sz="2000" dirty="0"/>
              <a:t>mezinárodní </a:t>
            </a:r>
            <a:r>
              <a:rPr lang="cs-CZ" sz="2000" dirty="0" smtClean="0"/>
              <a:t>styky, můžeme dělit </a:t>
            </a:r>
            <a:r>
              <a:rPr lang="cs-CZ" sz="2000" dirty="0"/>
              <a:t>na: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orgány vnitrostátní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orgány zahraniční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K</a:t>
            </a:r>
            <a:r>
              <a:rPr lang="cs-CZ" sz="2000" b="1" dirty="0" smtClean="0"/>
              <a:t> </a:t>
            </a:r>
            <a:r>
              <a:rPr lang="cs-CZ" sz="2000" b="1" dirty="0"/>
              <a:t>vnitrostátním </a:t>
            </a:r>
            <a:r>
              <a:rPr lang="cs-CZ" sz="2000" b="1" dirty="0" smtClean="0"/>
              <a:t>orgánům </a:t>
            </a:r>
            <a:r>
              <a:rPr lang="cs-CZ" sz="2000" dirty="0" smtClean="0"/>
              <a:t>patří především: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hlava </a:t>
            </a:r>
            <a:r>
              <a:rPr lang="cs-CZ" sz="2000" dirty="0"/>
              <a:t>státu, vláda, </a:t>
            </a:r>
            <a:r>
              <a:rPr lang="cs-CZ" sz="2000" dirty="0" smtClean="0"/>
              <a:t>MZV a </a:t>
            </a:r>
            <a:r>
              <a:rPr lang="cs-CZ" sz="2000" dirty="0"/>
              <a:t>v </a:t>
            </a:r>
            <a:r>
              <a:rPr lang="cs-CZ" sz="2000" dirty="0" smtClean="0"/>
              <a:t>některých </a:t>
            </a:r>
            <a:r>
              <a:rPr lang="cs-CZ" sz="2000" dirty="0"/>
              <a:t>zemích i ministerstvo </a:t>
            </a:r>
            <a:r>
              <a:rPr lang="cs-CZ" sz="2000" dirty="0" smtClean="0"/>
              <a:t>zahraničního </a:t>
            </a:r>
            <a:r>
              <a:rPr lang="cs-CZ" sz="2000" dirty="0"/>
              <a:t>obchodu. </a:t>
            </a:r>
            <a:r>
              <a:rPr lang="cs-CZ" sz="2000" dirty="0" smtClean="0"/>
              <a:t>Mezinárodní právo </a:t>
            </a:r>
            <a:r>
              <a:rPr lang="cs-CZ" sz="2000" dirty="0"/>
              <a:t>jim </a:t>
            </a:r>
            <a:r>
              <a:rPr lang="cs-CZ" sz="2000" dirty="0" smtClean="0"/>
              <a:t>přiznává </a:t>
            </a:r>
            <a:r>
              <a:rPr lang="cs-CZ" sz="2000" dirty="0"/>
              <a:t>reprezentativní povahu. To znamená, že tyto orgány mohou </a:t>
            </a:r>
            <a:r>
              <a:rPr lang="cs-CZ" sz="2000" dirty="0" smtClean="0"/>
              <a:t>jednat jménem </a:t>
            </a:r>
            <a:r>
              <a:rPr lang="cs-CZ" sz="2000" dirty="0"/>
              <a:t>státu ve všech </a:t>
            </a:r>
            <a:r>
              <a:rPr lang="cs-CZ" sz="2000" dirty="0" smtClean="0"/>
              <a:t>věcech </a:t>
            </a:r>
            <a:r>
              <a:rPr lang="cs-CZ" sz="2000" dirty="0"/>
              <a:t>zpravidla bez zvláštního </a:t>
            </a:r>
            <a:r>
              <a:rPr lang="cs-CZ" sz="2000" dirty="0" smtClean="0"/>
              <a:t>zmocnění.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dále sem můžeme zařadit správní</a:t>
            </a:r>
            <a:r>
              <a:rPr lang="cs-CZ" sz="2000" dirty="0"/>
              <a:t>, technické nebo </a:t>
            </a:r>
            <a:r>
              <a:rPr lang="cs-CZ" sz="2000" dirty="0" smtClean="0"/>
              <a:t>kulturní orgány</a:t>
            </a:r>
            <a:r>
              <a:rPr lang="cs-CZ" sz="2000" dirty="0"/>
              <a:t>, které jednají jménem státu ve vymezených </a:t>
            </a:r>
            <a:r>
              <a:rPr lang="cs-CZ" sz="2000" dirty="0" smtClean="0"/>
              <a:t>oblastech (</a:t>
            </a:r>
            <a:r>
              <a:rPr lang="pl-PL" sz="2000" dirty="0"/>
              <a:t>ministr dopravy, zdravotnictví nebo </a:t>
            </a:r>
            <a:r>
              <a:rPr lang="pl-PL" sz="2000" dirty="0" smtClean="0"/>
              <a:t>kultury).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5478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Orgány státu pro mezinárodní styk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Zahraniční orgány lze </a:t>
            </a:r>
            <a:r>
              <a:rPr lang="cs-CZ" sz="2000" dirty="0"/>
              <a:t>je </a:t>
            </a:r>
            <a:r>
              <a:rPr lang="cs-CZ" sz="2000" dirty="0" smtClean="0"/>
              <a:t>dělit </a:t>
            </a:r>
            <a:r>
              <a:rPr lang="cs-CZ" sz="2000" dirty="0"/>
              <a:t>jednak podle povahy jejich práce, jednak podle trvání jim </a:t>
            </a:r>
            <a:r>
              <a:rPr lang="cs-CZ" sz="2000" dirty="0" smtClean="0"/>
              <a:t>udělených plných mocí.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1. Podle povahy práce a rozsahu </a:t>
            </a:r>
            <a:r>
              <a:rPr lang="cs-CZ" sz="2000" b="1" dirty="0" smtClean="0"/>
              <a:t>zplnomocnění </a:t>
            </a:r>
            <a:r>
              <a:rPr lang="cs-CZ" sz="2000" b="1" dirty="0"/>
              <a:t>je </a:t>
            </a:r>
            <a:r>
              <a:rPr lang="cs-CZ" sz="2000" b="1" dirty="0" smtClean="0"/>
              <a:t>dělíme </a:t>
            </a:r>
            <a:r>
              <a:rPr lang="cs-CZ" sz="2000" dirty="0"/>
              <a:t>na: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orgány </a:t>
            </a:r>
            <a:r>
              <a:rPr lang="cs-CZ" sz="2000" dirty="0"/>
              <a:t>diplomatické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orgány nediplomatické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2. Podle trvání plných mocí se </a:t>
            </a:r>
            <a:r>
              <a:rPr lang="cs-CZ" sz="2000" b="1" dirty="0" smtClean="0"/>
              <a:t>zahraniční </a:t>
            </a:r>
            <a:r>
              <a:rPr lang="cs-CZ" sz="2000" b="1" dirty="0"/>
              <a:t>orgány </a:t>
            </a:r>
            <a:r>
              <a:rPr lang="cs-CZ" sz="2000" b="1" dirty="0" smtClean="0"/>
              <a:t>dělí </a:t>
            </a:r>
            <a:r>
              <a:rPr lang="cs-CZ" sz="2000" b="1" dirty="0"/>
              <a:t>na: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stálé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dočasné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484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2079</Words>
  <Application>Microsoft Office PowerPoint</Application>
  <PresentationFormat>Předvádění na obrazovce (16:9)</PresentationFormat>
  <Paragraphs>149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SLU</vt:lpstr>
      <vt:lpstr>Název prezentace</vt:lpstr>
      <vt:lpstr>11. Diplomatické styky a diplomatický protokol     </vt:lpstr>
      <vt:lpstr>Diplomacie a diplomatické styky </vt:lpstr>
      <vt:lpstr>Diplomacie a diplomatické styky </vt:lpstr>
      <vt:lpstr>Diplomacie a diplomatické styky </vt:lpstr>
      <vt:lpstr>Diplomatický protokol </vt:lpstr>
      <vt:lpstr>Diplomatický protokol </vt:lpstr>
      <vt:lpstr>Orgány státu pro mezinárodní styk </vt:lpstr>
      <vt:lpstr>Orgány státu pro mezinárodní styk </vt:lpstr>
      <vt:lpstr>Orgány diplomatické a  nediplomatické </vt:lpstr>
      <vt:lpstr>Stálé a dočasné diplomatické mise </vt:lpstr>
      <vt:lpstr>Diplomatické mise </vt:lpstr>
      <vt:lpstr>Diplomatické mise </vt:lpstr>
      <vt:lpstr>Vnitřní orgány státu pro oblast zahraničních styků </vt:lpstr>
      <vt:lpstr>Konzulární úřad </vt:lpstr>
      <vt:lpstr>Konzulární úřad </vt:lpstr>
      <vt:lpstr>Konzulární úřad </vt:lpstr>
      <vt:lpstr>Konzulární úřad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kajzar</cp:lastModifiedBy>
  <cp:revision>246</cp:revision>
  <dcterms:created xsi:type="dcterms:W3CDTF">2016-07-06T15:42:34Z</dcterms:created>
  <dcterms:modified xsi:type="dcterms:W3CDTF">2018-03-28T14:51:17Z</dcterms:modified>
</cp:coreProperties>
</file>