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96" r:id="rId2"/>
    <p:sldId id="256" r:id="rId3"/>
    <p:sldId id="442" r:id="rId4"/>
    <p:sldId id="495" r:id="rId5"/>
    <p:sldId id="485" r:id="rId6"/>
    <p:sldId id="481" r:id="rId7"/>
    <p:sldId id="482" r:id="rId8"/>
    <p:sldId id="483" r:id="rId9"/>
    <p:sldId id="486" r:id="rId10"/>
    <p:sldId id="484" r:id="rId11"/>
    <p:sldId id="494" r:id="rId12"/>
    <p:sldId id="487" r:id="rId13"/>
    <p:sldId id="488" r:id="rId14"/>
    <p:sldId id="489" r:id="rId15"/>
    <p:sldId id="490" r:id="rId16"/>
    <p:sldId id="491" r:id="rId17"/>
    <p:sldId id="492" r:id="rId18"/>
    <p:sldId id="493" r:id="rId19"/>
    <p:sldId id="480" r:id="rId20"/>
    <p:sldId id="293"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215545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728979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031733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59341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82111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222418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78733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49473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91033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99016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741216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508460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934855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199030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677528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316521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Muži a sukně</a:t>
            </a:r>
            <a:r>
              <a:rPr lang="cs-CZ" dirty="0"/>
              <a:t/>
            </a:r>
            <a:br>
              <a:rPr lang="cs-CZ" dirty="0"/>
            </a:br>
            <a:endParaRPr lang="cs-CZ" dirty="0"/>
          </a:p>
        </p:txBody>
      </p:sp>
      <p:sp>
        <p:nvSpPr>
          <p:cNvPr id="2" name="Obdélník 1"/>
          <p:cNvSpPr/>
          <p:nvPr/>
        </p:nvSpPr>
        <p:spPr>
          <a:xfrm>
            <a:off x="0" y="915566"/>
            <a:ext cx="9036496" cy="4216539"/>
          </a:xfrm>
          <a:prstGeom prst="rect">
            <a:avLst/>
          </a:prstGeom>
        </p:spPr>
        <p:txBody>
          <a:bodyPr wrap="square">
            <a:spAutoFit/>
          </a:bodyPr>
          <a:lstStyle/>
          <a:p>
            <a:pPr marL="342900" indent="-342900" algn="just">
              <a:buFont typeface="Wingdings" panose="05000000000000000000" pitchFamily="2" charset="2"/>
              <a:buChar char="q"/>
            </a:pPr>
            <a:r>
              <a:rPr lang="cs-CZ" sz="1900" dirty="0"/>
              <a:t>V mnoha státech světa se sukně nosí dodnes. Nezapomínejme, že kalhoty se nosí jen 150 až 200let. Jak jde móda stále více kupředu, muži v sukni nastavují nové limity. Páni vystavují na obdiv svá lýtka</a:t>
            </a:r>
            <a:r>
              <a:rPr lang="cs-CZ" sz="1900" dirty="0" smtClean="0"/>
              <a:t>.</a:t>
            </a:r>
          </a:p>
          <a:p>
            <a:pPr marL="342900" indent="-342900" algn="just">
              <a:buFont typeface="Wingdings" panose="05000000000000000000" pitchFamily="2" charset="2"/>
              <a:buChar char="q"/>
            </a:pPr>
            <a:r>
              <a:rPr lang="cs-CZ" sz="1900" dirty="0"/>
              <a:t>Sukně se do pánského šatníku vracejí pro svou pohodlnost a vzdušnost</a:t>
            </a:r>
            <a:r>
              <a:rPr lang="cs-CZ" sz="1900" dirty="0" smtClean="0"/>
              <a:t>.</a:t>
            </a:r>
          </a:p>
          <a:p>
            <a:pPr marL="342900" indent="-342900" algn="just">
              <a:buFont typeface="Wingdings" panose="05000000000000000000" pitchFamily="2" charset="2"/>
              <a:buChar char="q"/>
            </a:pPr>
            <a:r>
              <a:rPr lang="cs-CZ" sz="1900" dirty="0"/>
              <a:t>Pánská sukně patří do mužského šatníku tak, jako kalhoty do dámského</a:t>
            </a:r>
            <a:r>
              <a:rPr lang="cs-CZ" sz="1900" dirty="0" smtClean="0"/>
              <a:t>.</a:t>
            </a:r>
          </a:p>
          <a:p>
            <a:pPr marL="342900" indent="-342900" algn="just">
              <a:buFont typeface="Wingdings" panose="05000000000000000000" pitchFamily="2" charset="2"/>
              <a:buChar char="q"/>
            </a:pPr>
            <a:r>
              <a:rPr lang="cs-CZ" sz="1900" dirty="0"/>
              <a:t>Zavinovací sukně nosí muži jako jsou číšníci, kováři a podobně. </a:t>
            </a:r>
            <a:endParaRPr lang="cs-CZ" sz="1900" dirty="0" smtClean="0"/>
          </a:p>
          <a:p>
            <a:pPr marL="342900" indent="-342900" algn="just">
              <a:buFont typeface="Wingdings" panose="05000000000000000000" pitchFamily="2" charset="2"/>
              <a:buChar char="q"/>
            </a:pPr>
            <a:r>
              <a:rPr lang="cs-CZ" sz="1900" dirty="0" smtClean="0"/>
              <a:t>Pánské </a:t>
            </a:r>
            <a:r>
              <a:rPr lang="cs-CZ" sz="1900" dirty="0"/>
              <a:t>šaty- kutny, roucha jsou běžné v náboženství. </a:t>
            </a:r>
            <a:endParaRPr lang="cs-CZ" sz="1900" dirty="0" smtClean="0"/>
          </a:p>
          <a:p>
            <a:pPr marL="342900" indent="-342900" algn="just">
              <a:buFont typeface="Wingdings" panose="05000000000000000000" pitchFamily="2" charset="2"/>
              <a:buChar char="q"/>
            </a:pPr>
            <a:r>
              <a:rPr lang="cs-CZ" sz="1900" dirty="0" smtClean="0"/>
              <a:t>V </a:t>
            </a:r>
            <a:r>
              <a:rPr lang="cs-CZ" sz="1900" dirty="0"/>
              <a:t>Asii jsou zavinovací sukně běžné. </a:t>
            </a:r>
            <a:endParaRPr lang="cs-CZ" sz="1900" dirty="0" smtClean="0"/>
          </a:p>
          <a:p>
            <a:pPr marL="342900" indent="-342900" algn="just">
              <a:buFont typeface="Wingdings" panose="05000000000000000000" pitchFamily="2" charset="2"/>
              <a:buChar char="q"/>
            </a:pPr>
            <a:r>
              <a:rPr lang="cs-CZ" sz="1900" b="1" dirty="0"/>
              <a:t>Víte co je kilt a co pánská sukně</a:t>
            </a:r>
            <a:r>
              <a:rPr lang="cs-CZ" sz="1900" b="1" dirty="0" smtClean="0"/>
              <a:t>?</a:t>
            </a:r>
            <a:endParaRPr lang="cs-CZ" sz="1900" dirty="0"/>
          </a:p>
          <a:p>
            <a:pPr marL="342900" indent="-342900" algn="just">
              <a:buFont typeface="Wingdings" panose="05000000000000000000" pitchFamily="2" charset="2"/>
              <a:buChar char="ü"/>
            </a:pPr>
            <a:r>
              <a:rPr lang="cs-CZ" sz="1900" dirty="0"/>
              <a:t>   </a:t>
            </a:r>
            <a:r>
              <a:rPr lang="cs-CZ" sz="1900" b="1" dirty="0"/>
              <a:t> Kilt </a:t>
            </a:r>
            <a:r>
              <a:rPr lang="cs-CZ" sz="1900" dirty="0"/>
              <a:t>je tradiční nebo moderní zavinovací sukně</a:t>
            </a:r>
            <a:r>
              <a:rPr lang="cs-CZ" sz="1900" dirty="0" smtClean="0"/>
              <a:t>.</a:t>
            </a:r>
            <a:endParaRPr lang="cs-CZ" sz="1900" dirty="0"/>
          </a:p>
          <a:p>
            <a:pPr marL="342900" indent="-342900" algn="just">
              <a:buFont typeface="Wingdings" panose="05000000000000000000" pitchFamily="2" charset="2"/>
              <a:buChar char="ü"/>
            </a:pPr>
            <a:r>
              <a:rPr lang="cs-CZ" sz="1900" b="1" dirty="0"/>
              <a:t>    Pánská sukně </a:t>
            </a:r>
            <a:r>
              <a:rPr lang="cs-CZ" sz="1900" dirty="0"/>
              <a:t>je tradiční střídmá sukně jak ji známe typu „A</a:t>
            </a:r>
            <a:r>
              <a:rPr lang="cs-CZ" sz="1900" dirty="0" smtClean="0"/>
              <a:t>".</a:t>
            </a:r>
          </a:p>
          <a:p>
            <a:pPr marL="342900" indent="-342900" algn="just">
              <a:buFont typeface="Wingdings" panose="05000000000000000000" pitchFamily="2" charset="2"/>
              <a:buChar char="q"/>
            </a:pPr>
            <a:r>
              <a:rPr lang="cs-CZ" sz="1900" b="1" dirty="0"/>
              <a:t>Největším průkopníkem </a:t>
            </a:r>
            <a:r>
              <a:rPr lang="cs-CZ" sz="1900" b="1" dirty="0" smtClean="0"/>
              <a:t>sukní je </a:t>
            </a:r>
            <a:r>
              <a:rPr lang="cs-CZ" sz="1900" b="1" dirty="0"/>
              <a:t>pravděpodobně </a:t>
            </a:r>
            <a:r>
              <a:rPr lang="cs-CZ" sz="1900" dirty="0"/>
              <a:t>ředitel značky Louis </a:t>
            </a:r>
            <a:r>
              <a:rPr lang="cs-CZ" sz="1900" dirty="0" err="1"/>
              <a:t>Vuittom</a:t>
            </a:r>
            <a:r>
              <a:rPr lang="cs-CZ" sz="1900" dirty="0"/>
              <a:t> </a:t>
            </a:r>
            <a:r>
              <a:rPr lang="cs-CZ" sz="1900" dirty="0" err="1"/>
              <a:t>Marc</a:t>
            </a:r>
            <a:r>
              <a:rPr lang="cs-CZ" sz="1900" dirty="0"/>
              <a:t> </a:t>
            </a:r>
            <a:r>
              <a:rPr lang="cs-CZ" sz="1900" dirty="0" err="1"/>
              <a:t>Jacobs</a:t>
            </a:r>
            <a:r>
              <a:rPr lang="cs-CZ" sz="1900" dirty="0"/>
              <a:t>. Ten se v roce 2008 předvedl na veřejnosti v černé </a:t>
            </a:r>
            <a:r>
              <a:rPr lang="cs-CZ" sz="1900" dirty="0" err="1"/>
              <a:t>áčkové</a:t>
            </a:r>
            <a:r>
              <a:rPr lang="cs-CZ" sz="1900" dirty="0"/>
              <a:t> verzi</a:t>
            </a:r>
            <a:r>
              <a:rPr lang="cs-CZ" sz="2000" dirty="0"/>
              <a:t>. </a:t>
            </a:r>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765321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mužů</a:t>
            </a:r>
            <a:br>
              <a:rPr lang="cs-CZ" dirty="0"/>
            </a:br>
            <a:endParaRPr lang="cs-CZ" dirty="0"/>
          </a:p>
        </p:txBody>
      </p:sp>
      <p:sp>
        <p:nvSpPr>
          <p:cNvPr id="2" name="Obdélník 1"/>
          <p:cNvSpPr/>
          <p:nvPr/>
        </p:nvSpPr>
        <p:spPr>
          <a:xfrm>
            <a:off x="30792"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cs-CZ" sz="2000" dirty="0"/>
              <a:t>Stejně jako mrakodrap nelze vystavit na špatně vykopaných základech, těžko se budete oblékat vkusně, když nemáte zvládnuté naprosté módní minimum. </a:t>
            </a:r>
            <a:endParaRPr lang="cs-CZ" sz="2000" dirty="0" smtClean="0"/>
          </a:p>
          <a:p>
            <a:pPr marL="342900" indent="-342900" algn="just">
              <a:buFont typeface="Wingdings" panose="05000000000000000000" pitchFamily="2" charset="2"/>
              <a:buChar char="q"/>
            </a:pPr>
            <a:r>
              <a:rPr lang="cs-CZ" sz="2000" dirty="0" smtClean="0"/>
              <a:t>Protože </a:t>
            </a:r>
            <a:r>
              <a:rPr lang="cs-CZ" sz="2000" dirty="0"/>
              <a:t>je česká kultura oblékání i kvůli předrevoluční minulosti dost bídná, raději bychom si neměli brát příklad ze svých rodičů, ale naopak se pokusit sami najít ten správný vkus a styl</a:t>
            </a:r>
            <a:r>
              <a:rPr lang="cs-CZ" sz="2000" dirty="0" smtClean="0"/>
              <a:t>.</a:t>
            </a:r>
          </a:p>
          <a:p>
            <a:pPr marL="342900" indent="-342900" algn="just">
              <a:buFont typeface="Wingdings" panose="05000000000000000000" pitchFamily="2" charset="2"/>
              <a:buChar char="q"/>
            </a:pPr>
            <a:r>
              <a:rPr lang="cs-CZ" sz="2000" dirty="0" smtClean="0"/>
              <a:t> </a:t>
            </a:r>
            <a:r>
              <a:rPr lang="cs-CZ" sz="2000" dirty="0"/>
              <a:t>Jaké chyby v oblékání tedy čeští muži dělají </a:t>
            </a:r>
            <a:r>
              <a:rPr lang="cs-CZ" sz="2000" dirty="0" smtClean="0"/>
              <a:t>nejčastěji:</a:t>
            </a:r>
          </a:p>
          <a:p>
            <a:pPr marL="342900" indent="-342900" algn="just">
              <a:buFont typeface="Wingdings" panose="05000000000000000000" pitchFamily="2" charset="2"/>
              <a:buChar char="ü"/>
            </a:pPr>
            <a:r>
              <a:rPr lang="cs-CZ" sz="2000" b="1" dirty="0" smtClean="0"/>
              <a:t>Pot </a:t>
            </a:r>
            <a:r>
              <a:rPr lang="cs-CZ" sz="2000" b="1" dirty="0"/>
              <a:t>místo vůně </a:t>
            </a:r>
            <a:r>
              <a:rPr lang="cs-CZ" sz="2000" dirty="0"/>
              <a:t>- Můžete mít na sobě oblek za statisíce, ale pokud jste nepříjemně cítit, nikoho vaším luxusním oděvem ani náhodou neokouzlíte. Pozitivní zpráva je, že se s potem můžete jednoduše a levně vypořádat. Stačí používat deodorant, antiperspirant nebo jejich kombinaci. </a:t>
            </a:r>
            <a:endParaRPr lang="cs-CZ" sz="2000" dirty="0" smtClean="0"/>
          </a:p>
        </p:txBody>
      </p:sp>
    </p:spTree>
    <p:extLst>
      <p:ext uri="{BB962C8B-B14F-4D97-AF65-F5344CB8AC3E}">
        <p14:creationId xmlns:p14="http://schemas.microsoft.com/office/powerpoint/2010/main" val="732618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mužů</a:t>
            </a:r>
            <a:br>
              <a:rPr lang="cs-CZ" dirty="0"/>
            </a:br>
            <a:endParaRPr lang="cs-CZ" dirty="0"/>
          </a:p>
        </p:txBody>
      </p:sp>
      <p:sp>
        <p:nvSpPr>
          <p:cNvPr id="2" name="Obdélník 1"/>
          <p:cNvSpPr/>
          <p:nvPr/>
        </p:nvSpPr>
        <p:spPr>
          <a:xfrm>
            <a:off x="30792" y="1059582"/>
            <a:ext cx="9036496" cy="3170099"/>
          </a:xfrm>
          <a:prstGeom prst="rect">
            <a:avLst/>
          </a:prstGeom>
        </p:spPr>
        <p:txBody>
          <a:bodyPr wrap="square">
            <a:spAutoFit/>
          </a:bodyPr>
          <a:lstStyle/>
          <a:p>
            <a:pPr marL="342900" indent="-342900" algn="just">
              <a:buFont typeface="Wingdings" panose="05000000000000000000" pitchFamily="2" charset="2"/>
              <a:buChar char="ü"/>
            </a:pPr>
            <a:r>
              <a:rPr lang="cs-CZ" sz="2000" b="1" dirty="0" smtClean="0"/>
              <a:t>Špinavé </a:t>
            </a:r>
            <a:r>
              <a:rPr lang="cs-CZ" sz="2000" b="1" dirty="0"/>
              <a:t>boty </a:t>
            </a:r>
            <a:r>
              <a:rPr lang="cs-CZ" sz="2000" dirty="0"/>
              <a:t>- Špinavé boty jsou ve společnosti (to znamená i na ulici) neomluvitelné. Špinavé by neměly být žádné boty, takže třeba ani tenisky Muži z prvorepublikové generace by se ani neodvážili vyjít z domu v nenaleštěných botách.</a:t>
            </a:r>
          </a:p>
          <a:p>
            <a:pPr marL="342900" indent="-342900" algn="just">
              <a:buFont typeface="Wingdings" panose="05000000000000000000" pitchFamily="2" charset="2"/>
              <a:buChar char="ü"/>
            </a:pPr>
            <a:r>
              <a:rPr lang="cs-CZ" sz="2000" b="1" dirty="0" smtClean="0"/>
              <a:t>Neladící </a:t>
            </a:r>
            <a:r>
              <a:rPr lang="cs-CZ" sz="2000" b="1" dirty="0"/>
              <a:t>pásek a boty. </a:t>
            </a:r>
            <a:r>
              <a:rPr lang="cs-CZ" sz="2000" dirty="0"/>
              <a:t>Je jen pár základních pravidel, které není radno porušovat. Jedno z nich zní: „Jaké boty, takový pásek." Hnědé boty - hnědý pásek, černé boty - černý pásek, viz následující obrázek. Jakékoliv porušení tohoto pravidla znamená významné provinění proti společenskému a módnímu řádu. </a:t>
            </a:r>
            <a:endParaRPr lang="cs-CZ" sz="2000" dirty="0" smtClean="0"/>
          </a:p>
          <a:p>
            <a:pPr marL="342900" indent="-342900" algn="just">
              <a:buFont typeface="Wingdings" panose="05000000000000000000" pitchFamily="2" charset="2"/>
              <a:buChar char="ü"/>
            </a:pPr>
            <a:r>
              <a:rPr lang="cs-CZ" sz="2000" b="1" dirty="0" smtClean="0"/>
              <a:t>Krátká </a:t>
            </a:r>
            <a:r>
              <a:rPr lang="cs-CZ" sz="2000" b="1" dirty="0"/>
              <a:t>nebo naopak dlouhá kravata. </a:t>
            </a:r>
            <a:r>
              <a:rPr lang="cs-CZ" sz="2000" dirty="0"/>
              <a:t>Nepovedlo se vám ji uvázat? Tak začněte znovu. Konec kravaty by se měl dotýkat spony pásku</a:t>
            </a:r>
            <a:endParaRPr lang="cs-CZ" sz="2000" dirty="0" smtClean="0"/>
          </a:p>
        </p:txBody>
      </p:sp>
    </p:spTree>
    <p:extLst>
      <p:ext uri="{BB962C8B-B14F-4D97-AF65-F5344CB8AC3E}">
        <p14:creationId xmlns:p14="http://schemas.microsoft.com/office/powerpoint/2010/main" val="3409192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mužů</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ü"/>
            </a:pPr>
            <a:r>
              <a:rPr lang="cs-CZ" sz="2000" b="1" dirty="0" smtClean="0"/>
              <a:t>Krátký </a:t>
            </a:r>
            <a:r>
              <a:rPr lang="cs-CZ" sz="2000" b="1" dirty="0"/>
              <a:t>rukáv košile</a:t>
            </a:r>
            <a:r>
              <a:rPr lang="cs-CZ" sz="2000" dirty="0"/>
              <a:t>. Spalte košile s krátkým rukávem. Nehodí se k ničemu a do obleku se nenosí. Tedy pokud nechcete být manažerem u </a:t>
            </a:r>
            <a:r>
              <a:rPr lang="cs-CZ" sz="2000" dirty="0" err="1"/>
              <a:t>McD</a:t>
            </a:r>
            <a:r>
              <a:rPr lang="cs-CZ" sz="2000" dirty="0"/>
              <a:t>, kde je košile s krátkým rukávem v módě. Ohrňte si rukávy – působí to hezky a účel to splní. Kombinace kravaty, krátkého rukávu košile a obleku. Smrtící. Všechno </a:t>
            </a:r>
            <a:r>
              <a:rPr lang="cs-CZ" sz="2000" dirty="0" smtClean="0"/>
              <a:t>špatně.</a:t>
            </a:r>
          </a:p>
          <a:p>
            <a:pPr marL="342900" indent="-342900" algn="just">
              <a:buFont typeface="Wingdings" panose="05000000000000000000" pitchFamily="2" charset="2"/>
              <a:buChar char="ü"/>
            </a:pPr>
            <a:r>
              <a:rPr lang="cs-CZ" sz="2000" b="1" dirty="0" smtClean="0"/>
              <a:t>Sandále</a:t>
            </a:r>
            <a:r>
              <a:rPr lang="cs-CZ" sz="2000" b="1" dirty="0"/>
              <a:t>. Ponožky v sandálech a igelitka v ruce. </a:t>
            </a:r>
            <a:r>
              <a:rPr lang="cs-CZ" sz="2000" dirty="0"/>
              <a:t>Ponožky nosíme v zimě. Sandály v létě. Když se v létě ochladí, ale i přesto to není zrovna na kozačky, existují přece i mokasíny, polobotky, </a:t>
            </a:r>
            <a:r>
              <a:rPr lang="cs-CZ" sz="2000" dirty="0" err="1"/>
              <a:t>balerínky</a:t>
            </a:r>
            <a:r>
              <a:rPr lang="cs-CZ" sz="2000" dirty="0"/>
              <a:t>. </a:t>
            </a:r>
            <a:endParaRPr lang="cs-CZ" sz="2000" dirty="0" smtClean="0"/>
          </a:p>
          <a:p>
            <a:pPr marL="342900" indent="-342900" algn="just">
              <a:buFont typeface="Wingdings" panose="05000000000000000000" pitchFamily="2" charset="2"/>
              <a:buChar char="ü"/>
            </a:pPr>
            <a:r>
              <a:rPr lang="cs-CZ" sz="2000" b="1" dirty="0" smtClean="0"/>
              <a:t>Bílé </a:t>
            </a:r>
            <a:r>
              <a:rPr lang="cs-CZ" sz="2000" b="1" dirty="0"/>
              <a:t>ponožky v tmavých oblekových botách </a:t>
            </a:r>
            <a:r>
              <a:rPr lang="cs-CZ" sz="2000" dirty="0"/>
              <a:t>byly na výsluní někdy v 90. letech. Dnes se to již považuje za faux-pas. Raději na sebe hoďte černé bavlněné ponožky. Snad ještě horší, než bílé ponožky jsou ponožky kotníkové, kdy vám při posazení vyleze holá noha.</a:t>
            </a:r>
            <a:endParaRPr lang="cs-CZ" sz="2000" dirty="0" smtClean="0"/>
          </a:p>
        </p:txBody>
      </p:sp>
    </p:spTree>
    <p:extLst>
      <p:ext uri="{BB962C8B-B14F-4D97-AF65-F5344CB8AC3E}">
        <p14:creationId xmlns:p14="http://schemas.microsoft.com/office/powerpoint/2010/main" val="2928335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mužů</a:t>
            </a:r>
            <a:br>
              <a:rPr lang="cs-CZ" dirty="0"/>
            </a:br>
            <a:endParaRPr lang="cs-CZ" dirty="0"/>
          </a:p>
        </p:txBody>
      </p:sp>
      <p:sp>
        <p:nvSpPr>
          <p:cNvPr id="2" name="Obdélník 1"/>
          <p:cNvSpPr/>
          <p:nvPr/>
        </p:nvSpPr>
        <p:spPr>
          <a:xfrm>
            <a:off x="30792" y="1059582"/>
            <a:ext cx="9036496" cy="2862322"/>
          </a:xfrm>
          <a:prstGeom prst="rect">
            <a:avLst/>
          </a:prstGeom>
        </p:spPr>
        <p:txBody>
          <a:bodyPr wrap="square">
            <a:spAutoFit/>
          </a:bodyPr>
          <a:lstStyle/>
          <a:p>
            <a:pPr marL="342900" indent="-342900" algn="just">
              <a:buFont typeface="Wingdings" panose="05000000000000000000" pitchFamily="2" charset="2"/>
              <a:buChar char="ü"/>
            </a:pPr>
            <a:r>
              <a:rPr lang="cs-CZ" sz="2000" b="1" dirty="0" smtClean="0"/>
              <a:t>Korálky </a:t>
            </a:r>
            <a:r>
              <a:rPr lang="cs-CZ" sz="2000" b="1" dirty="0"/>
              <a:t>a náramky. </a:t>
            </a:r>
            <a:r>
              <a:rPr lang="cs-CZ" sz="2000" dirty="0"/>
              <a:t>Nechte je doma. K obleku rozhodně nepatří.</a:t>
            </a:r>
          </a:p>
          <a:p>
            <a:pPr marL="342900" indent="-342900" algn="just">
              <a:buFont typeface="Wingdings" panose="05000000000000000000" pitchFamily="2" charset="2"/>
              <a:buChar char="ü"/>
            </a:pPr>
            <a:r>
              <a:rPr lang="cs-CZ" sz="2000" b="1" dirty="0" smtClean="0"/>
              <a:t>Dlouhé </a:t>
            </a:r>
            <a:r>
              <a:rPr lang="cs-CZ" sz="2000" b="1" dirty="0"/>
              <a:t>rukávy u obleku. </a:t>
            </a:r>
            <a:r>
              <a:rPr lang="cs-CZ" sz="2000" dirty="0"/>
              <a:t>Ze saka by měla koukat manžeta košile (zhruba 1 cm). Pokud ne, máte dlouhé rukávy</a:t>
            </a:r>
            <a:r>
              <a:rPr lang="cs-CZ" sz="2000" dirty="0" smtClean="0"/>
              <a:t>.</a:t>
            </a:r>
          </a:p>
          <a:p>
            <a:pPr marL="342900" indent="-342900" algn="just">
              <a:buFont typeface="Wingdings" panose="05000000000000000000" pitchFamily="2" charset="2"/>
              <a:buChar char="ü"/>
            </a:pPr>
            <a:r>
              <a:rPr lang="cs-CZ" sz="2000" b="1" dirty="0" smtClean="0"/>
              <a:t>Tričko </a:t>
            </a:r>
            <a:r>
              <a:rPr lang="cs-CZ" sz="2000" b="1" dirty="0"/>
              <a:t>do tvaru V</a:t>
            </a:r>
            <a:r>
              <a:rPr lang="cs-CZ" sz="2000" dirty="0"/>
              <a:t>, z kterého vylézají chlupy. Ne každý miluje dokonale oholené tělo, ale tento jev prostě módní není</a:t>
            </a:r>
            <a:r>
              <a:rPr lang="cs-CZ" sz="2000" dirty="0" smtClean="0"/>
              <a:t>.</a:t>
            </a:r>
          </a:p>
          <a:p>
            <a:pPr marL="342900" indent="-342900" algn="just">
              <a:buFont typeface="Wingdings" panose="05000000000000000000" pitchFamily="2" charset="2"/>
              <a:buChar char="ü"/>
            </a:pPr>
            <a:r>
              <a:rPr lang="cs-CZ" sz="2000" b="1" dirty="0" smtClean="0"/>
              <a:t>Batoh </a:t>
            </a:r>
            <a:r>
              <a:rPr lang="cs-CZ" sz="2000" b="1" dirty="0"/>
              <a:t>a oblek. </a:t>
            </a:r>
            <a:r>
              <a:rPr lang="cs-CZ" sz="2000" dirty="0"/>
              <a:t>Vlastně obecně batoh kombinovaný s formálním oblečením. Dejte ho dětem nebo ho nechte ve skříni. Investujte do kvalitní tašky, která vám vydrží několik let. Batoh patří na hory nebo na kolo.</a:t>
            </a:r>
          </a:p>
          <a:p>
            <a:pPr marL="342900" indent="-342900" algn="just">
              <a:buFont typeface="Wingdings" panose="05000000000000000000" pitchFamily="2" charset="2"/>
              <a:buChar char="ü"/>
            </a:pPr>
            <a:endParaRPr lang="cs-CZ" sz="2000" dirty="0" smtClean="0"/>
          </a:p>
        </p:txBody>
      </p:sp>
    </p:spTree>
    <p:extLst>
      <p:ext uri="{BB962C8B-B14F-4D97-AF65-F5344CB8AC3E}">
        <p14:creationId xmlns:p14="http://schemas.microsoft.com/office/powerpoint/2010/main" val="781200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žen</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Malou „módní nehodu" snad zažil už každý z nás. </a:t>
            </a:r>
            <a:endParaRPr lang="cs-CZ" sz="2000" dirty="0" smtClean="0"/>
          </a:p>
          <a:p>
            <a:pPr marL="342900" indent="-342900" algn="just">
              <a:buFont typeface="Wingdings" panose="05000000000000000000" pitchFamily="2" charset="2"/>
              <a:buChar char="q"/>
            </a:pPr>
            <a:r>
              <a:rPr lang="cs-CZ" sz="2000" dirty="0" smtClean="0"/>
              <a:t>Prostě </a:t>
            </a:r>
            <a:r>
              <a:rPr lang="cs-CZ" sz="2000" dirty="0"/>
              <a:t>jste ráno vyrazila do práce a pohledy lidí vám daly jasně najevo, že jste to dnes přepískla. </a:t>
            </a:r>
            <a:endParaRPr lang="cs-CZ" sz="2000" dirty="0" smtClean="0"/>
          </a:p>
          <a:p>
            <a:pPr marL="342900" indent="-342900" algn="just">
              <a:buFont typeface="Wingdings" panose="05000000000000000000" pitchFamily="2" charset="2"/>
              <a:buChar char="q"/>
            </a:pPr>
            <a:r>
              <a:rPr lang="cs-CZ" sz="2000" dirty="0" smtClean="0"/>
              <a:t>Jenomže </a:t>
            </a:r>
            <a:r>
              <a:rPr lang="cs-CZ" sz="2000" dirty="0"/>
              <a:t>některé ženy se podobných nehod dopouštějí stále a znovu. Víte, jak se takovým módním trapasům vyvarovat, a které z nich patří mezi ty </a:t>
            </a:r>
            <a:r>
              <a:rPr lang="cs-CZ" sz="2000" dirty="0" smtClean="0"/>
              <a:t>nejčastější:?</a:t>
            </a:r>
          </a:p>
          <a:p>
            <a:pPr marL="342900" indent="-342900" algn="just">
              <a:buFont typeface="Wingdings" panose="05000000000000000000" pitchFamily="2" charset="2"/>
              <a:buChar char="ü"/>
            </a:pPr>
            <a:r>
              <a:rPr lang="cs-CZ" sz="2000" b="1" dirty="0" smtClean="0"/>
              <a:t>Ponožky </a:t>
            </a:r>
            <a:r>
              <a:rPr lang="cs-CZ" sz="2000" b="1" dirty="0"/>
              <a:t>v botách  </a:t>
            </a:r>
            <a:r>
              <a:rPr lang="cs-CZ" sz="2000" dirty="0"/>
              <a:t>- V dámské módě patří bavlněné a hrubší ponožky výhradně do sportovních bot - tenisek nebo </a:t>
            </a:r>
            <a:r>
              <a:rPr lang="cs-CZ" sz="2000" dirty="0" err="1"/>
              <a:t>outdoorové</a:t>
            </a:r>
            <a:r>
              <a:rPr lang="cs-CZ" sz="2000" dirty="0"/>
              <a:t> obuvi. Některé ženy dokážou ponožkami způsobit hotovou módní katastrofu, a to tehdy, když si vezmou sportovní ponožky například k elegantním balerínám. </a:t>
            </a:r>
            <a:endParaRPr lang="cs-CZ" sz="2000" dirty="0" smtClean="0"/>
          </a:p>
          <a:p>
            <a:pPr marL="342900" indent="-342900" algn="just">
              <a:buFont typeface="Wingdings" panose="05000000000000000000" pitchFamily="2" charset="2"/>
              <a:buChar char="ü"/>
            </a:pPr>
            <a:r>
              <a:rPr lang="cs-CZ" sz="2000" b="1" dirty="0" smtClean="0"/>
              <a:t>Skvělý </a:t>
            </a:r>
            <a:r>
              <a:rPr lang="cs-CZ" sz="2000" b="1" dirty="0" err="1"/>
              <a:t>outfit</a:t>
            </a:r>
            <a:r>
              <a:rPr lang="cs-CZ" sz="2000" b="1" dirty="0"/>
              <a:t> </a:t>
            </a:r>
            <a:r>
              <a:rPr lang="cs-CZ" sz="2000" dirty="0"/>
              <a:t>(sladěné oblečení do barev, módního stylu apod.) a </a:t>
            </a:r>
            <a:r>
              <a:rPr lang="cs-CZ" sz="2000" b="1" dirty="0"/>
              <a:t>odrostlé vlasy </a:t>
            </a:r>
            <a:r>
              <a:rPr lang="cs-CZ" sz="2000" dirty="0"/>
              <a:t>- Není nic horšího, než pohled na moderně oblečenou ženu, která se "pyšní" odrůstajícími kořínky vlasů v původní </a:t>
            </a:r>
            <a:r>
              <a:rPr lang="cs-CZ" sz="2000" dirty="0" smtClean="0"/>
              <a:t>barvě.</a:t>
            </a:r>
          </a:p>
        </p:txBody>
      </p:sp>
    </p:spTree>
    <p:extLst>
      <p:ext uri="{BB962C8B-B14F-4D97-AF65-F5344CB8AC3E}">
        <p14:creationId xmlns:p14="http://schemas.microsoft.com/office/powerpoint/2010/main" val="838487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žen</a:t>
            </a:r>
            <a:br>
              <a:rPr lang="cs-CZ" dirty="0"/>
            </a:br>
            <a:endParaRPr lang="cs-CZ" dirty="0"/>
          </a:p>
        </p:txBody>
      </p:sp>
      <p:sp>
        <p:nvSpPr>
          <p:cNvPr id="2" name="Obdélník 1"/>
          <p:cNvSpPr/>
          <p:nvPr/>
        </p:nvSpPr>
        <p:spPr>
          <a:xfrm>
            <a:off x="30792"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Špatně </a:t>
            </a:r>
            <a:r>
              <a:rPr lang="cs-CZ" sz="2000" b="1" dirty="0"/>
              <a:t>nalakované nehty </a:t>
            </a:r>
            <a:r>
              <a:rPr lang="cs-CZ" sz="2000" dirty="0"/>
              <a:t>- Nic nevypadá hůř, než drolící se lak na původně krásně namalovaných nehtech. Pokud si nenajdete čas na přelakování hned, jak se objeví první závady na laku, raději si nehty nelakujte vůbec. </a:t>
            </a:r>
          </a:p>
          <a:p>
            <a:pPr marL="342900" indent="-342900" algn="just">
              <a:buFont typeface="Wingdings" panose="05000000000000000000" pitchFamily="2" charset="2"/>
              <a:buChar char="q"/>
            </a:pPr>
            <a:r>
              <a:rPr lang="cs-CZ" sz="2000" b="1" dirty="0" smtClean="0"/>
              <a:t>Kombinování </a:t>
            </a:r>
            <a:r>
              <a:rPr lang="cs-CZ" sz="2000" b="1" dirty="0"/>
              <a:t>více různých vzorů </a:t>
            </a:r>
            <a:r>
              <a:rPr lang="cs-CZ" sz="2000" dirty="0"/>
              <a:t>- Kombinace různých vzorů, jako jsou například kolečka s proužky, může vypadat velmi dobře, ale pokud nejste odbornicí na módu, raději se do podobné akce nepouštějte. Sladit různé odlišné vzory je totiž umění, které ovládají pouze ti nejzasvěcenější světoví módní </a:t>
            </a:r>
            <a:r>
              <a:rPr lang="cs-CZ" sz="2000" dirty="0" smtClean="0"/>
              <a:t>návrháři.</a:t>
            </a:r>
          </a:p>
          <a:p>
            <a:pPr marL="342900" indent="-342900" algn="just">
              <a:buFont typeface="Wingdings" panose="05000000000000000000" pitchFamily="2" charset="2"/>
              <a:buChar char="q"/>
            </a:pPr>
            <a:r>
              <a:rPr lang="cs-CZ" sz="2000" b="1" dirty="0" smtClean="0"/>
              <a:t>Šperků </a:t>
            </a:r>
            <a:r>
              <a:rPr lang="cs-CZ" sz="2000" b="1" dirty="0"/>
              <a:t>více než je zdrávo </a:t>
            </a:r>
            <a:r>
              <a:rPr lang="cs-CZ" sz="2000" dirty="0"/>
              <a:t>- I když dnes módní návrháři kopírují "módu ulice" a v kolekcích se objevují často šperky vrstvené a extravagantně "přeplácané", tento styl vám na eleganci </a:t>
            </a:r>
            <a:r>
              <a:rPr lang="cs-CZ" sz="2000" dirty="0" smtClean="0"/>
              <a:t>nepřidá.</a:t>
            </a:r>
          </a:p>
        </p:txBody>
      </p:sp>
    </p:spTree>
    <p:extLst>
      <p:ext uri="{BB962C8B-B14F-4D97-AF65-F5344CB8AC3E}">
        <p14:creationId xmlns:p14="http://schemas.microsoft.com/office/powerpoint/2010/main" val="2207547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žen</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Boty </a:t>
            </a:r>
            <a:r>
              <a:rPr lang="cs-CZ" sz="2000" b="1" dirty="0"/>
              <a:t>a kabelka musí ladit s oblečením </a:t>
            </a:r>
            <a:r>
              <a:rPr lang="cs-CZ" sz="2000" dirty="0"/>
              <a:t>- Dejte si pozor na módní doplňky. Je důležité, aby všechny módní doplňky byly sladěny s oblečením, které máte právě na sobě. Pokud si myslíte, že to není až tak zásadní, mýlíte se. Nesladěnými doplňky zkazíte celý dojem a skvělý </a:t>
            </a:r>
            <a:r>
              <a:rPr lang="cs-CZ" sz="2000" dirty="0" err="1"/>
              <a:t>outfit</a:t>
            </a:r>
            <a:r>
              <a:rPr lang="cs-CZ" sz="2000" dirty="0"/>
              <a:t> je nenávratně pryč.</a:t>
            </a:r>
            <a:endParaRPr lang="cs-CZ" sz="2000" dirty="0" smtClean="0"/>
          </a:p>
          <a:p>
            <a:pPr marL="342900" indent="-342900" algn="just">
              <a:buFont typeface="Wingdings" panose="05000000000000000000" pitchFamily="2" charset="2"/>
              <a:buChar char="q"/>
            </a:pPr>
            <a:r>
              <a:rPr lang="cs-CZ" sz="2000" b="1" dirty="0" smtClean="0"/>
              <a:t>Igelitka </a:t>
            </a:r>
            <a:r>
              <a:rPr lang="cs-CZ" sz="2000" dirty="0"/>
              <a:t>– Není ekologická a také dokonale ničí váš image. Když do práce nesete více materiálů nebo notebook, pořiďte si k malé elegantní kabelce ladící aktovku. Pokud jdete na nákup, můžete vše zabalit do pevných papírových tašek - pozor však na levné papírové "pytlíky", které nic </a:t>
            </a:r>
            <a:r>
              <a:rPr lang="cs-CZ" sz="2000" dirty="0" smtClean="0"/>
              <a:t>neunesou.</a:t>
            </a:r>
          </a:p>
          <a:p>
            <a:pPr marL="342900" indent="-342900" algn="just">
              <a:buFont typeface="Wingdings" panose="05000000000000000000" pitchFamily="2" charset="2"/>
              <a:buChar char="q"/>
            </a:pPr>
            <a:r>
              <a:rPr lang="cs-CZ" sz="2000" b="1" dirty="0" smtClean="0"/>
              <a:t>Bílé </a:t>
            </a:r>
            <a:r>
              <a:rPr lang="cs-CZ" sz="2000" b="1" dirty="0"/>
              <a:t>fleky od antiperspirantů či deodorantu </a:t>
            </a:r>
            <a:r>
              <a:rPr lang="cs-CZ" sz="2000" dirty="0"/>
              <a:t>- Vyhnout se bílým flekům od antiperspirantu je mnohdy docela oříšek. Zkuste si pořídit deodorant, který je bezbarvý a nezanechává fleky na oblečení. </a:t>
            </a:r>
            <a:endParaRPr lang="cs-CZ" sz="2000" dirty="0" smtClean="0"/>
          </a:p>
        </p:txBody>
      </p:sp>
    </p:spTree>
    <p:extLst>
      <p:ext uri="{BB962C8B-B14F-4D97-AF65-F5344CB8AC3E}">
        <p14:creationId xmlns:p14="http://schemas.microsoft.com/office/powerpoint/2010/main" val="423008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Módní </a:t>
            </a:r>
            <a:r>
              <a:rPr lang="cs-CZ" dirty="0"/>
              <a:t>prohřešky žen</a:t>
            </a:r>
            <a:br>
              <a:rPr lang="cs-CZ" dirty="0"/>
            </a:br>
            <a:endParaRPr lang="cs-CZ" dirty="0"/>
          </a:p>
        </p:txBody>
      </p:sp>
      <p:sp>
        <p:nvSpPr>
          <p:cNvPr id="2" name="Obdélník 1"/>
          <p:cNvSpPr/>
          <p:nvPr/>
        </p:nvSpPr>
        <p:spPr>
          <a:xfrm>
            <a:off x="30792" y="1059582"/>
            <a:ext cx="9036496" cy="1631216"/>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Velká </a:t>
            </a:r>
            <a:r>
              <a:rPr lang="cs-CZ" sz="2000" b="1" dirty="0"/>
              <a:t>a přeplněná kabelka či aktovka, </a:t>
            </a:r>
            <a:r>
              <a:rPr lang="cs-CZ" sz="2000" dirty="0"/>
              <a:t>pod jejíž váhou se vám ruce natahují jako opici - Pokud předem víte, že si s sebou potřebujete vzít více věcí, které budete nezbytně potřebovat, zvolte také větší kabelku, která nebude vypadat přeplněná. Je důležité, aby kabelka ladila s </a:t>
            </a:r>
            <a:r>
              <a:rPr lang="cs-CZ" sz="2000" dirty="0" err="1"/>
              <a:t>outfitem</a:t>
            </a:r>
            <a:r>
              <a:rPr lang="cs-CZ" sz="2000" dirty="0"/>
              <a:t>, ale přestože si vezmete kabelku prestižní značky, kterou přeplníte, že bude vypadat jako nafouklý balón, celý dojem zkazíte.</a:t>
            </a:r>
            <a:endParaRPr lang="cs-CZ" sz="2000" dirty="0" smtClean="0"/>
          </a:p>
        </p:txBody>
      </p:sp>
    </p:spTree>
    <p:extLst>
      <p:ext uri="{BB962C8B-B14F-4D97-AF65-F5344CB8AC3E}">
        <p14:creationId xmlns:p14="http://schemas.microsoft.com/office/powerpoint/2010/main" val="1079536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200" dirty="0"/>
              <a:t>KAJZAR, P., 2013. Společenský protokol. Karviná: SU OPF</a:t>
            </a:r>
            <a:endParaRPr lang="cs-CZ" sz="2200" dirty="0" smtClean="0"/>
          </a:p>
          <a:p>
            <a:pPr marL="285750" indent="-285750" algn="just">
              <a:buFont typeface="Wingdings" panose="05000000000000000000" pitchFamily="2" charset="2"/>
              <a:buChar char="q"/>
            </a:pPr>
            <a:r>
              <a:rPr lang="cs-CZ" sz="2200" dirty="0" smtClean="0"/>
              <a:t>MATHÉ</a:t>
            </a:r>
            <a:r>
              <a:rPr lang="cs-CZ" sz="2200" dirty="0"/>
              <a:t>,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r>
              <a:rPr lang="cs-CZ" sz="2200" dirty="0" smtClean="0"/>
              <a:t>.</a:t>
            </a:r>
          </a:p>
          <a:p>
            <a:pPr marL="285750" indent="-285750" algn="just">
              <a:buFont typeface="Wingdings" panose="05000000000000000000" pitchFamily="2" charset="2"/>
              <a:buChar char="q"/>
            </a:pPr>
            <a:r>
              <a:rPr lang="cs-CZ" sz="2200" dirty="0"/>
              <a:t>ŠPAČEK, L, 2008. Nová velká kniha etikety. Praha:	Mladá fronta. ISBN 978-80-204-1954-5</a:t>
            </a:r>
            <a:r>
              <a:rPr lang="cs-CZ" sz="2200" dirty="0" smtClean="0"/>
              <a:t>.</a:t>
            </a: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3.Společenské oblečení</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Dress </a:t>
            </a:r>
            <a:r>
              <a:rPr lang="cs-CZ" dirty="0" err="1" smtClean="0"/>
              <a:t>code</a:t>
            </a:r>
            <a:r>
              <a:rPr lang="cs-CZ" dirty="0"/>
              <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dirty="0"/>
              <a:t>Snad každý zná slova písně, že „…</a:t>
            </a:r>
            <a:r>
              <a:rPr lang="cs-CZ" sz="2000" b="1" dirty="0"/>
              <a:t>je to pravda odvěká, šaty </a:t>
            </a:r>
            <a:r>
              <a:rPr lang="cs-CZ" sz="2000" b="1" dirty="0" err="1"/>
              <a:t>dělaj</a:t>
            </a:r>
            <a:r>
              <a:rPr lang="cs-CZ" sz="2000" b="1" dirty="0"/>
              <a:t> člověka“. </a:t>
            </a:r>
            <a:endParaRPr lang="cs-CZ" sz="2000" b="1" dirty="0" smtClean="0"/>
          </a:p>
          <a:p>
            <a:pPr marL="342900" indent="-342900" algn="just">
              <a:buFont typeface="Wingdings" panose="05000000000000000000" pitchFamily="2" charset="2"/>
              <a:buChar char="q"/>
            </a:pPr>
            <a:r>
              <a:rPr lang="cs-CZ" sz="2000" dirty="0" smtClean="0"/>
              <a:t>Pro </a:t>
            </a:r>
            <a:r>
              <a:rPr lang="cs-CZ" sz="2000" dirty="0"/>
              <a:t>společenský život to platí dvojnásob. </a:t>
            </a:r>
            <a:endParaRPr lang="cs-CZ" sz="2000" dirty="0" smtClean="0"/>
          </a:p>
          <a:p>
            <a:pPr marL="342900" indent="-342900" algn="just">
              <a:buFont typeface="Wingdings" panose="05000000000000000000" pitchFamily="2" charset="2"/>
              <a:buChar char="q"/>
            </a:pPr>
            <a:r>
              <a:rPr lang="cs-CZ" sz="2000" dirty="0" smtClean="0"/>
              <a:t>První </a:t>
            </a:r>
            <a:r>
              <a:rPr lang="cs-CZ" sz="2000" dirty="0"/>
              <a:t>dojem je vytvářen gesty, hlasem, výrazem očí, ale také oblečením. </a:t>
            </a:r>
            <a:endParaRPr lang="cs-CZ" sz="2000" dirty="0" smtClean="0"/>
          </a:p>
          <a:p>
            <a:pPr marL="342900" indent="-342900" algn="just">
              <a:buFont typeface="Wingdings" panose="05000000000000000000" pitchFamily="2" charset="2"/>
              <a:buChar char="q"/>
            </a:pPr>
            <a:r>
              <a:rPr lang="cs-CZ" sz="2000" dirty="0" smtClean="0"/>
              <a:t>Oděv </a:t>
            </a:r>
            <a:r>
              <a:rPr lang="cs-CZ" sz="2000" dirty="0"/>
              <a:t>prozradí vkus, sociální roli, společenskou </a:t>
            </a:r>
            <a:r>
              <a:rPr lang="cs-CZ" sz="2000" dirty="0" smtClean="0"/>
              <a:t>úroveň.</a:t>
            </a:r>
          </a:p>
          <a:p>
            <a:pPr marL="342900" indent="-342900" algn="just">
              <a:buFont typeface="Wingdings" panose="05000000000000000000" pitchFamily="2" charset="2"/>
              <a:buChar char="q"/>
            </a:pPr>
            <a:r>
              <a:rPr lang="cs-CZ" sz="2000" dirty="0"/>
              <a:t>Z </a:t>
            </a:r>
            <a:r>
              <a:rPr lang="cs-CZ" sz="2000" dirty="0" err="1"/>
              <a:t>dress</a:t>
            </a:r>
            <a:r>
              <a:rPr lang="cs-CZ" sz="2000" dirty="0"/>
              <a:t> </a:t>
            </a:r>
            <a:r>
              <a:rPr lang="cs-CZ" sz="2000" dirty="0" err="1"/>
              <a:t>codů</a:t>
            </a:r>
            <a:r>
              <a:rPr lang="cs-CZ" sz="2000" dirty="0"/>
              <a:t> (instrukcí, jak se na konkrétní událost obléknout) má většina lidí strach, ale zbytečně. </a:t>
            </a:r>
            <a:endParaRPr lang="cs-CZ" sz="2000" dirty="0" smtClean="0"/>
          </a:p>
          <a:p>
            <a:pPr marL="342900" indent="-342900" algn="just">
              <a:buFont typeface="Wingdings" panose="05000000000000000000" pitchFamily="2" charset="2"/>
              <a:buChar char="q"/>
            </a:pPr>
            <a:r>
              <a:rPr lang="cs-CZ" sz="2000" dirty="0" smtClean="0"/>
              <a:t>Naopak </a:t>
            </a:r>
            <a:r>
              <a:rPr lang="cs-CZ" sz="2000" dirty="0"/>
              <a:t>je super, že víte, v čem máte vyrazit, a nemusíte obvolávat všechny známé, kteří jdou, a vyptávat se jich, v čem půjdou. </a:t>
            </a:r>
            <a:endParaRPr lang="cs-CZ" sz="2000" dirty="0" smtClean="0"/>
          </a:p>
          <a:p>
            <a:pPr marL="342900" indent="-342900" algn="just">
              <a:buFont typeface="Wingdings" panose="05000000000000000000" pitchFamily="2" charset="2"/>
              <a:buChar char="q"/>
            </a:pPr>
            <a:r>
              <a:rPr lang="cs-CZ" sz="2000" dirty="0" smtClean="0"/>
              <a:t>Navíc </a:t>
            </a:r>
            <a:r>
              <a:rPr lang="cs-CZ" sz="2000" dirty="0"/>
              <a:t>není nic trapnějšího, než když někam </a:t>
            </a:r>
            <a:r>
              <a:rPr lang="cs-CZ" sz="2000" dirty="0" err="1"/>
              <a:t>nakráčíte</a:t>
            </a:r>
            <a:r>
              <a:rPr lang="cs-CZ" sz="2000" dirty="0"/>
              <a:t> a zjistíte, že jste nedostatečně vyfiknutá (v angličtině pro to mají krásný pojem </a:t>
            </a:r>
            <a:r>
              <a:rPr lang="cs-CZ" sz="2000" b="1" dirty="0" err="1"/>
              <a:t>underdressed</a:t>
            </a:r>
            <a:r>
              <a:rPr lang="cs-CZ" sz="2000" b="1" dirty="0"/>
              <a:t>) </a:t>
            </a:r>
            <a:r>
              <a:rPr lang="cs-CZ" sz="2000" dirty="0"/>
              <a:t>nebo naopak, že jste to s tou večerní róbou přehnala </a:t>
            </a:r>
            <a:r>
              <a:rPr lang="cs-CZ" sz="2000" b="1" dirty="0"/>
              <a:t>(</a:t>
            </a:r>
            <a:r>
              <a:rPr lang="cs-CZ" sz="2000" b="1" dirty="0" err="1"/>
              <a:t>overdressed</a:t>
            </a:r>
            <a:r>
              <a:rPr lang="cs-CZ" sz="2000" b="1" dirty="0"/>
              <a:t>).</a:t>
            </a:r>
            <a:endParaRPr lang="cs-CZ" sz="2000" b="1" dirty="0" smtClean="0"/>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Oblečení</a:t>
            </a:r>
            <a:r>
              <a:rPr lang="cs-CZ" dirty="0"/>
              <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Oblečení </a:t>
            </a:r>
            <a:r>
              <a:rPr lang="cs-CZ" sz="2000" dirty="0" smtClean="0"/>
              <a:t>je vizitkou každého člověka ve styku s jinými, odpovídá jeho osobnímu vkusu, účelu, místu a době setkání.</a:t>
            </a:r>
          </a:p>
          <a:p>
            <a:pPr marL="342900" indent="-342900" algn="just">
              <a:buFont typeface="Wingdings" panose="05000000000000000000" pitchFamily="2" charset="2"/>
              <a:buChar char="q"/>
            </a:pPr>
            <a:r>
              <a:rPr lang="cs-CZ" sz="2000" dirty="0" smtClean="0"/>
              <a:t>Je to v podstatě ta část společenského styku,  na kterou je možné se připravit ještě před je uskutečněním, tj. před jednáním nebo společenským podnikem.</a:t>
            </a:r>
          </a:p>
          <a:p>
            <a:pPr marL="342900" indent="-342900" algn="just">
              <a:buFont typeface="Wingdings" panose="05000000000000000000" pitchFamily="2" charset="2"/>
              <a:buChar char="q"/>
            </a:pPr>
            <a:r>
              <a:rPr lang="cs-CZ" sz="2000" dirty="0" smtClean="0"/>
              <a:t>I přes ležérnost, kterou prosadila v oblékání současná móda, platí stále především v pracovním styku určitá pravidla.</a:t>
            </a:r>
          </a:p>
          <a:p>
            <a:pPr marL="342900" indent="-342900" algn="just">
              <a:buFont typeface="Wingdings" panose="05000000000000000000" pitchFamily="2" charset="2"/>
              <a:buChar char="q"/>
            </a:pPr>
            <a:r>
              <a:rPr lang="cs-CZ" sz="2000" b="1" dirty="0" smtClean="0"/>
              <a:t>Oblečení je možné obecně rozdělit na:</a:t>
            </a:r>
          </a:p>
          <a:p>
            <a:pPr marL="342900" indent="-342900" algn="just">
              <a:buFont typeface="Wingdings" panose="05000000000000000000" pitchFamily="2" charset="2"/>
              <a:buChar char="ü"/>
            </a:pPr>
            <a:r>
              <a:rPr lang="cs-CZ" sz="2000" dirty="0" smtClean="0"/>
              <a:t>pracovní, </a:t>
            </a:r>
          </a:p>
          <a:p>
            <a:pPr marL="342900" indent="-342900" algn="just">
              <a:buFont typeface="Wingdings" panose="05000000000000000000" pitchFamily="2" charset="2"/>
              <a:buChar char="ü"/>
            </a:pPr>
            <a:r>
              <a:rPr lang="cs-CZ" sz="2000" dirty="0" smtClean="0"/>
              <a:t>vycházkové, </a:t>
            </a:r>
          </a:p>
          <a:p>
            <a:pPr marL="342900" indent="-342900" algn="just">
              <a:buFont typeface="Wingdings" panose="05000000000000000000" pitchFamily="2" charset="2"/>
              <a:buChar char="ü"/>
            </a:pPr>
            <a:r>
              <a:rPr lang="cs-CZ" sz="2000" dirty="0"/>
              <a:t>s</a:t>
            </a:r>
            <a:r>
              <a:rPr lang="cs-CZ" sz="2000" dirty="0" smtClean="0"/>
              <a:t>polečenské,</a:t>
            </a:r>
          </a:p>
          <a:p>
            <a:pPr marL="342900" indent="-342900" algn="just">
              <a:buFont typeface="Wingdings" panose="05000000000000000000" pitchFamily="2" charset="2"/>
              <a:buChar char="ü"/>
            </a:pPr>
            <a:r>
              <a:rPr lang="cs-CZ" sz="2000" dirty="0"/>
              <a:t>a</a:t>
            </a:r>
            <a:r>
              <a:rPr lang="cs-CZ" sz="2000" dirty="0" smtClean="0"/>
              <a:t> oblečení pro volný čas.</a:t>
            </a:r>
          </a:p>
        </p:txBody>
      </p:sp>
    </p:spTree>
    <p:extLst>
      <p:ext uri="{BB962C8B-B14F-4D97-AF65-F5344CB8AC3E}">
        <p14:creationId xmlns:p14="http://schemas.microsoft.com/office/powerpoint/2010/main" val="2756849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Dress </a:t>
            </a:r>
            <a:r>
              <a:rPr lang="cs-CZ" dirty="0" err="1" smtClean="0"/>
              <a:t>code</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b="1" dirty="0"/>
              <a:t>Dress </a:t>
            </a:r>
            <a:r>
              <a:rPr lang="cs-CZ" sz="2000" b="1" dirty="0" err="1"/>
              <a:t>code</a:t>
            </a:r>
            <a:r>
              <a:rPr lang="cs-CZ" sz="2000" b="1" dirty="0"/>
              <a:t> (formální oblečení</a:t>
            </a:r>
            <a:r>
              <a:rPr lang="cs-CZ" sz="2000" dirty="0"/>
              <a:t>) je obecně uznávaným vzorem a souborem pravidel v oblékání. </a:t>
            </a:r>
            <a:endParaRPr lang="cs-CZ" sz="2000" dirty="0" smtClean="0"/>
          </a:p>
          <a:p>
            <a:pPr marL="342900" indent="-342900" algn="just">
              <a:buFont typeface="Wingdings" panose="05000000000000000000" pitchFamily="2" charset="2"/>
              <a:buChar char="q"/>
            </a:pPr>
            <a:r>
              <a:rPr lang="cs-CZ" sz="2000" dirty="0" smtClean="0"/>
              <a:t>Jedná </a:t>
            </a:r>
            <a:r>
              <a:rPr lang="cs-CZ" sz="2000" dirty="0"/>
              <a:t>se o určité normy, které určují, jaké oděvy mohou být nošeny v zaměstnání, na úřadě, při obchodním jednání či společenské události</a:t>
            </a:r>
            <a:r>
              <a:rPr lang="cs-CZ" sz="2000" dirty="0" smtClean="0"/>
              <a:t>.</a:t>
            </a:r>
          </a:p>
          <a:p>
            <a:pPr marL="342900" indent="-342900" algn="just">
              <a:buFont typeface="Wingdings" panose="05000000000000000000" pitchFamily="2" charset="2"/>
              <a:buChar char="q"/>
            </a:pPr>
            <a:r>
              <a:rPr lang="cs-CZ" sz="2000" b="1" dirty="0" err="1"/>
              <a:t>Little</a:t>
            </a:r>
            <a:r>
              <a:rPr lang="cs-CZ" sz="2000" b="1" dirty="0"/>
              <a:t> Black Dress (LBD</a:t>
            </a:r>
            <a:r>
              <a:rPr lang="cs-CZ" sz="2000" b="1" dirty="0" smtClean="0"/>
              <a:t>)</a:t>
            </a:r>
            <a:endParaRPr lang="cs-CZ" sz="2000" b="1" dirty="0"/>
          </a:p>
          <a:p>
            <a:pPr marL="342900" indent="-342900" algn="just">
              <a:buFont typeface="Wingdings" panose="05000000000000000000" pitchFamily="2" charset="2"/>
              <a:buChar char="ü"/>
            </a:pPr>
            <a:r>
              <a:rPr lang="cs-CZ" sz="2000" dirty="0"/>
              <a:t>LBD jsou večerní nebo koktejlové šaty. Střih je krátký. Tyto šaty jsou </a:t>
            </a:r>
            <a:r>
              <a:rPr lang="cs-CZ" sz="2000" dirty="0" err="1"/>
              <a:t>universalní</a:t>
            </a:r>
            <a:r>
              <a:rPr lang="cs-CZ" sz="2000" dirty="0"/>
              <a:t>, cenově dostupné a barvu mají neutrální (většinou černou). Měli by být součástí šatníku každé ženy. Též je možné se setkat s pojmem "</a:t>
            </a:r>
            <a:r>
              <a:rPr lang="cs-CZ" sz="2000" dirty="0" err="1"/>
              <a:t>glamour</a:t>
            </a:r>
            <a:r>
              <a:rPr lang="cs-CZ" sz="2000" dirty="0"/>
              <a:t>". Znamená to, že žena má být okouzlující</a:t>
            </a:r>
            <a:r>
              <a:rPr lang="cs-CZ" sz="2000" dirty="0" smtClean="0"/>
              <a:t>...</a:t>
            </a:r>
          </a:p>
          <a:p>
            <a:pPr marL="342900" indent="-342900" algn="just">
              <a:buFont typeface="Wingdings" panose="05000000000000000000" pitchFamily="2" charset="2"/>
              <a:buChar char="q"/>
            </a:pPr>
            <a:r>
              <a:rPr lang="cs-CZ" sz="2000" b="1" dirty="0"/>
              <a:t>Black </a:t>
            </a:r>
            <a:r>
              <a:rPr lang="cs-CZ" sz="2000" b="1" dirty="0" err="1" smtClean="0"/>
              <a:t>Tie</a:t>
            </a:r>
            <a:endParaRPr lang="cs-CZ" sz="2000" b="1" dirty="0"/>
          </a:p>
          <a:p>
            <a:pPr marL="342900" indent="-342900" algn="just">
              <a:buFont typeface="Wingdings" panose="05000000000000000000" pitchFamily="2" charset="2"/>
              <a:buChar char="ü"/>
            </a:pPr>
            <a:r>
              <a:rPr lang="cs-CZ" sz="2000" dirty="0"/>
              <a:t>Doslovný překlad je </a:t>
            </a:r>
            <a:r>
              <a:rPr lang="cs-CZ" sz="2000" b="1" dirty="0"/>
              <a:t>černá kravata.</a:t>
            </a:r>
          </a:p>
          <a:p>
            <a:pPr marL="342900" indent="-342900" algn="just">
              <a:buFont typeface="Wingdings" panose="05000000000000000000" pitchFamily="2" charset="2"/>
              <a:buChar char="ü"/>
            </a:pPr>
            <a:r>
              <a:rPr lang="cs-CZ" sz="2000" dirty="0"/>
              <a:t>Od mužů se vyžaduje smoking (tedy nikoliv oblek s kravatou). </a:t>
            </a:r>
            <a:endParaRPr lang="cs-CZ" sz="2000" dirty="0" smtClean="0"/>
          </a:p>
        </p:txBody>
      </p:sp>
    </p:spTree>
    <p:extLst>
      <p:ext uri="{BB962C8B-B14F-4D97-AF65-F5344CB8AC3E}">
        <p14:creationId xmlns:p14="http://schemas.microsoft.com/office/powerpoint/2010/main" val="2732300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Dress </a:t>
            </a:r>
            <a:r>
              <a:rPr lang="cs-CZ" dirty="0" err="1" smtClean="0"/>
              <a:t>code</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Black </a:t>
            </a:r>
            <a:r>
              <a:rPr lang="cs-CZ" sz="2000" dirty="0" err="1"/>
              <a:t>Tie</a:t>
            </a:r>
            <a:r>
              <a:rPr lang="cs-CZ" sz="2000" dirty="0"/>
              <a:t> je nejčastějším formálním oblečením pro velmi slavnostní </a:t>
            </a:r>
            <a:r>
              <a:rPr lang="cs-CZ" sz="2000" dirty="0" smtClean="0"/>
              <a:t>příležitost.</a:t>
            </a:r>
          </a:p>
          <a:p>
            <a:pPr marL="342900" indent="-342900" algn="just">
              <a:buFont typeface="Wingdings" panose="05000000000000000000" pitchFamily="2" charset="2"/>
              <a:buChar char="ü"/>
            </a:pPr>
            <a:r>
              <a:rPr lang="cs-CZ" sz="2000" dirty="0" smtClean="0"/>
              <a:t>Ženy </a:t>
            </a:r>
            <a:r>
              <a:rPr lang="cs-CZ" sz="2000" dirty="0"/>
              <a:t>by měly zvolit dlouhou večerní toaletu. </a:t>
            </a:r>
            <a:endParaRPr lang="cs-CZ" sz="2000" dirty="0" smtClean="0"/>
          </a:p>
          <a:p>
            <a:pPr marL="342900" indent="-342900" algn="just">
              <a:buFont typeface="Wingdings" panose="05000000000000000000" pitchFamily="2" charset="2"/>
              <a:buChar char="ü"/>
            </a:pPr>
            <a:r>
              <a:rPr lang="cs-CZ" sz="2000" dirty="0" smtClean="0"/>
              <a:t>Barevnému </a:t>
            </a:r>
            <a:r>
              <a:rPr lang="cs-CZ" sz="2000" dirty="0"/>
              <a:t>provedení se meze nekladou, takže se nemusíte striktně držet černé. </a:t>
            </a:r>
            <a:endParaRPr lang="cs-CZ" sz="2000" dirty="0" smtClean="0"/>
          </a:p>
          <a:p>
            <a:pPr marL="342900" indent="-342900" algn="just">
              <a:buFont typeface="Wingdings" panose="05000000000000000000" pitchFamily="2" charset="2"/>
              <a:buChar char="ü"/>
            </a:pPr>
            <a:r>
              <a:rPr lang="cs-CZ" sz="2000" dirty="0" smtClean="0"/>
              <a:t>V </a:t>
            </a:r>
            <a:r>
              <a:rPr lang="cs-CZ" sz="2000" dirty="0"/>
              <a:t>současné době je velice módní barva fialová, vínová či tmavě modrá. </a:t>
            </a:r>
            <a:endParaRPr lang="cs-CZ" sz="2000" dirty="0" smtClean="0"/>
          </a:p>
          <a:p>
            <a:pPr marL="342900" indent="-342900" algn="just">
              <a:buFont typeface="Wingdings" panose="05000000000000000000" pitchFamily="2" charset="2"/>
              <a:buChar char="ü"/>
            </a:pPr>
            <a:r>
              <a:rPr lang="cs-CZ" sz="2000" dirty="0" smtClean="0"/>
              <a:t>Jde-li </a:t>
            </a:r>
            <a:r>
              <a:rPr lang="cs-CZ" sz="2000" dirty="0"/>
              <a:t>o komornější událost odehrávající se při menším počtu zúčastněných, můžete využít i koktejlové šaty - lidově </a:t>
            </a:r>
            <a:r>
              <a:rPr lang="cs-CZ" sz="2000" dirty="0" smtClean="0"/>
              <a:t>koktejlky..</a:t>
            </a:r>
          </a:p>
          <a:p>
            <a:pPr marL="342900" indent="-342900" algn="just">
              <a:buFont typeface="Wingdings" panose="05000000000000000000" pitchFamily="2" charset="2"/>
              <a:buChar char="q"/>
            </a:pPr>
            <a:r>
              <a:rPr lang="cs-CZ" sz="2000" b="1" dirty="0" err="1"/>
              <a:t>White</a:t>
            </a:r>
            <a:r>
              <a:rPr lang="cs-CZ" sz="2000" b="1" dirty="0"/>
              <a:t> </a:t>
            </a:r>
            <a:r>
              <a:rPr lang="cs-CZ" sz="2000" b="1" dirty="0" err="1" smtClean="0"/>
              <a:t>Tie</a:t>
            </a:r>
            <a:endParaRPr lang="cs-CZ" sz="2000" b="1" dirty="0"/>
          </a:p>
          <a:p>
            <a:pPr marL="342900" indent="-342900" algn="just">
              <a:buFont typeface="Wingdings" panose="05000000000000000000" pitchFamily="2" charset="2"/>
              <a:buChar char="ü"/>
            </a:pPr>
            <a:r>
              <a:rPr lang="cs-CZ" sz="2000" dirty="0"/>
              <a:t>= ultra </a:t>
            </a:r>
            <a:r>
              <a:rPr lang="cs-CZ" sz="2000" dirty="0" err="1"/>
              <a:t>formal</a:t>
            </a:r>
            <a:r>
              <a:rPr lang="cs-CZ" sz="2000" dirty="0"/>
              <a:t>, jedná se o velmi formální událost</a:t>
            </a:r>
          </a:p>
          <a:p>
            <a:pPr marL="342900" indent="-342900" algn="just">
              <a:buFont typeface="Wingdings" panose="05000000000000000000" pitchFamily="2" charset="2"/>
              <a:buChar char="ü"/>
            </a:pPr>
            <a:r>
              <a:rPr lang="cs-CZ" sz="2000" dirty="0"/>
              <a:t>Pánové by měli zvolit frak s bílou košilí, vestou a bílým motýlkem a k tomu černé lakýrky. Muži mohou nosit šperky. Zlaté knoflíky na vestě v dnešní době, dříve se k </a:t>
            </a:r>
            <a:r>
              <a:rPr lang="cs-CZ" sz="2000" dirty="0" err="1"/>
              <a:t>White</a:t>
            </a:r>
            <a:r>
              <a:rPr lang="cs-CZ" sz="2000" dirty="0"/>
              <a:t> </a:t>
            </a:r>
            <a:r>
              <a:rPr lang="cs-CZ" sz="2000" dirty="0" err="1"/>
              <a:t>Tie</a:t>
            </a:r>
            <a:r>
              <a:rPr lang="cs-CZ" sz="2000" dirty="0"/>
              <a:t> patřilo vytáhnout i řády a medaile. Ženy volí dlouhou večerní honosnou róbu.</a:t>
            </a:r>
            <a:endParaRPr lang="cs-CZ" sz="2000" dirty="0" smtClean="0"/>
          </a:p>
        </p:txBody>
      </p:sp>
    </p:spTree>
    <p:extLst>
      <p:ext uri="{BB962C8B-B14F-4D97-AF65-F5344CB8AC3E}">
        <p14:creationId xmlns:p14="http://schemas.microsoft.com/office/powerpoint/2010/main" val="4238113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Dress </a:t>
            </a:r>
            <a:r>
              <a:rPr lang="cs-CZ" dirty="0" err="1" smtClean="0"/>
              <a:t>code</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b="1" dirty="0" err="1" smtClean="0"/>
              <a:t>Formal</a:t>
            </a:r>
            <a:endParaRPr lang="cs-CZ" sz="2000" dirty="0"/>
          </a:p>
          <a:p>
            <a:pPr marL="342900" indent="-342900" algn="just">
              <a:buFont typeface="Wingdings" panose="05000000000000000000" pitchFamily="2" charset="2"/>
              <a:buChar char="ü"/>
            </a:pPr>
            <a:r>
              <a:rPr lang="cs-CZ" sz="2000" dirty="0"/>
              <a:t>Je formální oblečení</a:t>
            </a:r>
            <a:r>
              <a:rPr lang="cs-CZ" sz="2000" dirty="0" smtClean="0"/>
              <a:t>.</a:t>
            </a:r>
          </a:p>
          <a:p>
            <a:pPr marL="342900" indent="-342900" algn="just">
              <a:buFont typeface="Wingdings" panose="05000000000000000000" pitchFamily="2" charset="2"/>
              <a:buChar char="ü"/>
            </a:pPr>
            <a:r>
              <a:rPr lang="cs-CZ" sz="2000" dirty="0" smtClean="0"/>
              <a:t>Pravidla </a:t>
            </a:r>
            <a:r>
              <a:rPr lang="cs-CZ" sz="2000" dirty="0"/>
              <a:t>platí stejná jako u </a:t>
            </a:r>
            <a:r>
              <a:rPr lang="cs-CZ" sz="2000" dirty="0" err="1"/>
              <a:t>black</a:t>
            </a:r>
            <a:r>
              <a:rPr lang="cs-CZ" sz="2000" dirty="0"/>
              <a:t> </a:t>
            </a:r>
            <a:r>
              <a:rPr lang="cs-CZ" sz="2000" dirty="0" err="1"/>
              <a:t>tie</a:t>
            </a:r>
            <a:r>
              <a:rPr lang="cs-CZ" sz="2000" dirty="0" smtClean="0"/>
              <a:t>.</a:t>
            </a:r>
          </a:p>
          <a:p>
            <a:pPr marL="342900" indent="-342900" algn="just">
              <a:buFont typeface="Wingdings" panose="05000000000000000000" pitchFamily="2" charset="2"/>
              <a:buChar char="ü"/>
            </a:pPr>
            <a:r>
              <a:rPr lang="cs-CZ" sz="2000" dirty="0" smtClean="0"/>
              <a:t>Ocitnete-li </a:t>
            </a:r>
            <a:r>
              <a:rPr lang="cs-CZ" sz="2000" dirty="0"/>
              <a:t>se v kreativním prostředí můžete svému </a:t>
            </a:r>
            <a:r>
              <a:rPr lang="cs-CZ" sz="2000" dirty="0" err="1"/>
              <a:t>outfitu</a:t>
            </a:r>
            <a:r>
              <a:rPr lang="cs-CZ" sz="2000" dirty="0"/>
              <a:t> trochu ulehčit - pánové mohou zvolit smoking s černou košilí bez kravaty a ženy dlouhé večerní šaty, koktejlky nebo i elegantní večerní kostýmek</a:t>
            </a:r>
            <a:r>
              <a:rPr lang="cs-CZ" sz="2000" dirty="0" smtClean="0"/>
              <a:t>.</a:t>
            </a:r>
          </a:p>
          <a:p>
            <a:pPr marL="342900" indent="-342900" algn="just">
              <a:buFont typeface="Wingdings" panose="05000000000000000000" pitchFamily="2" charset="2"/>
              <a:buChar char="q"/>
            </a:pPr>
            <a:r>
              <a:rPr lang="cs-CZ" sz="2000" b="1" dirty="0" err="1"/>
              <a:t>Creative</a:t>
            </a:r>
            <a:r>
              <a:rPr lang="cs-CZ" sz="2000" b="1" dirty="0"/>
              <a:t> Black </a:t>
            </a:r>
            <a:r>
              <a:rPr lang="cs-CZ" sz="2000" b="1" dirty="0" err="1" smtClean="0"/>
              <a:t>Tie</a:t>
            </a:r>
            <a:endParaRPr lang="cs-CZ" sz="2000" b="1" dirty="0"/>
          </a:p>
          <a:p>
            <a:pPr marL="342900" indent="-342900" algn="just">
              <a:buFont typeface="Wingdings" panose="05000000000000000000" pitchFamily="2" charset="2"/>
              <a:buChar char="ü"/>
            </a:pPr>
            <a:r>
              <a:rPr lang="cs-CZ" sz="2000" dirty="0"/>
              <a:t>Jedná se o formální událost, takže společenské šaty, ale zde máte prostor pro uplatnění žhavých módních trendů ve večerním oblečení. Ženy mohou zvolit např. luxusní dlouhé úplety, luxusní svetřík s korálovými výšivkami v kombinaci s širokou sukní či luxusní korzet. Pánové smoking, výměna bílé košile za černou bez motýlka.</a:t>
            </a:r>
            <a:endParaRPr lang="cs-CZ" sz="2000" dirty="0" smtClean="0"/>
          </a:p>
        </p:txBody>
      </p:sp>
    </p:spTree>
    <p:extLst>
      <p:ext uri="{BB962C8B-B14F-4D97-AF65-F5344CB8AC3E}">
        <p14:creationId xmlns:p14="http://schemas.microsoft.com/office/powerpoint/2010/main" val="815359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Dress </a:t>
            </a:r>
            <a:r>
              <a:rPr lang="cs-CZ" dirty="0" err="1" smtClean="0"/>
              <a:t>code</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b="1" dirty="0" err="1" smtClean="0"/>
              <a:t>Semi-Formal</a:t>
            </a:r>
            <a:endParaRPr lang="cs-CZ" sz="2000" b="1" dirty="0"/>
          </a:p>
          <a:p>
            <a:pPr marL="342900" indent="-342900" algn="just">
              <a:buFont typeface="Wingdings" panose="05000000000000000000" pitchFamily="2" charset="2"/>
              <a:buChar char="ü"/>
            </a:pPr>
            <a:r>
              <a:rPr lang="cs-CZ" sz="2000" dirty="0"/>
              <a:t>Většinou to znamená, že velké večerní šaty či smoking nejsou vhodné. </a:t>
            </a:r>
            <a:endParaRPr lang="cs-CZ" sz="2000" dirty="0" smtClean="0"/>
          </a:p>
          <a:p>
            <a:pPr marL="342900" indent="-342900" algn="just">
              <a:buFont typeface="Wingdings" panose="05000000000000000000" pitchFamily="2" charset="2"/>
              <a:buChar char="ü"/>
            </a:pPr>
            <a:r>
              <a:rPr lang="cs-CZ" sz="2000" dirty="0" smtClean="0"/>
              <a:t>Z </a:t>
            </a:r>
            <a:r>
              <a:rPr lang="cs-CZ" sz="2000" dirty="0"/>
              <a:t>hlediska oblékání je </a:t>
            </a:r>
            <a:r>
              <a:rPr lang="cs-CZ" sz="2000" dirty="0" err="1"/>
              <a:t>Semi-Formal</a:t>
            </a:r>
            <a:r>
              <a:rPr lang="cs-CZ" sz="2000" dirty="0"/>
              <a:t> nejošemetnější. </a:t>
            </a:r>
            <a:endParaRPr lang="cs-CZ" sz="2000" dirty="0" smtClean="0"/>
          </a:p>
          <a:p>
            <a:pPr marL="342900" indent="-342900" algn="just">
              <a:buFont typeface="Wingdings" panose="05000000000000000000" pitchFamily="2" charset="2"/>
              <a:buChar char="ü"/>
            </a:pPr>
            <a:r>
              <a:rPr lang="cs-CZ" sz="2000" dirty="0" smtClean="0"/>
              <a:t>Zde </a:t>
            </a:r>
            <a:r>
              <a:rPr lang="cs-CZ" sz="2000" dirty="0"/>
              <a:t>záleží na hodině, kdy se událost bude konat. Je- </a:t>
            </a:r>
            <a:r>
              <a:rPr lang="cs-CZ" sz="2000" dirty="0" err="1"/>
              <a:t>li</a:t>
            </a:r>
            <a:r>
              <a:rPr lang="cs-CZ" sz="2000" dirty="0"/>
              <a:t> začátek dopoledne nebo odpoledne do 18.hodiny, ženy volí elegantní kostýmek, pánové oblek (nemusí být nutně tmavý). </a:t>
            </a:r>
            <a:endParaRPr lang="cs-CZ" sz="2000" dirty="0" smtClean="0"/>
          </a:p>
          <a:p>
            <a:pPr marL="342900" indent="-342900" algn="just">
              <a:buFont typeface="Wingdings" panose="05000000000000000000" pitchFamily="2" charset="2"/>
              <a:buChar char="ü"/>
            </a:pPr>
            <a:r>
              <a:rPr lang="cs-CZ" sz="2000" dirty="0" smtClean="0"/>
              <a:t>Je-li </a:t>
            </a:r>
            <a:r>
              <a:rPr lang="cs-CZ" sz="2000" dirty="0"/>
              <a:t>začátek po 18.hodině, ženy by si měly obléci koktejlové šaty - koktejlky, muži tmavý oblek</a:t>
            </a:r>
            <a:r>
              <a:rPr lang="cs-CZ" sz="2000" dirty="0" smtClean="0"/>
              <a:t>.</a:t>
            </a:r>
          </a:p>
          <a:p>
            <a:pPr marL="342900" indent="-342900" algn="just">
              <a:buFont typeface="Wingdings" panose="05000000000000000000" pitchFamily="2" charset="2"/>
              <a:buChar char="q"/>
            </a:pPr>
            <a:r>
              <a:rPr lang="cs-CZ" sz="2000" b="1" dirty="0" smtClean="0"/>
              <a:t>Cocktail</a:t>
            </a:r>
            <a:endParaRPr lang="cs-CZ" sz="2000" b="1" dirty="0"/>
          </a:p>
          <a:p>
            <a:pPr marL="342900" indent="-342900" algn="just">
              <a:buFont typeface="Wingdings" panose="05000000000000000000" pitchFamily="2" charset="2"/>
              <a:buChar char="ü"/>
            </a:pPr>
            <a:r>
              <a:rPr lang="cs-CZ" sz="2000" dirty="0"/>
              <a:t>Jak už název napovídá, ženy volí krátké elegantní koktejlové šaty - koktejlky. Správně zvolí doplňky v podobě lodiček na vysokém podpatku a malé kabelky nebo psaníčka. Muži společenský oblek.</a:t>
            </a:r>
            <a:endParaRPr lang="cs-CZ" sz="2000" dirty="0" smtClean="0"/>
          </a:p>
        </p:txBody>
      </p:sp>
    </p:spTree>
    <p:extLst>
      <p:ext uri="{BB962C8B-B14F-4D97-AF65-F5344CB8AC3E}">
        <p14:creationId xmlns:p14="http://schemas.microsoft.com/office/powerpoint/2010/main" val="944051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Dress </a:t>
            </a:r>
            <a:r>
              <a:rPr lang="cs-CZ" dirty="0" err="1"/>
              <a:t>code</a:t>
            </a:r>
            <a:r>
              <a:rPr lang="cs-CZ" dirty="0"/>
              <a:t/>
            </a:r>
            <a:br>
              <a:rPr lang="cs-CZ" dirty="0"/>
            </a:br>
            <a:endParaRPr lang="cs-CZ" dirty="0"/>
          </a:p>
        </p:txBody>
      </p:sp>
      <p:sp>
        <p:nvSpPr>
          <p:cNvPr id="2" name="Obdélník 1"/>
          <p:cNvSpPr/>
          <p:nvPr/>
        </p:nvSpPr>
        <p:spPr>
          <a:xfrm>
            <a:off x="25650" y="699542"/>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b="1" dirty="0" err="1"/>
              <a:t>Dressy</a:t>
            </a:r>
            <a:r>
              <a:rPr lang="cs-CZ" sz="1900" b="1" dirty="0"/>
              <a:t> </a:t>
            </a:r>
            <a:r>
              <a:rPr lang="cs-CZ" sz="1900" b="1" dirty="0" err="1" smtClean="0"/>
              <a:t>casual</a:t>
            </a:r>
            <a:endParaRPr lang="cs-CZ" sz="1900" dirty="0"/>
          </a:p>
          <a:p>
            <a:pPr marL="342900" indent="-342900" algn="just">
              <a:buFont typeface="Wingdings" panose="05000000000000000000" pitchFamily="2" charset="2"/>
              <a:buChar char="ü"/>
            </a:pPr>
            <a:r>
              <a:rPr lang="cs-CZ" sz="1900" dirty="0"/>
              <a:t>To znamená nedbalá elegance (pozor - neznamená to džíny!!!). </a:t>
            </a:r>
            <a:endParaRPr lang="cs-CZ" sz="1900" dirty="0" smtClean="0"/>
          </a:p>
          <a:p>
            <a:pPr marL="342900" indent="-342900" algn="just">
              <a:buFont typeface="Wingdings" panose="05000000000000000000" pitchFamily="2" charset="2"/>
              <a:buChar char="ü"/>
            </a:pPr>
            <a:r>
              <a:rPr lang="cs-CZ" sz="1900" dirty="0" smtClean="0"/>
              <a:t>Hostitel </a:t>
            </a:r>
            <a:r>
              <a:rPr lang="cs-CZ" sz="1900" dirty="0"/>
              <a:t>vám chce naznačit, že máte vypadat elegantně, ale s formálností to nemusíte přehánět</a:t>
            </a:r>
            <a:r>
              <a:rPr lang="cs-CZ" sz="1900" dirty="0" smtClean="0"/>
              <a:t>.</a:t>
            </a:r>
          </a:p>
          <a:p>
            <a:pPr marL="342900" indent="-342900" algn="just">
              <a:buFont typeface="Wingdings" panose="05000000000000000000" pitchFamily="2" charset="2"/>
              <a:buChar char="ü"/>
            </a:pPr>
            <a:r>
              <a:rPr lang="cs-CZ" sz="1900" dirty="0" smtClean="0"/>
              <a:t> </a:t>
            </a:r>
            <a:r>
              <a:rPr lang="cs-CZ" sz="1900" dirty="0"/>
              <a:t>Ženy mohou zvolit kostýmek, zajímavé šaty, lesklé halenky či krajkový top. Muži volí kalhoty, tričko s límečkem a svetr nebo vestu. </a:t>
            </a:r>
            <a:endParaRPr lang="cs-CZ" sz="1900" dirty="0" smtClean="0"/>
          </a:p>
          <a:p>
            <a:pPr marL="342900" indent="-342900" algn="just">
              <a:buFont typeface="Wingdings" panose="05000000000000000000" pitchFamily="2" charset="2"/>
              <a:buChar char="ü"/>
            </a:pPr>
            <a:r>
              <a:rPr lang="cs-CZ" sz="1900" dirty="0" smtClean="0"/>
              <a:t>Vhodný </a:t>
            </a:r>
            <a:r>
              <a:rPr lang="cs-CZ" sz="1900" dirty="0"/>
              <a:t>materiál pro tuto příležitost může být satén nebo samet</a:t>
            </a:r>
            <a:r>
              <a:rPr lang="cs-CZ" sz="1900" dirty="0" smtClean="0"/>
              <a:t>.</a:t>
            </a:r>
          </a:p>
          <a:p>
            <a:pPr marL="342900" indent="-342900" algn="just">
              <a:buFont typeface="Wingdings" panose="05000000000000000000" pitchFamily="2" charset="2"/>
              <a:buChar char="q"/>
            </a:pPr>
            <a:r>
              <a:rPr lang="cs-CZ" sz="1900" dirty="0" smtClean="0"/>
              <a:t>Za </a:t>
            </a:r>
            <a:r>
              <a:rPr lang="cs-CZ" sz="1900" dirty="0"/>
              <a:t>vrcholně společenský oblek, který se nosí jen na výjimečné události (např.: svatba), </a:t>
            </a:r>
            <a:r>
              <a:rPr lang="cs-CZ" sz="1900" b="1" dirty="0"/>
              <a:t>patří žaket</a:t>
            </a:r>
            <a:r>
              <a:rPr lang="cs-CZ" sz="1900" dirty="0"/>
              <a:t>. </a:t>
            </a:r>
            <a:endParaRPr lang="cs-CZ" sz="1900" dirty="0" smtClean="0"/>
          </a:p>
          <a:p>
            <a:pPr marL="342900" indent="-342900" algn="just">
              <a:buFont typeface="Wingdings" panose="05000000000000000000" pitchFamily="2" charset="2"/>
              <a:buChar char="ü"/>
            </a:pPr>
            <a:r>
              <a:rPr lang="cs-CZ" sz="1900" dirty="0" smtClean="0"/>
              <a:t>Jeho </a:t>
            </a:r>
            <a:r>
              <a:rPr lang="cs-CZ" sz="1900" dirty="0"/>
              <a:t>střih vychází z fraku, má jen jakoby odstřižené šosy (anglicky se mu říká </a:t>
            </a:r>
            <a:r>
              <a:rPr lang="cs-CZ" sz="1900" dirty="0" err="1"/>
              <a:t>cut-away</a:t>
            </a:r>
            <a:r>
              <a:rPr lang="cs-CZ" sz="1900" dirty="0"/>
              <a:t>). </a:t>
            </a:r>
            <a:endParaRPr lang="cs-CZ" sz="1900" dirty="0" smtClean="0"/>
          </a:p>
          <a:p>
            <a:pPr marL="342900" indent="-342900" algn="just">
              <a:buFont typeface="Wingdings" panose="05000000000000000000" pitchFamily="2" charset="2"/>
              <a:buChar char="ü"/>
            </a:pPr>
            <a:r>
              <a:rPr lang="cs-CZ" sz="1900" dirty="0" smtClean="0"/>
              <a:t>Žaket </a:t>
            </a:r>
            <a:r>
              <a:rPr lang="cs-CZ" sz="1900" dirty="0"/>
              <a:t>může být v barvě černé nebo šedé. Kalhoty mohou být proužkované. K žaketu se nosí šedá vesta a stříbrošedá kravata, obvykle šitá, které se říká regata, anebo takový šátek - tomu se říká plastron, a </a:t>
            </a:r>
            <a:r>
              <a:rPr lang="cs-CZ" sz="1900" dirty="0" smtClean="0"/>
              <a:t>cylindr.</a:t>
            </a:r>
          </a:p>
        </p:txBody>
      </p:sp>
    </p:spTree>
    <p:extLst>
      <p:ext uri="{BB962C8B-B14F-4D97-AF65-F5344CB8AC3E}">
        <p14:creationId xmlns:p14="http://schemas.microsoft.com/office/powerpoint/2010/main" val="351722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3740</TotalTime>
  <Words>2211</Words>
  <Application>Microsoft Office PowerPoint</Application>
  <PresentationFormat>Předvádění na obrazovce (16:9)</PresentationFormat>
  <Paragraphs>144</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Název prezentace</vt:lpstr>
      <vt:lpstr>3.Společenské oblečení     </vt:lpstr>
      <vt:lpstr>Dress code </vt:lpstr>
      <vt:lpstr>Oblečení </vt:lpstr>
      <vt:lpstr>Dress code </vt:lpstr>
      <vt:lpstr>Dress code </vt:lpstr>
      <vt:lpstr>Dress code </vt:lpstr>
      <vt:lpstr>Dress code </vt:lpstr>
      <vt:lpstr>Dress code </vt:lpstr>
      <vt:lpstr>Muži a sukně </vt:lpstr>
      <vt:lpstr>Módní prohřešky mužů </vt:lpstr>
      <vt:lpstr>Módní prohřešky mužů </vt:lpstr>
      <vt:lpstr>Módní prohřešky mužů </vt:lpstr>
      <vt:lpstr>Módní prohřešky mužů </vt:lpstr>
      <vt:lpstr>Módní prohřešky žen </vt:lpstr>
      <vt:lpstr>Módní prohřešky žen </vt:lpstr>
      <vt:lpstr>Módní prohřešky žen </vt:lpstr>
      <vt:lpstr>Módní prohřešky žen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196</cp:revision>
  <dcterms:created xsi:type="dcterms:W3CDTF">2016-07-06T15:42:34Z</dcterms:created>
  <dcterms:modified xsi:type="dcterms:W3CDTF">2018-03-28T14:49:39Z</dcterms:modified>
</cp:coreProperties>
</file>