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3"/>
  </p:notesMasterIdLst>
  <p:sldIdLst>
    <p:sldId id="497" r:id="rId2"/>
    <p:sldId id="256" r:id="rId3"/>
    <p:sldId id="442" r:id="rId4"/>
    <p:sldId id="483" r:id="rId5"/>
    <p:sldId id="482" r:id="rId6"/>
    <p:sldId id="486" r:id="rId7"/>
    <p:sldId id="487" r:id="rId8"/>
    <p:sldId id="488" r:id="rId9"/>
    <p:sldId id="489" r:id="rId10"/>
    <p:sldId id="481" r:id="rId11"/>
    <p:sldId id="484" r:id="rId12"/>
    <p:sldId id="485" r:id="rId13"/>
    <p:sldId id="490" r:id="rId14"/>
    <p:sldId id="491" r:id="rId15"/>
    <p:sldId id="492" r:id="rId16"/>
    <p:sldId id="493" r:id="rId17"/>
    <p:sldId id="494" r:id="rId18"/>
    <p:sldId id="495" r:id="rId19"/>
    <p:sldId id="496" r:id="rId20"/>
    <p:sldId id="480" r:id="rId21"/>
    <p:sldId id="293" r:id="rId22"/>
  </p:sldIdLst>
  <p:sldSz cx="9144000" cy="5143500" type="screen16x9"/>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07871"/>
    <a:srgbClr val="000000"/>
    <a:srgbClr val="981E3A"/>
    <a:srgbClr val="9F2B2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9533" autoAdjust="0"/>
  </p:normalViewPr>
  <p:slideViewPr>
    <p:cSldViewPr>
      <p:cViewPr varScale="1">
        <p:scale>
          <a:sx n="78" d="100"/>
          <a:sy n="78" d="100"/>
        </p:scale>
        <p:origin x="1176" y="84"/>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6097986-0C26-47DE-8982-7AD2B6842259}" type="datetimeFigureOut">
              <a:rPr lang="cs-CZ" smtClean="0"/>
              <a:t>28.3.2018</a:t>
            </a:fld>
            <a:endParaRPr lang="cs-CZ"/>
          </a:p>
        </p:txBody>
      </p:sp>
      <p:sp>
        <p:nvSpPr>
          <p:cNvPr id="4" name="Zástupný symbol pro obrázek snímku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DD4000A-37E1-4D72-B31A-77993FD77D47}" type="slidenum">
              <a:rPr lang="cs-CZ" smtClean="0"/>
              <a:t>‹#›</a:t>
            </a:fld>
            <a:endParaRPr lang="cs-CZ"/>
          </a:p>
        </p:txBody>
      </p:sp>
    </p:spTree>
    <p:extLst>
      <p:ext uri="{BB962C8B-B14F-4D97-AF65-F5344CB8AC3E}">
        <p14:creationId xmlns:p14="http://schemas.microsoft.com/office/powerpoint/2010/main" val="22974456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a:t>
            </a:fld>
            <a:endParaRPr lang="cs-CZ"/>
          </a:p>
        </p:txBody>
      </p:sp>
    </p:spTree>
    <p:extLst>
      <p:ext uri="{BB962C8B-B14F-4D97-AF65-F5344CB8AC3E}">
        <p14:creationId xmlns:p14="http://schemas.microsoft.com/office/powerpoint/2010/main" val="30008653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11</a:t>
            </a:fld>
            <a:endParaRPr lang="cs-CZ"/>
          </a:p>
        </p:txBody>
      </p:sp>
    </p:spTree>
    <p:extLst>
      <p:ext uri="{BB962C8B-B14F-4D97-AF65-F5344CB8AC3E}">
        <p14:creationId xmlns:p14="http://schemas.microsoft.com/office/powerpoint/2010/main" val="334299106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12</a:t>
            </a:fld>
            <a:endParaRPr lang="cs-CZ"/>
          </a:p>
        </p:txBody>
      </p:sp>
    </p:spTree>
    <p:extLst>
      <p:ext uri="{BB962C8B-B14F-4D97-AF65-F5344CB8AC3E}">
        <p14:creationId xmlns:p14="http://schemas.microsoft.com/office/powerpoint/2010/main" val="425403889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13</a:t>
            </a:fld>
            <a:endParaRPr lang="cs-CZ"/>
          </a:p>
        </p:txBody>
      </p:sp>
    </p:spTree>
    <p:extLst>
      <p:ext uri="{BB962C8B-B14F-4D97-AF65-F5344CB8AC3E}">
        <p14:creationId xmlns:p14="http://schemas.microsoft.com/office/powerpoint/2010/main" val="185594450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14</a:t>
            </a:fld>
            <a:endParaRPr lang="cs-CZ"/>
          </a:p>
        </p:txBody>
      </p:sp>
    </p:spTree>
    <p:extLst>
      <p:ext uri="{BB962C8B-B14F-4D97-AF65-F5344CB8AC3E}">
        <p14:creationId xmlns:p14="http://schemas.microsoft.com/office/powerpoint/2010/main" val="327840890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15</a:t>
            </a:fld>
            <a:endParaRPr lang="cs-CZ"/>
          </a:p>
        </p:txBody>
      </p:sp>
    </p:spTree>
    <p:extLst>
      <p:ext uri="{BB962C8B-B14F-4D97-AF65-F5344CB8AC3E}">
        <p14:creationId xmlns:p14="http://schemas.microsoft.com/office/powerpoint/2010/main" val="271624601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16</a:t>
            </a:fld>
            <a:endParaRPr lang="cs-CZ"/>
          </a:p>
        </p:txBody>
      </p:sp>
    </p:spTree>
    <p:extLst>
      <p:ext uri="{BB962C8B-B14F-4D97-AF65-F5344CB8AC3E}">
        <p14:creationId xmlns:p14="http://schemas.microsoft.com/office/powerpoint/2010/main" val="207862877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17</a:t>
            </a:fld>
            <a:endParaRPr lang="cs-CZ"/>
          </a:p>
        </p:txBody>
      </p:sp>
    </p:spTree>
    <p:extLst>
      <p:ext uri="{BB962C8B-B14F-4D97-AF65-F5344CB8AC3E}">
        <p14:creationId xmlns:p14="http://schemas.microsoft.com/office/powerpoint/2010/main" val="153544604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18</a:t>
            </a:fld>
            <a:endParaRPr lang="cs-CZ"/>
          </a:p>
        </p:txBody>
      </p:sp>
    </p:spTree>
    <p:extLst>
      <p:ext uri="{BB962C8B-B14F-4D97-AF65-F5344CB8AC3E}">
        <p14:creationId xmlns:p14="http://schemas.microsoft.com/office/powerpoint/2010/main" val="173574007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19</a:t>
            </a:fld>
            <a:endParaRPr lang="cs-CZ"/>
          </a:p>
        </p:txBody>
      </p:sp>
    </p:spTree>
    <p:extLst>
      <p:ext uri="{BB962C8B-B14F-4D97-AF65-F5344CB8AC3E}">
        <p14:creationId xmlns:p14="http://schemas.microsoft.com/office/powerpoint/2010/main" val="281812622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20</a:t>
            </a:fld>
            <a:endParaRPr lang="cs-CZ"/>
          </a:p>
        </p:txBody>
      </p:sp>
    </p:spTree>
    <p:extLst>
      <p:ext uri="{BB962C8B-B14F-4D97-AF65-F5344CB8AC3E}">
        <p14:creationId xmlns:p14="http://schemas.microsoft.com/office/powerpoint/2010/main" val="30278610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a:t>
            </a:fld>
            <a:endParaRPr lang="cs-CZ"/>
          </a:p>
        </p:txBody>
      </p:sp>
    </p:spTree>
    <p:extLst>
      <p:ext uri="{BB962C8B-B14F-4D97-AF65-F5344CB8AC3E}">
        <p14:creationId xmlns:p14="http://schemas.microsoft.com/office/powerpoint/2010/main" val="154605300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21</a:t>
            </a:fld>
            <a:endParaRPr lang="cs-CZ"/>
          </a:p>
        </p:txBody>
      </p:sp>
    </p:spTree>
    <p:extLst>
      <p:ext uri="{BB962C8B-B14F-4D97-AF65-F5344CB8AC3E}">
        <p14:creationId xmlns:p14="http://schemas.microsoft.com/office/powerpoint/2010/main" val="81424845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4</a:t>
            </a:fld>
            <a:endParaRPr lang="cs-CZ"/>
          </a:p>
        </p:txBody>
      </p:sp>
    </p:spTree>
    <p:extLst>
      <p:ext uri="{BB962C8B-B14F-4D97-AF65-F5344CB8AC3E}">
        <p14:creationId xmlns:p14="http://schemas.microsoft.com/office/powerpoint/2010/main" val="412401457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5</a:t>
            </a:fld>
            <a:endParaRPr lang="cs-CZ"/>
          </a:p>
        </p:txBody>
      </p:sp>
    </p:spTree>
    <p:extLst>
      <p:ext uri="{BB962C8B-B14F-4D97-AF65-F5344CB8AC3E}">
        <p14:creationId xmlns:p14="http://schemas.microsoft.com/office/powerpoint/2010/main" val="12836113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6</a:t>
            </a:fld>
            <a:endParaRPr lang="cs-CZ"/>
          </a:p>
        </p:txBody>
      </p:sp>
    </p:spTree>
    <p:extLst>
      <p:ext uri="{BB962C8B-B14F-4D97-AF65-F5344CB8AC3E}">
        <p14:creationId xmlns:p14="http://schemas.microsoft.com/office/powerpoint/2010/main" val="311282919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7</a:t>
            </a:fld>
            <a:endParaRPr lang="cs-CZ"/>
          </a:p>
        </p:txBody>
      </p:sp>
    </p:spTree>
    <p:extLst>
      <p:ext uri="{BB962C8B-B14F-4D97-AF65-F5344CB8AC3E}">
        <p14:creationId xmlns:p14="http://schemas.microsoft.com/office/powerpoint/2010/main" val="17247060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8</a:t>
            </a:fld>
            <a:endParaRPr lang="cs-CZ"/>
          </a:p>
        </p:txBody>
      </p:sp>
    </p:spTree>
    <p:extLst>
      <p:ext uri="{BB962C8B-B14F-4D97-AF65-F5344CB8AC3E}">
        <p14:creationId xmlns:p14="http://schemas.microsoft.com/office/powerpoint/2010/main" val="398817897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9</a:t>
            </a:fld>
            <a:endParaRPr lang="cs-CZ"/>
          </a:p>
        </p:txBody>
      </p:sp>
    </p:spTree>
    <p:extLst>
      <p:ext uri="{BB962C8B-B14F-4D97-AF65-F5344CB8AC3E}">
        <p14:creationId xmlns:p14="http://schemas.microsoft.com/office/powerpoint/2010/main" val="41411702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10</a:t>
            </a:fld>
            <a:endParaRPr lang="cs-CZ"/>
          </a:p>
        </p:txBody>
      </p:sp>
    </p:spTree>
    <p:extLst>
      <p:ext uri="{BB962C8B-B14F-4D97-AF65-F5344CB8AC3E}">
        <p14:creationId xmlns:p14="http://schemas.microsoft.com/office/powerpoint/2010/main" val="256975611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ulní strana">
    <p:spTree>
      <p:nvGrpSpPr>
        <p:cNvPr id="1" name=""/>
        <p:cNvGrpSpPr/>
        <p:nvPr/>
      </p:nvGrpSpPr>
      <p:grpSpPr>
        <a:xfrm>
          <a:off x="0" y="0"/>
          <a:ext cx="0" cy="0"/>
          <a:chOff x="0" y="0"/>
          <a:chExt cx="0" cy="0"/>
        </a:xfrm>
      </p:grpSpPr>
    </p:spTree>
    <p:extLst>
      <p:ext uri="{BB962C8B-B14F-4D97-AF65-F5344CB8AC3E}">
        <p14:creationId xmlns:p14="http://schemas.microsoft.com/office/powerpoint/2010/main" val="391288084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List - obecný">
    <p:spTree>
      <p:nvGrpSpPr>
        <p:cNvPr id="1" name=""/>
        <p:cNvGrpSpPr/>
        <p:nvPr/>
      </p:nvGrpSpPr>
      <p:grpSpPr>
        <a:xfrm>
          <a:off x="0" y="0"/>
          <a:ext cx="0" cy="0"/>
          <a:chOff x="0" y="0"/>
          <a:chExt cx="0" cy="0"/>
        </a:xfrm>
      </p:grpSpPr>
      <p:pic>
        <p:nvPicPr>
          <p:cNvPr id="10" name="Obrázek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55996" y="226939"/>
            <a:ext cx="956040" cy="745712"/>
          </a:xfrm>
          <a:prstGeom prst="rect">
            <a:avLst/>
          </a:prstGeom>
        </p:spPr>
      </p:pic>
      <p:sp>
        <p:nvSpPr>
          <p:cNvPr id="7" name="Nadpis 1"/>
          <p:cNvSpPr>
            <a:spLocks noGrp="1"/>
          </p:cNvSpPr>
          <p:nvPr>
            <p:ph type="title"/>
          </p:nvPr>
        </p:nvSpPr>
        <p:spPr>
          <a:xfrm>
            <a:off x="251520" y="195486"/>
            <a:ext cx="4536504" cy="507703"/>
          </a:xfrm>
          <a:prstGeom prst="rect">
            <a:avLst/>
          </a:prstGeom>
          <a:noFill/>
          <a:ln>
            <a:noFill/>
          </a:ln>
        </p:spPr>
        <p:txBody>
          <a:bodyPr anchor="t">
            <a:noAutofit/>
          </a:bodyPr>
          <a:lstStyle>
            <a:lvl1pPr algn="l">
              <a:defRPr sz="2400"/>
            </a:lvl1pPr>
          </a:lstStyle>
          <a:p>
            <a:pPr algn="l"/>
            <a:r>
              <a:rPr lang="cs-CZ" sz="2400" dirty="0" smtClean="0">
                <a:solidFill>
                  <a:srgbClr val="981E3A"/>
                </a:solidFill>
                <a:latin typeface="Times New Roman" panose="02020603050405020304" pitchFamily="18" charset="0"/>
                <a:cs typeface="Times New Roman" panose="02020603050405020304" pitchFamily="18" charset="0"/>
              </a:rPr>
              <a:t>Název listu</a:t>
            </a:r>
            <a:endParaRPr lang="cs-CZ" sz="2400" dirty="0">
              <a:solidFill>
                <a:srgbClr val="981E3A"/>
              </a:solidFill>
              <a:latin typeface="Times New Roman" panose="02020603050405020304" pitchFamily="18" charset="0"/>
              <a:cs typeface="Times New Roman" panose="02020603050405020304" pitchFamily="18" charset="0"/>
            </a:endParaRPr>
          </a:p>
        </p:txBody>
      </p:sp>
      <p:cxnSp>
        <p:nvCxnSpPr>
          <p:cNvPr id="9" name="Přímá spojnice 8"/>
          <p:cNvCxnSpPr/>
          <p:nvPr userDrawn="1"/>
        </p:nvCxnSpPr>
        <p:spPr>
          <a:xfrm>
            <a:off x="251520" y="699542"/>
            <a:ext cx="7416824"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cxnSp>
        <p:nvCxnSpPr>
          <p:cNvPr id="11" name="Přímá spojnice 10"/>
          <p:cNvCxnSpPr/>
          <p:nvPr userDrawn="1"/>
        </p:nvCxnSpPr>
        <p:spPr>
          <a:xfrm>
            <a:off x="251520" y="4731990"/>
            <a:ext cx="8660516"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sp>
        <p:nvSpPr>
          <p:cNvPr id="19" name="Zástupný symbol pro zápatí 18"/>
          <p:cNvSpPr>
            <a:spLocks noGrp="1"/>
          </p:cNvSpPr>
          <p:nvPr>
            <p:ph type="ftr" sz="quarter" idx="11"/>
          </p:nvPr>
        </p:nvSpPr>
        <p:spPr>
          <a:xfrm>
            <a:off x="236240" y="4731990"/>
            <a:ext cx="2895600" cy="273844"/>
          </a:xfrm>
          <a:prstGeom prst="rect">
            <a:avLst/>
          </a:prstGeom>
        </p:spPr>
        <p:txBody>
          <a:bodyPr/>
          <a:lstStyle>
            <a:lvl1pPr algn="l">
              <a:defRPr sz="800">
                <a:solidFill>
                  <a:srgbClr val="307871"/>
                </a:solidFill>
              </a:defRPr>
            </a:lvl1pPr>
          </a:lstStyle>
          <a:p>
            <a:r>
              <a:rPr lang="cs-CZ" altLang="cs-CZ" smtClean="0">
                <a:cs typeface="Times New Roman" panose="02020603050405020304" pitchFamily="18" charset="0"/>
              </a:rPr>
              <a:t>Prostor pro doplňující informace, poznámky</a:t>
            </a:r>
            <a:endParaRPr lang="cs-CZ" altLang="cs-CZ" dirty="0" smtClean="0">
              <a:cs typeface="Times New Roman" panose="02020603050405020304" pitchFamily="18" charset="0"/>
            </a:endParaRPr>
          </a:p>
        </p:txBody>
      </p:sp>
      <p:sp>
        <p:nvSpPr>
          <p:cNvPr id="20" name="Zástupný symbol pro číslo snímku 19"/>
          <p:cNvSpPr>
            <a:spLocks noGrp="1"/>
          </p:cNvSpPr>
          <p:nvPr>
            <p:ph type="sldNum" sz="quarter" idx="12"/>
          </p:nvPr>
        </p:nvSpPr>
        <p:spPr>
          <a:xfrm>
            <a:off x="7812360" y="4731990"/>
            <a:ext cx="1080120" cy="273844"/>
          </a:xfrm>
          <a:prstGeom prst="rect">
            <a:avLst/>
          </a:prstGeom>
        </p:spPr>
        <p:txBody>
          <a:bodyPr/>
          <a:lstStyle>
            <a:lvl1pPr algn="r">
              <a:defRPr/>
            </a:lvl1pPr>
          </a:lstStyle>
          <a:p>
            <a:fld id="{560808B9-4D1F-4069-9EB9-CD8802008F4E}" type="slidenum">
              <a:rPr lang="cs-CZ" smtClean="0"/>
              <a:pPr/>
              <a:t>‹#›</a:t>
            </a:fld>
            <a:endParaRPr lang="cs-CZ" dirty="0"/>
          </a:p>
        </p:txBody>
      </p:sp>
    </p:spTree>
    <p:extLst>
      <p:ext uri="{BB962C8B-B14F-4D97-AF65-F5344CB8AC3E}">
        <p14:creationId xmlns:p14="http://schemas.microsoft.com/office/powerpoint/2010/main" val="89060289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rázdný list">
    <p:spTree>
      <p:nvGrpSpPr>
        <p:cNvPr id="1" name=""/>
        <p:cNvGrpSpPr/>
        <p:nvPr/>
      </p:nvGrpSpPr>
      <p:grpSpPr>
        <a:xfrm>
          <a:off x="0" y="0"/>
          <a:ext cx="0" cy="0"/>
          <a:chOff x="0" y="0"/>
          <a:chExt cx="0" cy="0"/>
        </a:xfrm>
      </p:grpSpPr>
    </p:spTree>
    <p:extLst>
      <p:ext uri="{BB962C8B-B14F-4D97-AF65-F5344CB8AC3E}">
        <p14:creationId xmlns:p14="http://schemas.microsoft.com/office/powerpoint/2010/main" val="1116820457"/>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8388454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5.png"/></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0.xml"/><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524328" y="3939902"/>
            <a:ext cx="936104" cy="730162"/>
          </a:xfrm>
          <a:prstGeom prst="rect">
            <a:avLst/>
          </a:prstGeom>
        </p:spPr>
      </p:pic>
      <p:sp>
        <p:nvSpPr>
          <p:cNvPr id="7" name="Obdélník 6"/>
          <p:cNvSpPr/>
          <p:nvPr/>
        </p:nvSpPr>
        <p:spPr>
          <a:xfrm>
            <a:off x="395536" y="2365808"/>
            <a:ext cx="6704527" cy="2304256"/>
          </a:xfrm>
          <a:prstGeom prst="rect">
            <a:avLst/>
          </a:prstGeom>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lang="cs-CZ" dirty="0" smtClean="0">
                <a:ln w="0"/>
                <a:solidFill>
                  <a:schemeClr val="bg1"/>
                </a:solidFill>
                <a:effectLst>
                  <a:outerShdw blurRad="38100" dist="19050" dir="2700000" algn="tl" rotWithShape="0">
                    <a:schemeClr val="dk1">
                      <a:alpha val="40000"/>
                    </a:schemeClr>
                  </a:outerShdw>
                </a:effectLst>
              </a:rPr>
              <a:t>Prezentace předmětu:</a:t>
            </a:r>
          </a:p>
          <a:p>
            <a:pPr algn="ctr"/>
            <a:r>
              <a:rPr lang="cs-CZ" b="1" dirty="0" smtClean="0">
                <a:ln w="0"/>
                <a:solidFill>
                  <a:schemeClr val="bg1"/>
                </a:solidFill>
                <a:effectLst>
                  <a:outerShdw blurRad="38100" dist="19050" dir="2700000" algn="tl" rotWithShape="0">
                    <a:schemeClr val="dk1">
                      <a:alpha val="40000"/>
                    </a:schemeClr>
                  </a:outerShdw>
                </a:effectLst>
              </a:rPr>
              <a:t>Společenský a diplomatický protokol</a:t>
            </a:r>
          </a:p>
          <a:p>
            <a:pPr algn="ctr"/>
            <a:endParaRPr lang="cs-CZ" dirty="0">
              <a:ln w="0"/>
              <a:solidFill>
                <a:schemeClr val="bg1"/>
              </a:solidFill>
              <a:effectLst>
                <a:outerShdw blurRad="38100" dist="19050" dir="2700000" algn="tl" rotWithShape="0">
                  <a:schemeClr val="dk1">
                    <a:alpha val="40000"/>
                  </a:schemeClr>
                </a:outerShdw>
              </a:effectLst>
            </a:endParaRPr>
          </a:p>
          <a:p>
            <a:pPr algn="ctr"/>
            <a:r>
              <a:rPr lang="cs-CZ" dirty="0" smtClean="0">
                <a:ln w="0"/>
                <a:solidFill>
                  <a:schemeClr val="bg1"/>
                </a:solidFill>
                <a:effectLst>
                  <a:outerShdw blurRad="38100" dist="19050" dir="2700000" algn="tl" rotWithShape="0">
                    <a:schemeClr val="dk1">
                      <a:alpha val="40000"/>
                    </a:schemeClr>
                  </a:outerShdw>
                </a:effectLst>
              </a:rPr>
              <a:t>Vyučující:</a:t>
            </a:r>
          </a:p>
          <a:p>
            <a:pPr algn="ctr"/>
            <a:r>
              <a:rPr lang="cs-CZ" b="1" smtClean="0">
                <a:ln w="0"/>
                <a:solidFill>
                  <a:schemeClr val="bg1"/>
                </a:solidFill>
                <a:effectLst>
                  <a:outerShdw blurRad="38100" dist="19050" dir="2700000" algn="tl" rotWithShape="0">
                    <a:schemeClr val="dk1">
                      <a:alpha val="40000"/>
                    </a:schemeClr>
                  </a:outerShdw>
                </a:effectLst>
              </a:rPr>
              <a:t>Ing</a:t>
            </a:r>
            <a:r>
              <a:rPr lang="cs-CZ" b="1" dirty="0">
                <a:ln w="0"/>
                <a:solidFill>
                  <a:schemeClr val="bg1"/>
                </a:solidFill>
                <a:effectLst>
                  <a:outerShdw blurRad="38100" dist="19050" dir="2700000" algn="tl" rotWithShape="0">
                    <a:schemeClr val="dk1">
                      <a:alpha val="40000"/>
                    </a:schemeClr>
                  </a:outerShdw>
                </a:effectLst>
              </a:rPr>
              <a:t>. Patrik Kajzar, Ph.D.</a:t>
            </a:r>
            <a:endParaRPr lang="cs-CZ" b="1" dirty="0">
              <a:ln w="0"/>
              <a:solidFill>
                <a:schemeClr val="bg1"/>
              </a:solidFill>
              <a:effectLst>
                <a:outerShdw blurRad="38100" dist="19050" dir="2700000" algn="tl" rotWithShape="0">
                  <a:schemeClr val="dk1">
                    <a:alpha val="40000"/>
                  </a:schemeClr>
                </a:outerShdw>
              </a:effectLst>
            </a:endParaRPr>
          </a:p>
        </p:txBody>
      </p:sp>
      <p:sp>
        <p:nvSpPr>
          <p:cNvPr id="2" name="Nadpis 1"/>
          <p:cNvSpPr>
            <a:spLocks noGrp="1"/>
          </p:cNvSpPr>
          <p:nvPr>
            <p:ph type="ctrTitle" idx="4294967295"/>
          </p:nvPr>
        </p:nvSpPr>
        <p:spPr>
          <a:xfrm>
            <a:off x="0" y="700088"/>
            <a:ext cx="5111750" cy="2159000"/>
          </a:xfrm>
          <a:prstGeom prst="rect">
            <a:avLst/>
          </a:prstGeom>
        </p:spPr>
        <p:txBody>
          <a:bodyPr anchor="t">
            <a:normAutofit/>
          </a:bodyPr>
          <a:lstStyle/>
          <a:p>
            <a:pPr algn="l"/>
            <a:r>
              <a:rPr lang="cs-CZ" sz="4000" b="1" dirty="0" smtClean="0">
                <a:solidFill>
                  <a:schemeClr val="bg1"/>
                </a:solidFill>
                <a:latin typeface="Times New Roman" panose="02020603050405020304" pitchFamily="18" charset="0"/>
                <a:cs typeface="Times New Roman" panose="02020603050405020304" pitchFamily="18" charset="0"/>
              </a:rPr>
              <a:t>Název</a:t>
            </a:r>
            <a:br>
              <a:rPr lang="cs-CZ" sz="4000" b="1" dirty="0" smtClean="0">
                <a:solidFill>
                  <a:schemeClr val="bg1"/>
                </a:solidFill>
                <a:latin typeface="Times New Roman" panose="02020603050405020304" pitchFamily="18" charset="0"/>
                <a:cs typeface="Times New Roman" panose="02020603050405020304" pitchFamily="18" charset="0"/>
              </a:rPr>
            </a:br>
            <a:r>
              <a:rPr lang="cs-CZ" sz="4000" b="1" dirty="0" smtClean="0">
                <a:solidFill>
                  <a:schemeClr val="bg1"/>
                </a:solidFill>
                <a:latin typeface="Times New Roman" panose="02020603050405020304" pitchFamily="18" charset="0"/>
                <a:cs typeface="Times New Roman" panose="02020603050405020304" pitchFamily="18" charset="0"/>
              </a:rPr>
              <a:t>prezentace</a:t>
            </a:r>
            <a:endParaRPr lang="cs-CZ" sz="4000" b="1" dirty="0">
              <a:solidFill>
                <a:schemeClr val="bg1"/>
              </a:solidFill>
              <a:latin typeface="Times New Roman" panose="02020603050405020304" pitchFamily="18" charset="0"/>
              <a:cs typeface="Times New Roman" panose="02020603050405020304" pitchFamily="18" charset="0"/>
            </a:endParaRPr>
          </a:p>
        </p:txBody>
      </p:sp>
      <p:graphicFrame>
        <p:nvGraphicFramePr>
          <p:cNvPr id="4" name="Tabulka 3"/>
          <p:cNvGraphicFramePr>
            <a:graphicFrameLocks noGrp="1"/>
          </p:cNvGraphicFramePr>
          <p:nvPr>
            <p:extLst/>
          </p:nvPr>
        </p:nvGraphicFramePr>
        <p:xfrm>
          <a:off x="539552" y="1563901"/>
          <a:ext cx="6480720" cy="435610"/>
        </p:xfrm>
        <a:graphic>
          <a:graphicData uri="http://schemas.openxmlformats.org/drawingml/2006/table">
            <a:tbl>
              <a:tblPr firstRow="1" firstCol="1" bandRow="1">
                <a:tableStyleId>{5C22544A-7EE6-4342-B048-85BDC9FD1C3A}</a:tableStyleId>
              </a:tblPr>
              <a:tblGrid>
                <a:gridCol w="2266916">
                  <a:extLst>
                    <a:ext uri="{9D8B030D-6E8A-4147-A177-3AD203B41FA5}">
                      <a16:colId xmlns:a16="http://schemas.microsoft.com/office/drawing/2014/main" xmlns="" val="3755197986"/>
                    </a:ext>
                  </a:extLst>
                </a:gridCol>
                <a:gridCol w="4213804">
                  <a:extLst>
                    <a:ext uri="{9D8B030D-6E8A-4147-A177-3AD203B41FA5}">
                      <a16:colId xmlns:a16="http://schemas.microsoft.com/office/drawing/2014/main" xmlns="" val="4011610095"/>
                    </a:ext>
                  </a:extLst>
                </a:gridCol>
              </a:tblGrid>
              <a:tr h="217805">
                <a:tc>
                  <a:txBody>
                    <a:bodyPr/>
                    <a:lstStyle/>
                    <a:p>
                      <a:pPr indent="180340" algn="l">
                        <a:lnSpc>
                          <a:spcPct val="115000"/>
                        </a:lnSpc>
                        <a:spcBef>
                          <a:spcPts val="425"/>
                        </a:spcBef>
                        <a:spcAft>
                          <a:spcPts val="0"/>
                        </a:spcAft>
                      </a:pPr>
                      <a:r>
                        <a:rPr lang="cs-CZ" sz="1200" dirty="0">
                          <a:effectLst/>
                        </a:rPr>
                        <a:t>Název projektu</a:t>
                      </a:r>
                      <a:endParaRPr lang="cs-CZ"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44450" marT="0" marB="0">
                    <a:solidFill>
                      <a:schemeClr val="tx1"/>
                    </a:solidFill>
                  </a:tcPr>
                </a:tc>
                <a:tc>
                  <a:txBody>
                    <a:bodyPr/>
                    <a:lstStyle/>
                    <a:p>
                      <a:pPr indent="180340" algn="just">
                        <a:lnSpc>
                          <a:spcPct val="115000"/>
                        </a:lnSpc>
                        <a:spcBef>
                          <a:spcPts val="425"/>
                        </a:spcBef>
                        <a:spcAft>
                          <a:spcPts val="0"/>
                        </a:spcAft>
                      </a:pPr>
                      <a:r>
                        <a:rPr lang="cs-CZ" sz="1200" dirty="0">
                          <a:effectLst/>
                        </a:rPr>
                        <a:t>Rozvoj vzdělávání na Slezské univerzitě v Opavě</a:t>
                      </a:r>
                      <a:endParaRPr lang="cs-CZ"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44450" marT="0" marB="0">
                    <a:solidFill>
                      <a:srgbClr val="307871"/>
                    </a:solidFill>
                  </a:tcPr>
                </a:tc>
                <a:extLst>
                  <a:ext uri="{0D108BD9-81ED-4DB2-BD59-A6C34878D82A}">
                    <a16:rowId xmlns:a16="http://schemas.microsoft.com/office/drawing/2014/main" xmlns="" val="2306872320"/>
                  </a:ext>
                </a:extLst>
              </a:tr>
              <a:tr h="217805">
                <a:tc>
                  <a:txBody>
                    <a:bodyPr/>
                    <a:lstStyle/>
                    <a:p>
                      <a:pPr indent="180340" algn="just">
                        <a:lnSpc>
                          <a:spcPct val="115000"/>
                        </a:lnSpc>
                        <a:spcBef>
                          <a:spcPts val="425"/>
                        </a:spcBef>
                        <a:spcAft>
                          <a:spcPts val="0"/>
                        </a:spcAft>
                      </a:pPr>
                      <a:r>
                        <a:rPr lang="cs-CZ" sz="1200" dirty="0">
                          <a:effectLst/>
                        </a:rPr>
                        <a:t>Registrační číslo projektu</a:t>
                      </a:r>
                      <a:endParaRPr lang="cs-CZ"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44450" marT="0" marB="0">
                    <a:solidFill>
                      <a:srgbClr val="307871"/>
                    </a:solidFill>
                  </a:tcPr>
                </a:tc>
                <a:tc>
                  <a:txBody>
                    <a:bodyPr/>
                    <a:lstStyle/>
                    <a:p>
                      <a:pPr indent="180340" algn="just">
                        <a:lnSpc>
                          <a:spcPct val="115000"/>
                        </a:lnSpc>
                        <a:spcBef>
                          <a:spcPts val="425"/>
                        </a:spcBef>
                        <a:spcAft>
                          <a:spcPts val="0"/>
                        </a:spcAft>
                      </a:pPr>
                      <a:r>
                        <a:rPr lang="cs-CZ" sz="1200" b="1" dirty="0">
                          <a:solidFill>
                            <a:schemeClr val="bg1"/>
                          </a:solidFill>
                          <a:effectLst/>
                        </a:rPr>
                        <a:t>CZ.02.2.69/0.0./0.0/16_015/0002400</a:t>
                      </a:r>
                      <a:endParaRPr lang="cs-CZ" sz="12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44450" marT="0" marB="0">
                    <a:solidFill>
                      <a:srgbClr val="307871"/>
                    </a:solidFill>
                  </a:tcPr>
                </a:tc>
                <a:extLst>
                  <a:ext uri="{0D108BD9-81ED-4DB2-BD59-A6C34878D82A}">
                    <a16:rowId xmlns:a16="http://schemas.microsoft.com/office/drawing/2014/main" xmlns="" val="3822484205"/>
                  </a:ext>
                </a:extLst>
              </a:tr>
            </a:tbl>
          </a:graphicData>
        </a:graphic>
      </p:graphicFrame>
      <p:sp>
        <p:nvSpPr>
          <p:cNvPr id="5" name="Rectangle 2"/>
          <p:cNvSpPr>
            <a:spLocks noChangeArrowheads="1"/>
          </p:cNvSpPr>
          <p:nvPr/>
        </p:nvSpPr>
        <p:spPr bwMode="auto">
          <a:xfrm>
            <a:off x="1878013" y="2782888"/>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cs-CZ"/>
          </a:p>
        </p:txBody>
      </p:sp>
      <p:pic>
        <p:nvPicPr>
          <p:cNvPr id="1025" name="Obrázek 8" descr="Logolink_OP_VVV_hor_barva_cz"/>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95074" y="250328"/>
            <a:ext cx="5505450" cy="1219200"/>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3"/>
          <p:cNvSpPr>
            <a:spLocks noChangeArrowheads="1"/>
          </p:cNvSpPr>
          <p:nvPr/>
        </p:nvSpPr>
        <p:spPr bwMode="auto">
          <a:xfrm>
            <a:off x="1878013" y="45132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cs-CZ"/>
          </a:p>
        </p:txBody>
      </p:sp>
    </p:spTree>
    <p:extLst>
      <p:ext uri="{BB962C8B-B14F-4D97-AF65-F5344CB8AC3E}">
        <p14:creationId xmlns:p14="http://schemas.microsoft.com/office/powerpoint/2010/main" val="206052801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26527" y="263847"/>
            <a:ext cx="8002924" cy="507703"/>
          </a:xfrm>
        </p:spPr>
        <p:txBody>
          <a:bodyPr/>
          <a:lstStyle/>
          <a:p>
            <a:r>
              <a:rPr lang="cs-CZ" sz="2300" dirty="0" smtClean="0"/>
              <a:t>Zásady slušného chování ve vybraných dopravních prostředcích</a:t>
            </a:r>
            <a:r>
              <a:rPr lang="cs-CZ" sz="2300" dirty="0"/>
              <a:t/>
            </a:r>
            <a:br>
              <a:rPr lang="cs-CZ" sz="2300" dirty="0"/>
            </a:br>
            <a:endParaRPr lang="cs-CZ" sz="2300" dirty="0"/>
          </a:p>
        </p:txBody>
      </p:sp>
      <p:sp>
        <p:nvSpPr>
          <p:cNvPr id="2" name="Obdélník 1"/>
          <p:cNvSpPr/>
          <p:nvPr/>
        </p:nvSpPr>
        <p:spPr>
          <a:xfrm>
            <a:off x="26527" y="987574"/>
            <a:ext cx="9036496" cy="3785652"/>
          </a:xfrm>
          <a:prstGeom prst="rect">
            <a:avLst/>
          </a:prstGeom>
        </p:spPr>
        <p:txBody>
          <a:bodyPr wrap="square">
            <a:spAutoFit/>
          </a:bodyPr>
          <a:lstStyle/>
          <a:p>
            <a:pPr marL="342900" indent="-342900" algn="just">
              <a:buFont typeface="Wingdings" panose="05000000000000000000" pitchFamily="2" charset="2"/>
              <a:buChar char="q"/>
            </a:pPr>
            <a:r>
              <a:rPr lang="cs-CZ" sz="2000" b="1" dirty="0"/>
              <a:t>Nastupování a vystupování</a:t>
            </a:r>
          </a:p>
          <a:p>
            <a:pPr marL="342900" indent="-342900" algn="just">
              <a:buFont typeface="Wingdings" panose="05000000000000000000" pitchFamily="2" charset="2"/>
              <a:buChar char="ü"/>
            </a:pPr>
            <a:r>
              <a:rPr lang="cs-CZ" sz="2000" dirty="0"/>
              <a:t>Nastupování do dopravních prostředků a vystupování z nich se řídí jednoduchými zásadami, které umožňují předejít nedorozuměním, vyhroceným situacím a také usnadní plynulost provozu. Obecně platí, že nastupující cestující by měli uvolnit cestu vystupujícím a až poté zahájit nastupování.  </a:t>
            </a:r>
            <a:endParaRPr lang="cs-CZ" sz="2000" dirty="0" smtClean="0"/>
          </a:p>
          <a:p>
            <a:pPr marL="342900" indent="-342900" algn="just">
              <a:buFont typeface="Wingdings" panose="05000000000000000000" pitchFamily="2" charset="2"/>
              <a:buChar char="q"/>
            </a:pPr>
            <a:r>
              <a:rPr lang="cs-CZ" sz="2000" b="1" dirty="0"/>
              <a:t>Uvolnění místa</a:t>
            </a:r>
          </a:p>
          <a:p>
            <a:pPr marL="342900" indent="-342900" algn="just">
              <a:buFont typeface="Wingdings" panose="05000000000000000000" pitchFamily="2" charset="2"/>
              <a:buChar char="ü"/>
            </a:pPr>
            <a:r>
              <a:rPr lang="cs-CZ" sz="2000" dirty="0"/>
              <a:t>Při cestování respektujeme své spolucestující, především ty, pro které by dlouhé cestování ve stoje mohlo být zvláště nepříjemné (starší nebo nemocní lidé, těhotné ženy). Pokud si sami o uvolnění místa neřeknou, nebojte se je sami oslovit. Chápu, že některé ženy v pokročilém věku si mohou nabídnutí místa k sezení vyložit jako urážku, ale vás to rozhodně do špatného světla nepostaví (maximálně budete vypadat jako praví gentlemani</a:t>
            </a:r>
            <a:r>
              <a:rPr lang="cs-CZ" sz="2000" dirty="0" smtClean="0"/>
              <a:t>).</a:t>
            </a:r>
            <a:endParaRPr lang="cs-CZ" sz="2000" dirty="0"/>
          </a:p>
        </p:txBody>
      </p:sp>
    </p:spTree>
    <p:extLst>
      <p:ext uri="{BB962C8B-B14F-4D97-AF65-F5344CB8AC3E}">
        <p14:creationId xmlns:p14="http://schemas.microsoft.com/office/powerpoint/2010/main" val="115725032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26527" y="263847"/>
            <a:ext cx="8002924" cy="507703"/>
          </a:xfrm>
        </p:spPr>
        <p:txBody>
          <a:bodyPr/>
          <a:lstStyle/>
          <a:p>
            <a:r>
              <a:rPr lang="cs-CZ" sz="2300" dirty="0" smtClean="0"/>
              <a:t>Zásady slušného chování ve vybraných dopravních prostředcích</a:t>
            </a:r>
            <a:r>
              <a:rPr lang="cs-CZ" sz="2300" dirty="0"/>
              <a:t/>
            </a:r>
            <a:br>
              <a:rPr lang="cs-CZ" sz="2300" dirty="0"/>
            </a:br>
            <a:endParaRPr lang="cs-CZ" sz="2300" dirty="0"/>
          </a:p>
        </p:txBody>
      </p:sp>
      <p:sp>
        <p:nvSpPr>
          <p:cNvPr id="2" name="Obdélník 1"/>
          <p:cNvSpPr/>
          <p:nvPr/>
        </p:nvSpPr>
        <p:spPr>
          <a:xfrm>
            <a:off x="26527" y="987574"/>
            <a:ext cx="9036496" cy="3170099"/>
          </a:xfrm>
          <a:prstGeom prst="rect">
            <a:avLst/>
          </a:prstGeom>
        </p:spPr>
        <p:txBody>
          <a:bodyPr wrap="square">
            <a:spAutoFit/>
          </a:bodyPr>
          <a:lstStyle/>
          <a:p>
            <a:pPr marL="342900" indent="-342900" algn="just">
              <a:buFont typeface="Wingdings" panose="05000000000000000000" pitchFamily="2" charset="2"/>
              <a:buChar char="ü"/>
            </a:pPr>
            <a:r>
              <a:rPr lang="cs-CZ" sz="2000" dirty="0" smtClean="0"/>
              <a:t>Pokud </a:t>
            </a:r>
            <a:r>
              <a:rPr lang="cs-CZ" sz="2000" dirty="0"/>
              <a:t>sami patříte k těm, kterým zdravotní stav nedovolí příliš dlouho stát, nebojte se někoho ze sedících spolucestujících požádat o uvolnění místa. Rozhodně není na místě remcání o „té dnešní mládeži“, spíše opět platí pravidlo „líná huba, hotové neštěstí</a:t>
            </a:r>
            <a:r>
              <a:rPr lang="cs-CZ" sz="2000" dirty="0" smtClean="0"/>
              <a:t>“.</a:t>
            </a:r>
          </a:p>
          <a:p>
            <a:pPr marL="342900" indent="-342900" algn="just">
              <a:buFont typeface="Wingdings" panose="05000000000000000000" pitchFamily="2" charset="2"/>
              <a:buChar char="q"/>
            </a:pPr>
            <a:r>
              <a:rPr lang="cs-CZ" sz="2000" b="1" dirty="0"/>
              <a:t>Hlasitá hudba, telefonní hovor nebo běžný rozhovor</a:t>
            </a:r>
          </a:p>
          <a:p>
            <a:pPr marL="342900" indent="-342900" algn="just">
              <a:buFont typeface="Wingdings" panose="05000000000000000000" pitchFamily="2" charset="2"/>
              <a:buChar char="ü"/>
            </a:pPr>
            <a:r>
              <a:rPr lang="cs-CZ" sz="2000" dirty="0"/>
              <a:t>Je jedno, zda jste fanoušky </a:t>
            </a:r>
            <a:r>
              <a:rPr lang="cs-CZ" sz="2000" dirty="0" err="1"/>
              <a:t>heavy</a:t>
            </a:r>
            <a:r>
              <a:rPr lang="cs-CZ" sz="2000" dirty="0"/>
              <a:t>-metalu nebo techna – tak či tak si můžete být jistí, že o vaši hudební produkci nemá nikdo ze spolucestujících </a:t>
            </a:r>
            <a:r>
              <a:rPr lang="cs-CZ" sz="2000" dirty="0" smtClean="0"/>
              <a:t>zájem. </a:t>
            </a:r>
            <a:r>
              <a:rPr lang="cs-CZ" sz="2000" dirty="0"/>
              <a:t>Málokdo však ví, že v závislosti na dopravci jde o porušování přepravních podmínek, za které může být uložena pokuta. Pokud tedy dotyčným nestačí upozornění, je možné na takové chování upozornit odpovědnou osobu. </a:t>
            </a:r>
            <a:endParaRPr lang="cs-CZ" sz="2000" dirty="0" smtClean="0"/>
          </a:p>
        </p:txBody>
      </p:sp>
    </p:spTree>
    <p:extLst>
      <p:ext uri="{BB962C8B-B14F-4D97-AF65-F5344CB8AC3E}">
        <p14:creationId xmlns:p14="http://schemas.microsoft.com/office/powerpoint/2010/main" val="138083136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26527" y="263847"/>
            <a:ext cx="8002924" cy="507703"/>
          </a:xfrm>
        </p:spPr>
        <p:txBody>
          <a:bodyPr/>
          <a:lstStyle/>
          <a:p>
            <a:r>
              <a:rPr lang="cs-CZ" sz="2300" dirty="0" smtClean="0"/>
              <a:t>Zásady slušného chování ve vybraných dopravních prostředcích</a:t>
            </a:r>
            <a:r>
              <a:rPr lang="cs-CZ" sz="2300" dirty="0"/>
              <a:t/>
            </a:r>
            <a:br>
              <a:rPr lang="cs-CZ" sz="2300" dirty="0"/>
            </a:br>
            <a:endParaRPr lang="cs-CZ" sz="2300" dirty="0"/>
          </a:p>
        </p:txBody>
      </p:sp>
      <p:sp>
        <p:nvSpPr>
          <p:cNvPr id="2" name="Obdélník 1"/>
          <p:cNvSpPr/>
          <p:nvPr/>
        </p:nvSpPr>
        <p:spPr>
          <a:xfrm>
            <a:off x="26527" y="987574"/>
            <a:ext cx="9036496" cy="2862322"/>
          </a:xfrm>
          <a:prstGeom prst="rect">
            <a:avLst/>
          </a:prstGeom>
        </p:spPr>
        <p:txBody>
          <a:bodyPr wrap="square">
            <a:spAutoFit/>
          </a:bodyPr>
          <a:lstStyle/>
          <a:p>
            <a:pPr marL="342900" indent="-342900" algn="just">
              <a:buFont typeface="Wingdings" panose="05000000000000000000" pitchFamily="2" charset="2"/>
              <a:buChar char="q"/>
            </a:pPr>
            <a:r>
              <a:rPr lang="cs-CZ" sz="2000" b="1" dirty="0"/>
              <a:t>Cestování s rozměrnými zavazadly a zvířaty</a:t>
            </a:r>
          </a:p>
          <a:p>
            <a:pPr marL="342900" indent="-342900" algn="just">
              <a:buFont typeface="Wingdings" panose="05000000000000000000" pitchFamily="2" charset="2"/>
              <a:buChar char="ü"/>
            </a:pPr>
            <a:r>
              <a:rPr lang="cs-CZ" sz="2000" dirty="0"/>
              <a:t>Zavazadla by měla být uložena tak, aby nepřekážela a především neohrožovala bezpečnost cestujících. Jistě je rozumné se, zvláště v případě objemnějších zavazadel, ostatních cestujících zeptat, zda jim nevadí</a:t>
            </a:r>
            <a:r>
              <a:rPr lang="cs-CZ" sz="2000" dirty="0" smtClean="0"/>
              <a:t>.</a:t>
            </a:r>
            <a:endParaRPr lang="cs-CZ" sz="2000" dirty="0"/>
          </a:p>
          <a:p>
            <a:pPr marL="342900" indent="-342900" algn="just">
              <a:buFont typeface="Wingdings" panose="05000000000000000000" pitchFamily="2" charset="2"/>
              <a:buChar char="ü"/>
            </a:pPr>
            <a:r>
              <a:rPr lang="cs-CZ" sz="2000" dirty="0"/>
              <a:t>Podobně je to i se zvířaty. Přestože nám náš čtyřnohý miláček přijde jako nejmírumilovnější tvor pod sluncem, ostatní mohou mít jiný názor. Pamatujme také na to, že lidé trpí různými fobiemi, a tak je například při cestování ve společném kupé vhodné se zeptat, zda ostatním není vaše zvíře na obtíž. </a:t>
            </a:r>
            <a:endParaRPr lang="cs-CZ" sz="2000" dirty="0" smtClean="0"/>
          </a:p>
          <a:p>
            <a:pPr marL="342900" indent="-342900" algn="just">
              <a:buFont typeface="Wingdings" panose="05000000000000000000" pitchFamily="2" charset="2"/>
              <a:buChar char="ü"/>
            </a:pPr>
            <a:endParaRPr lang="cs-CZ" sz="2000" dirty="0" smtClean="0"/>
          </a:p>
        </p:txBody>
      </p:sp>
    </p:spTree>
    <p:extLst>
      <p:ext uri="{BB962C8B-B14F-4D97-AF65-F5344CB8AC3E}">
        <p14:creationId xmlns:p14="http://schemas.microsoft.com/office/powerpoint/2010/main" val="241861482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26527" y="263847"/>
            <a:ext cx="8002924" cy="507703"/>
          </a:xfrm>
        </p:spPr>
        <p:txBody>
          <a:bodyPr/>
          <a:lstStyle/>
          <a:p>
            <a:r>
              <a:rPr lang="cs-CZ" sz="2300" dirty="0" smtClean="0"/>
              <a:t>Zásady slušného chování ve vybraných dopravních prostředcích</a:t>
            </a:r>
            <a:r>
              <a:rPr lang="cs-CZ" sz="2300" dirty="0"/>
              <a:t/>
            </a:r>
            <a:br>
              <a:rPr lang="cs-CZ" sz="2300" dirty="0"/>
            </a:br>
            <a:endParaRPr lang="cs-CZ" sz="2300" dirty="0"/>
          </a:p>
        </p:txBody>
      </p:sp>
      <p:sp>
        <p:nvSpPr>
          <p:cNvPr id="2" name="Obdélník 1"/>
          <p:cNvSpPr/>
          <p:nvPr/>
        </p:nvSpPr>
        <p:spPr>
          <a:xfrm>
            <a:off x="26527" y="987574"/>
            <a:ext cx="9036496" cy="3785652"/>
          </a:xfrm>
          <a:prstGeom prst="rect">
            <a:avLst/>
          </a:prstGeom>
        </p:spPr>
        <p:txBody>
          <a:bodyPr wrap="square">
            <a:spAutoFit/>
          </a:bodyPr>
          <a:lstStyle/>
          <a:p>
            <a:pPr marL="342900" indent="-342900" algn="just">
              <a:buFont typeface="Wingdings" panose="05000000000000000000" pitchFamily="2" charset="2"/>
              <a:buChar char="q"/>
            </a:pPr>
            <a:r>
              <a:rPr lang="cs-CZ" sz="2000" b="1" dirty="0" smtClean="0"/>
              <a:t>Na palubě letadla</a:t>
            </a:r>
          </a:p>
          <a:p>
            <a:pPr marL="342900" indent="-342900" algn="just">
              <a:buFont typeface="Wingdings" panose="05000000000000000000" pitchFamily="2" charset="2"/>
              <a:buChar char="ü"/>
            </a:pPr>
            <a:r>
              <a:rPr lang="cs-CZ" sz="2000" b="1" dirty="0" smtClean="0"/>
              <a:t>Spící </a:t>
            </a:r>
            <a:r>
              <a:rPr lang="cs-CZ" sz="2000" b="1" dirty="0"/>
              <a:t>spolusedící, </a:t>
            </a:r>
            <a:r>
              <a:rPr lang="cs-CZ" sz="2000" dirty="0"/>
              <a:t>který vám blokuje cestu do uličky – pokud někam opravdu nutně potřebujete, prostě ho proberte a slušně požádejte, ať vás pustí. Pokud je vám to nepříjemné, poproste o pomoc letušku. </a:t>
            </a:r>
            <a:r>
              <a:rPr lang="cs-CZ" sz="2000" dirty="0" smtClean="0"/>
              <a:t>|</a:t>
            </a:r>
          </a:p>
          <a:p>
            <a:pPr marL="342900" indent="-342900" algn="just">
              <a:buFont typeface="Wingdings" panose="05000000000000000000" pitchFamily="2" charset="2"/>
              <a:buChar char="ü"/>
            </a:pPr>
            <a:r>
              <a:rPr lang="cs-CZ" sz="2000" b="1" dirty="0"/>
              <a:t>Upovídaný spolusedící </a:t>
            </a:r>
            <a:r>
              <a:rPr lang="cs-CZ" sz="2000" dirty="0"/>
              <a:t>– nechte ho chvíli mluvit a pak řekněte něco jako „diskuze s vámi je skvělá, ale teď bych si pár minut rád četl“. Případně si také můžete nasadit sluchátka a dát tak najevo, že rozhovor skončil</a:t>
            </a:r>
            <a:r>
              <a:rPr lang="cs-CZ" sz="2000" dirty="0" smtClean="0"/>
              <a:t>.</a:t>
            </a:r>
          </a:p>
          <a:p>
            <a:pPr marL="342900" indent="-342900" algn="just">
              <a:buFont typeface="Wingdings" panose="05000000000000000000" pitchFamily="2" charset="2"/>
              <a:buChar char="ü"/>
            </a:pPr>
            <a:r>
              <a:rPr lang="cs-CZ" sz="2000" b="1" dirty="0"/>
              <a:t>Dítě kopající do sedadla </a:t>
            </a:r>
            <a:r>
              <a:rPr lang="cs-CZ" sz="2000" dirty="0"/>
              <a:t>– zde </a:t>
            </a:r>
            <a:r>
              <a:rPr lang="cs-CZ" sz="2000" dirty="0" smtClean="0"/>
              <a:t>se </a:t>
            </a:r>
            <a:r>
              <a:rPr lang="cs-CZ" sz="2000" dirty="0"/>
              <a:t>doporučuje trpělivost. Pokud to ale už opravdu nejde vydržet, zdvořile se zeptejte jeho rodičů, zda by vám s tímto problémem nemohli pomoci</a:t>
            </a:r>
            <a:r>
              <a:rPr lang="cs-CZ" sz="2000" dirty="0" smtClean="0"/>
              <a:t>.</a:t>
            </a:r>
          </a:p>
          <a:p>
            <a:pPr marL="342900" indent="-342900" algn="just">
              <a:buFont typeface="Wingdings" panose="05000000000000000000" pitchFamily="2" charset="2"/>
              <a:buChar char="ü"/>
            </a:pPr>
            <a:r>
              <a:rPr lang="cs-CZ" sz="2000" b="1" dirty="0" smtClean="0"/>
              <a:t>Opilý </a:t>
            </a:r>
            <a:r>
              <a:rPr lang="cs-CZ" sz="2000" b="1" dirty="0"/>
              <a:t>spolucestující </a:t>
            </a:r>
            <a:r>
              <a:rPr lang="cs-CZ" sz="2000" dirty="0"/>
              <a:t>– v podstatě to jediné, co můžete udělat, je upozornit na něj letušku.</a:t>
            </a:r>
            <a:endParaRPr lang="cs-CZ" sz="2000" dirty="0" smtClean="0"/>
          </a:p>
        </p:txBody>
      </p:sp>
    </p:spTree>
    <p:extLst>
      <p:ext uri="{BB962C8B-B14F-4D97-AF65-F5344CB8AC3E}">
        <p14:creationId xmlns:p14="http://schemas.microsoft.com/office/powerpoint/2010/main" val="177174733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26527" y="263847"/>
            <a:ext cx="8002924" cy="507703"/>
          </a:xfrm>
        </p:spPr>
        <p:txBody>
          <a:bodyPr/>
          <a:lstStyle/>
          <a:p>
            <a:r>
              <a:rPr lang="cs-CZ" sz="2300" dirty="0" smtClean="0"/>
              <a:t>Zásady slušného chování ve vybraných dopravních prostředcích</a:t>
            </a:r>
            <a:r>
              <a:rPr lang="cs-CZ" sz="2300" dirty="0"/>
              <a:t/>
            </a:r>
            <a:br>
              <a:rPr lang="cs-CZ" sz="2300" dirty="0"/>
            </a:br>
            <a:endParaRPr lang="cs-CZ" sz="2300" dirty="0"/>
          </a:p>
        </p:txBody>
      </p:sp>
      <p:sp>
        <p:nvSpPr>
          <p:cNvPr id="2" name="Obdélník 1"/>
          <p:cNvSpPr/>
          <p:nvPr/>
        </p:nvSpPr>
        <p:spPr>
          <a:xfrm>
            <a:off x="26527" y="987574"/>
            <a:ext cx="9036496" cy="3785652"/>
          </a:xfrm>
          <a:prstGeom prst="rect">
            <a:avLst/>
          </a:prstGeom>
        </p:spPr>
        <p:txBody>
          <a:bodyPr wrap="square">
            <a:spAutoFit/>
          </a:bodyPr>
          <a:lstStyle/>
          <a:p>
            <a:pPr marL="342900" indent="-342900" algn="just">
              <a:buFont typeface="Wingdings" panose="05000000000000000000" pitchFamily="2" charset="2"/>
              <a:buChar char="ü"/>
            </a:pPr>
            <a:r>
              <a:rPr lang="cs-CZ" sz="2000" b="1" dirty="0"/>
              <a:t>Velká fronta při nástupu či výstupu </a:t>
            </a:r>
            <a:r>
              <a:rPr lang="cs-CZ" sz="2000" dirty="0"/>
              <a:t>a lidé, kteří s oblibou předbíhají – prostě si vyberte místo a trpělivě čekejte. Rozhodně se nesnažte nějak organizovat ostatní. </a:t>
            </a:r>
            <a:endParaRPr lang="cs-CZ" sz="2000" dirty="0" smtClean="0"/>
          </a:p>
          <a:p>
            <a:pPr marL="342900" indent="-342900" algn="just">
              <a:buFont typeface="Wingdings" panose="05000000000000000000" pitchFamily="2" charset="2"/>
              <a:buChar char="q"/>
            </a:pPr>
            <a:r>
              <a:rPr lang="cs-CZ" sz="2000" b="1" dirty="0"/>
              <a:t>Na </a:t>
            </a:r>
            <a:r>
              <a:rPr lang="cs-CZ" sz="2000" b="1" dirty="0" smtClean="0"/>
              <a:t>moři</a:t>
            </a:r>
          </a:p>
          <a:p>
            <a:pPr marL="342900" indent="-342900" algn="just">
              <a:buFont typeface="Wingdings" panose="05000000000000000000" pitchFamily="2" charset="2"/>
              <a:buChar char="ü"/>
            </a:pPr>
            <a:r>
              <a:rPr lang="cs-CZ" sz="2000" b="1" dirty="0" smtClean="0"/>
              <a:t>Jachtaři </a:t>
            </a:r>
            <a:r>
              <a:rPr lang="cs-CZ" sz="2000" dirty="0"/>
              <a:t>doporučují, aby se posádka během plavby příliš nepohybovala po palubě. </a:t>
            </a:r>
            <a:endParaRPr lang="cs-CZ" sz="2000" dirty="0" smtClean="0"/>
          </a:p>
          <a:p>
            <a:pPr marL="342900" indent="-342900" algn="just">
              <a:buFont typeface="Wingdings" panose="05000000000000000000" pitchFamily="2" charset="2"/>
              <a:buChar char="ü"/>
            </a:pPr>
            <a:r>
              <a:rPr lang="cs-CZ" sz="2000" dirty="0" smtClean="0"/>
              <a:t>Neměla </a:t>
            </a:r>
            <a:r>
              <a:rPr lang="cs-CZ" sz="2000" dirty="0"/>
              <a:t>by zbytečně stát. V ideálním případě tak všichni sedí, pracují nebo odpočívají v kajutě. </a:t>
            </a:r>
            <a:endParaRPr lang="cs-CZ" sz="2000" dirty="0" smtClean="0"/>
          </a:p>
          <a:p>
            <a:pPr marL="342900" indent="-342900" algn="just">
              <a:buFont typeface="Wingdings" panose="05000000000000000000" pitchFamily="2" charset="2"/>
              <a:buChar char="ü"/>
            </a:pPr>
            <a:r>
              <a:rPr lang="cs-CZ" sz="2000" dirty="0" smtClean="0"/>
              <a:t>Tento </a:t>
            </a:r>
            <a:r>
              <a:rPr lang="cs-CZ" sz="2000" dirty="0"/>
              <a:t>zvyk přetrval z dřívějších zákazů, kdy posádka neměla překážet kormidelníkovi ve výhledu na kurs a loď. </a:t>
            </a:r>
            <a:endParaRPr lang="cs-CZ" sz="2000" dirty="0" smtClean="0"/>
          </a:p>
          <a:p>
            <a:pPr marL="342900" indent="-342900" algn="just">
              <a:buFont typeface="Wingdings" panose="05000000000000000000" pitchFamily="2" charset="2"/>
              <a:buChar char="ü"/>
            </a:pPr>
            <a:r>
              <a:rPr lang="cs-CZ" sz="2000" dirty="0" smtClean="0"/>
              <a:t>Dnes </a:t>
            </a:r>
            <a:r>
              <a:rPr lang="cs-CZ" sz="2000" dirty="0"/>
              <a:t>je důležitá hlavně bezpečnost cestujících – při pohybu na palubě během plavby totiž hrozí ztráta rovnováhy a následně pád přes palubu. </a:t>
            </a:r>
            <a:endParaRPr lang="cs-CZ" sz="2000" dirty="0" smtClean="0"/>
          </a:p>
          <a:p>
            <a:pPr marL="342900" indent="-342900" algn="just">
              <a:buFont typeface="Wingdings" panose="05000000000000000000" pitchFamily="2" charset="2"/>
              <a:buChar char="ü"/>
            </a:pPr>
            <a:r>
              <a:rPr lang="cs-CZ" sz="2000" dirty="0"/>
              <a:t>Z dalekých plaveb pak pochází zvyk nemáčet si ruce a nohy ve vodě, pokud je loď v </a:t>
            </a:r>
            <a:r>
              <a:rPr lang="cs-CZ" sz="2000" dirty="0" smtClean="0"/>
              <a:t>pohybu.</a:t>
            </a:r>
          </a:p>
        </p:txBody>
      </p:sp>
    </p:spTree>
    <p:extLst>
      <p:ext uri="{BB962C8B-B14F-4D97-AF65-F5344CB8AC3E}">
        <p14:creationId xmlns:p14="http://schemas.microsoft.com/office/powerpoint/2010/main" val="4566465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26527" y="263847"/>
            <a:ext cx="8002924" cy="507703"/>
          </a:xfrm>
        </p:spPr>
        <p:txBody>
          <a:bodyPr/>
          <a:lstStyle/>
          <a:p>
            <a:r>
              <a:rPr lang="cs-CZ" sz="2300" dirty="0" smtClean="0"/>
              <a:t>Zásady slušného chování ve vybraných dopravních prostředcích</a:t>
            </a:r>
            <a:r>
              <a:rPr lang="cs-CZ" sz="2300" dirty="0"/>
              <a:t/>
            </a:r>
            <a:br>
              <a:rPr lang="cs-CZ" sz="2300" dirty="0"/>
            </a:br>
            <a:endParaRPr lang="cs-CZ" sz="2300" dirty="0"/>
          </a:p>
        </p:txBody>
      </p:sp>
      <p:sp>
        <p:nvSpPr>
          <p:cNvPr id="2" name="Obdélník 1"/>
          <p:cNvSpPr/>
          <p:nvPr/>
        </p:nvSpPr>
        <p:spPr>
          <a:xfrm>
            <a:off x="26527" y="987574"/>
            <a:ext cx="9036496" cy="3477875"/>
          </a:xfrm>
          <a:prstGeom prst="rect">
            <a:avLst/>
          </a:prstGeom>
        </p:spPr>
        <p:txBody>
          <a:bodyPr wrap="square">
            <a:spAutoFit/>
          </a:bodyPr>
          <a:lstStyle/>
          <a:p>
            <a:pPr marL="342900" indent="-342900" algn="just">
              <a:buFont typeface="Wingdings" panose="05000000000000000000" pitchFamily="2" charset="2"/>
              <a:buChar char="ü"/>
            </a:pPr>
            <a:r>
              <a:rPr lang="cs-CZ" sz="2000" dirty="0" smtClean="0"/>
              <a:t>To </a:t>
            </a:r>
            <a:r>
              <a:rPr lang="cs-CZ" sz="2000" dirty="0"/>
              <a:t>souvisí především s </a:t>
            </a:r>
            <a:r>
              <a:rPr lang="cs-CZ" sz="2000" b="1" dirty="0"/>
              <a:t>ochranou proti živočichům, </a:t>
            </a:r>
            <a:r>
              <a:rPr lang="cs-CZ" sz="2000" dirty="0"/>
              <a:t>které se pod vodou nacházejí. Jednak tak můžete narazit na žraloka nebo na menší, ale stejně zákeřné živočichy (například na měchýřovku – portugalskou galéru), jejíž žahavá vlákna jsou až patnáct centimetrů dlouhá. </a:t>
            </a:r>
            <a:endParaRPr lang="cs-CZ" sz="2000" dirty="0" smtClean="0"/>
          </a:p>
          <a:p>
            <a:pPr marL="342900" indent="-342900" algn="just">
              <a:buFont typeface="Wingdings" panose="05000000000000000000" pitchFamily="2" charset="2"/>
              <a:buChar char="ü"/>
            </a:pPr>
            <a:r>
              <a:rPr lang="cs-CZ" sz="2000" dirty="0"/>
              <a:t>Posádka by během plavby </a:t>
            </a:r>
            <a:r>
              <a:rPr lang="cs-CZ" sz="2000" b="1" dirty="0"/>
              <a:t>měla dávat pozor na lana a </a:t>
            </a:r>
            <a:r>
              <a:rPr lang="cs-CZ" sz="2000" b="1" dirty="0" err="1"/>
              <a:t>fendry</a:t>
            </a:r>
            <a:r>
              <a:rPr lang="cs-CZ" sz="2000" dirty="0"/>
              <a:t>, které by neměly být namočeny ve vodě. </a:t>
            </a:r>
            <a:endParaRPr lang="cs-CZ" sz="2000" dirty="0" smtClean="0"/>
          </a:p>
          <a:p>
            <a:pPr marL="342900" indent="-342900" algn="just">
              <a:buFont typeface="Wingdings" panose="05000000000000000000" pitchFamily="2" charset="2"/>
              <a:buChar char="q"/>
            </a:pPr>
            <a:r>
              <a:rPr lang="cs-CZ" sz="2000" b="1" dirty="0" smtClean="0"/>
              <a:t>Příjezd do přístavu</a:t>
            </a:r>
          </a:p>
          <a:p>
            <a:pPr marL="342900" indent="-342900" algn="just">
              <a:buFont typeface="Wingdings" panose="05000000000000000000" pitchFamily="2" charset="2"/>
              <a:buChar char="ü"/>
            </a:pPr>
            <a:r>
              <a:rPr lang="cs-CZ" sz="2000" dirty="0"/>
              <a:t>I když si během plavby neděláte hlavu z toho, jak to na lodi vypadá, příjezdem do přístavu se dostáváte na oči těm, kteří velmi dobře rozumí svému </a:t>
            </a:r>
            <a:r>
              <a:rPr lang="cs-CZ" sz="2000" dirty="0" smtClean="0"/>
              <a:t>řemeslu.</a:t>
            </a:r>
          </a:p>
          <a:p>
            <a:pPr marL="342900" indent="-342900" algn="just">
              <a:buFont typeface="Wingdings" panose="05000000000000000000" pitchFamily="2" charset="2"/>
              <a:buChar char="ü"/>
            </a:pPr>
            <a:r>
              <a:rPr lang="cs-CZ" sz="2000" dirty="0" smtClean="0"/>
              <a:t>Námořníci</a:t>
            </a:r>
            <a:r>
              <a:rPr lang="cs-CZ" sz="2000" dirty="0"/>
              <a:t>, rybáři i další jachtaři sledují z břehů </a:t>
            </a:r>
            <a:r>
              <a:rPr lang="cs-CZ" sz="2000" b="1" dirty="0"/>
              <a:t>každý manévr připlouvající lodi a vyhodnocují ho.</a:t>
            </a:r>
            <a:r>
              <a:rPr lang="cs-CZ" sz="2000" dirty="0"/>
              <a:t> Stejně jako </a:t>
            </a:r>
            <a:r>
              <a:rPr lang="cs-CZ" sz="2000" dirty="0" smtClean="0"/>
              <a:t>posádku.</a:t>
            </a:r>
          </a:p>
        </p:txBody>
      </p:sp>
    </p:spTree>
    <p:extLst>
      <p:ext uri="{BB962C8B-B14F-4D97-AF65-F5344CB8AC3E}">
        <p14:creationId xmlns:p14="http://schemas.microsoft.com/office/powerpoint/2010/main" val="332445240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26527" y="263847"/>
            <a:ext cx="8002924" cy="507703"/>
          </a:xfrm>
        </p:spPr>
        <p:txBody>
          <a:bodyPr/>
          <a:lstStyle/>
          <a:p>
            <a:r>
              <a:rPr lang="cs-CZ" sz="2300" dirty="0" smtClean="0"/>
              <a:t>Zásady slušného chování ve vybraných dopravních prostředcích</a:t>
            </a:r>
            <a:r>
              <a:rPr lang="cs-CZ" sz="2300" dirty="0"/>
              <a:t/>
            </a:r>
            <a:br>
              <a:rPr lang="cs-CZ" sz="2300" dirty="0"/>
            </a:br>
            <a:endParaRPr lang="cs-CZ" sz="2300" dirty="0"/>
          </a:p>
        </p:txBody>
      </p:sp>
      <p:sp>
        <p:nvSpPr>
          <p:cNvPr id="2" name="Obdélník 1"/>
          <p:cNvSpPr/>
          <p:nvPr/>
        </p:nvSpPr>
        <p:spPr>
          <a:xfrm>
            <a:off x="26527" y="987574"/>
            <a:ext cx="9036496" cy="3477875"/>
          </a:xfrm>
          <a:prstGeom prst="rect">
            <a:avLst/>
          </a:prstGeom>
        </p:spPr>
        <p:txBody>
          <a:bodyPr wrap="square">
            <a:spAutoFit/>
          </a:bodyPr>
          <a:lstStyle/>
          <a:p>
            <a:pPr marL="342900" indent="-342900" algn="just">
              <a:buFont typeface="Wingdings" panose="05000000000000000000" pitchFamily="2" charset="2"/>
              <a:buChar char="ü"/>
            </a:pPr>
            <a:r>
              <a:rPr lang="cs-CZ" sz="2000" dirty="0" smtClean="0"/>
              <a:t>Nezapomeňte </a:t>
            </a:r>
            <a:r>
              <a:rPr lang="cs-CZ" sz="2000" dirty="0"/>
              <a:t>mít palubu uspořádanou, smotaná lana, záplety, sbalené plachty, to vše je v tomto případě </a:t>
            </a:r>
            <a:r>
              <a:rPr lang="cs-CZ" sz="2000" dirty="0" smtClean="0"/>
              <a:t>samozřejmost.</a:t>
            </a:r>
          </a:p>
          <a:p>
            <a:pPr marL="342900" indent="-342900" algn="just">
              <a:buFont typeface="Wingdings" panose="05000000000000000000" pitchFamily="2" charset="2"/>
              <a:buChar char="ü"/>
            </a:pPr>
            <a:r>
              <a:rPr lang="cs-CZ" sz="2000" dirty="0"/>
              <a:t>Pokud přijedete do přístavu, kde jsou lodě vyvázané bokem na sebe i v několika řadách, nesmíte zabraňovat lidem ze sousedních posádek, aby přešli přes palubu na břeh. </a:t>
            </a:r>
            <a:endParaRPr lang="cs-CZ" sz="2000" dirty="0" smtClean="0"/>
          </a:p>
          <a:p>
            <a:pPr marL="342900" indent="-342900" algn="just">
              <a:buFont typeface="Wingdings" panose="05000000000000000000" pitchFamily="2" charset="2"/>
              <a:buChar char="ü"/>
            </a:pPr>
            <a:r>
              <a:rPr lang="cs-CZ" sz="2000" dirty="0" smtClean="0"/>
              <a:t>Když </a:t>
            </a:r>
            <a:r>
              <a:rPr lang="cs-CZ" sz="2000" dirty="0"/>
              <a:t>jste vy těmi, kteří potřebují přejít, vždy buďte milí a slušní.</a:t>
            </a:r>
          </a:p>
          <a:p>
            <a:pPr marL="342900" indent="-342900" algn="just">
              <a:buFont typeface="Wingdings" panose="05000000000000000000" pitchFamily="2" charset="2"/>
              <a:buChar char="ü"/>
            </a:pPr>
            <a:r>
              <a:rPr lang="cs-CZ" sz="2000" dirty="0"/>
              <a:t>Jakmile vidíte, že někdo další potřebuje pomoc při připlouvání k břehu, pomozte. Pomozte loď podržet, chyťte lano, když je potřeba.</a:t>
            </a:r>
          </a:p>
          <a:p>
            <a:pPr marL="342900" indent="-342900" algn="just">
              <a:buFont typeface="Wingdings" panose="05000000000000000000" pitchFamily="2" charset="2"/>
              <a:buChar char="ü"/>
            </a:pPr>
            <a:r>
              <a:rPr lang="cs-CZ" sz="2000" dirty="0"/>
              <a:t>Vyvazujte svou loď k druhé pokud možno tak, aby byla vaše příď u jejího kokpitu.</a:t>
            </a:r>
          </a:p>
          <a:p>
            <a:pPr marL="342900" indent="-342900" algn="just">
              <a:buFont typeface="Wingdings" panose="05000000000000000000" pitchFamily="2" charset="2"/>
              <a:buChar char="ü"/>
            </a:pPr>
            <a:r>
              <a:rPr lang="cs-CZ" sz="2000" dirty="0"/>
              <a:t>Jestliže máte v úmyslu opustit přístaviště brzy ráno, domluvte se předem se sousedy a převažte loď více na kraj.</a:t>
            </a:r>
            <a:endParaRPr lang="cs-CZ" sz="2000" dirty="0" smtClean="0"/>
          </a:p>
        </p:txBody>
      </p:sp>
    </p:spTree>
    <p:extLst>
      <p:ext uri="{BB962C8B-B14F-4D97-AF65-F5344CB8AC3E}">
        <p14:creationId xmlns:p14="http://schemas.microsoft.com/office/powerpoint/2010/main" val="205609653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26527" y="263847"/>
            <a:ext cx="8002924" cy="507703"/>
          </a:xfrm>
        </p:spPr>
        <p:txBody>
          <a:bodyPr/>
          <a:lstStyle/>
          <a:p>
            <a:r>
              <a:rPr lang="cs-CZ" sz="2300" dirty="0" smtClean="0"/>
              <a:t>  Běžecká etiketa</a:t>
            </a:r>
            <a:r>
              <a:rPr lang="cs-CZ" sz="2300" dirty="0"/>
              <a:t/>
            </a:r>
            <a:br>
              <a:rPr lang="cs-CZ" sz="2300" dirty="0"/>
            </a:br>
            <a:endParaRPr lang="cs-CZ" sz="2300" dirty="0"/>
          </a:p>
        </p:txBody>
      </p:sp>
      <p:sp>
        <p:nvSpPr>
          <p:cNvPr id="2" name="Obdélník 1"/>
          <p:cNvSpPr/>
          <p:nvPr/>
        </p:nvSpPr>
        <p:spPr>
          <a:xfrm>
            <a:off x="26527" y="987574"/>
            <a:ext cx="9036496" cy="3785652"/>
          </a:xfrm>
          <a:prstGeom prst="rect">
            <a:avLst/>
          </a:prstGeom>
        </p:spPr>
        <p:txBody>
          <a:bodyPr wrap="square">
            <a:spAutoFit/>
          </a:bodyPr>
          <a:lstStyle/>
          <a:p>
            <a:pPr marL="342900" indent="-342900" algn="just">
              <a:buFont typeface="Wingdings" panose="05000000000000000000" pitchFamily="2" charset="2"/>
              <a:buChar char="ü"/>
            </a:pPr>
            <a:r>
              <a:rPr lang="cs-CZ" sz="2000" dirty="0"/>
              <a:t>Etiketa, ohleduplnost, dodržování nepsaných pravidel. I toto by mělo patřit do </a:t>
            </a:r>
            <a:r>
              <a:rPr lang="cs-CZ" sz="2000" b="1" dirty="0"/>
              <a:t>běžcova povědomí</a:t>
            </a:r>
            <a:r>
              <a:rPr lang="cs-CZ" sz="2000" dirty="0"/>
              <a:t>. Nejde jen o kilometry a čas. Chování ve společnosti běžců, když jste na jedné trati, když se potkáváte, má své zásady. Nejde o nic převratného, ale do slušné běžecké společnosti to prostě patří. A pokud si nebudete vědět rady, držte se tří slov - </a:t>
            </a:r>
            <a:r>
              <a:rPr lang="cs-CZ" sz="2000" b="1" dirty="0"/>
              <a:t>používejte zdravý rozum. </a:t>
            </a:r>
            <a:endParaRPr lang="cs-CZ" sz="2000" b="1" dirty="0" smtClean="0"/>
          </a:p>
          <a:p>
            <a:pPr marL="342900" indent="-342900" algn="just">
              <a:buFont typeface="Wingdings" panose="05000000000000000000" pitchFamily="2" charset="2"/>
              <a:buChar char="q"/>
            </a:pPr>
            <a:r>
              <a:rPr lang="cs-CZ" sz="2000" b="1" dirty="0" smtClean="0"/>
              <a:t>Chodník</a:t>
            </a:r>
            <a:endParaRPr lang="cs-CZ" sz="2000" dirty="0"/>
          </a:p>
          <a:p>
            <a:pPr marL="342900" indent="-342900" algn="just">
              <a:buFont typeface="Wingdings" panose="05000000000000000000" pitchFamily="2" charset="2"/>
              <a:buChar char="ü"/>
            </a:pPr>
            <a:r>
              <a:rPr lang="cs-CZ" sz="2000" dirty="0"/>
              <a:t>Pokud jste se rozhodli pro svůj trénink využít chodník, který je hlavně pro chodce, zkuste se jako běžci držet na straně, žádné kličkování, předejdete možným kolizím, které budou nepříjemné hlavně pro chodce</a:t>
            </a:r>
            <a:r>
              <a:rPr lang="cs-CZ" sz="2000" dirty="0" smtClean="0"/>
              <a:t>.</a:t>
            </a:r>
          </a:p>
          <a:p>
            <a:pPr marL="342900" indent="-342900" algn="just">
              <a:buFont typeface="Wingdings" panose="05000000000000000000" pitchFamily="2" charset="2"/>
              <a:buChar char="q"/>
            </a:pPr>
            <a:r>
              <a:rPr lang="cs-CZ" sz="2000" b="1" dirty="0"/>
              <a:t>Přechod pro </a:t>
            </a:r>
            <a:r>
              <a:rPr lang="cs-CZ" sz="2000" b="1" dirty="0" smtClean="0"/>
              <a:t>chodce</a:t>
            </a:r>
            <a:endParaRPr lang="cs-CZ" sz="2000" dirty="0"/>
          </a:p>
          <a:p>
            <a:pPr marL="342900" indent="-342900" algn="just">
              <a:buFont typeface="Wingdings" panose="05000000000000000000" pitchFamily="2" charset="2"/>
              <a:buChar char="ü"/>
            </a:pPr>
            <a:r>
              <a:rPr lang="cs-CZ" sz="2000" dirty="0"/>
              <a:t>Při běhání ve městě se někdy nevyhnete přebíhání silnice, zkuste využít zebru. Přechod pro chodce je pro chodce, běžec je jen trochu rychlejší. </a:t>
            </a:r>
            <a:endParaRPr lang="cs-CZ" sz="2000" dirty="0" smtClean="0"/>
          </a:p>
        </p:txBody>
      </p:sp>
    </p:spTree>
    <p:extLst>
      <p:ext uri="{BB962C8B-B14F-4D97-AF65-F5344CB8AC3E}">
        <p14:creationId xmlns:p14="http://schemas.microsoft.com/office/powerpoint/2010/main" val="37211489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26527" y="263847"/>
            <a:ext cx="8002924" cy="507703"/>
          </a:xfrm>
        </p:spPr>
        <p:txBody>
          <a:bodyPr/>
          <a:lstStyle/>
          <a:p>
            <a:r>
              <a:rPr lang="cs-CZ" sz="2300" dirty="0" smtClean="0"/>
              <a:t>  Běžecká etiketa</a:t>
            </a:r>
            <a:r>
              <a:rPr lang="cs-CZ" sz="2300" dirty="0"/>
              <a:t/>
            </a:r>
            <a:br>
              <a:rPr lang="cs-CZ" sz="2300" dirty="0"/>
            </a:br>
            <a:endParaRPr lang="cs-CZ" sz="2300" dirty="0"/>
          </a:p>
        </p:txBody>
      </p:sp>
      <p:sp>
        <p:nvSpPr>
          <p:cNvPr id="2" name="Obdélník 1"/>
          <p:cNvSpPr/>
          <p:nvPr/>
        </p:nvSpPr>
        <p:spPr>
          <a:xfrm>
            <a:off x="26527" y="987574"/>
            <a:ext cx="9036496" cy="3477875"/>
          </a:xfrm>
          <a:prstGeom prst="rect">
            <a:avLst/>
          </a:prstGeom>
        </p:spPr>
        <p:txBody>
          <a:bodyPr wrap="square">
            <a:spAutoFit/>
          </a:bodyPr>
          <a:lstStyle/>
          <a:p>
            <a:pPr marL="342900" indent="-342900" algn="just">
              <a:buFont typeface="Wingdings" panose="05000000000000000000" pitchFamily="2" charset="2"/>
              <a:buChar char="ü"/>
            </a:pPr>
            <a:r>
              <a:rPr lang="cs-CZ" sz="2000" dirty="0" smtClean="0"/>
              <a:t>Vyběhnout </a:t>
            </a:r>
            <a:r>
              <a:rPr lang="cs-CZ" sz="2000" dirty="0"/>
              <a:t>do silnice mimo přechod, když to řidič na silnici neočekává, může být nebezpečné pro obě strany. A pro vás rozhodně více</a:t>
            </a:r>
            <a:r>
              <a:rPr lang="cs-CZ" sz="2000" dirty="0" smtClean="0"/>
              <a:t>.</a:t>
            </a:r>
          </a:p>
          <a:p>
            <a:pPr marL="342900" indent="-342900" algn="just">
              <a:buFont typeface="Wingdings" panose="05000000000000000000" pitchFamily="2" charset="2"/>
              <a:buChar char="q"/>
            </a:pPr>
            <a:r>
              <a:rPr lang="cs-CZ" sz="2000" b="1" dirty="0"/>
              <a:t>30 sekund </a:t>
            </a:r>
            <a:r>
              <a:rPr lang="cs-CZ" sz="2000" b="1" dirty="0" smtClean="0"/>
              <a:t>trpělivosti</a:t>
            </a:r>
            <a:endParaRPr lang="cs-CZ" sz="2000" dirty="0"/>
          </a:p>
          <a:p>
            <a:pPr marL="342900" indent="-342900" algn="just">
              <a:buFont typeface="Wingdings" panose="05000000000000000000" pitchFamily="2" charset="2"/>
              <a:buChar char="ü"/>
            </a:pPr>
            <a:r>
              <a:rPr lang="cs-CZ" sz="2000" dirty="0"/>
              <a:t>Pokud trénujete na běžecké trati, pohybujte se na pravé straně. Proti vám běhají běžci opačným směrem. Stane se, že někdy potřebujete předběhnout pomalejšího nadšence před vámi, ale nejde to, není místo. Počkejte pár sekund, jestli se situace nezlepší. Pokud ne, tomu před vámi dejte vědět, že vás má pustit. Stačí si křiknout</a:t>
            </a:r>
            <a:r>
              <a:rPr lang="cs-CZ" sz="2000" dirty="0" smtClean="0"/>
              <a:t>.</a:t>
            </a:r>
          </a:p>
          <a:p>
            <a:pPr marL="342900" indent="-342900" algn="just">
              <a:buFont typeface="Wingdings" panose="05000000000000000000" pitchFamily="2" charset="2"/>
              <a:buChar char="q"/>
            </a:pPr>
            <a:r>
              <a:rPr lang="cs-CZ" sz="2000" b="1" dirty="0" smtClean="0"/>
              <a:t>Jít </a:t>
            </a:r>
            <a:r>
              <a:rPr lang="cs-CZ" sz="2000" b="1" dirty="0"/>
              <a:t>s </a:t>
            </a:r>
            <a:r>
              <a:rPr lang="cs-CZ" sz="2000" b="1" dirty="0" smtClean="0"/>
              <a:t>davem</a:t>
            </a:r>
            <a:endParaRPr lang="cs-CZ" sz="2000" b="1" dirty="0"/>
          </a:p>
          <a:p>
            <a:pPr marL="342900" indent="-342900" algn="just">
              <a:buFont typeface="Wingdings" panose="05000000000000000000" pitchFamily="2" charset="2"/>
              <a:buChar char="ü"/>
            </a:pPr>
            <a:r>
              <a:rPr lang="cs-CZ" sz="2000" dirty="0"/>
              <a:t>Běžíte v davu, není místo pro vlastní tempo, nejde předbíhat, vznikl by chaos, strkanice. Navíc může jít o stezku sdílenou s cyklisty a milovníky in-line bruslí. V takovém případě vám nezbude nic jiného než se držet s davem.</a:t>
            </a:r>
            <a:endParaRPr lang="cs-CZ" sz="2000" dirty="0" smtClean="0"/>
          </a:p>
        </p:txBody>
      </p:sp>
    </p:spTree>
    <p:extLst>
      <p:ext uri="{BB962C8B-B14F-4D97-AF65-F5344CB8AC3E}">
        <p14:creationId xmlns:p14="http://schemas.microsoft.com/office/powerpoint/2010/main" val="428416805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26527" y="263847"/>
            <a:ext cx="8002924" cy="507703"/>
          </a:xfrm>
        </p:spPr>
        <p:txBody>
          <a:bodyPr/>
          <a:lstStyle/>
          <a:p>
            <a:r>
              <a:rPr lang="cs-CZ" sz="2300" dirty="0" smtClean="0"/>
              <a:t>  Běžecká etiketa</a:t>
            </a:r>
            <a:r>
              <a:rPr lang="cs-CZ" sz="2300" dirty="0"/>
              <a:t/>
            </a:r>
            <a:br>
              <a:rPr lang="cs-CZ" sz="2300" dirty="0"/>
            </a:br>
            <a:endParaRPr lang="cs-CZ" sz="2300" dirty="0"/>
          </a:p>
        </p:txBody>
      </p:sp>
      <p:sp>
        <p:nvSpPr>
          <p:cNvPr id="2" name="Obdélník 1"/>
          <p:cNvSpPr/>
          <p:nvPr/>
        </p:nvSpPr>
        <p:spPr>
          <a:xfrm>
            <a:off x="26527" y="718747"/>
            <a:ext cx="9036496" cy="4093428"/>
          </a:xfrm>
          <a:prstGeom prst="rect">
            <a:avLst/>
          </a:prstGeom>
        </p:spPr>
        <p:txBody>
          <a:bodyPr wrap="square">
            <a:spAutoFit/>
          </a:bodyPr>
          <a:lstStyle/>
          <a:p>
            <a:pPr marL="342900" indent="-342900" algn="just">
              <a:buFont typeface="Wingdings" panose="05000000000000000000" pitchFamily="2" charset="2"/>
              <a:buChar char="q"/>
            </a:pPr>
            <a:r>
              <a:rPr lang="cs-CZ" sz="2000" b="1" dirty="0"/>
              <a:t>Dva je </a:t>
            </a:r>
            <a:r>
              <a:rPr lang="cs-CZ" sz="2000" b="1" dirty="0" smtClean="0"/>
              <a:t>maximum</a:t>
            </a:r>
            <a:endParaRPr lang="cs-CZ" sz="2000" b="1" dirty="0"/>
          </a:p>
          <a:p>
            <a:pPr marL="342900" indent="-342900" algn="just">
              <a:buFont typeface="Wingdings" panose="05000000000000000000" pitchFamily="2" charset="2"/>
              <a:buChar char="ü"/>
            </a:pPr>
            <a:r>
              <a:rPr lang="cs-CZ" sz="2000" dirty="0"/>
              <a:t>Nikdy nejste na trati sami, i když to nevypadá. Proto pokud máte potřebu běhat vedle sebe, maximum by měly být dvě osoby. Nechovejte se jako stádo, které se valí a nekouká vpravo, vlevo</a:t>
            </a:r>
            <a:r>
              <a:rPr lang="cs-CZ" sz="2000" dirty="0" smtClean="0"/>
              <a:t>.</a:t>
            </a:r>
          </a:p>
          <a:p>
            <a:pPr marL="342900" indent="-342900" algn="just">
              <a:buFont typeface="Wingdings" panose="05000000000000000000" pitchFamily="2" charset="2"/>
              <a:buChar char="q"/>
            </a:pPr>
            <a:r>
              <a:rPr lang="cs-CZ" sz="2000" b="1" dirty="0"/>
              <a:t>Buď </a:t>
            </a:r>
            <a:r>
              <a:rPr lang="cs-CZ" sz="2000" b="1" dirty="0" smtClean="0"/>
              <a:t>parťákem</a:t>
            </a:r>
            <a:endParaRPr lang="cs-CZ" sz="2000" b="1" dirty="0"/>
          </a:p>
          <a:p>
            <a:pPr marL="342900" indent="-342900" algn="just">
              <a:buFont typeface="Wingdings" panose="05000000000000000000" pitchFamily="2" charset="2"/>
              <a:buChar char="ü"/>
            </a:pPr>
            <a:r>
              <a:rPr lang="cs-CZ" sz="2000" dirty="0"/>
              <a:t>Občas se stane každému, že trénink nevyjde, tempo uvadá a vy druhého zdržujete. Co teď? Pláchnout a odjet si svoji tréninkovou dávku? Ne. Povolte taky, pomozte, nabídněte vodu, udělejte pauzu. Možná váš trénink a čas pro tentokrát nebude nejlepší, ale příště se nemusí dařit vám, budete rádi za pomoc druhého</a:t>
            </a:r>
            <a:r>
              <a:rPr lang="cs-CZ" sz="2000" dirty="0" smtClean="0"/>
              <a:t>.</a:t>
            </a:r>
          </a:p>
          <a:p>
            <a:pPr marL="342900" indent="-342900" algn="just">
              <a:buFont typeface="Wingdings" panose="05000000000000000000" pitchFamily="2" charset="2"/>
              <a:buChar char="q"/>
            </a:pPr>
            <a:r>
              <a:rPr lang="cs-CZ" sz="2000" b="1" dirty="0"/>
              <a:t>Ahoj a palec </a:t>
            </a:r>
            <a:r>
              <a:rPr lang="cs-CZ" sz="2000" b="1" dirty="0" smtClean="0"/>
              <a:t>nahoru</a:t>
            </a:r>
            <a:endParaRPr lang="cs-CZ" sz="2000" b="1" dirty="0"/>
          </a:p>
          <a:p>
            <a:pPr marL="342900" indent="-342900" algn="just">
              <a:buFont typeface="Wingdings" panose="05000000000000000000" pitchFamily="2" charset="2"/>
              <a:buChar char="ü"/>
            </a:pPr>
            <a:r>
              <a:rPr lang="cs-CZ" sz="2000" dirty="0"/>
              <a:t>Někdy svoji roli hraje i stud, díváte se mimo, nechcete oční kontakt, ale uvidíte, že tohle za chvíli zmizí. Tady se vykání nenosí. Běžíte, vidíte proti sobě běžce, míjíte se, oba řeknete ahoj, případně si rukou mávnete, dáte palec nahoru, usmějete se. </a:t>
            </a:r>
            <a:endParaRPr lang="cs-CZ" sz="2000" dirty="0" smtClean="0"/>
          </a:p>
        </p:txBody>
      </p:sp>
    </p:spTree>
    <p:extLst>
      <p:ext uri="{BB962C8B-B14F-4D97-AF65-F5344CB8AC3E}">
        <p14:creationId xmlns:p14="http://schemas.microsoft.com/office/powerpoint/2010/main" val="49398709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948263" y="555525"/>
            <a:ext cx="1699500" cy="1325611"/>
          </a:xfrm>
          <a:prstGeom prst="rect">
            <a:avLst/>
          </a:prstGeom>
        </p:spPr>
      </p:pic>
      <p:sp>
        <p:nvSpPr>
          <p:cNvPr id="7" name="Obdélník 6"/>
          <p:cNvSpPr/>
          <p:nvPr/>
        </p:nvSpPr>
        <p:spPr>
          <a:xfrm>
            <a:off x="259990" y="195486"/>
            <a:ext cx="561662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459074" y="555525"/>
            <a:ext cx="5400600" cy="2160240"/>
          </a:xfrm>
          <a:prstGeom prst="rect">
            <a:avLst/>
          </a:prstGeom>
        </p:spPr>
        <p:txBody>
          <a:bodyPr anchor="t">
            <a:normAutofit fontScale="90000"/>
          </a:bodyPr>
          <a:lstStyle/>
          <a:p>
            <a:r>
              <a:rPr lang="pl-PL" sz="4000" b="1" dirty="0">
                <a:solidFill>
                  <a:schemeClr val="bg1"/>
                </a:solidFill>
                <a:latin typeface="Times New Roman" panose="02020603050405020304" pitchFamily="18" charset="0"/>
                <a:cs typeface="Times New Roman" panose="02020603050405020304" pitchFamily="18" charset="0"/>
              </a:rPr>
              <a:t>4</a:t>
            </a:r>
            <a:r>
              <a:rPr lang="pl-PL" sz="4000" b="1" smtClean="0">
                <a:solidFill>
                  <a:schemeClr val="bg1"/>
                </a:solidFill>
                <a:latin typeface="Times New Roman" panose="02020603050405020304" pitchFamily="18" charset="0"/>
                <a:cs typeface="Times New Roman" panose="02020603050405020304" pitchFamily="18" charset="0"/>
              </a:rPr>
              <a:t>.Cestování </a:t>
            </a:r>
            <a:r>
              <a:rPr lang="pl-PL" sz="4000" b="1" dirty="0" smtClean="0">
                <a:solidFill>
                  <a:schemeClr val="bg1"/>
                </a:solidFill>
                <a:latin typeface="Times New Roman" panose="02020603050405020304" pitchFamily="18" charset="0"/>
                <a:cs typeface="Times New Roman" panose="02020603050405020304" pitchFamily="18" charset="0"/>
              </a:rPr>
              <a:t>a volný čas</a:t>
            </a:r>
            <a:r>
              <a:rPr lang="pl-PL" sz="4000" b="1" dirty="0">
                <a:solidFill>
                  <a:schemeClr val="bg1"/>
                </a:solidFill>
                <a:latin typeface="Times New Roman" panose="02020603050405020304" pitchFamily="18" charset="0"/>
                <a:cs typeface="Times New Roman" panose="02020603050405020304" pitchFamily="18" charset="0"/>
              </a:rPr>
              <a:t/>
            </a:r>
            <a:br>
              <a:rPr lang="pl-PL" sz="4000" b="1" dirty="0">
                <a:solidFill>
                  <a:schemeClr val="bg1"/>
                </a:solidFill>
                <a:latin typeface="Times New Roman" panose="02020603050405020304" pitchFamily="18" charset="0"/>
                <a:cs typeface="Times New Roman" panose="02020603050405020304" pitchFamily="18" charset="0"/>
              </a:rPr>
            </a:br>
            <a:r>
              <a:rPr lang="cs-CZ" sz="4000" b="1" dirty="0">
                <a:solidFill>
                  <a:schemeClr val="bg1"/>
                </a:solidFill>
                <a:latin typeface="Times New Roman" panose="02020603050405020304" pitchFamily="18" charset="0"/>
                <a:cs typeface="Times New Roman" panose="02020603050405020304" pitchFamily="18" charset="0"/>
              </a:rPr>
              <a:t/>
            </a:r>
            <a:br>
              <a:rPr lang="cs-CZ" sz="4000" b="1" dirty="0">
                <a:solidFill>
                  <a:schemeClr val="bg1"/>
                </a:solidFill>
                <a:latin typeface="Times New Roman" panose="02020603050405020304" pitchFamily="18" charset="0"/>
                <a:cs typeface="Times New Roman" panose="02020603050405020304" pitchFamily="18" charset="0"/>
              </a:rPr>
            </a:br>
            <a:r>
              <a:rPr lang="cs-CZ" sz="4000" b="1" dirty="0">
                <a:solidFill>
                  <a:schemeClr val="bg1"/>
                </a:solidFill>
                <a:latin typeface="Times New Roman" panose="02020603050405020304" pitchFamily="18" charset="0"/>
                <a:cs typeface="Times New Roman" panose="02020603050405020304" pitchFamily="18" charset="0"/>
              </a:rPr>
              <a:t/>
            </a:r>
            <a:br>
              <a:rPr lang="cs-CZ" sz="4000" b="1" dirty="0">
                <a:solidFill>
                  <a:schemeClr val="bg1"/>
                </a:solidFill>
                <a:latin typeface="Times New Roman" panose="02020603050405020304" pitchFamily="18" charset="0"/>
                <a:cs typeface="Times New Roman" panose="02020603050405020304" pitchFamily="18" charset="0"/>
              </a:rPr>
            </a:br>
            <a:r>
              <a:rPr lang="cs-CZ" sz="4000" b="1" dirty="0">
                <a:solidFill>
                  <a:schemeClr val="bg1"/>
                </a:solidFill>
                <a:latin typeface="Times New Roman" panose="02020603050405020304" pitchFamily="18" charset="0"/>
                <a:cs typeface="Times New Roman" panose="02020603050405020304" pitchFamily="18" charset="0"/>
              </a:rPr>
              <a:t/>
            </a:r>
            <a:br>
              <a:rPr lang="cs-CZ" sz="4000" b="1" dirty="0">
                <a:solidFill>
                  <a:schemeClr val="bg1"/>
                </a:solidFill>
                <a:latin typeface="Times New Roman" panose="02020603050405020304" pitchFamily="18" charset="0"/>
                <a:cs typeface="Times New Roman" panose="02020603050405020304" pitchFamily="18" charset="0"/>
              </a:rPr>
            </a:br>
            <a:r>
              <a:rPr lang="cs-CZ" sz="4000" b="1" dirty="0">
                <a:solidFill>
                  <a:schemeClr val="bg1"/>
                </a:solidFill>
                <a:latin typeface="Times New Roman" panose="02020603050405020304" pitchFamily="18" charset="0"/>
                <a:cs typeface="Times New Roman" panose="02020603050405020304" pitchFamily="18" charset="0"/>
              </a:rPr>
              <a:t/>
            </a:r>
            <a:br>
              <a:rPr lang="cs-CZ" sz="4000" b="1" dirty="0">
                <a:solidFill>
                  <a:schemeClr val="bg1"/>
                </a:solidFill>
                <a:latin typeface="Times New Roman" panose="02020603050405020304" pitchFamily="18" charset="0"/>
                <a:cs typeface="Times New Roman" panose="02020603050405020304" pitchFamily="18" charset="0"/>
              </a:rPr>
            </a:br>
            <a:endParaRPr lang="cs-CZ" sz="2700" b="1" dirty="0">
              <a:solidFill>
                <a:schemeClr val="bg1"/>
              </a:solidFill>
              <a:latin typeface="Times New Roman" panose="02020603050405020304" pitchFamily="18" charset="0"/>
              <a:cs typeface="Times New Roman" panose="02020603050405020304" pitchFamily="18" charset="0"/>
            </a:endParaRPr>
          </a:p>
        </p:txBody>
      </p:sp>
      <p:sp>
        <p:nvSpPr>
          <p:cNvPr id="9" name="Podnadpis 2"/>
          <p:cNvSpPr txBox="1">
            <a:spLocks/>
          </p:cNvSpPr>
          <p:nvPr/>
        </p:nvSpPr>
        <p:spPr>
          <a:xfrm>
            <a:off x="5847257" y="2651800"/>
            <a:ext cx="3032806" cy="1152128"/>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cs-CZ" altLang="cs-CZ" sz="1800" b="1" dirty="0" smtClean="0">
                <a:solidFill>
                  <a:srgbClr val="307871"/>
                </a:solidFill>
                <a:latin typeface="Times New Roman" panose="02020603050405020304" pitchFamily="18" charset="0"/>
                <a:cs typeface="Times New Roman" panose="02020603050405020304" pitchFamily="18" charset="0"/>
              </a:rPr>
              <a:t>Ing. Patrik Kajzar, Ph.D.</a:t>
            </a:r>
          </a:p>
          <a:p>
            <a:pPr algn="r"/>
            <a:r>
              <a:rPr lang="cs-CZ" altLang="cs-CZ" sz="1800" dirty="0" smtClean="0">
                <a:solidFill>
                  <a:srgbClr val="307871"/>
                </a:solidFill>
                <a:latin typeface="Times New Roman" panose="02020603050405020304" pitchFamily="18" charset="0"/>
                <a:cs typeface="Times New Roman" panose="02020603050405020304" pitchFamily="18" charset="0"/>
              </a:rPr>
              <a:t>Předmět: </a:t>
            </a:r>
          </a:p>
          <a:p>
            <a:pPr algn="r"/>
            <a:r>
              <a:rPr lang="cs-CZ" altLang="cs-CZ" sz="1800" b="1" dirty="0">
                <a:solidFill>
                  <a:srgbClr val="307871"/>
                </a:solidFill>
                <a:latin typeface="Times New Roman" panose="02020603050405020304" pitchFamily="18" charset="0"/>
                <a:cs typeface="Times New Roman" panose="02020603050405020304" pitchFamily="18" charset="0"/>
              </a:rPr>
              <a:t>Společenský a diplomatický </a:t>
            </a:r>
            <a:r>
              <a:rPr lang="cs-CZ" altLang="cs-CZ" sz="1800" b="1" dirty="0" smtClean="0">
                <a:solidFill>
                  <a:srgbClr val="307871"/>
                </a:solidFill>
                <a:latin typeface="Times New Roman" panose="02020603050405020304" pitchFamily="18" charset="0"/>
                <a:cs typeface="Times New Roman" panose="02020603050405020304" pitchFamily="18" charset="0"/>
              </a:rPr>
              <a:t>protokol</a:t>
            </a:r>
            <a:endParaRPr lang="cs-CZ" altLang="cs-CZ" sz="1800" b="1" dirty="0">
              <a:solidFill>
                <a:srgbClr val="307871"/>
              </a:solidFill>
              <a:latin typeface="Times New Roman" panose="02020603050405020304" pitchFamily="18" charset="0"/>
              <a:cs typeface="Times New Roman" panose="02020603050405020304" pitchFamily="18" charset="0"/>
            </a:endParaRPr>
          </a:p>
        </p:txBody>
      </p:sp>
      <p:sp>
        <p:nvSpPr>
          <p:cNvPr id="11" name="Nadpis 1"/>
          <p:cNvSpPr txBox="1">
            <a:spLocks/>
          </p:cNvSpPr>
          <p:nvPr/>
        </p:nvSpPr>
        <p:spPr>
          <a:xfrm>
            <a:off x="259990" y="707925"/>
            <a:ext cx="5599684" cy="2160240"/>
          </a:xfrm>
          <a:prstGeom prst="rect">
            <a:avLst/>
          </a:prstGeom>
        </p:spPr>
        <p:txBody>
          <a:bodyPr anchor="t">
            <a:normAutofit fontScale="600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pl-PL" sz="4000" b="1" smtClean="0">
                <a:solidFill>
                  <a:schemeClr val="bg1"/>
                </a:solidFill>
                <a:latin typeface="Times New Roman" panose="02020603050405020304" pitchFamily="18" charset="0"/>
                <a:cs typeface="Times New Roman" panose="02020603050405020304" pitchFamily="18" charset="0"/>
              </a:rPr>
              <a:t/>
            </a:r>
            <a:br>
              <a:rPr lang="pl-PL" sz="4000" b="1" smtClean="0">
                <a:solidFill>
                  <a:schemeClr val="bg1"/>
                </a:solidFill>
                <a:latin typeface="Times New Roman" panose="02020603050405020304" pitchFamily="18" charset="0"/>
                <a:cs typeface="Times New Roman" panose="02020603050405020304" pitchFamily="18" charset="0"/>
              </a:rPr>
            </a:br>
            <a:r>
              <a:rPr lang="pl-PL" sz="4000" b="1" smtClean="0">
                <a:solidFill>
                  <a:schemeClr val="bg1"/>
                </a:solidFill>
                <a:latin typeface="Times New Roman" panose="02020603050405020304" pitchFamily="18" charset="0"/>
                <a:cs typeface="Times New Roman" panose="02020603050405020304" pitchFamily="18" charset="0"/>
              </a:rPr>
              <a:t/>
            </a:r>
            <a:br>
              <a:rPr lang="pl-PL" sz="4000" b="1" smtClean="0">
                <a:solidFill>
                  <a:schemeClr val="bg1"/>
                </a:solidFill>
                <a:latin typeface="Times New Roman" panose="02020603050405020304" pitchFamily="18" charset="0"/>
                <a:cs typeface="Times New Roman" panose="02020603050405020304" pitchFamily="18" charset="0"/>
              </a:rPr>
            </a:br>
            <a:r>
              <a:rPr lang="cs-CZ" sz="4000" b="1" smtClean="0">
                <a:solidFill>
                  <a:schemeClr val="bg1"/>
                </a:solidFill>
                <a:latin typeface="Times New Roman" panose="02020603050405020304" pitchFamily="18" charset="0"/>
                <a:cs typeface="Times New Roman" panose="02020603050405020304" pitchFamily="18" charset="0"/>
              </a:rPr>
              <a:t/>
            </a:r>
            <a:br>
              <a:rPr lang="cs-CZ" sz="4000" b="1" smtClean="0">
                <a:solidFill>
                  <a:schemeClr val="bg1"/>
                </a:solidFill>
                <a:latin typeface="Times New Roman" panose="02020603050405020304" pitchFamily="18" charset="0"/>
                <a:cs typeface="Times New Roman" panose="02020603050405020304" pitchFamily="18" charset="0"/>
              </a:rPr>
            </a:br>
            <a:r>
              <a:rPr lang="cs-CZ" sz="4000" b="1" smtClean="0">
                <a:solidFill>
                  <a:schemeClr val="bg1"/>
                </a:solidFill>
                <a:latin typeface="Times New Roman" panose="02020603050405020304" pitchFamily="18" charset="0"/>
                <a:cs typeface="Times New Roman" panose="02020603050405020304" pitchFamily="18" charset="0"/>
              </a:rPr>
              <a:t/>
            </a:r>
            <a:br>
              <a:rPr lang="cs-CZ" sz="4000" b="1" smtClean="0">
                <a:solidFill>
                  <a:schemeClr val="bg1"/>
                </a:solidFill>
                <a:latin typeface="Times New Roman" panose="02020603050405020304" pitchFamily="18" charset="0"/>
                <a:cs typeface="Times New Roman" panose="02020603050405020304" pitchFamily="18" charset="0"/>
              </a:rPr>
            </a:br>
            <a:r>
              <a:rPr lang="cs-CZ" sz="4000" b="1" smtClean="0">
                <a:solidFill>
                  <a:schemeClr val="bg1"/>
                </a:solidFill>
                <a:latin typeface="Times New Roman" panose="02020603050405020304" pitchFamily="18" charset="0"/>
                <a:cs typeface="Times New Roman" panose="02020603050405020304" pitchFamily="18" charset="0"/>
              </a:rPr>
              <a:t/>
            </a:r>
            <a:br>
              <a:rPr lang="cs-CZ" sz="4000" b="1" smtClean="0">
                <a:solidFill>
                  <a:schemeClr val="bg1"/>
                </a:solidFill>
                <a:latin typeface="Times New Roman" panose="02020603050405020304" pitchFamily="18" charset="0"/>
                <a:cs typeface="Times New Roman" panose="02020603050405020304" pitchFamily="18" charset="0"/>
              </a:rPr>
            </a:br>
            <a:r>
              <a:rPr lang="cs-CZ" sz="4000" b="1" smtClean="0">
                <a:solidFill>
                  <a:schemeClr val="bg1"/>
                </a:solidFill>
                <a:latin typeface="Times New Roman" panose="02020603050405020304" pitchFamily="18" charset="0"/>
                <a:cs typeface="Times New Roman" panose="02020603050405020304" pitchFamily="18" charset="0"/>
              </a:rPr>
              <a:t/>
            </a:r>
            <a:br>
              <a:rPr lang="cs-CZ" sz="4000" b="1" smtClean="0">
                <a:solidFill>
                  <a:schemeClr val="bg1"/>
                </a:solidFill>
                <a:latin typeface="Times New Roman" panose="02020603050405020304" pitchFamily="18" charset="0"/>
                <a:cs typeface="Times New Roman" panose="02020603050405020304" pitchFamily="18" charset="0"/>
              </a:rPr>
            </a:br>
            <a:endParaRPr lang="cs-CZ" sz="2700" b="1" dirty="0">
              <a:solidFill>
                <a:schemeClr val="bg1"/>
              </a:solidFill>
              <a:latin typeface="Times New Roman" panose="02020603050405020304" pitchFamily="18" charset="0"/>
              <a:cs typeface="Times New Roman" panose="02020603050405020304" pitchFamily="18" charset="0"/>
            </a:endParaRPr>
          </a:p>
        </p:txBody>
      </p:sp>
      <p:sp>
        <p:nvSpPr>
          <p:cNvPr id="3" name="Obdélník 2"/>
          <p:cNvSpPr/>
          <p:nvPr/>
        </p:nvSpPr>
        <p:spPr>
          <a:xfrm>
            <a:off x="259990" y="4062493"/>
            <a:ext cx="5608154" cy="646331"/>
          </a:xfrm>
          <a:prstGeom prst="rect">
            <a:avLst/>
          </a:prstGeom>
        </p:spPr>
        <p:txBody>
          <a:bodyPr wrap="square">
            <a:spAutoFit/>
          </a:bodyPr>
          <a:lstStyle/>
          <a:p>
            <a:pPr algn="ctr"/>
            <a:r>
              <a:rPr lang="pl-PL" dirty="0">
                <a:solidFill>
                  <a:schemeClr val="bg1"/>
                </a:solidFill>
              </a:rPr>
              <a:t>Tato </a:t>
            </a:r>
            <a:r>
              <a:rPr lang="pl-PL" dirty="0" smtClean="0">
                <a:solidFill>
                  <a:schemeClr val="bg1"/>
                </a:solidFill>
              </a:rPr>
              <a:t>přednáška </a:t>
            </a:r>
            <a:r>
              <a:rPr lang="pl-PL" dirty="0">
                <a:solidFill>
                  <a:schemeClr val="bg1"/>
                </a:solidFill>
              </a:rPr>
              <a:t>byla vytvořena pro projekt„</a:t>
            </a:r>
            <a:r>
              <a:rPr lang="cs-CZ" dirty="0" smtClean="0">
                <a:solidFill>
                  <a:schemeClr val="bg1"/>
                </a:solidFill>
              </a:rPr>
              <a:t>Rozvoj vzdělávání na Slezské univerzitě v Opavě“ </a:t>
            </a:r>
            <a:r>
              <a:rPr lang="cs-CZ" dirty="0"/>
              <a:t>Opavě</a:t>
            </a:r>
          </a:p>
        </p:txBody>
      </p:sp>
      <p:pic>
        <p:nvPicPr>
          <p:cNvPr id="10" name="Obrázek 9"/>
          <p:cNvPicPr>
            <a:picLocks noChangeAspect="1"/>
          </p:cNvPicPr>
          <p:nvPr/>
        </p:nvPicPr>
        <p:blipFill>
          <a:blip r:embed="rId4"/>
          <a:stretch>
            <a:fillRect/>
          </a:stretch>
        </p:blipFill>
        <p:spPr>
          <a:xfrm>
            <a:off x="486841" y="1779662"/>
            <a:ext cx="5162922" cy="2269990"/>
          </a:xfrm>
          <a:prstGeom prst="rect">
            <a:avLst/>
          </a:prstGeom>
        </p:spPr>
      </p:pic>
    </p:spTree>
    <p:extLst>
      <p:ext uri="{BB962C8B-B14F-4D97-AF65-F5344CB8AC3E}">
        <p14:creationId xmlns:p14="http://schemas.microsoft.com/office/powerpoint/2010/main" val="28063346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3528" y="123478"/>
            <a:ext cx="7704856" cy="507703"/>
          </a:xfrm>
        </p:spPr>
        <p:txBody>
          <a:bodyPr/>
          <a:lstStyle/>
          <a:p>
            <a:r>
              <a:rPr lang="cs-CZ" dirty="0" smtClean="0"/>
              <a:t>Výběr z použité literatury:</a:t>
            </a:r>
            <a:r>
              <a:rPr lang="cs-CZ" dirty="0"/>
              <a:t/>
            </a:r>
            <a:br>
              <a:rPr lang="cs-CZ" dirty="0"/>
            </a:br>
            <a:endParaRPr lang="cs-CZ" dirty="0"/>
          </a:p>
        </p:txBody>
      </p:sp>
      <p:sp>
        <p:nvSpPr>
          <p:cNvPr id="3" name="Obdélník 2"/>
          <p:cNvSpPr/>
          <p:nvPr/>
        </p:nvSpPr>
        <p:spPr>
          <a:xfrm>
            <a:off x="0" y="915566"/>
            <a:ext cx="9144000" cy="3139321"/>
          </a:xfrm>
          <a:prstGeom prst="rect">
            <a:avLst/>
          </a:prstGeom>
        </p:spPr>
        <p:txBody>
          <a:bodyPr wrap="square">
            <a:spAutoFit/>
          </a:bodyPr>
          <a:lstStyle/>
          <a:p>
            <a:pPr marL="285750" indent="-285750" algn="just">
              <a:buFont typeface="Wingdings" panose="05000000000000000000" pitchFamily="2" charset="2"/>
              <a:buChar char="q"/>
            </a:pPr>
            <a:r>
              <a:rPr lang="cs-CZ" sz="2200" dirty="0" smtClean="0"/>
              <a:t>MATHÉ</a:t>
            </a:r>
            <a:r>
              <a:rPr lang="cs-CZ" sz="2200" dirty="0"/>
              <a:t>, I. a L. ŠPAČEK, 2005. Etiketa. Praha: BB art. ISBN 80-7341-564-X.</a:t>
            </a:r>
          </a:p>
          <a:p>
            <a:pPr marL="285750" indent="-285750" algn="just">
              <a:buFont typeface="Wingdings" panose="05000000000000000000" pitchFamily="2" charset="2"/>
              <a:buChar char="q"/>
            </a:pPr>
            <a:r>
              <a:rPr lang="cs-CZ" sz="2200" dirty="0"/>
              <a:t>NĚMČANSKÝ, M., 2011. Společenský, diplomatický a obchodní protokol. SU OPF Karviná, ISBN 978-80-7248-636-6.</a:t>
            </a:r>
          </a:p>
          <a:p>
            <a:pPr marL="285750" indent="-285750" algn="just">
              <a:buFont typeface="Wingdings" panose="05000000000000000000" pitchFamily="2" charset="2"/>
              <a:buChar char="q"/>
            </a:pPr>
            <a:r>
              <a:rPr lang="cs-CZ" sz="2200" dirty="0"/>
              <a:t>SMEJKAL, V. a H. S. BACHRACHOVÁ, 2011. Velký lexikon společenského chování. 2. rozšířené vyd. Praha: </a:t>
            </a:r>
            <a:r>
              <a:rPr lang="cs-CZ" sz="2200" dirty="0" err="1"/>
              <a:t>Grada</a:t>
            </a:r>
            <a:r>
              <a:rPr lang="cs-CZ" sz="2200" dirty="0"/>
              <a:t> </a:t>
            </a:r>
            <a:r>
              <a:rPr lang="cs-CZ" sz="2200" dirty="0" err="1"/>
              <a:t>Publishing</a:t>
            </a:r>
            <a:r>
              <a:rPr lang="cs-CZ" sz="2200" dirty="0"/>
              <a:t>. ISBN 978-80-247-3650-1</a:t>
            </a:r>
            <a:r>
              <a:rPr lang="cs-CZ" sz="2200" dirty="0" smtClean="0"/>
              <a:t>.</a:t>
            </a:r>
          </a:p>
          <a:p>
            <a:pPr marL="285750" indent="-285750" algn="just">
              <a:buFont typeface="Wingdings" panose="05000000000000000000" pitchFamily="2" charset="2"/>
              <a:buChar char="q"/>
            </a:pPr>
            <a:r>
              <a:rPr lang="cs-CZ" sz="2200" dirty="0"/>
              <a:t>ŠPAČEK, L, 2008. Nová velká kniha etikety. Praha:	Mladá fronta. ISBN 978-80-204-1954-5</a:t>
            </a:r>
            <a:r>
              <a:rPr lang="cs-CZ" sz="2200" dirty="0" smtClean="0"/>
              <a:t>.</a:t>
            </a:r>
            <a:endParaRPr lang="cs-CZ" sz="2200" dirty="0"/>
          </a:p>
        </p:txBody>
      </p:sp>
    </p:spTree>
    <p:extLst>
      <p:ext uri="{BB962C8B-B14F-4D97-AF65-F5344CB8AC3E}">
        <p14:creationId xmlns:p14="http://schemas.microsoft.com/office/powerpoint/2010/main" val="190655247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a:xfrm>
            <a:off x="251520" y="195486"/>
            <a:ext cx="7128792" cy="507703"/>
          </a:xfrm>
        </p:spPr>
        <p:txBody>
          <a:bodyPr/>
          <a:lstStyle/>
          <a:p>
            <a:endParaRPr lang="cs-CZ" dirty="0"/>
          </a:p>
        </p:txBody>
      </p:sp>
      <p:sp>
        <p:nvSpPr>
          <p:cNvPr id="3" name="Obdélník 2"/>
          <p:cNvSpPr/>
          <p:nvPr/>
        </p:nvSpPr>
        <p:spPr>
          <a:xfrm>
            <a:off x="179512" y="703189"/>
            <a:ext cx="7704856" cy="646331"/>
          </a:xfrm>
          <a:prstGeom prst="rect">
            <a:avLst/>
          </a:prstGeom>
        </p:spPr>
        <p:txBody>
          <a:bodyPr wrap="square">
            <a:spAutoFit/>
          </a:bodyPr>
          <a:lstStyle/>
          <a:p>
            <a:endParaRPr lang="cs-CZ" dirty="0"/>
          </a:p>
          <a:p>
            <a:endParaRPr lang="cs-CZ" dirty="0"/>
          </a:p>
        </p:txBody>
      </p:sp>
      <p:pic>
        <p:nvPicPr>
          <p:cNvPr id="2" name="Obrázek 1"/>
          <p:cNvPicPr>
            <a:picLocks noChangeAspect="1"/>
          </p:cNvPicPr>
          <p:nvPr/>
        </p:nvPicPr>
        <p:blipFill rotWithShape="1">
          <a:blip r:embed="rId3"/>
          <a:srcRect t="44093" b="34910"/>
          <a:stretch/>
        </p:blipFill>
        <p:spPr>
          <a:xfrm>
            <a:off x="4499992" y="2339451"/>
            <a:ext cx="4572638" cy="720081"/>
          </a:xfrm>
          <a:prstGeom prst="rect">
            <a:avLst/>
          </a:prstGeom>
        </p:spPr>
      </p:pic>
      <p:pic>
        <p:nvPicPr>
          <p:cNvPr id="6" name="Obrázek 5"/>
          <p:cNvPicPr>
            <a:picLocks noChangeAspect="1"/>
          </p:cNvPicPr>
          <p:nvPr/>
        </p:nvPicPr>
        <p:blipFill>
          <a:blip r:embed="rId4"/>
          <a:stretch>
            <a:fillRect/>
          </a:stretch>
        </p:blipFill>
        <p:spPr>
          <a:xfrm>
            <a:off x="934072" y="1425316"/>
            <a:ext cx="3542083" cy="2548349"/>
          </a:xfrm>
          <a:prstGeom prst="rect">
            <a:avLst/>
          </a:prstGeom>
        </p:spPr>
      </p:pic>
    </p:spTree>
    <p:extLst>
      <p:ext uri="{BB962C8B-B14F-4D97-AF65-F5344CB8AC3E}">
        <p14:creationId xmlns:p14="http://schemas.microsoft.com/office/powerpoint/2010/main" val="255244610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smtClean="0"/>
              <a:t>Zásady slušného chování v různých situacích</a:t>
            </a:r>
            <a:r>
              <a:rPr lang="cs-CZ" dirty="0"/>
              <a:t/>
            </a:r>
            <a:br>
              <a:rPr lang="cs-CZ" dirty="0"/>
            </a:br>
            <a:endParaRPr lang="cs-CZ" dirty="0"/>
          </a:p>
        </p:txBody>
      </p:sp>
      <p:sp>
        <p:nvSpPr>
          <p:cNvPr id="2" name="Obdélník 1"/>
          <p:cNvSpPr/>
          <p:nvPr/>
        </p:nvSpPr>
        <p:spPr>
          <a:xfrm>
            <a:off x="26527" y="987574"/>
            <a:ext cx="9036496" cy="3893374"/>
          </a:xfrm>
          <a:prstGeom prst="rect">
            <a:avLst/>
          </a:prstGeom>
        </p:spPr>
        <p:txBody>
          <a:bodyPr wrap="square">
            <a:spAutoFit/>
          </a:bodyPr>
          <a:lstStyle/>
          <a:p>
            <a:pPr marL="342900" indent="-342900" algn="just">
              <a:buFont typeface="Wingdings" panose="05000000000000000000" pitchFamily="2" charset="2"/>
              <a:buChar char="q"/>
            </a:pPr>
            <a:r>
              <a:rPr lang="cs-CZ" sz="1900" dirty="0"/>
              <a:t>Člověk je tvor společenský, a náš život je plný kontaktů s druhými lidmi, při nichž narážíme na různé hrany, které představují různé zájmy a preference konkrétních </a:t>
            </a:r>
            <a:r>
              <a:rPr lang="cs-CZ" sz="1900" dirty="0" smtClean="0"/>
              <a:t>lidí.</a:t>
            </a:r>
          </a:p>
          <a:p>
            <a:pPr marL="342900" indent="-342900" algn="just">
              <a:buFont typeface="Wingdings" panose="05000000000000000000" pitchFamily="2" charset="2"/>
              <a:buChar char="q"/>
            </a:pPr>
            <a:r>
              <a:rPr lang="cs-CZ" sz="1900" dirty="0" smtClean="0"/>
              <a:t>Společenská </a:t>
            </a:r>
            <a:r>
              <a:rPr lang="cs-CZ" sz="1900" dirty="0"/>
              <a:t>pravidla nám pomáhají chovat se vhodně a ohleduplně </a:t>
            </a:r>
            <a:r>
              <a:rPr lang="cs-CZ" sz="1900" dirty="0" smtClean="0"/>
              <a:t>v</a:t>
            </a:r>
          </a:p>
          <a:p>
            <a:pPr marL="342900" indent="-342900" algn="just">
              <a:buFont typeface="Wingdings" panose="05000000000000000000" pitchFamily="2" charset="2"/>
              <a:buChar char="q"/>
            </a:pPr>
            <a:r>
              <a:rPr lang="cs-CZ" sz="1900" dirty="0" smtClean="0"/>
              <a:t>Způsob </a:t>
            </a:r>
            <a:r>
              <a:rPr lang="cs-CZ" sz="1900" dirty="0"/>
              <a:t>chování ve </a:t>
            </a:r>
            <a:r>
              <a:rPr lang="cs-CZ" sz="1900" dirty="0" smtClean="0"/>
              <a:t>společnosti, na svých cestách </a:t>
            </a:r>
            <a:r>
              <a:rPr lang="cs-CZ" sz="1900" dirty="0"/>
              <a:t>může velmi silně ovlivnit život každého z Vás</a:t>
            </a:r>
            <a:r>
              <a:rPr lang="cs-CZ" sz="1900" dirty="0" smtClean="0"/>
              <a:t>.</a:t>
            </a:r>
          </a:p>
          <a:p>
            <a:pPr marL="342900" indent="-342900" algn="just">
              <a:buFont typeface="Wingdings" panose="05000000000000000000" pitchFamily="2" charset="2"/>
              <a:buChar char="q"/>
            </a:pPr>
            <a:r>
              <a:rPr lang="cs-CZ" sz="1900" dirty="0" smtClean="0"/>
              <a:t>Jednoduše </a:t>
            </a:r>
            <a:r>
              <a:rPr lang="cs-CZ" sz="1900" dirty="0"/>
              <a:t>proto, že ať se vám to líbí, nebo ne, jste druhými neustále sledováni. A to o to více, čím vyšší máte postavení. </a:t>
            </a:r>
            <a:endParaRPr lang="cs-CZ" sz="1900" dirty="0" smtClean="0"/>
          </a:p>
          <a:p>
            <a:pPr marL="342900" indent="-342900" algn="just">
              <a:buFont typeface="Wingdings" panose="05000000000000000000" pitchFamily="2" charset="2"/>
              <a:buChar char="q"/>
            </a:pPr>
            <a:r>
              <a:rPr lang="cs-CZ" sz="1900" dirty="0" smtClean="0"/>
              <a:t>Tomu</a:t>
            </a:r>
            <a:r>
              <a:rPr lang="cs-CZ" sz="1900" dirty="0"/>
              <a:t>, že většina lidí Vás hodnotí podle subjektivních pocitů, se nedá vyhnout. Dobrá společenská prezentace Vám usnadní přijetí ze strany druhých </a:t>
            </a:r>
            <a:r>
              <a:rPr lang="cs-CZ" sz="1900" dirty="0" smtClean="0"/>
              <a:t>lidí.</a:t>
            </a:r>
          </a:p>
          <a:p>
            <a:pPr marL="342900" indent="-342900" algn="just">
              <a:buFont typeface="Wingdings" panose="05000000000000000000" pitchFamily="2" charset="2"/>
              <a:buChar char="q"/>
            </a:pPr>
            <a:r>
              <a:rPr lang="cs-CZ" sz="1900" dirty="0"/>
              <a:t>V lidském chování však spousta lidí pravidla podceňuje a teprve ve chvíli, kdy se dostanou do </a:t>
            </a:r>
            <a:r>
              <a:rPr lang="cs-CZ" sz="1900" dirty="0" smtClean="0"/>
              <a:t>nějaké svízelné </a:t>
            </a:r>
            <a:r>
              <a:rPr lang="cs-CZ" sz="1900" dirty="0"/>
              <a:t>situace, při které sice nejde o plechy ani o život, ale jen o znalost pravidla, kdo by měl </a:t>
            </a:r>
            <a:r>
              <a:rPr lang="cs-CZ" sz="1900" dirty="0" smtClean="0"/>
              <a:t>vstoupit nebo jak se chovat v dopravních prostředcích, začnou o tom začnou přemýšlet.</a:t>
            </a:r>
          </a:p>
        </p:txBody>
      </p:sp>
    </p:spTree>
    <p:extLst>
      <p:ext uri="{BB962C8B-B14F-4D97-AF65-F5344CB8AC3E}">
        <p14:creationId xmlns:p14="http://schemas.microsoft.com/office/powerpoint/2010/main" val="141599251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smtClean="0"/>
              <a:t>Cesty do ciziny obchodně i soukrom</a:t>
            </a:r>
            <a:r>
              <a:rPr lang="cs-CZ" dirty="0"/>
              <a:t>ě</a:t>
            </a:r>
            <a:br>
              <a:rPr lang="cs-CZ" dirty="0"/>
            </a:br>
            <a:endParaRPr lang="cs-CZ" dirty="0"/>
          </a:p>
        </p:txBody>
      </p:sp>
      <p:sp>
        <p:nvSpPr>
          <p:cNvPr id="3" name="Obdélník 2"/>
          <p:cNvSpPr/>
          <p:nvPr/>
        </p:nvSpPr>
        <p:spPr>
          <a:xfrm>
            <a:off x="0" y="987574"/>
            <a:ext cx="8964488" cy="4708981"/>
          </a:xfrm>
          <a:prstGeom prst="rect">
            <a:avLst/>
          </a:prstGeom>
        </p:spPr>
        <p:txBody>
          <a:bodyPr wrap="square">
            <a:spAutoFit/>
          </a:bodyPr>
          <a:lstStyle/>
          <a:p>
            <a:pPr marL="342900" indent="-342900" algn="just">
              <a:buFont typeface="Wingdings" panose="05000000000000000000" pitchFamily="2" charset="2"/>
              <a:buChar char="q"/>
            </a:pPr>
            <a:r>
              <a:rPr lang="cs-CZ" sz="2000" dirty="0" smtClean="0"/>
              <a:t>Na obchodní cestě záleží na prvním dojmu, kterým zapůsobíme. </a:t>
            </a:r>
            <a:endParaRPr lang="cs-CZ" sz="2000" dirty="0"/>
          </a:p>
          <a:p>
            <a:pPr marL="342900" indent="-342900" algn="just">
              <a:buFont typeface="Wingdings" panose="05000000000000000000" pitchFamily="2" charset="2"/>
              <a:buChar char="q"/>
            </a:pPr>
            <a:r>
              <a:rPr lang="cs-CZ" sz="2000" dirty="0" smtClean="0"/>
              <a:t>U obchodního jednání s partnerem, kterého známe jen z dopisů či telefonů, to platí obzvlášť.</a:t>
            </a:r>
          </a:p>
          <a:p>
            <a:pPr marL="342900" indent="-342900" algn="just">
              <a:buFont typeface="Wingdings" panose="05000000000000000000" pitchFamily="2" charset="2"/>
              <a:buChar char="q"/>
            </a:pPr>
            <a:r>
              <a:rPr lang="cs-CZ" sz="2000" dirty="0" smtClean="0"/>
              <a:t>Tedy veškerou naši prezentaci na obchodní cestě bychom měli připravit z tohoto hlediska a způsobem odpovídajícím naší společenské úrovni (resp. společenské úrovni našeho partnera):</a:t>
            </a:r>
          </a:p>
          <a:p>
            <a:pPr marL="342900" indent="-342900" algn="just">
              <a:buFont typeface="Wingdings" panose="05000000000000000000" pitchFamily="2" charset="2"/>
              <a:buChar char="ü"/>
            </a:pPr>
            <a:r>
              <a:rPr lang="cs-CZ" sz="2000" dirty="0"/>
              <a:t>s</a:t>
            </a:r>
            <a:r>
              <a:rPr lang="cs-CZ" sz="2000" dirty="0" smtClean="0"/>
              <a:t>ladit naše oblečení,</a:t>
            </a:r>
          </a:p>
          <a:p>
            <a:pPr marL="342900" indent="-342900" algn="just">
              <a:buFont typeface="Wingdings" panose="05000000000000000000" pitchFamily="2" charset="2"/>
              <a:buChar char="ü"/>
            </a:pPr>
            <a:r>
              <a:rPr lang="cs-CZ" sz="2000" dirty="0"/>
              <a:t>d</a:t>
            </a:r>
            <a:r>
              <a:rPr lang="cs-CZ" sz="2000" dirty="0" smtClean="0"/>
              <a:t>opravní prostředek a volbu ubytování,</a:t>
            </a:r>
          </a:p>
          <a:p>
            <a:pPr marL="342900" indent="-342900" algn="just">
              <a:buFont typeface="Wingdings" panose="05000000000000000000" pitchFamily="2" charset="2"/>
              <a:buChar char="ü"/>
            </a:pPr>
            <a:r>
              <a:rPr lang="cs-CZ" sz="2000" dirty="0"/>
              <a:t>t</a:t>
            </a:r>
            <a:r>
              <a:rPr lang="cs-CZ" sz="2000" dirty="0" smtClean="0"/>
              <a:t>rávení volné času při pobytu.</a:t>
            </a:r>
          </a:p>
          <a:p>
            <a:pPr marL="342900" indent="-342900" algn="just">
              <a:buFont typeface="Wingdings" panose="05000000000000000000" pitchFamily="2" charset="2"/>
              <a:buChar char="q"/>
            </a:pPr>
            <a:r>
              <a:rPr lang="cs-CZ" sz="2000" dirty="0" smtClean="0"/>
              <a:t>Naše celkové vystupování vzhledem k zahraničním partnerům bychom měli vést pod heslem „Já pán, ty pán“.</a:t>
            </a:r>
          </a:p>
          <a:p>
            <a:pPr marL="342900" indent="-342900" algn="just">
              <a:buFont typeface="Wingdings" panose="05000000000000000000" pitchFamily="2" charset="2"/>
              <a:buChar char="q"/>
            </a:pPr>
            <a:r>
              <a:rPr lang="cs-CZ" sz="2000" dirty="0" smtClean="0"/>
              <a:t>Tedy nebýt ustrašení, nepodlézat, nekoukat na to, na čem můžeme ušetřit.</a:t>
            </a:r>
          </a:p>
          <a:p>
            <a:pPr marL="342900" indent="-342900" algn="just">
              <a:buFont typeface="Wingdings" panose="05000000000000000000" pitchFamily="2" charset="2"/>
              <a:buChar char="ü"/>
            </a:pPr>
            <a:endParaRPr lang="cs-CZ" sz="2000" dirty="0" smtClean="0"/>
          </a:p>
          <a:p>
            <a:pPr marL="342900" indent="-342900" algn="just">
              <a:buFont typeface="Wingdings" panose="05000000000000000000" pitchFamily="2" charset="2"/>
              <a:buChar char="ü"/>
            </a:pPr>
            <a:endParaRPr lang="cs-CZ" sz="2000" dirty="0" smtClean="0"/>
          </a:p>
          <a:p>
            <a:pPr marL="342900" indent="-342900" algn="just">
              <a:buFont typeface="Wingdings" panose="05000000000000000000" pitchFamily="2" charset="2"/>
              <a:buChar char="q"/>
            </a:pPr>
            <a:endParaRPr lang="cs-CZ" sz="2000" dirty="0"/>
          </a:p>
        </p:txBody>
      </p:sp>
    </p:spTree>
    <p:extLst>
      <p:ext uri="{BB962C8B-B14F-4D97-AF65-F5344CB8AC3E}">
        <p14:creationId xmlns:p14="http://schemas.microsoft.com/office/powerpoint/2010/main" val="409434697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smtClean="0"/>
              <a:t>Cesty do ciziny obchodně i soukromě</a:t>
            </a:r>
            <a:r>
              <a:rPr lang="cs-CZ" dirty="0"/>
              <a:t/>
            </a:r>
            <a:br>
              <a:rPr lang="cs-CZ" dirty="0"/>
            </a:br>
            <a:endParaRPr lang="cs-CZ" dirty="0"/>
          </a:p>
        </p:txBody>
      </p:sp>
      <p:sp>
        <p:nvSpPr>
          <p:cNvPr id="3" name="Obdélník 2"/>
          <p:cNvSpPr/>
          <p:nvPr/>
        </p:nvSpPr>
        <p:spPr>
          <a:xfrm>
            <a:off x="0" y="987574"/>
            <a:ext cx="9144000" cy="4401205"/>
          </a:xfrm>
          <a:prstGeom prst="rect">
            <a:avLst/>
          </a:prstGeom>
        </p:spPr>
        <p:txBody>
          <a:bodyPr wrap="square">
            <a:spAutoFit/>
          </a:bodyPr>
          <a:lstStyle/>
          <a:p>
            <a:pPr marL="342900" indent="-342900" algn="just">
              <a:buFont typeface="Wingdings" panose="05000000000000000000" pitchFamily="2" charset="2"/>
              <a:buChar char="q"/>
            </a:pPr>
            <a:r>
              <a:rPr lang="cs-CZ" sz="2000" dirty="0" smtClean="0"/>
              <a:t>Při soukromé cestě či oddechové cestě máme daleko větší volnost, ale dobré naplánování (trasy, ubytování a dopravu) se nám určitě vyplatí.</a:t>
            </a:r>
          </a:p>
          <a:p>
            <a:pPr marL="342900" indent="-342900" algn="just">
              <a:buFont typeface="Wingdings" panose="05000000000000000000" pitchFamily="2" charset="2"/>
              <a:buChar char="q"/>
            </a:pPr>
            <a:r>
              <a:rPr lang="cs-CZ" sz="2000" dirty="0" smtClean="0"/>
              <a:t>Před cestou do ciziny je velmi užitečné se seznámit s prostředím, přečíst si něco o počasí, vhodném oblečení, místních zvyklostech, měně apod.</a:t>
            </a:r>
          </a:p>
          <a:p>
            <a:pPr marL="342900" indent="-342900" algn="just">
              <a:buFont typeface="Wingdings" panose="05000000000000000000" pitchFamily="2" charset="2"/>
              <a:buChar char="q"/>
            </a:pPr>
            <a:r>
              <a:rPr lang="cs-CZ" sz="2000" dirty="0" smtClean="0"/>
              <a:t>Není nic horšího se vydat v obleku do pralesa v Brazílii nebo na Kapverdy v obleku, stejně jako si  nevzít deštník do Anglie.</a:t>
            </a:r>
          </a:p>
          <a:p>
            <a:pPr marL="342900" indent="-342900" algn="just">
              <a:buFont typeface="Wingdings" panose="05000000000000000000" pitchFamily="2" charset="2"/>
              <a:buChar char="q"/>
            </a:pPr>
            <a:r>
              <a:rPr lang="cs-CZ" sz="2000" dirty="0" smtClean="0"/>
              <a:t>A hlavně je třeba zamyslet kam a s kým jedeme.</a:t>
            </a:r>
          </a:p>
          <a:p>
            <a:pPr marL="342900" indent="-342900" algn="just">
              <a:buFont typeface="Wingdings" panose="05000000000000000000" pitchFamily="2" charset="2"/>
              <a:buChar char="q"/>
            </a:pPr>
            <a:r>
              <a:rPr lang="cs-CZ" sz="2000" dirty="0" smtClean="0"/>
              <a:t>Nebo naopak, můžeme-li si vybrat, koho vezmeme s sebou tam, kam máme namířeno.</a:t>
            </a:r>
          </a:p>
          <a:p>
            <a:pPr marL="342900" indent="-342900" algn="just">
              <a:buFont typeface="Wingdings" panose="05000000000000000000" pitchFamily="2" charset="2"/>
              <a:buChar char="q"/>
            </a:pPr>
            <a:r>
              <a:rPr lang="cs-CZ" sz="2000" dirty="0" smtClean="0"/>
              <a:t>Mějte na paměti, že společná dovolená, zejména ta první – je spolehlivou rozbuškou vztahu dvou lidí.</a:t>
            </a:r>
          </a:p>
          <a:p>
            <a:pPr marL="342900" indent="-342900">
              <a:buFont typeface="Wingdings" panose="05000000000000000000" pitchFamily="2" charset="2"/>
              <a:buChar char="ü"/>
            </a:pPr>
            <a:endParaRPr lang="cs-CZ" sz="2000" dirty="0" smtClean="0"/>
          </a:p>
          <a:p>
            <a:pPr marL="342900" indent="-342900">
              <a:buFont typeface="Wingdings" panose="05000000000000000000" pitchFamily="2" charset="2"/>
              <a:buChar char="ü"/>
            </a:pPr>
            <a:endParaRPr lang="cs-CZ" sz="2000" dirty="0" smtClean="0"/>
          </a:p>
          <a:p>
            <a:pPr marL="342900" indent="-342900">
              <a:buFont typeface="Wingdings" panose="05000000000000000000" pitchFamily="2" charset="2"/>
              <a:buChar char="q"/>
            </a:pPr>
            <a:endParaRPr lang="cs-CZ" sz="2000" dirty="0"/>
          </a:p>
        </p:txBody>
      </p:sp>
    </p:spTree>
    <p:extLst>
      <p:ext uri="{BB962C8B-B14F-4D97-AF65-F5344CB8AC3E}">
        <p14:creationId xmlns:p14="http://schemas.microsoft.com/office/powerpoint/2010/main" val="337006999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26527" y="263847"/>
            <a:ext cx="8002924" cy="507703"/>
          </a:xfrm>
        </p:spPr>
        <p:txBody>
          <a:bodyPr/>
          <a:lstStyle/>
          <a:p>
            <a:r>
              <a:rPr lang="cs-CZ" sz="2300" dirty="0" smtClean="0"/>
              <a:t>Zásady slušného chování ve vybraných dopravních prostředcích</a:t>
            </a:r>
            <a:r>
              <a:rPr lang="cs-CZ" sz="2300" dirty="0"/>
              <a:t/>
            </a:r>
            <a:br>
              <a:rPr lang="cs-CZ" sz="2300" dirty="0"/>
            </a:br>
            <a:endParaRPr lang="cs-CZ" sz="2300" dirty="0"/>
          </a:p>
        </p:txBody>
      </p:sp>
      <p:sp>
        <p:nvSpPr>
          <p:cNvPr id="2" name="Obdélník 1"/>
          <p:cNvSpPr/>
          <p:nvPr/>
        </p:nvSpPr>
        <p:spPr>
          <a:xfrm>
            <a:off x="26527" y="987574"/>
            <a:ext cx="9036496" cy="3785652"/>
          </a:xfrm>
          <a:prstGeom prst="rect">
            <a:avLst/>
          </a:prstGeom>
        </p:spPr>
        <p:txBody>
          <a:bodyPr wrap="square">
            <a:spAutoFit/>
          </a:bodyPr>
          <a:lstStyle/>
          <a:p>
            <a:pPr marL="342900" indent="-342900" algn="just">
              <a:buFont typeface="Wingdings" panose="05000000000000000000" pitchFamily="2" charset="2"/>
              <a:buChar char="q"/>
            </a:pPr>
            <a:r>
              <a:rPr lang="cs-CZ" sz="2000" dirty="0"/>
              <a:t>Při cestování </a:t>
            </a:r>
            <a:r>
              <a:rPr lang="cs-CZ" sz="2000" b="1" dirty="0"/>
              <a:t>dálkovým autobusem </a:t>
            </a:r>
            <a:r>
              <a:rPr lang="cs-CZ" sz="2000" dirty="0"/>
              <a:t>bývá dobrým zvykem pozdravit řidiče </a:t>
            </a:r>
            <a:r>
              <a:rPr lang="cs-CZ" sz="2000" dirty="0" smtClean="0"/>
              <a:t>při nastupování </a:t>
            </a:r>
            <a:r>
              <a:rPr lang="cs-CZ" sz="2000" dirty="0"/>
              <a:t>i vystupování. </a:t>
            </a:r>
            <a:endParaRPr lang="cs-CZ" sz="2000" dirty="0" smtClean="0"/>
          </a:p>
          <a:p>
            <a:pPr marL="342900" indent="-342900" algn="just">
              <a:buFont typeface="Wingdings" panose="05000000000000000000" pitchFamily="2" charset="2"/>
              <a:buChar char="q"/>
            </a:pPr>
            <a:r>
              <a:rPr lang="cs-CZ" sz="2000" dirty="0" smtClean="0"/>
              <a:t>Cestující </a:t>
            </a:r>
            <a:r>
              <a:rPr lang="cs-CZ" sz="2000" dirty="0"/>
              <a:t>pozdravíme při vstupu do </a:t>
            </a:r>
            <a:r>
              <a:rPr lang="cs-CZ" sz="2000" b="1" dirty="0"/>
              <a:t>kupé ve </a:t>
            </a:r>
            <a:r>
              <a:rPr lang="cs-CZ" sz="2000" b="1" dirty="0" smtClean="0"/>
              <a:t>vlaku </a:t>
            </a:r>
            <a:r>
              <a:rPr lang="cs-CZ" sz="2000" dirty="0"/>
              <a:t>(rovněž </a:t>
            </a:r>
            <a:r>
              <a:rPr lang="cs-CZ" sz="2000" dirty="0" smtClean="0"/>
              <a:t>při vystupování</a:t>
            </a:r>
            <a:r>
              <a:rPr lang="cs-CZ" sz="2000" dirty="0"/>
              <a:t>), v </a:t>
            </a:r>
            <a:r>
              <a:rPr lang="cs-CZ" sz="2000" b="1" dirty="0"/>
              <a:t>letadle zdravíme letušku</a:t>
            </a:r>
            <a:r>
              <a:rPr lang="cs-CZ" sz="2000" dirty="0"/>
              <a:t>, která na palubě letadla představuje hostitelku.</a:t>
            </a:r>
          </a:p>
          <a:p>
            <a:pPr marL="342900" indent="-342900" algn="just">
              <a:buFont typeface="Wingdings" panose="05000000000000000000" pitchFamily="2" charset="2"/>
              <a:buChar char="q"/>
            </a:pPr>
            <a:r>
              <a:rPr lang="cs-CZ" sz="2000" dirty="0"/>
              <a:t>Je-li v ceně letenky občerstvení, opět jako všude nezapomeneme letušce</a:t>
            </a:r>
            <a:r>
              <a:rPr lang="cs-CZ" sz="2000" b="1" dirty="0"/>
              <a:t> </a:t>
            </a:r>
            <a:r>
              <a:rPr lang="cs-CZ" sz="2000" b="1" dirty="0" smtClean="0"/>
              <a:t>poděkovat</a:t>
            </a:r>
            <a:r>
              <a:rPr lang="cs-CZ" sz="2000" dirty="0" smtClean="0"/>
              <a:t>.</a:t>
            </a:r>
          </a:p>
          <a:p>
            <a:pPr marL="342900" indent="-342900" algn="just">
              <a:buFont typeface="Wingdings" panose="05000000000000000000" pitchFamily="2" charset="2"/>
              <a:buChar char="q"/>
            </a:pPr>
            <a:r>
              <a:rPr lang="cs-CZ" sz="2000" dirty="0"/>
              <a:t>Hezkým zvykem, který‘ bychom měli vědomě pěstovat, stejně jako </a:t>
            </a:r>
            <a:r>
              <a:rPr lang="cs-CZ" sz="2000" dirty="0" smtClean="0"/>
              <a:t>všechny projevy </a:t>
            </a:r>
            <a:r>
              <a:rPr lang="cs-CZ" sz="2000" dirty="0"/>
              <a:t>dobrých vztahů mezi lidmi, je doprovázení blízké osoby na delší </a:t>
            </a:r>
            <a:r>
              <a:rPr lang="cs-CZ" sz="2000" dirty="0" smtClean="0"/>
              <a:t>cestu.</a:t>
            </a:r>
          </a:p>
          <a:p>
            <a:pPr marL="342900" indent="-342900" algn="just">
              <a:buFont typeface="Wingdings" panose="05000000000000000000" pitchFamily="2" charset="2"/>
              <a:buChar char="q"/>
            </a:pPr>
            <a:r>
              <a:rPr lang="cs-CZ" sz="2000" dirty="0" smtClean="0"/>
              <a:t>Ten</a:t>
            </a:r>
            <a:r>
              <a:rPr lang="cs-CZ" sz="2000" dirty="0"/>
              <a:t>, </a:t>
            </a:r>
            <a:r>
              <a:rPr lang="cs-CZ" sz="2000" dirty="0" smtClean="0"/>
              <a:t>kdo je </a:t>
            </a:r>
            <a:r>
              <a:rPr lang="cs-CZ" sz="2000" dirty="0"/>
              <a:t>doprovázen, se má svému doprovodu věnovat, doprovázející by měl svou </a:t>
            </a:r>
            <a:r>
              <a:rPr lang="cs-CZ" sz="2000" dirty="0" smtClean="0"/>
              <a:t>pozornost dovršit </a:t>
            </a:r>
            <a:r>
              <a:rPr lang="cs-CZ" sz="2000" dirty="0"/>
              <a:t>drobným dárkem na cestu (zábavný časopis, pomeranč, čokoláda apod.).</a:t>
            </a:r>
          </a:p>
          <a:p>
            <a:pPr marL="342900" indent="-342900" algn="just">
              <a:buFont typeface="Wingdings" panose="05000000000000000000" pitchFamily="2" charset="2"/>
              <a:buChar char="q"/>
            </a:pPr>
            <a:r>
              <a:rPr lang="cs-CZ" sz="2000" dirty="0"/>
              <a:t>Květinami vítáme dámskou návštěvu, zejména přijíždí-li </a:t>
            </a:r>
            <a:r>
              <a:rPr lang="cs-CZ" sz="2000" dirty="0" smtClean="0"/>
              <a:t>zdaleka.</a:t>
            </a:r>
            <a:endParaRPr lang="cs-CZ" sz="2000" dirty="0"/>
          </a:p>
        </p:txBody>
      </p:sp>
    </p:spTree>
    <p:extLst>
      <p:ext uri="{BB962C8B-B14F-4D97-AF65-F5344CB8AC3E}">
        <p14:creationId xmlns:p14="http://schemas.microsoft.com/office/powerpoint/2010/main" val="94601624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26527" y="263847"/>
            <a:ext cx="8002924" cy="507703"/>
          </a:xfrm>
        </p:spPr>
        <p:txBody>
          <a:bodyPr/>
          <a:lstStyle/>
          <a:p>
            <a:r>
              <a:rPr lang="cs-CZ" sz="2300" dirty="0" smtClean="0"/>
              <a:t>Zásady slušného chování ve vybraných dopravních prostředcích</a:t>
            </a:r>
            <a:r>
              <a:rPr lang="cs-CZ" sz="2300" dirty="0"/>
              <a:t/>
            </a:r>
            <a:br>
              <a:rPr lang="cs-CZ" sz="2300" dirty="0"/>
            </a:br>
            <a:endParaRPr lang="cs-CZ" sz="2300" dirty="0"/>
          </a:p>
        </p:txBody>
      </p:sp>
      <p:sp>
        <p:nvSpPr>
          <p:cNvPr id="2" name="Obdélník 1"/>
          <p:cNvSpPr/>
          <p:nvPr/>
        </p:nvSpPr>
        <p:spPr>
          <a:xfrm>
            <a:off x="26527" y="987574"/>
            <a:ext cx="9036496" cy="3477875"/>
          </a:xfrm>
          <a:prstGeom prst="rect">
            <a:avLst/>
          </a:prstGeom>
        </p:spPr>
        <p:txBody>
          <a:bodyPr wrap="square">
            <a:spAutoFit/>
          </a:bodyPr>
          <a:lstStyle/>
          <a:p>
            <a:pPr marL="342900" indent="-342900" algn="just">
              <a:buFont typeface="Wingdings" panose="05000000000000000000" pitchFamily="2" charset="2"/>
              <a:buChar char="q"/>
            </a:pPr>
            <a:r>
              <a:rPr lang="cs-CZ" sz="2000" dirty="0"/>
              <a:t>Při jízdě autem je naprostou samozřejmostí </a:t>
            </a:r>
            <a:r>
              <a:rPr lang="cs-CZ" sz="2000" b="1" dirty="0"/>
              <a:t>dodržování pravidel </a:t>
            </a:r>
            <a:r>
              <a:rPr lang="cs-CZ" sz="2000" b="1" dirty="0" smtClean="0"/>
              <a:t>bezpečnosti silničního </a:t>
            </a:r>
            <a:r>
              <a:rPr lang="cs-CZ" sz="2000" b="1" dirty="0"/>
              <a:t>provozu. </a:t>
            </a:r>
            <a:endParaRPr lang="cs-CZ" sz="2000" b="1" dirty="0" smtClean="0"/>
          </a:p>
          <a:p>
            <a:pPr marL="342900" indent="-342900" algn="just">
              <a:buFont typeface="Wingdings" panose="05000000000000000000" pitchFamily="2" charset="2"/>
              <a:buChar char="q"/>
            </a:pPr>
            <a:r>
              <a:rPr lang="cs-CZ" sz="2000" dirty="0" smtClean="0"/>
              <a:t>Z </a:t>
            </a:r>
            <a:r>
              <a:rPr lang="cs-CZ" sz="2000" dirty="0"/>
              <a:t>hlediska společenského k tomu opět přistupuje </a:t>
            </a:r>
            <a:r>
              <a:rPr lang="cs-CZ" sz="2000" b="1" dirty="0"/>
              <a:t>ohleduplnost </a:t>
            </a:r>
            <a:r>
              <a:rPr lang="cs-CZ" sz="2000" b="1" dirty="0" smtClean="0"/>
              <a:t>a slušné </a:t>
            </a:r>
            <a:r>
              <a:rPr lang="cs-CZ" sz="2000" b="1" dirty="0"/>
              <a:t>chování </a:t>
            </a:r>
            <a:r>
              <a:rPr lang="cs-CZ" sz="2000" dirty="0"/>
              <a:t>v různých, leckdy i dramatických situacích, l řidič má být </a:t>
            </a:r>
            <a:r>
              <a:rPr lang="cs-CZ" sz="2000" dirty="0" smtClean="0"/>
              <a:t>připraven pomoci</a:t>
            </a:r>
            <a:r>
              <a:rPr lang="cs-CZ" sz="2000" dirty="0"/>
              <a:t>, ovšem pouze v případě, že je to v jeho silách</a:t>
            </a:r>
            <a:r>
              <a:rPr lang="cs-CZ" sz="2000" dirty="0" smtClean="0"/>
              <a:t>.</a:t>
            </a:r>
          </a:p>
          <a:p>
            <a:pPr marL="342900" indent="-342900" algn="just">
              <a:buFont typeface="Wingdings" panose="05000000000000000000" pitchFamily="2" charset="2"/>
              <a:buChar char="q"/>
            </a:pPr>
            <a:r>
              <a:rPr lang="cs-CZ" sz="2000" dirty="0" smtClean="0"/>
              <a:t>Nemá </a:t>
            </a:r>
            <a:r>
              <a:rPr lang="cs-CZ" sz="2000" dirty="0"/>
              <a:t>smysl například z </a:t>
            </a:r>
            <a:r>
              <a:rPr lang="cs-CZ" sz="2000" dirty="0" smtClean="0"/>
              <a:t>ochoty zastavit</a:t>
            </a:r>
            <a:r>
              <a:rPr lang="cs-CZ" sz="2000" dirty="0"/>
              <a:t>, má-li někdo zjevně poruchu v motoru a my neovládáme ani základy údržby.</a:t>
            </a:r>
          </a:p>
          <a:p>
            <a:pPr marL="342900" indent="-342900" algn="just">
              <a:buFont typeface="Wingdings" panose="05000000000000000000" pitchFamily="2" charset="2"/>
              <a:buChar char="q"/>
            </a:pPr>
            <a:r>
              <a:rPr lang="cs-CZ" sz="2000" dirty="0"/>
              <a:t>Musíme rovněž zvážit, co je v té chvíli pro nás důležitější: svým zdržením můžeme </a:t>
            </a:r>
            <a:r>
              <a:rPr lang="cs-CZ" sz="2000" dirty="0" smtClean="0"/>
              <a:t>třeba narušit </a:t>
            </a:r>
            <a:r>
              <a:rPr lang="cs-CZ" sz="2000" dirty="0"/>
              <a:t>program jiných lidí (čekají-li na nás). </a:t>
            </a:r>
            <a:endParaRPr lang="cs-CZ" sz="2000" dirty="0" smtClean="0"/>
          </a:p>
          <a:p>
            <a:pPr marL="342900" indent="-342900" algn="just">
              <a:buFont typeface="Wingdings" panose="05000000000000000000" pitchFamily="2" charset="2"/>
              <a:buChar char="q"/>
            </a:pPr>
            <a:r>
              <a:rPr lang="cs-CZ" sz="2000" dirty="0" smtClean="0"/>
              <a:t>Naučme </a:t>
            </a:r>
            <a:r>
              <a:rPr lang="cs-CZ" sz="2000" dirty="0"/>
              <a:t>se vážit si svého času, ale </a:t>
            </a:r>
            <a:r>
              <a:rPr lang="cs-CZ" sz="2000" dirty="0" smtClean="0"/>
              <a:t>na druhou </a:t>
            </a:r>
            <a:r>
              <a:rPr lang="cs-CZ" sz="2000" dirty="0"/>
              <a:t>stranu s ním nešetříme, může-li právě naše pomoc být účinná</a:t>
            </a:r>
            <a:r>
              <a:rPr lang="cs-CZ" sz="2000" dirty="0" smtClean="0"/>
              <a:t>.</a:t>
            </a:r>
            <a:endParaRPr lang="cs-CZ" sz="2000" dirty="0"/>
          </a:p>
        </p:txBody>
      </p:sp>
    </p:spTree>
    <p:extLst>
      <p:ext uri="{BB962C8B-B14F-4D97-AF65-F5344CB8AC3E}">
        <p14:creationId xmlns:p14="http://schemas.microsoft.com/office/powerpoint/2010/main" val="369172426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26527" y="263847"/>
            <a:ext cx="8002924" cy="507703"/>
          </a:xfrm>
        </p:spPr>
        <p:txBody>
          <a:bodyPr/>
          <a:lstStyle/>
          <a:p>
            <a:r>
              <a:rPr lang="cs-CZ" sz="2300" dirty="0" smtClean="0"/>
              <a:t>Zásady slušného chování ve vybraných dopravních prostředcích</a:t>
            </a:r>
            <a:r>
              <a:rPr lang="cs-CZ" sz="2300" dirty="0"/>
              <a:t/>
            </a:r>
            <a:br>
              <a:rPr lang="cs-CZ" sz="2300" dirty="0"/>
            </a:br>
            <a:endParaRPr lang="cs-CZ" sz="2300" dirty="0"/>
          </a:p>
        </p:txBody>
      </p:sp>
      <p:sp>
        <p:nvSpPr>
          <p:cNvPr id="2" name="Obdélník 1"/>
          <p:cNvSpPr/>
          <p:nvPr/>
        </p:nvSpPr>
        <p:spPr>
          <a:xfrm>
            <a:off x="26527" y="987574"/>
            <a:ext cx="9036496" cy="3785652"/>
          </a:xfrm>
          <a:prstGeom prst="rect">
            <a:avLst/>
          </a:prstGeom>
        </p:spPr>
        <p:txBody>
          <a:bodyPr wrap="square">
            <a:spAutoFit/>
          </a:bodyPr>
          <a:lstStyle/>
          <a:p>
            <a:pPr marL="342900" indent="-342900" algn="just">
              <a:buFont typeface="Wingdings" panose="05000000000000000000" pitchFamily="2" charset="2"/>
              <a:buChar char="q"/>
            </a:pPr>
            <a:r>
              <a:rPr lang="cs-CZ" sz="2000" dirty="0"/>
              <a:t>V autě je nejvýhodnější, a proto také nejčestnější místo </a:t>
            </a:r>
            <a:r>
              <a:rPr lang="cs-CZ" sz="2000" b="1" dirty="0"/>
              <a:t>vpravo vzadu. </a:t>
            </a:r>
            <a:endParaRPr lang="cs-CZ" sz="2000" b="1" dirty="0" smtClean="0"/>
          </a:p>
          <a:p>
            <a:pPr marL="342900" indent="-342900" algn="just">
              <a:buFont typeface="Wingdings" panose="05000000000000000000" pitchFamily="2" charset="2"/>
              <a:buChar char="q"/>
            </a:pPr>
            <a:r>
              <a:rPr lang="cs-CZ" sz="2000" dirty="0" smtClean="0"/>
              <a:t>Další je místo </a:t>
            </a:r>
            <a:r>
              <a:rPr lang="cs-CZ" sz="2000" b="1" dirty="0"/>
              <a:t>za řidičem</a:t>
            </a:r>
            <a:r>
              <a:rPr lang="cs-CZ" sz="2000" b="1" dirty="0" smtClean="0"/>
              <a:t>.</a:t>
            </a:r>
          </a:p>
          <a:p>
            <a:pPr marL="342900" indent="-342900" algn="just">
              <a:buFont typeface="Wingdings" panose="05000000000000000000" pitchFamily="2" charset="2"/>
              <a:buChar char="q"/>
            </a:pPr>
            <a:r>
              <a:rPr lang="cs-CZ" sz="2000" smtClean="0"/>
              <a:t>Nejnepohodlnější</a:t>
            </a:r>
            <a:r>
              <a:rPr lang="cs-CZ" sz="2000" dirty="0" smtClean="0"/>
              <a:t> </a:t>
            </a:r>
            <a:r>
              <a:rPr lang="cs-CZ" sz="2000" dirty="0"/>
              <a:t>a výjimečně </a:t>
            </a:r>
            <a:r>
              <a:rPr lang="cs-CZ" sz="2000" dirty="0" smtClean="0"/>
              <a:t>používané </a:t>
            </a:r>
            <a:r>
              <a:rPr lang="cs-CZ" sz="2000" dirty="0"/>
              <a:t>je místo </a:t>
            </a:r>
            <a:r>
              <a:rPr lang="cs-CZ" sz="2000" b="1" dirty="0"/>
              <a:t>vzadu uprostřed.</a:t>
            </a:r>
          </a:p>
          <a:p>
            <a:pPr marL="342900" indent="-342900" algn="just">
              <a:buFont typeface="Wingdings" panose="05000000000000000000" pitchFamily="2" charset="2"/>
              <a:buChar char="q"/>
            </a:pPr>
            <a:r>
              <a:rPr lang="cs-CZ" sz="2000" dirty="0"/>
              <a:t>Nejnebezpečnější místo z hlediska případné nehody je sedadlo vedle řidiče.</a:t>
            </a:r>
          </a:p>
          <a:p>
            <a:pPr marL="342900" indent="-342900" algn="just">
              <a:buFont typeface="Wingdings" panose="05000000000000000000" pitchFamily="2" charset="2"/>
              <a:buChar char="q"/>
            </a:pPr>
            <a:r>
              <a:rPr lang="cs-CZ" sz="2000" dirty="0"/>
              <a:t>Dozadu vždy usedají různé oficiální osobnosti, mělo by to být i místo pro </a:t>
            </a:r>
            <a:r>
              <a:rPr lang="cs-CZ" sz="2000" dirty="0" smtClean="0"/>
              <a:t>účastníky služebních </a:t>
            </a:r>
            <a:r>
              <a:rPr lang="cs-CZ" sz="2000" dirty="0"/>
              <a:t>cest</a:t>
            </a:r>
            <a:r>
              <a:rPr lang="cs-CZ" sz="2000" dirty="0" smtClean="0"/>
              <a:t>.</a:t>
            </a:r>
          </a:p>
          <a:p>
            <a:pPr marL="342900" indent="-342900" algn="just">
              <a:buFont typeface="Wingdings" panose="05000000000000000000" pitchFamily="2" charset="2"/>
              <a:buChar char="q"/>
            </a:pPr>
            <a:r>
              <a:rPr lang="cs-CZ" sz="2000" dirty="0" smtClean="0"/>
              <a:t>Rovněž </a:t>
            </a:r>
            <a:r>
              <a:rPr lang="cs-CZ" sz="2000" dirty="0"/>
              <a:t>v taxíku se tak dříve jezdilo. Rozhodně není chybou, zvolíte-li </a:t>
            </a:r>
            <a:r>
              <a:rPr lang="cs-CZ" sz="2000" dirty="0" smtClean="0"/>
              <a:t>si toto </a:t>
            </a:r>
            <a:r>
              <a:rPr lang="cs-CZ" sz="2000" dirty="0"/>
              <a:t>místo sám (neboť taxikář vám ho patrně nenabídne) a v každém případě si </a:t>
            </a:r>
            <a:r>
              <a:rPr lang="cs-CZ" sz="2000" dirty="0" smtClean="0"/>
              <a:t>sedáte dozadu</a:t>
            </a:r>
            <a:r>
              <a:rPr lang="cs-CZ" sz="2000" dirty="0"/>
              <a:t>, jedete-li s dámou. </a:t>
            </a:r>
            <a:endParaRPr lang="cs-CZ" sz="2000" dirty="0" smtClean="0"/>
          </a:p>
          <a:p>
            <a:pPr marL="342900" indent="-342900" algn="just">
              <a:buFont typeface="Wingdings" panose="05000000000000000000" pitchFamily="2" charset="2"/>
              <a:buChar char="q"/>
            </a:pPr>
            <a:r>
              <a:rPr lang="cs-CZ" sz="2000" dirty="0" smtClean="0"/>
              <a:t>Tehdy </a:t>
            </a:r>
            <a:r>
              <a:rPr lang="cs-CZ" sz="2000" dirty="0"/>
              <a:t>je možné, aby si žena sedla na zadním sedadle vlevo </a:t>
            </a:r>
            <a:r>
              <a:rPr lang="cs-CZ" sz="2000" dirty="0" smtClean="0"/>
              <a:t>a muž </a:t>
            </a:r>
            <a:r>
              <a:rPr lang="cs-CZ" sz="2000" dirty="0"/>
              <a:t>vpravo. Muž má tak možnost pomoci ženě při nastupování a vystupování, </a:t>
            </a:r>
            <a:r>
              <a:rPr lang="cs-CZ" sz="2000" dirty="0" smtClean="0"/>
              <a:t>postarat se </a:t>
            </a:r>
            <a:r>
              <a:rPr lang="cs-CZ" sz="2000" dirty="0"/>
              <a:t>o její zavazadla, otevřít a zavřít dveře.</a:t>
            </a:r>
          </a:p>
        </p:txBody>
      </p:sp>
    </p:spTree>
    <p:extLst>
      <p:ext uri="{BB962C8B-B14F-4D97-AF65-F5344CB8AC3E}">
        <p14:creationId xmlns:p14="http://schemas.microsoft.com/office/powerpoint/2010/main" val="204666049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26527" y="263847"/>
            <a:ext cx="8002924" cy="507703"/>
          </a:xfrm>
        </p:spPr>
        <p:txBody>
          <a:bodyPr/>
          <a:lstStyle/>
          <a:p>
            <a:r>
              <a:rPr lang="cs-CZ" sz="2300" dirty="0" smtClean="0"/>
              <a:t>Zásady slušného chování ve vybraných dopravních prostředcích</a:t>
            </a:r>
            <a:r>
              <a:rPr lang="cs-CZ" sz="2300" dirty="0"/>
              <a:t/>
            </a:r>
            <a:br>
              <a:rPr lang="cs-CZ" sz="2300" dirty="0"/>
            </a:br>
            <a:endParaRPr lang="cs-CZ" sz="2300" dirty="0"/>
          </a:p>
        </p:txBody>
      </p:sp>
      <p:sp>
        <p:nvSpPr>
          <p:cNvPr id="2" name="Obdélník 1"/>
          <p:cNvSpPr/>
          <p:nvPr/>
        </p:nvSpPr>
        <p:spPr>
          <a:xfrm>
            <a:off x="26527" y="987574"/>
            <a:ext cx="9036496" cy="3785652"/>
          </a:xfrm>
          <a:prstGeom prst="rect">
            <a:avLst/>
          </a:prstGeom>
        </p:spPr>
        <p:txBody>
          <a:bodyPr wrap="square">
            <a:spAutoFit/>
          </a:bodyPr>
          <a:lstStyle/>
          <a:p>
            <a:pPr marL="342900" indent="-342900" algn="just">
              <a:buFont typeface="Wingdings" panose="05000000000000000000" pitchFamily="2" charset="2"/>
              <a:buChar char="q"/>
            </a:pPr>
            <a:r>
              <a:rPr lang="cs-CZ" sz="2000" dirty="0"/>
              <a:t>V soukromém autě je nutností respektovat základní pravidlo, že </a:t>
            </a:r>
            <a:r>
              <a:rPr lang="cs-CZ" sz="2000" b="1" dirty="0"/>
              <a:t>rozhodující </a:t>
            </a:r>
            <a:r>
              <a:rPr lang="cs-CZ" sz="2000" b="1" dirty="0" smtClean="0"/>
              <a:t>osobou je </a:t>
            </a:r>
            <a:r>
              <a:rPr lang="cs-CZ" sz="2000" b="1" dirty="0"/>
              <a:t>řidič</a:t>
            </a:r>
            <a:r>
              <a:rPr lang="cs-CZ" sz="2000" dirty="0"/>
              <a:t>. </a:t>
            </a:r>
            <a:endParaRPr lang="cs-CZ" sz="2000" dirty="0" smtClean="0"/>
          </a:p>
          <a:p>
            <a:pPr marL="342900" indent="-342900" algn="just">
              <a:buFont typeface="Wingdings" panose="05000000000000000000" pitchFamily="2" charset="2"/>
              <a:buChar char="q"/>
            </a:pPr>
            <a:r>
              <a:rPr lang="cs-CZ" sz="2000" dirty="0" smtClean="0"/>
              <a:t>Má </a:t>
            </a:r>
            <a:r>
              <a:rPr lang="cs-CZ" sz="2000" dirty="0"/>
              <a:t>zodpovědnost za všechny ostatní spolujezdce a je třeba umožnit mu, aby </a:t>
            </a:r>
            <a:r>
              <a:rPr lang="cs-CZ" sz="2000" dirty="0" smtClean="0"/>
              <a:t>se mohl </a:t>
            </a:r>
            <a:r>
              <a:rPr lang="cs-CZ" sz="2000" dirty="0"/>
              <a:t>plně soustředit i řízení. </a:t>
            </a:r>
            <a:endParaRPr lang="cs-CZ" sz="2000" dirty="0" smtClean="0"/>
          </a:p>
          <a:p>
            <a:pPr marL="342900" indent="-342900" algn="just">
              <a:buFont typeface="Wingdings" panose="05000000000000000000" pitchFamily="2" charset="2"/>
              <a:buChar char="q"/>
            </a:pPr>
            <a:r>
              <a:rPr lang="cs-CZ" sz="2000" dirty="0" smtClean="0"/>
              <a:t>Je </a:t>
            </a:r>
            <a:r>
              <a:rPr lang="cs-CZ" sz="2000" dirty="0"/>
              <a:t>nepřípustné zapálit si bez výslovného řidičova svolení.</a:t>
            </a:r>
          </a:p>
          <a:p>
            <a:pPr marL="342900" indent="-342900" algn="just">
              <a:buFont typeface="Wingdings" panose="05000000000000000000" pitchFamily="2" charset="2"/>
              <a:buChar char="q"/>
            </a:pPr>
            <a:r>
              <a:rPr lang="cs-CZ" sz="2000" dirty="0"/>
              <a:t>Není vhodné vést za jeho zády hlasitou konverzaci, rozptylovat jeho pozornost </a:t>
            </a:r>
            <a:r>
              <a:rPr lang="cs-CZ" sz="2000" dirty="0" smtClean="0"/>
              <a:t>různými dotazy</a:t>
            </a:r>
            <a:r>
              <a:rPr lang="cs-CZ" sz="2000" dirty="0"/>
              <a:t>, řešit s ním vážné problémy. </a:t>
            </a:r>
            <a:endParaRPr lang="cs-CZ" sz="2000" dirty="0" smtClean="0"/>
          </a:p>
          <a:p>
            <a:pPr marL="342900" indent="-342900" algn="just">
              <a:buFont typeface="Wingdings" panose="05000000000000000000" pitchFamily="2" charset="2"/>
              <a:buChar char="q"/>
            </a:pPr>
            <a:r>
              <a:rPr lang="cs-CZ" sz="2000" dirty="0" smtClean="0"/>
              <a:t>Nejen </a:t>
            </a:r>
            <a:r>
              <a:rPr lang="cs-CZ" sz="2000" dirty="0"/>
              <a:t>nevhodné, ale přímo nebezpečné jsou </a:t>
            </a:r>
            <a:r>
              <a:rPr lang="cs-CZ" sz="2000" dirty="0" smtClean="0"/>
              <a:t>jakékoliv rady </a:t>
            </a:r>
            <a:r>
              <a:rPr lang="cs-CZ" sz="2000" dirty="0"/>
              <a:t>a kritika způsobu </a:t>
            </a:r>
            <a:r>
              <a:rPr lang="cs-CZ" sz="2000" dirty="0" smtClean="0"/>
              <a:t>jízdy.</a:t>
            </a:r>
          </a:p>
          <a:p>
            <a:pPr marL="342900" indent="-342900" algn="just">
              <a:buFont typeface="Wingdings" panose="05000000000000000000" pitchFamily="2" charset="2"/>
              <a:buChar char="q"/>
            </a:pPr>
            <a:r>
              <a:rPr lang="cs-CZ" sz="2000" dirty="0" smtClean="0"/>
              <a:t>Pouze </a:t>
            </a:r>
            <a:r>
              <a:rPr lang="cs-CZ" sz="2000" dirty="0"/>
              <a:t>bojí-li se někdo rychlé jízdy, může řidiče </a:t>
            </a:r>
            <a:r>
              <a:rPr lang="cs-CZ" sz="2000" dirty="0" smtClean="0"/>
              <a:t>zdvořile požádat </a:t>
            </a:r>
            <a:r>
              <a:rPr lang="cs-CZ" sz="2000" dirty="0"/>
              <a:t>o zpomalení a ten by měl vyhovět. Tato pravidla by se měli naučit </a:t>
            </a:r>
            <a:r>
              <a:rPr lang="cs-CZ" sz="2000" dirty="0" smtClean="0"/>
              <a:t>respektovat zejména </a:t>
            </a:r>
            <a:r>
              <a:rPr lang="cs-CZ" sz="2000" dirty="0"/>
              <a:t>členové rodiny, aby se jejich cesty za rekreací neproměnily v minuty a </a:t>
            </a:r>
            <a:r>
              <a:rPr lang="cs-CZ" sz="2000" dirty="0" smtClean="0"/>
              <a:t>hodiny permanentního </a:t>
            </a:r>
            <a:r>
              <a:rPr lang="cs-CZ" sz="2000" dirty="0"/>
              <a:t>stresu.</a:t>
            </a:r>
          </a:p>
        </p:txBody>
      </p:sp>
    </p:spTree>
    <p:extLst>
      <p:ext uri="{BB962C8B-B14F-4D97-AF65-F5344CB8AC3E}">
        <p14:creationId xmlns:p14="http://schemas.microsoft.com/office/powerpoint/2010/main" val="2065023968"/>
      </p:ext>
    </p:extLst>
  </p:cSld>
  <p:clrMapOvr>
    <a:masterClrMapping/>
  </p:clrMapOvr>
  <p:timing>
    <p:tnLst>
      <p:par>
        <p:cTn id="1" dur="indefinite" restart="never" nodeType="tmRoot"/>
      </p:par>
    </p:tnLst>
  </p:timing>
</p:sld>
</file>

<file path=ppt/theme/theme1.xml><?xml version="1.0" encoding="utf-8"?>
<a:theme xmlns:a="http://schemas.openxmlformats.org/drawingml/2006/main" name="SLU">
  <a:themeElements>
    <a:clrScheme name="OPF">
      <a:dk1>
        <a:srgbClr val="307871"/>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LU-pismo_Times">
      <a:majorFont>
        <a:latin typeface="Times New Roman"/>
        <a:ea typeface=""/>
        <a:cs typeface=""/>
      </a:majorFont>
      <a:minorFont>
        <a:latin typeface="Times New Roman"/>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3812</TotalTime>
  <Words>2475</Words>
  <Application>Microsoft Office PowerPoint</Application>
  <PresentationFormat>Předvádění na obrazovce (16:9)</PresentationFormat>
  <Paragraphs>153</Paragraphs>
  <Slides>21</Slides>
  <Notes>20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21</vt:i4>
      </vt:variant>
    </vt:vector>
  </HeadingPairs>
  <TitlesOfParts>
    <vt:vector size="26" baseType="lpstr">
      <vt:lpstr>Arial</vt:lpstr>
      <vt:lpstr>Calibri</vt:lpstr>
      <vt:lpstr>Times New Roman</vt:lpstr>
      <vt:lpstr>Wingdings</vt:lpstr>
      <vt:lpstr>SLU</vt:lpstr>
      <vt:lpstr>Název prezentace</vt:lpstr>
      <vt:lpstr>4.Cestování a volný čas     </vt:lpstr>
      <vt:lpstr>Zásady slušného chování v různých situacích </vt:lpstr>
      <vt:lpstr>Cesty do ciziny obchodně i soukromě </vt:lpstr>
      <vt:lpstr>Cesty do ciziny obchodně i soukromě </vt:lpstr>
      <vt:lpstr>Zásady slušného chování ve vybraných dopravních prostředcích </vt:lpstr>
      <vt:lpstr>Zásady slušného chování ve vybraných dopravních prostředcích </vt:lpstr>
      <vt:lpstr>Zásady slušného chování ve vybraných dopravních prostředcích </vt:lpstr>
      <vt:lpstr>Zásady slušného chování ve vybraných dopravních prostředcích </vt:lpstr>
      <vt:lpstr>Zásady slušného chování ve vybraných dopravních prostředcích </vt:lpstr>
      <vt:lpstr>Zásady slušného chování ve vybraných dopravních prostředcích </vt:lpstr>
      <vt:lpstr>Zásady slušného chování ve vybraných dopravních prostředcích </vt:lpstr>
      <vt:lpstr>Zásady slušného chování ve vybraných dopravních prostředcích </vt:lpstr>
      <vt:lpstr>Zásady slušného chování ve vybraných dopravních prostředcích </vt:lpstr>
      <vt:lpstr>Zásady slušného chování ve vybraných dopravních prostředcích </vt:lpstr>
      <vt:lpstr>Zásady slušného chování ve vybraných dopravních prostředcích </vt:lpstr>
      <vt:lpstr>  Běžecká etiketa </vt:lpstr>
      <vt:lpstr>  Běžecká etiketa </vt:lpstr>
      <vt:lpstr>  Běžecká etiketa </vt:lpstr>
      <vt:lpstr>Výběr z použité literatury: </vt:lpstr>
      <vt:lpstr>Prezentace aplikace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Název prezentace</dc:title>
  <dc:creator>Václav Minařík</dc:creator>
  <cp:lastModifiedBy>kajzar</cp:lastModifiedBy>
  <cp:revision>207</cp:revision>
  <dcterms:created xsi:type="dcterms:W3CDTF">2016-07-06T15:42:34Z</dcterms:created>
  <dcterms:modified xsi:type="dcterms:W3CDTF">2018-03-28T14:49:52Z</dcterms:modified>
</cp:coreProperties>
</file>