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516" r:id="rId2"/>
    <p:sldId id="256" r:id="rId3"/>
    <p:sldId id="442" r:id="rId4"/>
    <p:sldId id="500" r:id="rId5"/>
    <p:sldId id="483" r:id="rId6"/>
    <p:sldId id="501" r:id="rId7"/>
    <p:sldId id="482" r:id="rId8"/>
    <p:sldId id="502" r:id="rId9"/>
    <p:sldId id="503" r:id="rId10"/>
    <p:sldId id="504" r:id="rId11"/>
    <p:sldId id="512" r:id="rId12"/>
    <p:sldId id="510" r:id="rId13"/>
    <p:sldId id="513" r:id="rId14"/>
    <p:sldId id="511" r:id="rId15"/>
    <p:sldId id="498" r:id="rId16"/>
    <p:sldId id="505" r:id="rId17"/>
    <p:sldId id="508" r:id="rId18"/>
    <p:sldId id="506" r:id="rId19"/>
    <p:sldId id="509" r:id="rId20"/>
    <p:sldId id="507" r:id="rId21"/>
    <p:sldId id="499" r:id="rId22"/>
    <p:sldId id="514" r:id="rId23"/>
    <p:sldId id="515" r:id="rId24"/>
    <p:sldId id="480" r:id="rId25"/>
    <p:sldId id="293"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28989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5549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811564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133094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441221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218969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279616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33974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513721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873983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740480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590804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6079178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217513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4124014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38941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283611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183908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09192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06484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28367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Chování v zaměstnání</a:t>
            </a:r>
            <a:r>
              <a:rPr lang="cs-CZ" dirty="0"/>
              <a:t/>
            </a:r>
            <a:br>
              <a:rPr lang="cs-CZ" dirty="0"/>
            </a:br>
            <a:endParaRPr lang="cs-CZ" dirty="0"/>
          </a:p>
        </p:txBody>
      </p:sp>
      <p:sp>
        <p:nvSpPr>
          <p:cNvPr id="3" name="Obdélník 2"/>
          <p:cNvSpPr/>
          <p:nvPr/>
        </p:nvSpPr>
        <p:spPr>
          <a:xfrm>
            <a:off x="0" y="987574"/>
            <a:ext cx="9144000" cy="3785652"/>
          </a:xfrm>
          <a:prstGeom prst="rect">
            <a:avLst/>
          </a:prstGeom>
        </p:spPr>
        <p:txBody>
          <a:bodyPr wrap="square">
            <a:spAutoFit/>
          </a:bodyPr>
          <a:lstStyle/>
          <a:p>
            <a:pPr marL="342900" indent="-342900" algn="just">
              <a:buFont typeface="Wingdings" panose="05000000000000000000" pitchFamily="2" charset="2"/>
              <a:buChar char="ü"/>
            </a:pPr>
            <a:r>
              <a:rPr lang="cs-CZ" sz="2000" dirty="0"/>
              <a:t> Výtah je stísněným prostředím, kde je narušen psychický "ochranný obal" člověka, takže nepříjemný pocit řešte příjemným pohledem. Nedívejte se přitom cizím lidem do očí</a:t>
            </a:r>
            <a:r>
              <a:rPr lang="cs-CZ" sz="2000" dirty="0" smtClean="0"/>
              <a:t>.</a:t>
            </a:r>
            <a:endParaRPr lang="cs-CZ" sz="2000" dirty="0"/>
          </a:p>
          <a:p>
            <a:pPr marL="342900" indent="-342900" algn="just">
              <a:buFont typeface="Wingdings" panose="05000000000000000000" pitchFamily="2" charset="2"/>
              <a:buChar char="ü"/>
            </a:pPr>
            <a:r>
              <a:rPr lang="cs-CZ" sz="2000" dirty="0"/>
              <a:t> </a:t>
            </a:r>
            <a:r>
              <a:rPr lang="cs-CZ" sz="2000" dirty="0" smtClean="0"/>
              <a:t>Při </a:t>
            </a:r>
            <a:r>
              <a:rPr lang="cs-CZ" sz="2000" dirty="0"/>
              <a:t>vstupu do výtahu je vhodné pozdravit a při výstupu je nutné se rozloučit</a:t>
            </a:r>
            <a:r>
              <a:rPr lang="cs-CZ" sz="2000" dirty="0" smtClean="0"/>
              <a:t>.</a:t>
            </a:r>
            <a:endParaRPr lang="cs-CZ" sz="2000" dirty="0"/>
          </a:p>
          <a:p>
            <a:pPr marL="342900" indent="-342900" algn="just">
              <a:buFont typeface="Wingdings" panose="05000000000000000000" pitchFamily="2" charset="2"/>
              <a:buChar char="ü"/>
            </a:pPr>
            <a:r>
              <a:rPr lang="cs-CZ" sz="2000" dirty="0"/>
              <a:t> </a:t>
            </a:r>
            <a:r>
              <a:rPr lang="cs-CZ" sz="2000" dirty="0" smtClean="0"/>
              <a:t>Před </a:t>
            </a:r>
            <a:r>
              <a:rPr lang="cs-CZ" sz="2000" dirty="0"/>
              <a:t>vstupem do kanceláře vedoucího je vhodné si zkontrolovat zapnuté knoflíky a zipy, případně přičísnout vlasy a zapřemýšlet nad svou vůní</a:t>
            </a:r>
            <a:r>
              <a:rPr lang="cs-CZ" sz="2000" dirty="0" smtClean="0"/>
              <a:t>.</a:t>
            </a:r>
            <a:endParaRPr lang="cs-CZ" sz="2000" dirty="0"/>
          </a:p>
          <a:p>
            <a:pPr marL="342900" indent="-342900" algn="just">
              <a:buFont typeface="Wingdings" panose="05000000000000000000" pitchFamily="2" charset="2"/>
              <a:buChar char="ü"/>
            </a:pPr>
            <a:r>
              <a:rPr lang="cs-CZ" sz="2000" dirty="0"/>
              <a:t> </a:t>
            </a:r>
            <a:r>
              <a:rPr lang="cs-CZ" sz="2000" dirty="0" smtClean="0"/>
              <a:t>Silný </a:t>
            </a:r>
            <a:r>
              <a:rPr lang="cs-CZ" sz="2000" dirty="0"/>
              <a:t>parfém totiž není žádán a může dokonce zhoršovat pracovní vztahy. Stejně jako lechtivé vtipy nebo dvojsmyslné narážky. A je jedno, jestli sedíte v malé kanceláři nebo v open </a:t>
            </a:r>
            <a:r>
              <a:rPr lang="cs-CZ" sz="2000" dirty="0" err="1"/>
              <a:t>space</a:t>
            </a:r>
            <a:r>
              <a:rPr lang="cs-CZ" sz="2000" dirty="0"/>
              <a:t>. Proto se vyhýbejte všemu, co by mohlo kolegovi vadit, včetně zapáchajícího jídla.</a:t>
            </a:r>
          </a:p>
          <a:p>
            <a:pPr marL="342900" indent="-342900" algn="just">
              <a:buFont typeface="Wingdings" panose="05000000000000000000" pitchFamily="2" charset="2"/>
              <a:buChar char="ü"/>
            </a:pPr>
            <a:endParaRPr lang="cs-CZ" sz="2000" dirty="0"/>
          </a:p>
          <a:p>
            <a:pPr algn="just"/>
            <a:r>
              <a:rPr lang="cs-CZ" sz="2000" dirty="0" smtClean="0"/>
              <a:t>   </a:t>
            </a:r>
            <a:endParaRPr lang="cs-CZ" sz="2000" dirty="0"/>
          </a:p>
        </p:txBody>
      </p:sp>
    </p:spTree>
    <p:extLst>
      <p:ext uri="{BB962C8B-B14F-4D97-AF65-F5344CB8AC3E}">
        <p14:creationId xmlns:p14="http://schemas.microsoft.com/office/powerpoint/2010/main" val="1381389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Poprvé šéfem</a:t>
            </a:r>
            <a:r>
              <a:rPr lang="cs-CZ" dirty="0"/>
              <a:t/>
            </a:r>
            <a:br>
              <a:rPr lang="cs-CZ" dirty="0"/>
            </a:br>
            <a:endParaRPr lang="cs-CZ" dirty="0"/>
          </a:p>
        </p:txBody>
      </p:sp>
      <p:sp>
        <p:nvSpPr>
          <p:cNvPr id="3" name="Obdélník 2"/>
          <p:cNvSpPr/>
          <p:nvPr/>
        </p:nvSpPr>
        <p:spPr>
          <a:xfrm>
            <a:off x="0" y="987574"/>
            <a:ext cx="9144000" cy="707886"/>
          </a:xfrm>
          <a:prstGeom prst="rect">
            <a:avLst/>
          </a:prstGeom>
        </p:spPr>
        <p:txBody>
          <a:bodyPr wrap="square">
            <a:spAutoFit/>
          </a:bodyPr>
          <a:lstStyle/>
          <a:p>
            <a:pPr marL="342900" indent="-342900" algn="just">
              <a:buFont typeface="Wingdings" panose="05000000000000000000" pitchFamily="2" charset="2"/>
              <a:buChar char="ü"/>
            </a:pPr>
            <a:endParaRPr lang="cs-CZ" sz="2000" dirty="0"/>
          </a:p>
          <a:p>
            <a:pPr algn="just"/>
            <a:r>
              <a:rPr lang="cs-CZ" sz="2000" dirty="0" smtClean="0"/>
              <a:t>   </a:t>
            </a:r>
            <a:endParaRPr lang="cs-CZ" sz="2000" dirty="0"/>
          </a:p>
        </p:txBody>
      </p:sp>
      <p:sp>
        <p:nvSpPr>
          <p:cNvPr id="2" name="Obdélník 1"/>
          <p:cNvSpPr/>
          <p:nvPr/>
        </p:nvSpPr>
        <p:spPr>
          <a:xfrm>
            <a:off x="0" y="987574"/>
            <a:ext cx="8711901" cy="4524315"/>
          </a:xfrm>
          <a:prstGeom prst="rect">
            <a:avLst/>
          </a:prstGeom>
        </p:spPr>
        <p:txBody>
          <a:bodyPr wrap="square">
            <a:spAutoFit/>
          </a:bodyPr>
          <a:lstStyle/>
          <a:p>
            <a:pPr marL="285750" indent="-285750" algn="just">
              <a:buFont typeface="Wingdings" panose="05000000000000000000" pitchFamily="2" charset="2"/>
              <a:buChar char="q"/>
            </a:pPr>
            <a:r>
              <a:rPr lang="cs-CZ" dirty="0"/>
              <a:t>Nástup do funkce a jeho oslava závisí na firemní kultuře, popř. zvyklostech na vašem oddělení. </a:t>
            </a:r>
            <a:endParaRPr lang="cs-CZ" dirty="0" smtClean="0"/>
          </a:p>
          <a:p>
            <a:pPr marL="285750" indent="-285750" algn="just">
              <a:buFont typeface="Wingdings" panose="05000000000000000000" pitchFamily="2" charset="2"/>
              <a:buChar char="q"/>
            </a:pPr>
            <a:r>
              <a:rPr lang="cs-CZ" dirty="0" smtClean="0"/>
              <a:t>S </a:t>
            </a:r>
            <a:r>
              <a:rPr lang="cs-CZ" dirty="0"/>
              <a:t>postupem času se ve firmách setkáváme s menším pochopením pro pořádání </a:t>
            </a:r>
            <a:r>
              <a:rPr lang="cs-CZ" dirty="0" smtClean="0"/>
              <a:t>oslav.</a:t>
            </a:r>
          </a:p>
          <a:p>
            <a:pPr marL="285750" indent="-285750" algn="just">
              <a:buFont typeface="Wingdings" panose="05000000000000000000" pitchFamily="2" charset="2"/>
              <a:buChar char="q"/>
            </a:pPr>
            <a:r>
              <a:rPr lang="cs-CZ" dirty="0" smtClean="0"/>
              <a:t>Předtím </a:t>
            </a:r>
            <a:r>
              <a:rPr lang="cs-CZ" dirty="0"/>
              <a:t>než chcete oslavit svůj nástup, rozmyslete si, čeho tím chcete dosáhnout</a:t>
            </a:r>
            <a:r>
              <a:rPr lang="cs-CZ" dirty="0" smtClean="0"/>
              <a:t>.</a:t>
            </a:r>
            <a:endParaRPr lang="cs-CZ" dirty="0"/>
          </a:p>
          <a:p>
            <a:pPr marL="285750" indent="-285750" algn="just">
              <a:buFont typeface="Wingdings" panose="05000000000000000000" pitchFamily="2" charset="2"/>
              <a:buChar char="ü"/>
            </a:pPr>
            <a:r>
              <a:rPr lang="cs-CZ" dirty="0"/>
              <a:t>    Chcete poznat podřízené, abyste přispěli k harmonické spolupráci.</a:t>
            </a:r>
          </a:p>
          <a:p>
            <a:pPr marL="285750" indent="-285750" algn="just">
              <a:buFont typeface="Wingdings" panose="05000000000000000000" pitchFamily="2" charset="2"/>
              <a:buChar char="ü"/>
            </a:pPr>
            <a:r>
              <a:rPr lang="cs-CZ" dirty="0"/>
              <a:t>    Chcete se seznámit s běžným pracovním dnem.</a:t>
            </a:r>
          </a:p>
          <a:p>
            <a:pPr marL="285750" indent="-285750" algn="just">
              <a:buFont typeface="Wingdings" panose="05000000000000000000" pitchFamily="2" charset="2"/>
              <a:buChar char="ü"/>
            </a:pPr>
            <a:r>
              <a:rPr lang="cs-CZ" dirty="0"/>
              <a:t>    Chcete tím naplnit očekávání svých spolupracovníků.</a:t>
            </a:r>
          </a:p>
          <a:p>
            <a:pPr marL="342900" indent="-342900" algn="just">
              <a:buFont typeface="Wingdings" panose="05000000000000000000" pitchFamily="2" charset="2"/>
              <a:buChar char="q"/>
            </a:pPr>
            <a:endParaRPr lang="cs-CZ" dirty="0" smtClean="0"/>
          </a:p>
          <a:p>
            <a:pPr marL="342900" indent="-342900">
              <a:buFont typeface="Wingdings" panose="05000000000000000000" pitchFamily="2" charset="2"/>
              <a:buChar char="q"/>
            </a:pPr>
            <a:r>
              <a:rPr lang="cs-CZ" b="1" dirty="0" smtClean="0"/>
              <a:t>Doposud </a:t>
            </a:r>
            <a:r>
              <a:rPr lang="cs-CZ" b="1" dirty="0"/>
              <a:t>jsem spolupracovníkům tykal, ale co dělat jako vedoucí </a:t>
            </a:r>
            <a:r>
              <a:rPr lang="cs-CZ" b="1" dirty="0" smtClean="0"/>
              <a:t>týmu?</a:t>
            </a:r>
          </a:p>
          <a:p>
            <a:pPr marL="342900" indent="-342900">
              <a:buFont typeface="Wingdings" panose="05000000000000000000" pitchFamily="2" charset="2"/>
              <a:buChar char="ü"/>
            </a:pPr>
            <a:r>
              <a:rPr lang="cs-CZ" dirty="0" smtClean="0"/>
              <a:t>V </a:t>
            </a:r>
            <a:r>
              <a:rPr lang="cs-CZ" dirty="0"/>
              <a:t>tomto případě se k sobě budeme chovat tak, jak jsme zvyklí. </a:t>
            </a:r>
            <a:endParaRPr lang="cs-CZ" dirty="0" smtClean="0"/>
          </a:p>
          <a:p>
            <a:pPr marL="342900" indent="-342900">
              <a:buFont typeface="Wingdings" panose="05000000000000000000" pitchFamily="2" charset="2"/>
              <a:buChar char="ü"/>
            </a:pPr>
            <a:r>
              <a:rPr lang="cs-CZ" dirty="0" smtClean="0"/>
              <a:t>U </a:t>
            </a:r>
            <a:r>
              <a:rPr lang="cs-CZ" dirty="0"/>
              <a:t>nových zaměstnanců začínáme vykáním a potom dle firemní kultury. </a:t>
            </a:r>
            <a:endParaRPr lang="cs-CZ" dirty="0" smtClean="0"/>
          </a:p>
          <a:p>
            <a:pPr marL="342900" indent="-342900">
              <a:buFont typeface="Wingdings" panose="05000000000000000000" pitchFamily="2" charset="2"/>
              <a:buChar char="ü"/>
            </a:pPr>
            <a:r>
              <a:rPr lang="cs-CZ" dirty="0" smtClean="0"/>
              <a:t>V </a:t>
            </a:r>
            <a:r>
              <a:rPr lang="cs-CZ" dirty="0"/>
              <a:t>„Mladých" firmách si většinou nastolí tykání, podobně to bývá v týmech, které vytváří něco nového.</a:t>
            </a:r>
          </a:p>
          <a:p>
            <a:r>
              <a:rPr lang="cs-CZ" dirty="0"/>
              <a:t/>
            </a:r>
            <a:br>
              <a:rPr lang="cs-CZ" dirty="0"/>
            </a:br>
            <a:endParaRPr lang="cs-CZ" dirty="0"/>
          </a:p>
          <a:p>
            <a:endParaRPr lang="cs-CZ" dirty="0"/>
          </a:p>
        </p:txBody>
      </p:sp>
    </p:spTree>
    <p:extLst>
      <p:ext uri="{BB962C8B-B14F-4D97-AF65-F5344CB8AC3E}">
        <p14:creationId xmlns:p14="http://schemas.microsoft.com/office/powerpoint/2010/main" val="728483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Poprvé šéfem</a:t>
            </a:r>
            <a:r>
              <a:rPr lang="cs-CZ" dirty="0"/>
              <a:t/>
            </a:r>
            <a:br>
              <a:rPr lang="cs-CZ" dirty="0"/>
            </a:br>
            <a:endParaRPr lang="cs-CZ" dirty="0"/>
          </a:p>
        </p:txBody>
      </p:sp>
      <p:sp>
        <p:nvSpPr>
          <p:cNvPr id="3" name="Obdélník 2"/>
          <p:cNvSpPr/>
          <p:nvPr/>
        </p:nvSpPr>
        <p:spPr>
          <a:xfrm>
            <a:off x="0" y="987574"/>
            <a:ext cx="9144000" cy="707886"/>
          </a:xfrm>
          <a:prstGeom prst="rect">
            <a:avLst/>
          </a:prstGeom>
        </p:spPr>
        <p:txBody>
          <a:bodyPr wrap="square">
            <a:spAutoFit/>
          </a:bodyPr>
          <a:lstStyle/>
          <a:p>
            <a:pPr marL="342900" indent="-342900" algn="just">
              <a:buFont typeface="Wingdings" panose="05000000000000000000" pitchFamily="2" charset="2"/>
              <a:buChar char="ü"/>
            </a:pPr>
            <a:endParaRPr lang="cs-CZ" sz="2000" dirty="0"/>
          </a:p>
          <a:p>
            <a:pPr algn="just"/>
            <a:r>
              <a:rPr lang="cs-CZ" sz="2000" dirty="0" smtClean="0"/>
              <a:t>   </a:t>
            </a:r>
            <a:endParaRPr lang="cs-CZ" sz="2000" dirty="0"/>
          </a:p>
        </p:txBody>
      </p:sp>
      <p:sp>
        <p:nvSpPr>
          <p:cNvPr id="2" name="Obdélník 1"/>
          <p:cNvSpPr/>
          <p:nvPr/>
        </p:nvSpPr>
        <p:spPr>
          <a:xfrm>
            <a:off x="0" y="987574"/>
            <a:ext cx="8711901" cy="2862322"/>
          </a:xfrm>
          <a:prstGeom prst="rect">
            <a:avLst/>
          </a:prstGeom>
        </p:spPr>
        <p:txBody>
          <a:bodyPr wrap="square">
            <a:spAutoFit/>
          </a:bodyPr>
          <a:lstStyle/>
          <a:p>
            <a:pPr marL="342900" indent="-342900" algn="just">
              <a:buFont typeface="Wingdings" panose="05000000000000000000" pitchFamily="2" charset="2"/>
              <a:buChar char="ü"/>
            </a:pPr>
            <a:r>
              <a:rPr lang="cs-CZ" sz="2000" dirty="0"/>
              <a:t>Pokud nabídnete tykání, berte zřetel, že druhá strana to nesmí odmítnout. </a:t>
            </a:r>
            <a:endParaRPr lang="cs-CZ" sz="2000" dirty="0" smtClean="0"/>
          </a:p>
          <a:p>
            <a:pPr marL="342900" indent="-342900" algn="just">
              <a:buFont typeface="Wingdings" panose="05000000000000000000" pitchFamily="2" charset="2"/>
              <a:buChar char="ü"/>
            </a:pPr>
            <a:r>
              <a:rPr lang="cs-CZ" sz="2000" dirty="0" smtClean="0"/>
              <a:t>Tykání </a:t>
            </a:r>
            <a:r>
              <a:rPr lang="cs-CZ" sz="2000" dirty="0"/>
              <a:t>je výrazem blízkých vztahů. </a:t>
            </a:r>
            <a:endParaRPr lang="cs-CZ" sz="2000" dirty="0" smtClean="0"/>
          </a:p>
          <a:p>
            <a:pPr marL="342900" indent="-342900" algn="just">
              <a:buFont typeface="Wingdings" panose="05000000000000000000" pitchFamily="2" charset="2"/>
              <a:buChar char="ü"/>
            </a:pPr>
            <a:r>
              <a:rPr lang="cs-CZ" sz="2000" dirty="0" smtClean="0"/>
              <a:t>Tykání </a:t>
            </a:r>
            <a:r>
              <a:rPr lang="cs-CZ" sz="2000" dirty="0"/>
              <a:t>mezi šéfem a podřízeným může být i na škodu- snaha získávat výhody. </a:t>
            </a:r>
            <a:endParaRPr lang="cs-CZ" sz="2000" dirty="0" smtClean="0"/>
          </a:p>
          <a:p>
            <a:pPr marL="342900" indent="-342900" algn="just">
              <a:buFont typeface="Wingdings" panose="05000000000000000000" pitchFamily="2" charset="2"/>
              <a:buChar char="ü"/>
            </a:pPr>
            <a:r>
              <a:rPr lang="cs-CZ" sz="2000" dirty="0" smtClean="0"/>
              <a:t>V </a:t>
            </a:r>
            <a:r>
              <a:rPr lang="cs-CZ" sz="2000" dirty="0"/>
              <a:t>pracovním styku může tykání usnadnit komunikaci, na druhou stranu může svádět k důvěrnostem</a:t>
            </a:r>
            <a:r>
              <a:rPr lang="cs-CZ" sz="2000" dirty="0" smtClean="0"/>
              <a:t>.</a:t>
            </a:r>
          </a:p>
          <a:p>
            <a:pPr marL="342900" indent="-342900" algn="just">
              <a:buFont typeface="Wingdings" panose="05000000000000000000" pitchFamily="2" charset="2"/>
              <a:buChar char="ü"/>
            </a:pPr>
            <a:r>
              <a:rPr lang="cs-CZ" sz="2000" dirty="0" smtClean="0"/>
              <a:t> </a:t>
            </a:r>
            <a:r>
              <a:rPr lang="cs-CZ" sz="2000" dirty="0"/>
              <a:t>Pokud se na tykání necítíte, spolehněte se na svůj instinkt</a:t>
            </a:r>
            <a:r>
              <a:rPr lang="cs-CZ" sz="2000" dirty="0" smtClean="0"/>
              <a:t>.</a:t>
            </a:r>
          </a:p>
          <a:p>
            <a:pPr marL="342900" indent="-342900" algn="just">
              <a:buFont typeface="Wingdings" panose="05000000000000000000" pitchFamily="2" charset="2"/>
              <a:buChar char="ü"/>
            </a:pPr>
            <a:r>
              <a:rPr lang="cs-CZ" sz="2000" dirty="0"/>
              <a:t>Tykání nabízí vždy společensky významnější osoba- žena muži, nadřízený podřízenému, starší mladšímu</a:t>
            </a:r>
            <a:r>
              <a:rPr lang="cs-CZ" sz="2000" dirty="0" smtClean="0"/>
              <a:t>.</a:t>
            </a:r>
          </a:p>
          <a:p>
            <a:pPr marL="342900" indent="-342900" algn="just">
              <a:buFont typeface="Wingdings" panose="05000000000000000000" pitchFamily="2" charset="2"/>
              <a:buChar char="ü"/>
            </a:pPr>
            <a:r>
              <a:rPr lang="cs-CZ" sz="2000" dirty="0" smtClean="0"/>
              <a:t>Není </a:t>
            </a:r>
            <a:r>
              <a:rPr lang="cs-CZ" sz="2000" dirty="0"/>
              <a:t>vhodné, aby ho žena nabízela nadřízenému.</a:t>
            </a:r>
            <a:endParaRPr lang="cs-CZ" sz="2000" dirty="0" smtClean="0"/>
          </a:p>
        </p:txBody>
      </p:sp>
    </p:spTree>
    <p:extLst>
      <p:ext uri="{BB962C8B-B14F-4D97-AF65-F5344CB8AC3E}">
        <p14:creationId xmlns:p14="http://schemas.microsoft.com/office/powerpoint/2010/main" val="1989080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Poprvé šéfem</a:t>
            </a:r>
            <a:r>
              <a:rPr lang="cs-CZ" dirty="0"/>
              <a:t/>
            </a:r>
            <a:br>
              <a:rPr lang="cs-CZ" dirty="0"/>
            </a:br>
            <a:endParaRPr lang="cs-CZ" dirty="0"/>
          </a:p>
        </p:txBody>
      </p:sp>
      <p:sp>
        <p:nvSpPr>
          <p:cNvPr id="3" name="Obdélník 2"/>
          <p:cNvSpPr/>
          <p:nvPr/>
        </p:nvSpPr>
        <p:spPr>
          <a:xfrm>
            <a:off x="0" y="987574"/>
            <a:ext cx="9144000" cy="707886"/>
          </a:xfrm>
          <a:prstGeom prst="rect">
            <a:avLst/>
          </a:prstGeom>
        </p:spPr>
        <p:txBody>
          <a:bodyPr wrap="square">
            <a:spAutoFit/>
          </a:bodyPr>
          <a:lstStyle/>
          <a:p>
            <a:pPr marL="342900" indent="-342900" algn="just">
              <a:buFont typeface="Wingdings" panose="05000000000000000000" pitchFamily="2" charset="2"/>
              <a:buChar char="ü"/>
            </a:pPr>
            <a:endParaRPr lang="cs-CZ" sz="2000" dirty="0"/>
          </a:p>
          <a:p>
            <a:pPr algn="just"/>
            <a:r>
              <a:rPr lang="cs-CZ" sz="2000" dirty="0" smtClean="0"/>
              <a:t>   </a:t>
            </a:r>
            <a:endParaRPr lang="cs-CZ" sz="2000" dirty="0"/>
          </a:p>
        </p:txBody>
      </p:sp>
      <p:sp>
        <p:nvSpPr>
          <p:cNvPr id="2" name="Obdélník 1"/>
          <p:cNvSpPr/>
          <p:nvPr/>
        </p:nvSpPr>
        <p:spPr>
          <a:xfrm>
            <a:off x="0" y="987574"/>
            <a:ext cx="8711901" cy="4093428"/>
          </a:xfrm>
          <a:prstGeom prst="rect">
            <a:avLst/>
          </a:prstGeom>
        </p:spPr>
        <p:txBody>
          <a:bodyPr wrap="square">
            <a:spAutoFit/>
          </a:bodyPr>
          <a:lstStyle/>
          <a:p>
            <a:pPr marL="285750" indent="-285750" algn="just">
              <a:buFont typeface="Wingdings" panose="05000000000000000000" pitchFamily="2" charset="2"/>
              <a:buChar char="q"/>
            </a:pPr>
            <a:r>
              <a:rPr lang="cs-CZ" sz="2000" b="1" dirty="0"/>
              <a:t>Jak se mám správně chovat k podřízeným a ke kolegům</a:t>
            </a:r>
            <a:r>
              <a:rPr lang="cs-CZ" sz="2000" b="1" dirty="0" smtClean="0"/>
              <a:t>?</a:t>
            </a:r>
            <a:endParaRPr lang="cs-CZ" sz="2000" b="1" dirty="0"/>
          </a:p>
          <a:p>
            <a:pPr marL="285750" indent="-285750" algn="just">
              <a:buFont typeface="Wingdings" panose="05000000000000000000" pitchFamily="2" charset="2"/>
              <a:buChar char="q"/>
            </a:pPr>
            <a:r>
              <a:rPr lang="cs-CZ" sz="2000" dirty="0"/>
              <a:t>Buďte </a:t>
            </a:r>
            <a:r>
              <a:rPr lang="cs-CZ" sz="2000" dirty="0" smtClean="0"/>
              <a:t>milí - Zaměstnanci</a:t>
            </a:r>
            <a:r>
              <a:rPr lang="cs-CZ" sz="2000" dirty="0"/>
              <a:t>, kteří mají pocit, že je s nimi po lidské stránce dobře nakládáno, nepodávají dobré výkony. Jako vedoucí nepřecházejte takovou maličkost jako je i zdravení. Považujte to za nutnost. Úsměv a pozdrav jsou nejmenší investicí, která se rozhodně vyplatí</a:t>
            </a:r>
            <a:r>
              <a:rPr lang="cs-CZ" sz="2000" dirty="0" smtClean="0"/>
              <a:t>.</a:t>
            </a:r>
            <a:endParaRPr lang="cs-CZ" sz="2000" dirty="0"/>
          </a:p>
          <a:p>
            <a:pPr marL="285750" indent="-285750" algn="just">
              <a:buFont typeface="Wingdings" panose="05000000000000000000" pitchFamily="2" charset="2"/>
              <a:buChar char="q"/>
            </a:pPr>
            <a:r>
              <a:rPr lang="cs-CZ" sz="2000" dirty="0"/>
              <a:t>Ukažte své lidské </a:t>
            </a:r>
            <a:r>
              <a:rPr lang="cs-CZ" sz="2000" dirty="0" smtClean="0"/>
              <a:t>stránky - Pokud </a:t>
            </a:r>
            <a:r>
              <a:rPr lang="cs-CZ" sz="2000" dirty="0"/>
              <a:t>k tomu nastane příležitost projevte zájem o své podřízené. Všímejte si nejmenších signálů, které vaši spolupracovníci vysílají</a:t>
            </a:r>
            <a:r>
              <a:rPr lang="cs-CZ" sz="2000" dirty="0" smtClean="0"/>
              <a:t>.</a:t>
            </a:r>
          </a:p>
          <a:p>
            <a:pPr marL="285750" indent="-285750" algn="just">
              <a:buFont typeface="Wingdings" panose="05000000000000000000" pitchFamily="2" charset="2"/>
              <a:buChar char="q"/>
            </a:pPr>
            <a:r>
              <a:rPr lang="cs-CZ" sz="2000" dirty="0"/>
              <a:t>Podřízené je třeba dostatečně úkolovat, ale i podporovat</a:t>
            </a:r>
          </a:p>
          <a:p>
            <a:pPr marL="342900" indent="-342900" algn="just">
              <a:buFont typeface="Wingdings" panose="05000000000000000000" pitchFamily="2" charset="2"/>
              <a:buChar char="ü"/>
            </a:pPr>
            <a:r>
              <a:rPr lang="cs-CZ" sz="2000" dirty="0" smtClean="0"/>
              <a:t>Přiměřené </a:t>
            </a:r>
            <a:r>
              <a:rPr lang="cs-CZ" sz="2000" dirty="0"/>
              <a:t>vytížení</a:t>
            </a:r>
          </a:p>
          <a:p>
            <a:pPr marL="342900" indent="-342900" algn="just">
              <a:buFont typeface="Wingdings" panose="05000000000000000000" pitchFamily="2" charset="2"/>
              <a:buChar char="ü"/>
            </a:pPr>
            <a:r>
              <a:rPr lang="cs-CZ" sz="2000" dirty="0" smtClean="0"/>
              <a:t>Přílišné </a:t>
            </a:r>
            <a:r>
              <a:rPr lang="cs-CZ" sz="2000" dirty="0"/>
              <a:t>vytížení</a:t>
            </a:r>
          </a:p>
          <a:p>
            <a:pPr marL="342900" indent="-342900" algn="just">
              <a:buFont typeface="Wingdings" panose="05000000000000000000" pitchFamily="2" charset="2"/>
              <a:buChar char="ü"/>
            </a:pPr>
            <a:r>
              <a:rPr lang="cs-CZ" sz="2000" dirty="0" smtClean="0"/>
              <a:t>Neustálé </a:t>
            </a:r>
            <a:r>
              <a:rPr lang="cs-CZ" sz="2000" dirty="0"/>
              <a:t>výzvy</a:t>
            </a:r>
          </a:p>
          <a:p>
            <a:pPr marL="285750" indent="-28575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3013054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Poprvé šéfem</a:t>
            </a:r>
            <a:r>
              <a:rPr lang="cs-CZ" dirty="0"/>
              <a:t/>
            </a:r>
            <a:br>
              <a:rPr lang="cs-CZ" dirty="0"/>
            </a:br>
            <a:endParaRPr lang="cs-CZ" dirty="0"/>
          </a:p>
        </p:txBody>
      </p:sp>
      <p:sp>
        <p:nvSpPr>
          <p:cNvPr id="3" name="Obdélník 2"/>
          <p:cNvSpPr/>
          <p:nvPr/>
        </p:nvSpPr>
        <p:spPr>
          <a:xfrm>
            <a:off x="0" y="987574"/>
            <a:ext cx="9144000" cy="707886"/>
          </a:xfrm>
          <a:prstGeom prst="rect">
            <a:avLst/>
          </a:prstGeom>
        </p:spPr>
        <p:txBody>
          <a:bodyPr wrap="square">
            <a:spAutoFit/>
          </a:bodyPr>
          <a:lstStyle/>
          <a:p>
            <a:pPr marL="342900" indent="-342900" algn="just">
              <a:buFont typeface="Wingdings" panose="05000000000000000000" pitchFamily="2" charset="2"/>
              <a:buChar char="ü"/>
            </a:pPr>
            <a:endParaRPr lang="cs-CZ" sz="2000" dirty="0"/>
          </a:p>
          <a:p>
            <a:pPr algn="just"/>
            <a:r>
              <a:rPr lang="cs-CZ" sz="2000" dirty="0" smtClean="0"/>
              <a:t>   </a:t>
            </a:r>
            <a:endParaRPr lang="cs-CZ" sz="2000" dirty="0"/>
          </a:p>
        </p:txBody>
      </p:sp>
      <p:sp>
        <p:nvSpPr>
          <p:cNvPr id="2" name="Obdélník 1"/>
          <p:cNvSpPr/>
          <p:nvPr/>
        </p:nvSpPr>
        <p:spPr>
          <a:xfrm>
            <a:off x="0" y="987574"/>
            <a:ext cx="8711901" cy="4247317"/>
          </a:xfrm>
          <a:prstGeom prst="rect">
            <a:avLst/>
          </a:prstGeom>
        </p:spPr>
        <p:txBody>
          <a:bodyPr wrap="square">
            <a:spAutoFit/>
          </a:bodyPr>
          <a:lstStyle/>
          <a:p>
            <a:pPr marL="285750" indent="-285750" algn="just">
              <a:buFont typeface="Wingdings" panose="05000000000000000000" pitchFamily="2" charset="2"/>
              <a:buChar char="q"/>
            </a:pPr>
            <a:r>
              <a:rPr lang="cs-CZ" dirty="0"/>
              <a:t>S postupem času se ve firmách setkáváme s menším pochopením pro pořádání </a:t>
            </a:r>
            <a:r>
              <a:rPr lang="cs-CZ" dirty="0" smtClean="0"/>
              <a:t>oslav.</a:t>
            </a:r>
          </a:p>
          <a:p>
            <a:pPr marL="285750" indent="-285750" algn="just">
              <a:buFont typeface="Wingdings" panose="05000000000000000000" pitchFamily="2" charset="2"/>
              <a:buChar char="q"/>
            </a:pPr>
            <a:r>
              <a:rPr lang="cs-CZ" dirty="0" smtClean="0"/>
              <a:t>Nástup </a:t>
            </a:r>
            <a:r>
              <a:rPr lang="cs-CZ" dirty="0"/>
              <a:t>do funkce a jeho oslava závisí na firemní kultuře, popř. zvyklostech na vašem oddělení. </a:t>
            </a:r>
            <a:endParaRPr lang="cs-CZ" dirty="0" smtClean="0"/>
          </a:p>
          <a:p>
            <a:pPr marL="285750" indent="-285750" algn="just">
              <a:buFont typeface="Wingdings" panose="05000000000000000000" pitchFamily="2" charset="2"/>
              <a:buChar char="q"/>
            </a:pPr>
            <a:r>
              <a:rPr lang="cs-CZ" dirty="0" smtClean="0"/>
              <a:t>Předtím </a:t>
            </a:r>
            <a:r>
              <a:rPr lang="cs-CZ" dirty="0"/>
              <a:t>než chcete oslavit svůj nástup, rozmyslete si, čeho tím chcete dosáhnout</a:t>
            </a:r>
            <a:r>
              <a:rPr lang="cs-CZ" dirty="0" smtClean="0"/>
              <a:t>.</a:t>
            </a:r>
            <a:endParaRPr lang="cs-CZ" dirty="0"/>
          </a:p>
          <a:p>
            <a:pPr marL="285750" indent="-285750" algn="just">
              <a:buFont typeface="Wingdings" panose="05000000000000000000" pitchFamily="2" charset="2"/>
              <a:buChar char="ü"/>
            </a:pPr>
            <a:r>
              <a:rPr lang="cs-CZ" dirty="0"/>
              <a:t>    Chcete poznat podřízené, abyste přispěli k harmonické spolupráci.</a:t>
            </a:r>
          </a:p>
          <a:p>
            <a:pPr marL="285750" indent="-285750" algn="just">
              <a:buFont typeface="Wingdings" panose="05000000000000000000" pitchFamily="2" charset="2"/>
              <a:buChar char="ü"/>
            </a:pPr>
            <a:r>
              <a:rPr lang="cs-CZ" dirty="0"/>
              <a:t>    Chcete se seznámit s běžným pracovním dnem.</a:t>
            </a:r>
          </a:p>
          <a:p>
            <a:pPr marL="285750" indent="-285750" algn="just">
              <a:buFont typeface="Wingdings" panose="05000000000000000000" pitchFamily="2" charset="2"/>
              <a:buChar char="ü"/>
            </a:pPr>
            <a:r>
              <a:rPr lang="cs-CZ" dirty="0"/>
              <a:t>    Chcete tím naplnit očekávání svých spolupracovníků.</a:t>
            </a:r>
          </a:p>
          <a:p>
            <a:pPr marL="285750" indent="-285750" algn="just">
              <a:buFont typeface="Wingdings" panose="05000000000000000000" pitchFamily="2" charset="2"/>
              <a:buChar char="ü"/>
            </a:pPr>
            <a:endParaRPr lang="cs-CZ" dirty="0" smtClean="0"/>
          </a:p>
          <a:p>
            <a:pPr marL="285750" indent="-285750" algn="just">
              <a:buFont typeface="Wingdings" panose="05000000000000000000" pitchFamily="2" charset="2"/>
              <a:buChar char="q"/>
            </a:pPr>
            <a:r>
              <a:rPr lang="cs-CZ" dirty="0" smtClean="0"/>
              <a:t>Při </a:t>
            </a:r>
            <a:r>
              <a:rPr lang="cs-CZ" dirty="0"/>
              <a:t>příchodu do kanceláře šéfa jsme zdvořilí. </a:t>
            </a:r>
            <a:endParaRPr lang="cs-CZ" dirty="0" smtClean="0"/>
          </a:p>
          <a:p>
            <a:pPr marL="285750" indent="-285750" algn="just">
              <a:buFont typeface="Wingdings" panose="05000000000000000000" pitchFamily="2" charset="2"/>
              <a:buChar char="q"/>
            </a:pPr>
            <a:r>
              <a:rPr lang="cs-CZ" dirty="0" smtClean="0"/>
              <a:t>On </a:t>
            </a:r>
            <a:r>
              <a:rPr lang="cs-CZ" dirty="0"/>
              <a:t>je společensky významnější, čili klepeme, čekáme na vyzvání ke vstupu, zdravíme, čekáme na vyzvání k sednutí, hovoříme stručně, ne familiárně. </a:t>
            </a:r>
            <a:endParaRPr lang="cs-CZ" dirty="0" smtClean="0"/>
          </a:p>
          <a:p>
            <a:pPr marL="285750" indent="-285750" algn="just">
              <a:buFont typeface="Wingdings" panose="05000000000000000000" pitchFamily="2" charset="2"/>
              <a:buChar char="q"/>
            </a:pPr>
            <a:r>
              <a:rPr lang="cs-CZ" dirty="0" smtClean="0"/>
              <a:t>Ruku </a:t>
            </a:r>
            <a:r>
              <a:rPr lang="cs-CZ" dirty="0"/>
              <a:t>nenabízíme, je na něm, zda nám ji </a:t>
            </a:r>
            <a:r>
              <a:rPr lang="cs-CZ" dirty="0" smtClean="0"/>
              <a:t>nabídne.</a:t>
            </a:r>
          </a:p>
          <a:p>
            <a:pPr marL="285750" indent="-285750" algn="just">
              <a:buFont typeface="Wingdings" panose="05000000000000000000" pitchFamily="2" charset="2"/>
              <a:buChar char="q"/>
            </a:pPr>
            <a:r>
              <a:rPr lang="cs-CZ" dirty="0" smtClean="0"/>
              <a:t>Přijde-li </a:t>
            </a:r>
            <a:r>
              <a:rPr lang="cs-CZ" dirty="0"/>
              <a:t>ještě vyšší nadřízený, vstaneme, pozdravíme a čekáme, co se bude dít. Má-li šéf telefon, je vhodné aspoň naznačit, že se chystáme poodejít.</a:t>
            </a:r>
          </a:p>
          <a:p>
            <a:r>
              <a:rPr lang="cs-CZ" dirty="0" smtClean="0"/>
              <a:t>    </a:t>
            </a:r>
            <a:endParaRPr lang="cs-CZ" dirty="0"/>
          </a:p>
        </p:txBody>
      </p:sp>
    </p:spTree>
    <p:extLst>
      <p:ext uri="{BB962C8B-B14F-4D97-AF65-F5344CB8AC3E}">
        <p14:creationId xmlns:p14="http://schemas.microsoft.com/office/powerpoint/2010/main" val="3179053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4093428"/>
          </a:xfrm>
          <a:prstGeom prst="rect">
            <a:avLst/>
          </a:prstGeom>
        </p:spPr>
        <p:txBody>
          <a:bodyPr wrap="square">
            <a:spAutoFit/>
          </a:bodyPr>
          <a:lstStyle/>
          <a:p>
            <a:pPr marL="342900" indent="-342900" algn="just">
              <a:buFont typeface="Wingdings" panose="05000000000000000000" pitchFamily="2" charset="2"/>
              <a:buChar char="q"/>
            </a:pPr>
            <a:r>
              <a:rPr lang="cs-CZ" sz="2000" dirty="0" err="1"/>
              <a:t>Time</a:t>
            </a:r>
            <a:r>
              <a:rPr lang="cs-CZ" sz="2000" dirty="0"/>
              <a:t> management překládáme jako řízení času či hospodaření s časem, velmi úzce propojuje profesní život s osobním a nastavuje pravidla. </a:t>
            </a:r>
            <a:endParaRPr lang="cs-CZ" sz="2000" dirty="0" smtClean="0"/>
          </a:p>
          <a:p>
            <a:pPr marL="342900" indent="-342900" algn="just">
              <a:buFont typeface="Wingdings" panose="05000000000000000000" pitchFamily="2" charset="2"/>
              <a:buChar char="q"/>
            </a:pPr>
            <a:r>
              <a:rPr lang="cs-CZ" sz="2000" dirty="0" smtClean="0"/>
              <a:t>Je </a:t>
            </a:r>
            <a:r>
              <a:rPr lang="cs-CZ" sz="2000" dirty="0"/>
              <a:t>nutné zdůraznit, že neexistuje univerzální model použitelný pro každého člověka</a:t>
            </a:r>
            <a:r>
              <a:rPr lang="cs-CZ" sz="2000" dirty="0" smtClean="0"/>
              <a:t>.</a:t>
            </a:r>
          </a:p>
          <a:p>
            <a:pPr marL="342900" indent="-342900" algn="just">
              <a:buFont typeface="Wingdings" panose="05000000000000000000" pitchFamily="2" charset="2"/>
              <a:buChar char="q"/>
            </a:pPr>
            <a:r>
              <a:rPr lang="cs-CZ" sz="2000" dirty="0" smtClean="0"/>
              <a:t>Ale </a:t>
            </a:r>
            <a:r>
              <a:rPr lang="cs-CZ" sz="2000" dirty="0"/>
              <a:t>existují obecně platné principy, jejichž dodržováním rozhodně zlepšíme nakládání se svým časem</a:t>
            </a:r>
            <a:r>
              <a:rPr lang="cs-CZ" sz="2000" dirty="0" smtClean="0"/>
              <a:t>.</a:t>
            </a:r>
          </a:p>
          <a:p>
            <a:pPr marL="342900" indent="-342900" algn="just">
              <a:buFont typeface="Wingdings" panose="05000000000000000000" pitchFamily="2" charset="2"/>
              <a:buChar char="q"/>
            </a:pPr>
            <a:r>
              <a:rPr lang="cs-CZ" sz="2000" b="1" dirty="0" smtClean="0"/>
              <a:t>Stanovení cílů</a:t>
            </a:r>
          </a:p>
          <a:p>
            <a:pPr marL="342900" indent="-342900" algn="just">
              <a:buFont typeface="Wingdings" panose="05000000000000000000" pitchFamily="2" charset="2"/>
              <a:buChar char="ü"/>
            </a:pPr>
            <a:r>
              <a:rPr lang="cs-CZ" sz="2000" dirty="0"/>
              <a:t>Cíle jsou důležité, jelikož když je člověk nemá, nemůže dělat žádné plány na svůj postup. </a:t>
            </a:r>
            <a:endParaRPr lang="cs-CZ" sz="2000" dirty="0" smtClean="0"/>
          </a:p>
          <a:p>
            <a:pPr marL="342900" indent="-342900" algn="just">
              <a:buFont typeface="Wingdings" panose="05000000000000000000" pitchFamily="2" charset="2"/>
              <a:buChar char="ü"/>
            </a:pPr>
            <a:r>
              <a:rPr lang="cs-CZ" sz="2000" dirty="0" smtClean="0"/>
              <a:t>Neví</a:t>
            </a:r>
            <a:r>
              <a:rPr lang="cs-CZ" sz="2000" dirty="0"/>
              <a:t>, čeho chce dosáhnout, tudíž si ani nedokáže vychutnat případný úspěch, protože nepozná, že to je úspěch. Bez cílů také rychle ztrácí motivaci, protože mu jeho snažení může připadat nesmyslné a bezcílné. </a:t>
            </a:r>
          </a:p>
          <a:p>
            <a:pPr marL="342900" indent="-342900">
              <a:buFont typeface="Wingdings" panose="05000000000000000000" pitchFamily="2" charset="2"/>
              <a:buChar char="ü"/>
            </a:pPr>
            <a:endParaRPr lang="cs-CZ" sz="2000" dirty="0" smtClean="0"/>
          </a:p>
          <a:p>
            <a:pPr marL="342900"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1474487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4093428"/>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Člověk </a:t>
            </a:r>
            <a:r>
              <a:rPr lang="cs-CZ" sz="2000" dirty="0"/>
              <a:t>by si měl ujasnit cíle v několika různých oblastech svého života, v profesní (studijní), duševní (schopnosti), rodinné a společenské, duchovní (smysl života) a finanční. </a:t>
            </a:r>
            <a:endParaRPr lang="cs-CZ" sz="2000" dirty="0" smtClean="0"/>
          </a:p>
          <a:p>
            <a:pPr marL="342900" indent="-342900" algn="just">
              <a:buFont typeface="Wingdings" panose="05000000000000000000" pitchFamily="2" charset="2"/>
              <a:buChar char="ü"/>
            </a:pPr>
            <a:r>
              <a:rPr lang="cs-CZ" sz="2000" dirty="0"/>
              <a:t>Cíle by měly být dosažitelné, aby člověka bavilo na nich pracovat a mohl mít radost z úspěchu. Dále měřitelné, tak, aby se dalo zjistit, zda se naplnily a formulovány pozitivně</a:t>
            </a:r>
            <a:r>
              <a:rPr lang="cs-CZ" sz="2000" dirty="0" smtClean="0"/>
              <a:t>.</a:t>
            </a:r>
          </a:p>
          <a:p>
            <a:pPr marL="342900" indent="-342900" algn="just">
              <a:buFont typeface="Wingdings" panose="05000000000000000000" pitchFamily="2" charset="2"/>
              <a:buChar char="ü"/>
            </a:pPr>
            <a:r>
              <a:rPr lang="cs-CZ" sz="2000" dirty="0"/>
              <a:t>Napsaný cíl je splnitelnější, než ten, který je nošen jen v hlavě, proto je dobré si své cíle vést v písemné podobě. Člověk by se měl na své cíle soustředit a snažit se dělat především ty aktivity, které pomáhají naplňovat jeho cíle. </a:t>
            </a:r>
            <a:endParaRPr lang="cs-CZ" sz="2000" dirty="0" smtClean="0"/>
          </a:p>
          <a:p>
            <a:pPr marL="342900" indent="-342900" algn="just">
              <a:buFont typeface="Wingdings" panose="05000000000000000000" pitchFamily="2" charset="2"/>
              <a:buChar char="ü"/>
            </a:pPr>
            <a:r>
              <a:rPr lang="cs-CZ" sz="2000" dirty="0" smtClean="0"/>
              <a:t>Každý cíl by měl být SMART (specifický, měřitelný, akceptovatelný, realizovatelný, terminovaný)</a:t>
            </a:r>
            <a:endParaRPr lang="cs-CZ" sz="2000" dirty="0"/>
          </a:p>
          <a:p>
            <a:pPr marL="342900" indent="-342900">
              <a:buFont typeface="Wingdings" panose="05000000000000000000" pitchFamily="2" charset="2"/>
              <a:buChar char="ü"/>
            </a:pPr>
            <a:endParaRPr lang="cs-CZ" sz="2000" dirty="0" smtClean="0"/>
          </a:p>
          <a:p>
            <a:pPr marL="342900"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1195048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707886"/>
          </a:xfrm>
          <a:prstGeom prst="rect">
            <a:avLst/>
          </a:prstGeom>
        </p:spPr>
        <p:txBody>
          <a:bodyPr wrap="square">
            <a:spAutoFit/>
          </a:bodyPr>
          <a:lstStyle/>
          <a:p>
            <a:pPr marL="342900" indent="-342900">
              <a:buFont typeface="Wingdings" panose="05000000000000000000" pitchFamily="2" charset="2"/>
              <a:buChar char="ü"/>
            </a:pPr>
            <a:endParaRPr lang="cs-CZ" sz="2000" dirty="0" smtClean="0"/>
          </a:p>
          <a:p>
            <a:pPr marL="342900" indent="-342900">
              <a:buFont typeface="Wingdings" panose="05000000000000000000" pitchFamily="2" charset="2"/>
              <a:buChar char="q"/>
            </a:pPr>
            <a:endParaRPr lang="cs-CZ" sz="2000" dirty="0"/>
          </a:p>
        </p:txBody>
      </p:sp>
      <p:sp>
        <p:nvSpPr>
          <p:cNvPr id="2" name="Obdélník 1"/>
          <p:cNvSpPr/>
          <p:nvPr/>
        </p:nvSpPr>
        <p:spPr>
          <a:xfrm>
            <a:off x="0" y="1002090"/>
            <a:ext cx="8820472"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Pro každý cíl připadá několik dílčích úkolů. </a:t>
            </a:r>
            <a:endParaRPr lang="cs-CZ" sz="2000" dirty="0" smtClean="0"/>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err="1" smtClean="0"/>
              <a:t>Vilfredo</a:t>
            </a:r>
            <a:r>
              <a:rPr lang="cs-CZ" sz="2000" dirty="0" smtClean="0"/>
              <a:t> </a:t>
            </a:r>
            <a:r>
              <a:rPr lang="cs-CZ" sz="2000" dirty="0" err="1"/>
              <a:t>Pareto</a:t>
            </a:r>
            <a:r>
              <a:rPr lang="cs-CZ" sz="2000" dirty="0"/>
              <a:t> přišel na pravidlo, které </a:t>
            </a:r>
            <a:r>
              <a:rPr lang="cs-CZ" sz="2000" dirty="0" smtClean="0"/>
              <a:t>zdomácnělo v </a:t>
            </a:r>
            <a:r>
              <a:rPr lang="cs-CZ" sz="2000" dirty="0"/>
              <a:t>každém odvětví. </a:t>
            </a:r>
            <a:endParaRPr lang="cs-CZ" sz="2000" dirty="0" smtClean="0"/>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Praxe </a:t>
            </a:r>
            <a:r>
              <a:rPr lang="cs-CZ" sz="2000" dirty="0"/>
              <a:t>ukazuje, že při řízení, rozhodování či plánování je třeba soustředit </a:t>
            </a:r>
            <a:r>
              <a:rPr lang="cs-CZ" sz="2000" dirty="0" smtClean="0"/>
              <a:t>se především </a:t>
            </a:r>
            <a:r>
              <a:rPr lang="cs-CZ" sz="2000" dirty="0"/>
              <a:t>na oněch kritických 20 % činností, čímž lze dosáhnout 80 % možného </a:t>
            </a:r>
            <a:r>
              <a:rPr lang="cs-CZ" sz="2000" dirty="0" smtClean="0"/>
              <a:t>efektu.</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smtClean="0"/>
              <a:t>Řídící práce </a:t>
            </a:r>
            <a:r>
              <a:rPr lang="cs-CZ" sz="2000" dirty="0"/>
              <a:t>je tak vykonávána s největším efektem. </a:t>
            </a:r>
            <a:endParaRPr lang="cs-CZ" sz="2000" dirty="0" smtClean="0"/>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Abychom </a:t>
            </a:r>
            <a:r>
              <a:rPr lang="cs-CZ" sz="2000" dirty="0"/>
              <a:t>mohli určit těch 20% </a:t>
            </a:r>
            <a:r>
              <a:rPr lang="cs-CZ" sz="2000" dirty="0" smtClean="0"/>
              <a:t>nejdůležitějších činností</a:t>
            </a:r>
            <a:r>
              <a:rPr lang="cs-CZ" sz="2000" dirty="0"/>
              <a:t>, musíme všem úkolům přiřadit priority.</a:t>
            </a:r>
          </a:p>
        </p:txBody>
      </p:sp>
    </p:spTree>
    <p:extLst>
      <p:ext uri="{BB962C8B-B14F-4D97-AF65-F5344CB8AC3E}">
        <p14:creationId xmlns:p14="http://schemas.microsoft.com/office/powerpoint/2010/main" val="43094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3785652"/>
          </a:xfrm>
          <a:prstGeom prst="rect">
            <a:avLst/>
          </a:prstGeom>
        </p:spPr>
        <p:txBody>
          <a:bodyPr wrap="square">
            <a:spAutoFit/>
          </a:bodyPr>
          <a:lstStyle/>
          <a:p>
            <a:pPr marL="342900" indent="-342900">
              <a:buFont typeface="Wingdings" panose="05000000000000000000" pitchFamily="2" charset="2"/>
              <a:buChar char="q"/>
            </a:pPr>
            <a:r>
              <a:rPr lang="cs-CZ" sz="2000" b="1" dirty="0" smtClean="0"/>
              <a:t>Stanovení priorit</a:t>
            </a:r>
            <a:endParaRPr lang="cs-CZ" sz="2000" b="1" dirty="0"/>
          </a:p>
          <a:p>
            <a:pPr marL="342900" indent="-342900">
              <a:buFont typeface="Wingdings" panose="05000000000000000000" pitchFamily="2" charset="2"/>
              <a:buChar char="ü"/>
            </a:pPr>
            <a:r>
              <a:rPr lang="cs-CZ" sz="2000" dirty="0"/>
              <a:t>Priorita A – věci, které je potřeba vyřídit co nejdříve (pokud možno ještě dnes</a:t>
            </a:r>
            <a:r>
              <a:rPr lang="cs-CZ" sz="2000" dirty="0" smtClean="0"/>
              <a:t>).</a:t>
            </a:r>
            <a:endParaRPr lang="cs-CZ" sz="2000" dirty="0"/>
          </a:p>
          <a:p>
            <a:pPr marL="342900" indent="-342900">
              <a:buFont typeface="Wingdings" panose="05000000000000000000" pitchFamily="2" charset="2"/>
              <a:buChar char="ü"/>
            </a:pPr>
            <a:r>
              <a:rPr lang="cs-CZ" sz="2000" dirty="0"/>
              <a:t>Priorita B – věci, které sice nemusejí být vykonány dnes, ale jsou důležité pro dosažení cílů, tyto úkoly bývají často odsunovány, avšak jejich včasným vyřízením nevzniknou úkoly typu A. Je dobré každý den pracovat na alespoň jednom úkolu s prioritou B</a:t>
            </a:r>
            <a:r>
              <a:rPr lang="cs-CZ" sz="2000" dirty="0" smtClean="0"/>
              <a:t>.</a:t>
            </a:r>
            <a:endParaRPr lang="cs-CZ" sz="2000" dirty="0"/>
          </a:p>
          <a:p>
            <a:pPr marL="342900" indent="-342900">
              <a:buFont typeface="Wingdings" panose="05000000000000000000" pitchFamily="2" charset="2"/>
              <a:buChar char="ü"/>
            </a:pPr>
            <a:r>
              <a:rPr lang="cs-CZ" sz="2000" dirty="0"/>
              <a:t>Priorita C – tyto úkoly jsou sice nutné, ale nejsou důležité pro dosažení cílů, proto je nejlépe delegovat nebo odmítnout. Pokud je člověk splnit musí, neměl by jim věnovat příliš mnoho času</a:t>
            </a:r>
            <a:r>
              <a:rPr lang="cs-CZ" sz="2000" dirty="0" smtClean="0"/>
              <a:t>.</a:t>
            </a:r>
            <a:endParaRPr lang="cs-CZ" sz="2000" dirty="0"/>
          </a:p>
          <a:p>
            <a:pPr marL="342900" indent="-342900">
              <a:buFont typeface="Wingdings" panose="05000000000000000000" pitchFamily="2" charset="2"/>
              <a:buChar char="ü"/>
            </a:pPr>
            <a:r>
              <a:rPr lang="cs-CZ" sz="2000" dirty="0"/>
              <a:t>Priorita D – těmto věcem nemá příliš smysl se věnovat, i přesto, že mohou být zábavnější než úkoly s vyšší prioritou. Nevedou však k cílům. </a:t>
            </a:r>
            <a:endParaRPr lang="cs-CZ" sz="2000" dirty="0" smtClean="0"/>
          </a:p>
          <a:p>
            <a:pPr marL="342900"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1062956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3785652"/>
          </a:xfrm>
          <a:prstGeom prst="rect">
            <a:avLst/>
          </a:prstGeom>
        </p:spPr>
        <p:txBody>
          <a:bodyPr wrap="square">
            <a:spAutoFit/>
          </a:bodyPr>
          <a:lstStyle/>
          <a:p>
            <a:pPr marL="342900" indent="-342900">
              <a:buFont typeface="Wingdings" panose="05000000000000000000" pitchFamily="2" charset="2"/>
              <a:buChar char="q"/>
            </a:pPr>
            <a:r>
              <a:rPr lang="cs-CZ" sz="2000" b="1" dirty="0"/>
              <a:t>Žrouti času</a:t>
            </a:r>
            <a:r>
              <a:rPr lang="cs-CZ" sz="2000" b="1" dirty="0" smtClean="0"/>
              <a:t>: nedostatečné</a:t>
            </a:r>
            <a:r>
              <a:rPr lang="cs-CZ" sz="2000" b="1" dirty="0"/>
              <a:t>, ale i přílišné věnování se danému bodu </a:t>
            </a:r>
            <a:r>
              <a:rPr lang="cs-CZ" sz="2000" b="1" dirty="0" smtClean="0"/>
              <a:t>je žroutem </a:t>
            </a:r>
            <a:r>
              <a:rPr lang="cs-CZ" sz="2000" b="1" dirty="0"/>
              <a:t>času.</a:t>
            </a:r>
            <a:endParaRPr lang="cs-CZ" sz="2000" b="1" dirty="0" smtClean="0"/>
          </a:p>
          <a:p>
            <a:pPr marL="342900" indent="-342900">
              <a:buFont typeface="Wingdings" panose="05000000000000000000" pitchFamily="2" charset="2"/>
              <a:buChar char="ü"/>
            </a:pPr>
            <a:r>
              <a:rPr lang="cs-CZ" sz="2000" dirty="0" smtClean="0"/>
              <a:t>Psací </a:t>
            </a:r>
            <a:r>
              <a:rPr lang="cs-CZ" sz="2000" dirty="0"/>
              <a:t>stůl – pořádek na něm i v něm, ve skříních</a:t>
            </a:r>
          </a:p>
          <a:p>
            <a:pPr marL="342900" indent="-342900">
              <a:buFont typeface="Wingdings" panose="05000000000000000000" pitchFamily="2" charset="2"/>
              <a:buChar char="ü"/>
            </a:pPr>
            <a:r>
              <a:rPr lang="cs-CZ" sz="2000" dirty="0" smtClean="0"/>
              <a:t>Archivace </a:t>
            </a:r>
            <a:r>
              <a:rPr lang="cs-CZ" sz="2000" dirty="0"/>
              <a:t>dokumentů – papírová, počítačová</a:t>
            </a:r>
          </a:p>
          <a:p>
            <a:pPr marL="342900" indent="-342900">
              <a:buFont typeface="Wingdings" panose="05000000000000000000" pitchFamily="2" charset="2"/>
              <a:buChar char="ü"/>
            </a:pPr>
            <a:r>
              <a:rPr lang="cs-CZ" sz="2000" dirty="0" smtClean="0"/>
              <a:t>Email </a:t>
            </a:r>
            <a:r>
              <a:rPr lang="cs-CZ" sz="2000" dirty="0"/>
              <a:t>versus osobní kontakt</a:t>
            </a:r>
          </a:p>
          <a:p>
            <a:pPr marL="342900" indent="-342900">
              <a:buFont typeface="Wingdings" panose="05000000000000000000" pitchFamily="2" charset="2"/>
              <a:buChar char="ü"/>
            </a:pPr>
            <a:r>
              <a:rPr lang="cs-CZ" sz="2000" dirty="0" smtClean="0"/>
              <a:t>Telefonní </a:t>
            </a:r>
            <a:r>
              <a:rPr lang="cs-CZ" sz="2000" dirty="0"/>
              <a:t>či osobní konverzace</a:t>
            </a:r>
          </a:p>
          <a:p>
            <a:pPr marL="342900" indent="-342900">
              <a:buFont typeface="Wingdings" panose="05000000000000000000" pitchFamily="2" charset="2"/>
              <a:buChar char="ü"/>
            </a:pPr>
            <a:r>
              <a:rPr lang="cs-CZ" sz="2000" dirty="0" smtClean="0"/>
              <a:t>Cíle </a:t>
            </a:r>
            <a:r>
              <a:rPr lang="cs-CZ" sz="2000" dirty="0"/>
              <a:t>a priority, naplánované úkoly</a:t>
            </a:r>
          </a:p>
          <a:p>
            <a:pPr marL="342900" indent="-342900">
              <a:buFont typeface="Wingdings" panose="05000000000000000000" pitchFamily="2" charset="2"/>
              <a:buChar char="ü"/>
            </a:pPr>
            <a:r>
              <a:rPr lang="cs-CZ" sz="2000" dirty="0" smtClean="0"/>
              <a:t>Sběr </a:t>
            </a:r>
            <a:r>
              <a:rPr lang="cs-CZ" sz="2000" dirty="0"/>
              <a:t>informací</a:t>
            </a:r>
          </a:p>
          <a:p>
            <a:pPr marL="342900" indent="-342900">
              <a:buFont typeface="Wingdings" panose="05000000000000000000" pitchFamily="2" charset="2"/>
              <a:buChar char="ü"/>
            </a:pPr>
            <a:r>
              <a:rPr lang="cs-CZ" sz="2000" dirty="0" smtClean="0"/>
              <a:t>Porady</a:t>
            </a:r>
            <a:r>
              <a:rPr lang="cs-CZ" sz="2000" dirty="0"/>
              <a:t>, schůze – příprava, časové vymezení</a:t>
            </a:r>
          </a:p>
          <a:p>
            <a:pPr marL="342900" indent="-342900">
              <a:buFont typeface="Wingdings" panose="05000000000000000000" pitchFamily="2" charset="2"/>
              <a:buChar char="ü"/>
            </a:pPr>
            <a:r>
              <a:rPr lang="cs-CZ" sz="2000" dirty="0" err="1" smtClean="0"/>
              <a:t>Prokrastinace</a:t>
            </a:r>
            <a:r>
              <a:rPr lang="cs-CZ" sz="2000" dirty="0"/>
              <a:t>, sebekázeň, netrpělivost</a:t>
            </a:r>
          </a:p>
          <a:p>
            <a:pPr marL="342900" indent="-342900">
              <a:buFont typeface="Wingdings" panose="05000000000000000000" pitchFamily="2" charset="2"/>
              <a:buChar char="ü"/>
            </a:pPr>
            <a:r>
              <a:rPr lang="cs-CZ" sz="2000" dirty="0" smtClean="0"/>
              <a:t>Hlučné </a:t>
            </a:r>
            <a:r>
              <a:rPr lang="cs-CZ" sz="2000" dirty="0"/>
              <a:t>prostředí</a:t>
            </a:r>
          </a:p>
          <a:p>
            <a:pPr marL="342900" indent="-342900">
              <a:buFont typeface="Wingdings" panose="05000000000000000000" pitchFamily="2" charset="2"/>
              <a:buChar char="ü"/>
            </a:pPr>
            <a:r>
              <a:rPr lang="cs-CZ" sz="2000" dirty="0" smtClean="0"/>
              <a:t>Vyřizování </a:t>
            </a:r>
            <a:r>
              <a:rPr lang="cs-CZ" sz="2000" dirty="0"/>
              <a:t>osobních </a:t>
            </a:r>
            <a:r>
              <a:rPr lang="cs-CZ" sz="2000" dirty="0" smtClean="0"/>
              <a:t>záležitostí a Povídání </a:t>
            </a:r>
            <a:r>
              <a:rPr lang="cs-CZ" sz="2000" dirty="0"/>
              <a:t>s kolegy</a:t>
            </a:r>
          </a:p>
        </p:txBody>
      </p:sp>
    </p:spTree>
    <p:extLst>
      <p:ext uri="{BB962C8B-B14F-4D97-AF65-F5344CB8AC3E}">
        <p14:creationId xmlns:p14="http://schemas.microsoft.com/office/powerpoint/2010/main" val="423282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5. V zaměstnání</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Timemanagement</a:t>
            </a:r>
            <a:r>
              <a:rPr lang="cs-CZ" dirty="0"/>
              <a:t/>
            </a:r>
            <a:br>
              <a:rPr lang="cs-CZ" dirty="0"/>
            </a:br>
            <a:endParaRPr lang="cs-CZ" dirty="0"/>
          </a:p>
        </p:txBody>
      </p:sp>
      <p:sp>
        <p:nvSpPr>
          <p:cNvPr id="3" name="Obdélník 2"/>
          <p:cNvSpPr/>
          <p:nvPr/>
        </p:nvSpPr>
        <p:spPr>
          <a:xfrm>
            <a:off x="0" y="987574"/>
            <a:ext cx="9144000" cy="4093428"/>
          </a:xfrm>
          <a:prstGeom prst="rect">
            <a:avLst/>
          </a:prstGeom>
        </p:spPr>
        <p:txBody>
          <a:bodyPr wrap="square">
            <a:spAutoFit/>
          </a:bodyPr>
          <a:lstStyle/>
          <a:p>
            <a:pPr marL="342900" indent="-342900" algn="just">
              <a:buFont typeface="Wingdings" panose="05000000000000000000" pitchFamily="2" charset="2"/>
              <a:buChar char="q"/>
            </a:pPr>
            <a:r>
              <a:rPr lang="cs-CZ" sz="2000" dirty="0"/>
              <a:t>Člověk by se měl naučit rozpoznat své zloděje času a pokusit se je co nejvíce eliminovat. </a:t>
            </a:r>
            <a:endParaRPr lang="cs-CZ" sz="2000" dirty="0" smtClean="0"/>
          </a:p>
          <a:p>
            <a:pPr marL="342900" indent="-342900" algn="just">
              <a:buFont typeface="Wingdings" panose="05000000000000000000" pitchFamily="2" charset="2"/>
              <a:buChar char="q"/>
            </a:pPr>
            <a:r>
              <a:rPr lang="cs-CZ" sz="2000" dirty="0" smtClean="0"/>
              <a:t>Mezi </a:t>
            </a:r>
            <a:r>
              <a:rPr lang="cs-CZ" sz="2000" dirty="0"/>
              <a:t>nejčastější zloděje času patří nestanovené priority a cíle, neplánování, dělání příliš věcí najednou, neschopnost říci ne, vyrušování jinými lidmi, odkládání </a:t>
            </a:r>
            <a:r>
              <a:rPr lang="cs-CZ" sz="2000" dirty="0" smtClean="0"/>
              <a:t>atp.</a:t>
            </a:r>
          </a:p>
          <a:p>
            <a:pPr marL="342900" indent="-342900" algn="just">
              <a:buFont typeface="Wingdings" panose="05000000000000000000" pitchFamily="2" charset="2"/>
              <a:buChar char="q"/>
            </a:pPr>
            <a:r>
              <a:rPr lang="cs-CZ" sz="2000" b="1" dirty="0" smtClean="0"/>
              <a:t>Pravidla pro účinný </a:t>
            </a:r>
            <a:r>
              <a:rPr lang="cs-CZ" sz="2000" b="1" dirty="0" err="1" smtClean="0"/>
              <a:t>Timemanagement</a:t>
            </a:r>
            <a:r>
              <a:rPr lang="cs-CZ" sz="2000" b="1" dirty="0" smtClean="0"/>
              <a:t>:</a:t>
            </a:r>
          </a:p>
          <a:p>
            <a:pPr marL="342900" indent="-342900" algn="just">
              <a:buFont typeface="Wingdings" panose="05000000000000000000" pitchFamily="2" charset="2"/>
              <a:buChar char="ü"/>
            </a:pPr>
            <a:r>
              <a:rPr lang="it-IT" sz="2000" dirty="0"/>
              <a:t> Dělat věci podle stanovených </a:t>
            </a:r>
            <a:r>
              <a:rPr lang="it-IT" sz="2000" dirty="0" smtClean="0"/>
              <a:t>priorit</a:t>
            </a:r>
            <a:endParaRPr lang="cs-CZ" sz="2000" dirty="0" smtClean="0"/>
          </a:p>
          <a:p>
            <a:pPr marL="342900" indent="-342900" algn="just">
              <a:buFont typeface="Wingdings" panose="05000000000000000000" pitchFamily="2" charset="2"/>
              <a:buChar char="ü"/>
            </a:pPr>
            <a:r>
              <a:rPr lang="cs-CZ" sz="2000" dirty="0"/>
              <a:t> Delegování </a:t>
            </a:r>
            <a:r>
              <a:rPr lang="cs-CZ" sz="2000" dirty="0" smtClean="0"/>
              <a:t>povinností</a:t>
            </a:r>
          </a:p>
          <a:p>
            <a:pPr marL="342900" indent="-342900" algn="just">
              <a:buFont typeface="Wingdings" panose="05000000000000000000" pitchFamily="2" charset="2"/>
              <a:buChar char="ü"/>
            </a:pPr>
            <a:r>
              <a:rPr lang="cs-CZ" sz="2000" dirty="0"/>
              <a:t> Efektivně využívat </a:t>
            </a:r>
            <a:r>
              <a:rPr lang="cs-CZ" sz="2000" dirty="0" smtClean="0"/>
              <a:t>pomůcky</a:t>
            </a:r>
          </a:p>
          <a:p>
            <a:pPr marL="342900" indent="-342900" algn="just">
              <a:buFont typeface="Wingdings" panose="05000000000000000000" pitchFamily="2" charset="2"/>
              <a:buChar char="ü"/>
            </a:pPr>
            <a:r>
              <a:rPr lang="cs-CZ" sz="2000" dirty="0"/>
              <a:t>Systematické plánování </a:t>
            </a:r>
            <a:r>
              <a:rPr lang="cs-CZ" sz="2000" dirty="0" smtClean="0"/>
              <a:t>času</a:t>
            </a:r>
          </a:p>
          <a:p>
            <a:pPr marL="342900" indent="-342900" algn="just">
              <a:buFont typeface="Wingdings" panose="05000000000000000000" pitchFamily="2" charset="2"/>
              <a:buChar char="ü"/>
            </a:pPr>
            <a:r>
              <a:rPr lang="cs-CZ" sz="2000" dirty="0"/>
              <a:t>Umět říci </a:t>
            </a:r>
            <a:r>
              <a:rPr lang="cs-CZ" sz="2000" dirty="0" smtClean="0"/>
              <a:t>NE</a:t>
            </a:r>
          </a:p>
          <a:p>
            <a:pPr marL="342900" indent="-342900" algn="just">
              <a:buFont typeface="Wingdings" panose="05000000000000000000" pitchFamily="2" charset="2"/>
              <a:buChar char="ü"/>
            </a:pPr>
            <a:r>
              <a:rPr lang="cs-CZ" sz="2000" dirty="0"/>
              <a:t> </a:t>
            </a:r>
            <a:r>
              <a:rPr lang="cs-CZ" sz="2000" dirty="0" smtClean="0"/>
              <a:t>Informovanost</a:t>
            </a:r>
          </a:p>
          <a:p>
            <a:pPr marL="342900" indent="-342900" algn="just">
              <a:buFont typeface="Wingdings" panose="05000000000000000000" pitchFamily="2" charset="2"/>
              <a:buChar char="ü"/>
            </a:pPr>
            <a:r>
              <a:rPr lang="cs-CZ" sz="2000" dirty="0"/>
              <a:t>Rušivé vlivy </a:t>
            </a:r>
            <a:r>
              <a:rPr lang="cs-CZ" sz="2000" dirty="0" smtClean="0"/>
              <a:t>a časové rezervy (60% plán a 40% spontánní </a:t>
            </a:r>
            <a:r>
              <a:rPr lang="cs-CZ" sz="2000" dirty="0" err="1" smtClean="0"/>
              <a:t>prac</a:t>
            </a:r>
            <a:r>
              <a:rPr lang="cs-CZ" sz="2000" dirty="0" smtClean="0"/>
              <a:t>. Aktivity)</a:t>
            </a:r>
          </a:p>
          <a:p>
            <a:pPr marL="342900" indent="-342900" algn="just">
              <a:buFont typeface="Wingdings" panose="05000000000000000000" pitchFamily="2" charset="2"/>
              <a:buChar char="ü"/>
            </a:pPr>
            <a:endParaRPr lang="cs-CZ" sz="2000" dirty="0"/>
          </a:p>
        </p:txBody>
      </p:sp>
    </p:spTree>
    <p:extLst>
      <p:ext uri="{BB962C8B-B14F-4D97-AF65-F5344CB8AC3E}">
        <p14:creationId xmlns:p14="http://schemas.microsoft.com/office/powerpoint/2010/main" val="3956405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Kolektiv</a:t>
            </a:r>
            <a:r>
              <a:rPr lang="cs-CZ" dirty="0"/>
              <a:t/>
            </a:r>
            <a:br>
              <a:rPr lang="cs-CZ" dirty="0"/>
            </a:br>
            <a:endParaRPr lang="cs-CZ" dirty="0"/>
          </a:p>
        </p:txBody>
      </p:sp>
      <p:sp>
        <p:nvSpPr>
          <p:cNvPr id="3" name="Obdélník 2"/>
          <p:cNvSpPr/>
          <p:nvPr/>
        </p:nvSpPr>
        <p:spPr>
          <a:xfrm>
            <a:off x="0" y="987574"/>
            <a:ext cx="9144000" cy="3170099"/>
          </a:xfrm>
          <a:prstGeom prst="rect">
            <a:avLst/>
          </a:prstGeom>
        </p:spPr>
        <p:txBody>
          <a:bodyPr wrap="square">
            <a:spAutoFit/>
          </a:bodyPr>
          <a:lstStyle/>
          <a:p>
            <a:pPr marL="342900" indent="-342900" algn="just">
              <a:buFont typeface="Wingdings" panose="05000000000000000000" pitchFamily="2" charset="2"/>
              <a:buChar char="ü"/>
            </a:pPr>
            <a:r>
              <a:rPr lang="cs-CZ" sz="2000" dirty="0" err="1"/>
              <a:t>Teambuilding</a:t>
            </a:r>
            <a:r>
              <a:rPr lang="cs-CZ" sz="2000" dirty="0"/>
              <a:t> (spojení převzaté z angličtiny team= tým, </a:t>
            </a:r>
            <a:r>
              <a:rPr lang="cs-CZ" sz="2000" dirty="0" err="1"/>
              <a:t>building</a:t>
            </a:r>
            <a:r>
              <a:rPr lang="cs-CZ" sz="2000" dirty="0"/>
              <a:t>= budování tj. budování týmu</a:t>
            </a:r>
            <a:r>
              <a:rPr lang="cs-CZ" sz="2000" dirty="0" smtClean="0"/>
              <a:t>)</a:t>
            </a:r>
            <a:endParaRPr lang="cs-CZ" sz="2000" dirty="0"/>
          </a:p>
          <a:p>
            <a:pPr marL="342900" indent="-342900" algn="just">
              <a:buFont typeface="Wingdings" panose="05000000000000000000" pitchFamily="2" charset="2"/>
              <a:buChar char="ü"/>
            </a:pPr>
            <a:r>
              <a:rPr lang="cs-CZ" sz="2000" dirty="0"/>
              <a:t>Tři </a:t>
            </a:r>
            <a:r>
              <a:rPr lang="cs-CZ" sz="2000" dirty="0" err="1"/>
              <a:t>piliře</a:t>
            </a:r>
            <a:r>
              <a:rPr lang="cs-CZ" sz="2000" dirty="0"/>
              <a:t> </a:t>
            </a:r>
            <a:r>
              <a:rPr lang="cs-CZ" sz="2000" dirty="0" err="1"/>
              <a:t>teambuildingu</a:t>
            </a:r>
            <a:r>
              <a:rPr lang="cs-CZ" sz="2000" dirty="0"/>
              <a:t> = zážitek - zpětná vazba - nová </a:t>
            </a:r>
            <a:r>
              <a:rPr lang="cs-CZ" sz="2000" dirty="0" smtClean="0"/>
              <a:t>zkušenost</a:t>
            </a:r>
            <a:endParaRPr lang="cs-CZ" sz="2000" dirty="0"/>
          </a:p>
          <a:p>
            <a:pPr marL="342900" indent="-342900" algn="just">
              <a:buFont typeface="Wingdings" panose="05000000000000000000" pitchFamily="2" charset="2"/>
              <a:buChar char="ü"/>
            </a:pPr>
            <a:r>
              <a:rPr lang="cs-CZ" sz="2000" dirty="0"/>
              <a:t>Jedná se o vzdělání v podobě zážitku. </a:t>
            </a:r>
            <a:endParaRPr lang="cs-CZ" sz="2000" dirty="0" smtClean="0"/>
          </a:p>
          <a:p>
            <a:pPr marL="342900" indent="-342900" algn="just">
              <a:buFont typeface="Wingdings" panose="05000000000000000000" pitchFamily="2" charset="2"/>
              <a:buChar char="ü"/>
            </a:pPr>
            <a:r>
              <a:rPr lang="cs-CZ" sz="2000" dirty="0" smtClean="0"/>
              <a:t>Společně </a:t>
            </a:r>
            <a:r>
              <a:rPr lang="cs-CZ" sz="2000" dirty="0"/>
              <a:t>vyřešit netradiční úkoly, snažit se překonat výzvy. </a:t>
            </a:r>
            <a:endParaRPr lang="cs-CZ" sz="2000" dirty="0" smtClean="0"/>
          </a:p>
          <a:p>
            <a:pPr marL="342900" indent="-342900" algn="just">
              <a:buFont typeface="Wingdings" panose="05000000000000000000" pitchFamily="2" charset="2"/>
              <a:buChar char="ü"/>
            </a:pPr>
            <a:r>
              <a:rPr lang="cs-CZ" sz="2000" dirty="0" smtClean="0"/>
              <a:t>Připravené </a:t>
            </a:r>
            <a:r>
              <a:rPr lang="cs-CZ" sz="2000" dirty="0"/>
              <a:t>aktivity se nejčastěji odehrávají venku v přírodě. Nejenže se snaží odpoutat pracovníky od pracovního stereotypu, ale hlavním cílem je získat motivaci pro práci v kolektivu formou jer. </a:t>
            </a:r>
            <a:endParaRPr lang="cs-CZ" sz="2000" dirty="0" smtClean="0"/>
          </a:p>
          <a:p>
            <a:pPr marL="342900" indent="-342900" algn="just">
              <a:buFont typeface="Wingdings" panose="05000000000000000000" pitchFamily="2" charset="2"/>
              <a:buChar char="ü"/>
            </a:pPr>
            <a:r>
              <a:rPr lang="cs-CZ" sz="2000" dirty="0" smtClean="0"/>
              <a:t>Pomáhá </a:t>
            </a:r>
            <a:r>
              <a:rPr lang="cs-CZ" sz="2000" dirty="0"/>
              <a:t>nám zlepšit pracovní výkon a podpořit vzájemnou spolupráci </a:t>
            </a:r>
            <a:r>
              <a:rPr lang="cs-CZ" sz="2000" dirty="0" smtClean="0"/>
              <a:t>zúčastněných.</a:t>
            </a:r>
          </a:p>
          <a:p>
            <a:pPr marL="342900"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8437462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Kolektiv</a:t>
            </a:r>
            <a:r>
              <a:rPr lang="cs-CZ" dirty="0"/>
              <a:t/>
            </a:r>
            <a:br>
              <a:rPr lang="cs-CZ" dirty="0"/>
            </a:br>
            <a:endParaRPr lang="cs-CZ" dirty="0"/>
          </a:p>
        </p:txBody>
      </p:sp>
      <p:sp>
        <p:nvSpPr>
          <p:cNvPr id="3" name="Obdélník 2"/>
          <p:cNvSpPr/>
          <p:nvPr/>
        </p:nvSpPr>
        <p:spPr>
          <a:xfrm>
            <a:off x="0" y="987574"/>
            <a:ext cx="9144000" cy="3785652"/>
          </a:xfrm>
          <a:prstGeom prst="rect">
            <a:avLst/>
          </a:prstGeom>
        </p:spPr>
        <p:txBody>
          <a:bodyPr wrap="square">
            <a:spAutoFit/>
          </a:bodyPr>
          <a:lstStyle/>
          <a:p>
            <a:pPr marL="342900" indent="-342900">
              <a:buFont typeface="Wingdings" panose="05000000000000000000" pitchFamily="2" charset="2"/>
              <a:buChar char="q"/>
            </a:pPr>
            <a:endParaRPr lang="cs-CZ" sz="2000" dirty="0"/>
          </a:p>
          <a:p>
            <a:pPr marL="342900" indent="-342900">
              <a:buFont typeface="Wingdings" panose="05000000000000000000" pitchFamily="2" charset="2"/>
              <a:buChar char="q"/>
            </a:pPr>
            <a:r>
              <a:rPr lang="cs-CZ" sz="2000" b="1" dirty="0" err="1"/>
              <a:t>Teambuildingové</a:t>
            </a:r>
            <a:r>
              <a:rPr lang="cs-CZ" sz="2000" b="1" dirty="0"/>
              <a:t> akce rozlišujeme do několika akcí:</a:t>
            </a:r>
          </a:p>
          <a:p>
            <a:pPr marL="342900" indent="-342900">
              <a:buFont typeface="Wingdings" panose="05000000000000000000" pitchFamily="2" charset="2"/>
              <a:buChar char="q"/>
            </a:pPr>
            <a:endParaRPr lang="cs-CZ" sz="2000" dirty="0"/>
          </a:p>
          <a:p>
            <a:pPr marL="342900" indent="-342900" algn="just">
              <a:buFont typeface="Wingdings" panose="05000000000000000000" pitchFamily="2" charset="2"/>
              <a:buChar char="ü"/>
            </a:pPr>
            <a:r>
              <a:rPr lang="cs-CZ" sz="2000" dirty="0" err="1"/>
              <a:t>Fun</a:t>
            </a:r>
            <a:r>
              <a:rPr lang="cs-CZ" sz="2000" dirty="0"/>
              <a:t> / </a:t>
            </a:r>
            <a:r>
              <a:rPr lang="cs-CZ" sz="2000" dirty="0" err="1"/>
              <a:t>Event</a:t>
            </a:r>
            <a:r>
              <a:rPr lang="cs-CZ" sz="2000" dirty="0"/>
              <a:t> je program, který umožní svým účastníkům zprostředkovat nevšední zážitek založený na zábavě a odreagování se od běžného pracovního života. </a:t>
            </a:r>
            <a:endParaRPr lang="cs-CZ" sz="2000" dirty="0" smtClean="0"/>
          </a:p>
          <a:p>
            <a:pPr marL="342900" indent="-342900" algn="just">
              <a:buFont typeface="Wingdings" panose="05000000000000000000" pitchFamily="2" charset="2"/>
              <a:buChar char="ü"/>
            </a:pPr>
            <a:r>
              <a:rPr lang="cs-CZ" sz="2000" dirty="0" err="1"/>
              <a:t>Teamspirit</a:t>
            </a:r>
            <a:r>
              <a:rPr lang="cs-CZ" sz="2000" dirty="0"/>
              <a:t> je tzv. zábava s přidanou hodnotou. Program je vhodný pro menší skupiny, celé pracovní týmy i kompletní firemní strukturu. Snažíme se jim uskutečnit neobvyklý, nevšední zážitek různými dynamickými programy např. adrenalinové sporty. </a:t>
            </a:r>
            <a:endParaRPr lang="cs-CZ" sz="2000" dirty="0" smtClean="0"/>
          </a:p>
          <a:p>
            <a:pPr marL="342900" indent="-342900" algn="just">
              <a:buFont typeface="Wingdings" panose="05000000000000000000" pitchFamily="2" charset="2"/>
              <a:buChar char="ü"/>
            </a:pPr>
            <a:r>
              <a:rPr lang="cs-CZ" sz="2000" dirty="0" err="1"/>
              <a:t>Teambuilding</a:t>
            </a:r>
            <a:r>
              <a:rPr lang="cs-CZ" sz="2000" dirty="0"/>
              <a:t> cílem je systematické budování a rozvoj týmu. Snaží se ho neustále vést ke zlepšení jeho výkonu. Organizátoři mají sestavený přesný program, který nutí ostatní k vzájemné spolupráci</a:t>
            </a:r>
          </a:p>
        </p:txBody>
      </p:sp>
    </p:spTree>
    <p:extLst>
      <p:ext uri="{BB962C8B-B14F-4D97-AF65-F5344CB8AC3E}">
        <p14:creationId xmlns:p14="http://schemas.microsoft.com/office/powerpoint/2010/main" val="26120141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Kolektiv</a:t>
            </a:r>
            <a:r>
              <a:rPr lang="cs-CZ" dirty="0"/>
              <a:t/>
            </a:r>
            <a:br>
              <a:rPr lang="cs-CZ" dirty="0"/>
            </a:br>
            <a:endParaRPr lang="cs-CZ" dirty="0"/>
          </a:p>
        </p:txBody>
      </p:sp>
      <p:sp>
        <p:nvSpPr>
          <p:cNvPr id="3" name="Obdélník 2"/>
          <p:cNvSpPr/>
          <p:nvPr/>
        </p:nvSpPr>
        <p:spPr>
          <a:xfrm>
            <a:off x="0" y="915566"/>
            <a:ext cx="9144000" cy="3785652"/>
          </a:xfrm>
          <a:prstGeom prst="rect">
            <a:avLst/>
          </a:prstGeom>
        </p:spPr>
        <p:txBody>
          <a:bodyPr wrap="square">
            <a:spAutoFit/>
          </a:bodyPr>
          <a:lstStyle/>
          <a:p>
            <a:pPr marL="342900" indent="-342900" algn="just">
              <a:buFont typeface="Wingdings" panose="05000000000000000000" pitchFamily="2" charset="2"/>
              <a:buChar char="ü"/>
            </a:pPr>
            <a:r>
              <a:rPr lang="cs-CZ" sz="2000" dirty="0" err="1"/>
              <a:t>Teamwork</a:t>
            </a:r>
            <a:r>
              <a:rPr lang="cs-CZ" sz="2000" dirty="0"/>
              <a:t> je zefektivnění spolupráce týmu. Hlavním cílem je zmapovat charakteristické rysy fungování pracovní skupiny, připomenout hlavní principy efektivní spolupráce, dosažení žádoucích změn chování, případně i posun v postojích, řešení konfliktů</a:t>
            </a:r>
            <a:r>
              <a:rPr lang="cs-CZ" sz="2000" dirty="0" smtClean="0"/>
              <a:t>.</a:t>
            </a:r>
          </a:p>
          <a:p>
            <a:pPr marL="342900" indent="-342900" algn="just">
              <a:buFont typeface="Wingdings" panose="05000000000000000000" pitchFamily="2" charset="2"/>
              <a:buChar char="q"/>
            </a:pPr>
            <a:r>
              <a:rPr lang="cs-CZ" sz="2000" i="1" dirty="0"/>
              <a:t>Bariéry </a:t>
            </a:r>
            <a:r>
              <a:rPr lang="cs-CZ" sz="2000" i="1" dirty="0" err="1" smtClean="0"/>
              <a:t>teambuildingu</a:t>
            </a:r>
            <a:endParaRPr lang="cs-CZ" sz="2000" dirty="0"/>
          </a:p>
          <a:p>
            <a:pPr marL="342900" indent="-342900" algn="just">
              <a:buFont typeface="Wingdings" panose="05000000000000000000" pitchFamily="2" charset="2"/>
              <a:buChar char="ü"/>
            </a:pPr>
            <a:r>
              <a:rPr lang="cs-CZ" sz="2000" dirty="0"/>
              <a:t>    Neadekvátní očekávání - snažte se pochopit, že se vše nezmění za jeden den výcviku. </a:t>
            </a:r>
            <a:endParaRPr lang="cs-CZ" sz="2000" dirty="0" smtClean="0"/>
          </a:p>
          <a:p>
            <a:pPr marL="342900" indent="-342900" algn="just">
              <a:buFont typeface="Wingdings" panose="05000000000000000000" pitchFamily="2" charset="2"/>
              <a:buChar char="ü"/>
            </a:pPr>
            <a:r>
              <a:rPr lang="cs-CZ" sz="2000" dirty="0" smtClean="0"/>
              <a:t>Nejasné </a:t>
            </a:r>
            <a:r>
              <a:rPr lang="cs-CZ" sz="2000" dirty="0"/>
              <a:t>cíle - před zahájením si stanovte co očekáváte od výsledku akce. </a:t>
            </a:r>
          </a:p>
          <a:p>
            <a:pPr marL="342900" indent="-342900" algn="just">
              <a:buFont typeface="Wingdings" panose="05000000000000000000" pitchFamily="2" charset="2"/>
              <a:buChar char="ü"/>
            </a:pPr>
            <a:r>
              <a:rPr lang="cs-CZ" sz="2000" dirty="0"/>
              <a:t>    Nízká motivace - výsledný efekt se odráží od motivace účastníků.</a:t>
            </a:r>
          </a:p>
          <a:p>
            <a:pPr marL="342900" indent="-342900" algn="just">
              <a:buFont typeface="Wingdings" panose="05000000000000000000" pitchFamily="2" charset="2"/>
              <a:buChar char="ü"/>
            </a:pPr>
            <a:r>
              <a:rPr lang="cs-CZ" sz="2000" dirty="0"/>
              <a:t>    Počet účastníků - optimální počet zúčastněných osob je 8-12. Pro větší skupiny se nedoporučuje využívat tuto metodu. </a:t>
            </a:r>
            <a:r>
              <a:rPr lang="cs-CZ" sz="2000" dirty="0" smtClean="0"/>
              <a:t>(jinak využít </a:t>
            </a:r>
            <a:r>
              <a:rPr lang="cs-CZ" sz="2000" dirty="0" err="1" smtClean="0"/>
              <a:t>Fun</a:t>
            </a:r>
            <a:r>
              <a:rPr lang="cs-CZ" sz="2000" dirty="0" smtClean="0"/>
              <a:t> </a:t>
            </a:r>
            <a:r>
              <a:rPr lang="cs-CZ" sz="2000" dirty="0" err="1"/>
              <a:t>event</a:t>
            </a:r>
            <a:r>
              <a:rPr lang="cs-CZ" sz="2000" dirty="0"/>
              <a:t> nebo </a:t>
            </a:r>
            <a:r>
              <a:rPr lang="cs-CZ" sz="2000" dirty="0" err="1"/>
              <a:t>teamspiritovaný</a:t>
            </a:r>
            <a:r>
              <a:rPr lang="cs-CZ" sz="2000" dirty="0"/>
              <a:t> </a:t>
            </a:r>
            <a:r>
              <a:rPr lang="cs-CZ" sz="2000" dirty="0" smtClean="0"/>
              <a:t>program</a:t>
            </a:r>
            <a:r>
              <a:rPr lang="cs-CZ" sz="2000" dirty="0"/>
              <a:t>)</a:t>
            </a:r>
          </a:p>
        </p:txBody>
      </p:sp>
    </p:spTree>
    <p:extLst>
      <p:ext uri="{BB962C8B-B14F-4D97-AF65-F5344CB8AC3E}">
        <p14:creationId xmlns:p14="http://schemas.microsoft.com/office/powerpoint/2010/main" val="546343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200" dirty="0"/>
              <a:t>KAJZAR, P., 2013. Společenský protokol. Karviná: SU </a:t>
            </a:r>
            <a:r>
              <a:rPr lang="cs-CZ" sz="2200" dirty="0" smtClean="0"/>
              <a:t>OPF.</a:t>
            </a:r>
            <a:endParaRPr lang="cs-CZ" sz="2200" dirty="0"/>
          </a:p>
          <a:p>
            <a:pPr marL="285750" indent="-285750" algn="just">
              <a:buFont typeface="Wingdings" panose="05000000000000000000" pitchFamily="2" charset="2"/>
              <a:buChar char="q"/>
            </a:pPr>
            <a:r>
              <a:rPr lang="cs-CZ" sz="2200" dirty="0" smtClean="0"/>
              <a:t>MATHÉ</a:t>
            </a:r>
            <a:r>
              <a:rPr lang="cs-CZ" sz="2200" dirty="0"/>
              <a:t>,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r>
              <a:rPr lang="cs-CZ" sz="2200" dirty="0" smtClean="0"/>
              <a:t>.</a:t>
            </a:r>
          </a:p>
          <a:p>
            <a:pPr marL="285750" indent="-285750" algn="just">
              <a:buFont typeface="Wingdings" panose="05000000000000000000" pitchFamily="2" charset="2"/>
              <a:buChar char="q"/>
            </a:pPr>
            <a:r>
              <a:rPr lang="cs-CZ" sz="2200" dirty="0"/>
              <a:t>ŠPAČEK, L, 2008. Nová velká kniha etikety. Praha:	Mladá fronta. ISBN 978-80-204-1954-5</a:t>
            </a:r>
            <a:r>
              <a:rPr lang="cs-CZ" sz="2200" dirty="0" smtClean="0"/>
              <a:t>.</a:t>
            </a: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Ucházíme se o zaměstnání</a:t>
            </a:r>
            <a:r>
              <a:rPr lang="cs-CZ" dirty="0"/>
              <a:t/>
            </a:r>
            <a:br>
              <a:rPr lang="cs-CZ" dirty="0"/>
            </a:br>
            <a:endParaRPr lang="cs-CZ" dirty="0"/>
          </a:p>
        </p:txBody>
      </p:sp>
      <p:sp>
        <p:nvSpPr>
          <p:cNvPr id="4" name="Obdélník 3"/>
          <p:cNvSpPr/>
          <p:nvPr/>
        </p:nvSpPr>
        <p:spPr>
          <a:xfrm>
            <a:off x="31988" y="1059582"/>
            <a:ext cx="8932500" cy="2669962"/>
          </a:xfrm>
          <a:prstGeom prst="rect">
            <a:avLst/>
          </a:prstGeom>
        </p:spPr>
        <p:txBody>
          <a:bodyPr wrap="square">
            <a:spAutoFit/>
          </a:bodyPr>
          <a:lstStyle/>
          <a:p>
            <a:pPr algn="just">
              <a:spcBef>
                <a:spcPts val="600"/>
              </a:spcBef>
              <a:spcAft>
                <a:spcPts val="450"/>
              </a:spcAft>
            </a:pPr>
            <a:r>
              <a:rPr lang="cs-CZ" sz="2000" dirty="0">
                <a:latin typeface="Times New Roman" panose="02020603050405020304" pitchFamily="18" charset="0"/>
                <a:ea typeface="Calibri" panose="020F0502020204030204" pitchFamily="34" charset="0"/>
              </a:rPr>
              <a:t>Přechod ze školy do zaměstnání je jeden  z nejtěžších přechodů v lidském </a:t>
            </a:r>
            <a:r>
              <a:rPr lang="cs-CZ" sz="2000" dirty="0" smtClean="0">
                <a:latin typeface="Times New Roman" panose="02020603050405020304" pitchFamily="18" charset="0"/>
                <a:ea typeface="Calibri" panose="020F0502020204030204" pitchFamily="34" charset="0"/>
              </a:rPr>
              <a:t>životě:</a:t>
            </a: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I v těch ekonomicky nejlepších letech je přechod ze školy do práce složitý proces, na který mají vliv takové proměnné jako </a:t>
            </a:r>
            <a:r>
              <a:rPr lang="cs-CZ" sz="2000" b="1" dirty="0" smtClean="0">
                <a:latin typeface="Times New Roman" panose="02020603050405020304" pitchFamily="18" charset="0"/>
                <a:ea typeface="Calibri" panose="020F0502020204030204" pitchFamily="34" charset="0"/>
              </a:rPr>
              <a:t>délka a kvalita získaného vzdělání</a:t>
            </a:r>
            <a:r>
              <a:rPr lang="cs-CZ" sz="2000" dirty="0" smtClean="0">
                <a:latin typeface="Times New Roman" panose="02020603050405020304" pitchFamily="18" charset="0"/>
                <a:ea typeface="Calibri" panose="020F0502020204030204" pitchFamily="34" charset="0"/>
              </a:rPr>
              <a:t>, </a:t>
            </a:r>
            <a:r>
              <a:rPr lang="cs-CZ" sz="2000" b="1" dirty="0" smtClean="0">
                <a:latin typeface="Times New Roman" panose="02020603050405020304" pitchFamily="18" charset="0"/>
                <a:ea typeface="Calibri" panose="020F0502020204030204" pitchFamily="34" charset="0"/>
              </a:rPr>
              <a:t>národní tradice, trh práce, ekonomické podmínky a demografie. </a:t>
            </a:r>
            <a:endParaRPr lang="cs-CZ" sz="2000" dirty="0" smtClean="0">
              <a:latin typeface="Times New Roman" panose="02020603050405020304" pitchFamily="18" charset="0"/>
              <a:ea typeface="Calibri" panose="020F0502020204030204" pitchFamily="34" charset="0"/>
            </a:endParaRPr>
          </a:p>
          <a:p>
            <a:pPr marL="342900" lvl="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V </a:t>
            </a:r>
            <a:r>
              <a:rPr lang="cs-CZ" sz="2000" dirty="0">
                <a:latin typeface="Times New Roman" panose="02020603050405020304" pitchFamily="18" charset="0"/>
                <a:ea typeface="Calibri" panose="020F0502020204030204" pitchFamily="34" charset="0"/>
              </a:rPr>
              <a:t>období hospodářské recese </a:t>
            </a:r>
            <a:r>
              <a:rPr lang="cs-CZ" sz="2000" b="1" dirty="0">
                <a:latin typeface="Times New Roman" panose="02020603050405020304" pitchFamily="18" charset="0"/>
                <a:ea typeface="Calibri" panose="020F0502020204030204" pitchFamily="34" charset="0"/>
              </a:rPr>
              <a:t>je rozumné investovat do vzdělávání</a:t>
            </a:r>
            <a:r>
              <a:rPr lang="cs-CZ" sz="2000" dirty="0">
                <a:latin typeface="Times New Roman" panose="02020603050405020304" pitchFamily="18" charset="0"/>
                <a:ea typeface="Calibri" panose="020F0502020204030204" pitchFamily="34" charset="0"/>
              </a:rPr>
              <a:t>. </a:t>
            </a:r>
          </a:p>
          <a:p>
            <a:pPr marL="342900" lvl="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Ke zlepšení postavení mladých lidí na trhu práce je </a:t>
            </a:r>
            <a:r>
              <a:rPr lang="cs-CZ" sz="2000" b="1" dirty="0">
                <a:latin typeface="Times New Roman" panose="02020603050405020304" pitchFamily="18" charset="0"/>
                <a:ea typeface="Calibri" panose="020F0502020204030204" pitchFamily="34" charset="0"/>
              </a:rPr>
              <a:t>třeba ideálně skloubit sociální politiku, politiku zaměstnanosti a politiku vzdělávací.</a:t>
            </a:r>
            <a:endParaRPr lang="cs-CZ"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Ucházíme se o zaměstnání</a:t>
            </a:r>
            <a:r>
              <a:rPr lang="cs-CZ" dirty="0"/>
              <a:t/>
            </a:r>
            <a:br>
              <a:rPr lang="cs-CZ" dirty="0"/>
            </a:br>
            <a:endParaRPr lang="cs-CZ" dirty="0"/>
          </a:p>
        </p:txBody>
      </p:sp>
      <p:sp>
        <p:nvSpPr>
          <p:cNvPr id="2" name="Obdélník 1"/>
          <p:cNvSpPr/>
          <p:nvPr/>
        </p:nvSpPr>
        <p:spPr>
          <a:xfrm>
            <a:off x="11540" y="1131590"/>
            <a:ext cx="8885584" cy="3683060"/>
          </a:xfrm>
          <a:prstGeom prst="rect">
            <a:avLst/>
          </a:prstGeom>
        </p:spPr>
        <p:txBody>
          <a:bodyPr wrap="square">
            <a:spAutoFit/>
          </a:bodyPr>
          <a:lstStyle/>
          <a:p>
            <a:pPr algn="just">
              <a:spcBef>
                <a:spcPts val="600"/>
              </a:spcBef>
              <a:spcAft>
                <a:spcPts val="0"/>
              </a:spcAft>
            </a:pPr>
            <a:r>
              <a:rPr lang="cs-CZ" dirty="0">
                <a:latin typeface="Times New Roman" panose="02020603050405020304" pitchFamily="18" charset="0"/>
                <a:ea typeface="Calibri" panose="020F0502020204030204" pitchFamily="34" charset="0"/>
              </a:rPr>
              <a:t>Pro absolventy je odchod ze školy a první uplatnění se na trhu práce zásadním životním okamžikem. Úspěšné zahájení pracovní dráhy je přitom ovlivněno mnoha aspekty: </a:t>
            </a:r>
          </a:p>
          <a:p>
            <a:pPr marL="342900" lvl="0" indent="-342900" algn="just">
              <a:spcBef>
                <a:spcPts val="600"/>
              </a:spcBef>
              <a:spcAft>
                <a:spcPts val="69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aktuální situací na trhu práce, </a:t>
            </a:r>
          </a:p>
          <a:p>
            <a:pPr marL="342900" lvl="0" indent="-342900" algn="just">
              <a:spcBef>
                <a:spcPts val="600"/>
              </a:spcBef>
              <a:spcAft>
                <a:spcPts val="69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získanými znalostmi a dovednostmi, </a:t>
            </a:r>
          </a:p>
          <a:p>
            <a:pPr marL="342900" lvl="0" indent="-342900" algn="just">
              <a:spcBef>
                <a:spcPts val="600"/>
              </a:spcBef>
              <a:spcAft>
                <a:spcPts val="69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perspektivností absolvovaného oboru, </a:t>
            </a:r>
          </a:p>
          <a:p>
            <a:pPr marL="342900" lvl="0" indent="-342900" algn="just">
              <a:spcBef>
                <a:spcPts val="600"/>
              </a:spcBef>
              <a:spcAft>
                <a:spcPts val="69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zájmem zaměstnavatelů, </a:t>
            </a:r>
          </a:p>
          <a:p>
            <a:pPr marL="342900" lvl="0" indent="-342900" algn="just">
              <a:spcBef>
                <a:spcPts val="600"/>
              </a:spcBef>
              <a:spcAft>
                <a:spcPts val="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strategiemi hledání prvního zaměstnání – </a:t>
            </a:r>
            <a:r>
              <a:rPr lang="cs-CZ" b="1" dirty="0">
                <a:latin typeface="Times New Roman" panose="02020603050405020304" pitchFamily="18" charset="0"/>
                <a:ea typeface="Calibri" panose="020F0502020204030204" pitchFamily="34" charset="0"/>
              </a:rPr>
              <a:t>formální způsob</a:t>
            </a:r>
            <a:r>
              <a:rPr lang="cs-CZ" dirty="0">
                <a:latin typeface="Times New Roman" panose="02020603050405020304" pitchFamily="18" charset="0"/>
                <a:ea typeface="Calibri" panose="020F0502020204030204" pitchFamily="34" charset="0"/>
              </a:rPr>
              <a:t> (úřady práce, inzeráty v novinách, internet, personální agentury) a </a:t>
            </a:r>
            <a:r>
              <a:rPr lang="cs-CZ" b="1" dirty="0">
                <a:latin typeface="Times New Roman" panose="02020603050405020304" pitchFamily="18" charset="0"/>
                <a:ea typeface="Calibri" panose="020F0502020204030204" pitchFamily="34" charset="0"/>
              </a:rPr>
              <a:t>neformální způsob</a:t>
            </a:r>
            <a:r>
              <a:rPr lang="cs-CZ" dirty="0">
                <a:latin typeface="Times New Roman" panose="02020603050405020304" pitchFamily="18" charset="0"/>
                <a:ea typeface="Calibri" panose="020F0502020204030204" pitchFamily="34" charset="0"/>
              </a:rPr>
              <a:t> (absolventi nacházejí  práci za pomocí příbuzných a stále více  prostřednictvím svých sociálních sítí)</a:t>
            </a:r>
          </a:p>
          <a:p>
            <a:pPr algn="just">
              <a:spcBef>
                <a:spcPts val="600"/>
              </a:spcBef>
              <a:spcAft>
                <a:spcPts val="450"/>
              </a:spcAft>
            </a:pPr>
            <a:r>
              <a:rPr lang="cs-CZ" b="1" dirty="0">
                <a:latin typeface="Times New Roman" panose="02020603050405020304" pitchFamily="18" charset="0"/>
                <a:ea typeface="Calibri" panose="020F0502020204030204" pitchFamily="34" charset="0"/>
              </a:rPr>
              <a:t> </a:t>
            </a: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79201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
            </a:r>
            <a:br>
              <a:rPr lang="cs-CZ" dirty="0"/>
            </a:br>
            <a:endParaRPr lang="cs-CZ" dirty="0"/>
          </a:p>
        </p:txBody>
      </p:sp>
      <p:sp>
        <p:nvSpPr>
          <p:cNvPr id="3" name="Obdélník 2"/>
          <p:cNvSpPr/>
          <p:nvPr/>
        </p:nvSpPr>
        <p:spPr>
          <a:xfrm>
            <a:off x="0" y="987574"/>
            <a:ext cx="8964488" cy="4093428"/>
          </a:xfrm>
          <a:prstGeom prst="rect">
            <a:avLst/>
          </a:prstGeom>
        </p:spPr>
        <p:txBody>
          <a:bodyPr wrap="square">
            <a:spAutoFit/>
          </a:bodyPr>
          <a:lstStyle/>
          <a:p>
            <a:pPr marL="342900" indent="-342900" algn="just">
              <a:buFont typeface="Wingdings" panose="05000000000000000000" pitchFamily="2" charset="2"/>
              <a:buChar char="q"/>
            </a:pPr>
            <a:r>
              <a:rPr lang="cs-CZ" sz="2000" dirty="0"/>
              <a:t>Hledání nového pracovního uplatnění by měl uchazeč chápat jako své dočasné zaměstnání, jako práci samu o sobě. Ucházíte-li se o zaměstnání, prodáváte svou kvalifikaci, své znalosti, dovednosti a schopnosti. </a:t>
            </a:r>
            <a:endParaRPr lang="cs-CZ" sz="2000" dirty="0" smtClean="0"/>
          </a:p>
          <a:p>
            <a:pPr marL="342900" indent="-342900" algn="just">
              <a:buFont typeface="Wingdings" panose="05000000000000000000" pitchFamily="2" charset="2"/>
              <a:buChar char="q"/>
            </a:pPr>
            <a:r>
              <a:rPr lang="cs-CZ" sz="2000" b="1" dirty="0"/>
              <a:t>A kde hledat rady, informace o pracovních místech? </a:t>
            </a:r>
          </a:p>
          <a:p>
            <a:pPr algn="just"/>
            <a:r>
              <a:rPr lang="cs-CZ" sz="2000" dirty="0"/>
              <a:t>•	Asi nejvíce po ruce jsou vaši stávající či bývalí spolužáci a kolegové a jejich osobní zkušenost</a:t>
            </a:r>
            <a:r>
              <a:rPr lang="cs-CZ" sz="2000" dirty="0" smtClean="0"/>
              <a:t>.</a:t>
            </a:r>
          </a:p>
          <a:p>
            <a:pPr algn="just"/>
            <a:r>
              <a:rPr lang="cs-CZ" sz="2000" dirty="0"/>
              <a:t>•	Zdroj, na který se z věcného hlediska můžete spolehnout, jsou webové stránky jednotlivých firem. </a:t>
            </a:r>
            <a:endParaRPr lang="cs-CZ" sz="2000" dirty="0" smtClean="0"/>
          </a:p>
          <a:p>
            <a:pPr algn="just"/>
            <a:r>
              <a:rPr lang="cs-CZ" sz="2000" dirty="0"/>
              <a:t>•	Míříte-li ještě dále a rozhodnete se podat přihlášku do zahraničí, pak můžete očekávat, že mezinárodní firmy většinou mívají podobné, či dokonce zcela shodné náborové strategie i v rámci regionu a na celosvětové úrovni. </a:t>
            </a:r>
          </a:p>
          <a:p>
            <a:pPr marL="342900" indent="-342900" algn="just">
              <a:buFont typeface="Wingdings" panose="05000000000000000000" pitchFamily="2" charset="2"/>
              <a:buChar char="ü"/>
            </a:pPr>
            <a:endParaRPr lang="cs-CZ" sz="2000" dirty="0" smtClean="0"/>
          </a:p>
          <a:p>
            <a:pPr marL="342900" indent="-342900" algn="just">
              <a:buFont typeface="Wingdings" panose="05000000000000000000" pitchFamily="2" charset="2"/>
              <a:buChar char="q"/>
            </a:pPr>
            <a:endParaRPr lang="cs-CZ" sz="2000" dirty="0"/>
          </a:p>
        </p:txBody>
      </p:sp>
      <p:sp>
        <p:nvSpPr>
          <p:cNvPr id="2" name="Obdélník 1"/>
          <p:cNvSpPr/>
          <p:nvPr/>
        </p:nvSpPr>
        <p:spPr>
          <a:xfrm>
            <a:off x="324595" y="294370"/>
            <a:ext cx="3453189" cy="461665"/>
          </a:xfrm>
          <a:prstGeom prst="rect">
            <a:avLst/>
          </a:prstGeom>
        </p:spPr>
        <p:txBody>
          <a:bodyPr wrap="none">
            <a:spAutoFit/>
          </a:bodyPr>
          <a:lstStyle/>
          <a:p>
            <a:r>
              <a:rPr lang="cs-CZ" sz="2400" dirty="0"/>
              <a:t>Ucházíme se o zaměstnání</a:t>
            </a:r>
          </a:p>
        </p:txBody>
      </p:sp>
    </p:spTree>
    <p:extLst>
      <p:ext uri="{BB962C8B-B14F-4D97-AF65-F5344CB8AC3E}">
        <p14:creationId xmlns:p14="http://schemas.microsoft.com/office/powerpoint/2010/main" val="4094346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
            </a:r>
            <a:br>
              <a:rPr lang="cs-CZ" dirty="0"/>
            </a:br>
            <a:endParaRPr lang="cs-CZ" dirty="0"/>
          </a:p>
        </p:txBody>
      </p:sp>
      <p:sp>
        <p:nvSpPr>
          <p:cNvPr id="3" name="Obdélník 2"/>
          <p:cNvSpPr/>
          <p:nvPr/>
        </p:nvSpPr>
        <p:spPr>
          <a:xfrm>
            <a:off x="0" y="987574"/>
            <a:ext cx="8964488" cy="2862322"/>
          </a:xfrm>
          <a:prstGeom prst="rect">
            <a:avLst/>
          </a:prstGeom>
        </p:spPr>
        <p:txBody>
          <a:bodyPr wrap="square">
            <a:spAutoFit/>
          </a:bodyPr>
          <a:lstStyle/>
          <a:p>
            <a:pPr algn="just"/>
            <a:r>
              <a:rPr lang="cs-CZ" sz="2000" dirty="0"/>
              <a:t>•	Dalším a určitě ne nepodstatným zdrojem informací jsou různé katalogy firem zaměřené většinou na určitou cílovou skupinu</a:t>
            </a:r>
            <a:r>
              <a:rPr lang="cs-CZ" sz="2000" dirty="0" smtClean="0"/>
              <a:t>.</a:t>
            </a:r>
          </a:p>
          <a:p>
            <a:pPr algn="just"/>
            <a:r>
              <a:rPr lang="cs-CZ" sz="2000" dirty="0"/>
              <a:t>•	Řada společností pořádá dny otevřených dveří</a:t>
            </a:r>
            <a:r>
              <a:rPr lang="cs-CZ" sz="2000" dirty="0" smtClean="0"/>
              <a:t>.</a:t>
            </a:r>
          </a:p>
          <a:p>
            <a:pPr algn="just"/>
            <a:r>
              <a:rPr lang="cs-CZ" sz="2000" dirty="0"/>
              <a:t>•	Další možností je zúčastnit se různých manažerských her, které se ve firmách pořádají</a:t>
            </a:r>
            <a:r>
              <a:rPr lang="cs-CZ" sz="2000" dirty="0" smtClean="0"/>
              <a:t>.</a:t>
            </a:r>
          </a:p>
          <a:p>
            <a:pPr algn="just"/>
            <a:r>
              <a:rPr lang="cs-CZ" sz="2000" dirty="0"/>
              <a:t>•	V neposlední řadě může posloužit i denní tisk a další </a:t>
            </a:r>
            <a:r>
              <a:rPr lang="cs-CZ" sz="2000" dirty="0" smtClean="0"/>
              <a:t>média.</a:t>
            </a:r>
          </a:p>
          <a:p>
            <a:pPr algn="just"/>
            <a:r>
              <a:rPr lang="cs-CZ" sz="2000" dirty="0"/>
              <a:t>•	A nezapomeňte si zjistit, kdy se objeví ve Vaší blízkosti pracovní </a:t>
            </a:r>
            <a:r>
              <a:rPr lang="cs-CZ" sz="2000" dirty="0" smtClean="0"/>
              <a:t>veletrhy.</a:t>
            </a:r>
            <a:endParaRPr lang="cs-CZ" sz="2000" dirty="0"/>
          </a:p>
          <a:p>
            <a:pPr algn="just"/>
            <a:endParaRPr lang="cs-CZ" sz="2000" dirty="0" smtClean="0"/>
          </a:p>
          <a:p>
            <a:pPr marL="342900" indent="-342900" algn="just">
              <a:buFont typeface="Wingdings" panose="05000000000000000000" pitchFamily="2" charset="2"/>
              <a:buChar char="q"/>
            </a:pPr>
            <a:endParaRPr lang="cs-CZ" sz="2000" dirty="0"/>
          </a:p>
        </p:txBody>
      </p:sp>
      <p:sp>
        <p:nvSpPr>
          <p:cNvPr id="2" name="Obdélník 1"/>
          <p:cNvSpPr/>
          <p:nvPr/>
        </p:nvSpPr>
        <p:spPr>
          <a:xfrm>
            <a:off x="324595" y="294370"/>
            <a:ext cx="3453189" cy="461665"/>
          </a:xfrm>
          <a:prstGeom prst="rect">
            <a:avLst/>
          </a:prstGeom>
        </p:spPr>
        <p:txBody>
          <a:bodyPr wrap="none">
            <a:spAutoFit/>
          </a:bodyPr>
          <a:lstStyle/>
          <a:p>
            <a:r>
              <a:rPr lang="cs-CZ" sz="2400" dirty="0"/>
              <a:t>Ucházíme se o zaměstnání</a:t>
            </a:r>
          </a:p>
        </p:txBody>
      </p:sp>
    </p:spTree>
    <p:extLst>
      <p:ext uri="{BB962C8B-B14F-4D97-AF65-F5344CB8AC3E}">
        <p14:creationId xmlns:p14="http://schemas.microsoft.com/office/powerpoint/2010/main" val="3506857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Chování v zaměstnání</a:t>
            </a:r>
            <a:r>
              <a:rPr lang="cs-CZ" dirty="0"/>
              <a:t/>
            </a:r>
            <a:br>
              <a:rPr lang="cs-CZ" dirty="0"/>
            </a:br>
            <a:endParaRPr lang="cs-CZ" dirty="0"/>
          </a:p>
        </p:txBody>
      </p:sp>
      <p:sp>
        <p:nvSpPr>
          <p:cNvPr id="3" name="Obdélník 2"/>
          <p:cNvSpPr/>
          <p:nvPr/>
        </p:nvSpPr>
        <p:spPr>
          <a:xfrm>
            <a:off x="0" y="987574"/>
            <a:ext cx="9144000"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 O kariérním růstu rozhoduje řada věcí, nejen to, co člověk umí, ale i jak vypadá a jak se chová. </a:t>
            </a:r>
            <a:endParaRPr lang="cs-CZ" sz="2000" dirty="0" smtClean="0"/>
          </a:p>
          <a:p>
            <a:pPr marL="342900" indent="-342900" algn="just">
              <a:buFont typeface="Wingdings" panose="05000000000000000000" pitchFamily="2" charset="2"/>
              <a:buChar char="q"/>
            </a:pPr>
            <a:r>
              <a:rPr lang="cs-CZ" sz="2000" dirty="0" smtClean="0"/>
              <a:t>Kdo </a:t>
            </a:r>
            <a:r>
              <a:rPr lang="cs-CZ" sz="2000" dirty="0"/>
              <a:t>se naučí na pracovišti chovat podle společenských pravidel, může snadněji získat pověst skvělého profesionála, bez kterého se firma nemůže </a:t>
            </a:r>
            <a:r>
              <a:rPr lang="cs-CZ" sz="2000" dirty="0" smtClean="0"/>
              <a:t>obejít:</a:t>
            </a:r>
          </a:p>
          <a:p>
            <a:pPr marL="342900" indent="-342900" algn="just">
              <a:buFont typeface="Wingdings" panose="05000000000000000000" pitchFamily="2" charset="2"/>
              <a:buChar char="ü"/>
            </a:pPr>
            <a:r>
              <a:rPr lang="cs-CZ" sz="2000" dirty="0" smtClean="0"/>
              <a:t>Na </a:t>
            </a:r>
            <a:r>
              <a:rPr lang="cs-CZ" sz="2000" dirty="0"/>
              <a:t>pracovišti by měli jako první zdravit podřízení šéfa, bez ohledu na věk a pohlaví. V ostatních případech zdraví muž ženu a mladší staršího</a:t>
            </a:r>
            <a:r>
              <a:rPr lang="cs-CZ" sz="2000" dirty="0" smtClean="0"/>
              <a:t>.</a:t>
            </a:r>
          </a:p>
          <a:p>
            <a:pPr marL="342900" indent="-342900" algn="just">
              <a:buFont typeface="Wingdings" panose="05000000000000000000" pitchFamily="2" charset="2"/>
              <a:buChar char="ü"/>
            </a:pPr>
            <a:r>
              <a:rPr lang="cs-CZ" sz="2000" dirty="0"/>
              <a:t> První zdraví ten, kdo vejde do místnosti. Při zdravení je nutné vyndat ruce z kapes. Zdravte nahlas a zřetelně. Při pozdravu se podívejte do očí a usmějte se.</a:t>
            </a:r>
          </a:p>
          <a:p>
            <a:pPr marL="342900" indent="-342900" algn="just">
              <a:buFont typeface="Wingdings" panose="05000000000000000000" pitchFamily="2" charset="2"/>
              <a:buChar char="ü"/>
            </a:pPr>
            <a:r>
              <a:rPr lang="cs-CZ" sz="2000" dirty="0"/>
              <a:t> </a:t>
            </a:r>
            <a:r>
              <a:rPr lang="cs-CZ" sz="2000" dirty="0" smtClean="0"/>
              <a:t>V </a:t>
            </a:r>
            <a:r>
              <a:rPr lang="cs-CZ" sz="2000" dirty="0"/>
              <a:t>open </a:t>
            </a:r>
            <a:r>
              <a:rPr lang="cs-CZ" sz="2000" dirty="0" err="1"/>
              <a:t>space</a:t>
            </a:r>
            <a:r>
              <a:rPr lang="cs-CZ" sz="2000" dirty="0"/>
              <a:t> asi nemá smysl zdravit hned ve dveřích, stejně vás nikdo neuslyší. Pak zdravíte ty, které potkáváte, za nimiž </a:t>
            </a:r>
            <a:r>
              <a:rPr lang="cs-CZ" sz="2000" dirty="0" smtClean="0"/>
              <a:t>jdete¨.</a:t>
            </a:r>
          </a:p>
          <a:p>
            <a:pPr marL="342900" indent="-342900" algn="just">
              <a:buFont typeface="Wingdings" panose="05000000000000000000" pitchFamily="2" charset="2"/>
              <a:buChar char="ü"/>
            </a:pPr>
            <a:r>
              <a:rPr lang="cs-CZ" sz="2000" dirty="0"/>
              <a:t> Nikdy ale neuděláte chybu, pozdravíte-li vždy první, bez ohledu na vaši společenskou </a:t>
            </a:r>
            <a:r>
              <a:rPr lang="cs-CZ" sz="2000" dirty="0" smtClean="0"/>
              <a:t>významnost. První </a:t>
            </a:r>
            <a:r>
              <a:rPr lang="cs-CZ" sz="2000" dirty="0"/>
              <a:t>zdraví ten, kdo je </a:t>
            </a:r>
            <a:r>
              <a:rPr lang="cs-CZ" sz="2000" dirty="0" smtClean="0"/>
              <a:t>zdvořilejší.   </a:t>
            </a:r>
            <a:endParaRPr lang="cs-CZ" sz="2000" dirty="0"/>
          </a:p>
        </p:txBody>
      </p:sp>
    </p:spTree>
    <p:extLst>
      <p:ext uri="{BB962C8B-B14F-4D97-AF65-F5344CB8AC3E}">
        <p14:creationId xmlns:p14="http://schemas.microsoft.com/office/powerpoint/2010/main" val="3370069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Chování v zaměstnání</a:t>
            </a:r>
            <a:r>
              <a:rPr lang="cs-CZ" dirty="0"/>
              <a:t/>
            </a:r>
            <a:br>
              <a:rPr lang="cs-CZ" dirty="0"/>
            </a:br>
            <a:endParaRPr lang="cs-CZ" dirty="0"/>
          </a:p>
        </p:txBody>
      </p:sp>
      <p:sp>
        <p:nvSpPr>
          <p:cNvPr id="3" name="Obdélník 2"/>
          <p:cNvSpPr/>
          <p:nvPr/>
        </p:nvSpPr>
        <p:spPr>
          <a:xfrm>
            <a:off x="0" y="987574"/>
            <a:ext cx="9144000" cy="3170099"/>
          </a:xfrm>
          <a:prstGeom prst="rect">
            <a:avLst/>
          </a:prstGeom>
        </p:spPr>
        <p:txBody>
          <a:bodyPr wrap="square">
            <a:spAutoFit/>
          </a:bodyPr>
          <a:lstStyle/>
          <a:p>
            <a:pPr marL="342900" indent="-342900" algn="just">
              <a:buFont typeface="Wingdings" panose="05000000000000000000" pitchFamily="2" charset="2"/>
              <a:buChar char="ü"/>
            </a:pPr>
            <a:r>
              <a:rPr lang="cs-CZ" sz="2000" dirty="0"/>
              <a:t> Stisk ruky má být pevný a trvat nejdéle vteřinu. Vyvarujte se přemíry síly. První podává ruku šéf nebo žena. Podání ruky doprovoďte úsměvem a pohledem do očí.</a:t>
            </a:r>
          </a:p>
          <a:p>
            <a:pPr marL="342900" indent="-342900" algn="just">
              <a:buFont typeface="Wingdings" panose="05000000000000000000" pitchFamily="2" charset="2"/>
              <a:buChar char="ü"/>
            </a:pPr>
            <a:endParaRPr lang="cs-CZ" sz="2000" dirty="0"/>
          </a:p>
          <a:p>
            <a:pPr marL="342900" indent="-342900" algn="just">
              <a:buFont typeface="Wingdings" panose="05000000000000000000" pitchFamily="2" charset="2"/>
              <a:buChar char="ü"/>
            </a:pPr>
            <a:r>
              <a:rPr lang="cs-CZ" sz="2000" dirty="0"/>
              <a:t>     Když se podávají ruce ve skupince, nikdy ne "do kříže". Muž při podání ruky vždy stojí. Pokud sedí, musí vstát. Komu se potí ruce, měl by mít kapesník, jímž si ruku před podáním nenápadně otře</a:t>
            </a:r>
          </a:p>
          <a:p>
            <a:pPr marL="342900" indent="-342900" algn="just">
              <a:buFont typeface="Wingdings" panose="05000000000000000000" pitchFamily="2" charset="2"/>
              <a:buChar char="ü"/>
            </a:pPr>
            <a:endParaRPr lang="cs-CZ" sz="2000" dirty="0"/>
          </a:p>
          <a:p>
            <a:pPr marL="342900" indent="-342900" algn="just">
              <a:buFont typeface="Wingdings" panose="05000000000000000000" pitchFamily="2" charset="2"/>
              <a:buChar char="ü"/>
            </a:pPr>
            <a:r>
              <a:rPr lang="cs-CZ" sz="2000" dirty="0"/>
              <a:t>     Na poradě je podávání ruky vhodné jen při malých sešlostech, kde ze svého místa účastníci dosáhnou rukou k ostatním. Ruce se totiž nepodávají přes překážku, třeba přes pracovní stůl. Jinak se zdraví jen slovy při příchodu a odchodu</a:t>
            </a:r>
            <a:r>
              <a:rPr lang="cs-CZ" sz="2000" dirty="0" smtClean="0"/>
              <a:t>.</a:t>
            </a:r>
            <a:endParaRPr lang="cs-CZ" sz="2000" dirty="0"/>
          </a:p>
        </p:txBody>
      </p:sp>
    </p:spTree>
    <p:extLst>
      <p:ext uri="{BB962C8B-B14F-4D97-AF65-F5344CB8AC3E}">
        <p14:creationId xmlns:p14="http://schemas.microsoft.com/office/powerpoint/2010/main" val="4290290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Chování v zaměstnání</a:t>
            </a:r>
            <a:r>
              <a:rPr lang="cs-CZ" dirty="0"/>
              <a:t/>
            </a:r>
            <a:br>
              <a:rPr lang="cs-CZ" dirty="0"/>
            </a:br>
            <a:endParaRPr lang="cs-CZ" dirty="0"/>
          </a:p>
        </p:txBody>
      </p:sp>
      <p:sp>
        <p:nvSpPr>
          <p:cNvPr id="3" name="Obdélník 2"/>
          <p:cNvSpPr/>
          <p:nvPr/>
        </p:nvSpPr>
        <p:spPr>
          <a:xfrm>
            <a:off x="0" y="987574"/>
            <a:ext cx="9144000" cy="3477875"/>
          </a:xfrm>
          <a:prstGeom prst="rect">
            <a:avLst/>
          </a:prstGeom>
        </p:spPr>
        <p:txBody>
          <a:bodyPr wrap="square">
            <a:spAutoFit/>
          </a:bodyPr>
          <a:lstStyle/>
          <a:p>
            <a:pPr marL="342900" indent="-342900" algn="just">
              <a:buFont typeface="Wingdings" panose="05000000000000000000" pitchFamily="2" charset="2"/>
              <a:buChar char="ü"/>
            </a:pPr>
            <a:r>
              <a:rPr lang="cs-CZ" sz="2000" dirty="0"/>
              <a:t>  Hlasité zvonění mobilního telefonu v práci je naprosto nepřípustné. Vyzváněcí tón volte raději neutrální a nikoliv provokující. Do telefonu se snažte mluvit potichu, abyste nerušili ostatní. Omezte soukromé hovory a neposlouchejte a nekomentujte telefonáty kolegů</a:t>
            </a:r>
            <a:r>
              <a:rPr lang="cs-CZ" sz="2000" dirty="0" smtClean="0"/>
              <a:t>.</a:t>
            </a:r>
          </a:p>
          <a:p>
            <a:pPr marL="342900" indent="-342900" algn="just">
              <a:buFont typeface="Wingdings" panose="05000000000000000000" pitchFamily="2" charset="2"/>
              <a:buChar char="ü"/>
            </a:pPr>
            <a:r>
              <a:rPr lang="cs-CZ" sz="2000" dirty="0"/>
              <a:t> Pracovní hovory vyřizujte až po osmé hodině ranní a před osmou hodinou večerní. Pokud voláte do zahraničí, spočítejte si, jaký je tam časový posun, abyste nevolali ve chvíli, kdy je obchodní partner v posteli</a:t>
            </a:r>
            <a:r>
              <a:rPr lang="cs-CZ" sz="2000" dirty="0" smtClean="0"/>
              <a:t>.</a:t>
            </a:r>
            <a:endParaRPr lang="cs-CZ" sz="2000" dirty="0"/>
          </a:p>
          <a:p>
            <a:pPr marL="342900" indent="-342900" algn="just">
              <a:buFont typeface="Wingdings" panose="05000000000000000000" pitchFamily="2" charset="2"/>
              <a:buChar char="ü"/>
            </a:pPr>
            <a:r>
              <a:rPr lang="cs-CZ" sz="2000" dirty="0"/>
              <a:t> </a:t>
            </a:r>
            <a:r>
              <a:rPr lang="cs-CZ" sz="2000" dirty="0" smtClean="0"/>
              <a:t>V </a:t>
            </a:r>
            <a:r>
              <a:rPr lang="cs-CZ" sz="2000" dirty="0"/>
              <a:t>případě, že se volání přeruší, znovu volá ten, kdo volal </a:t>
            </a:r>
            <a:r>
              <a:rPr lang="cs-CZ" sz="2000" dirty="0" err="1" smtClean="0"/>
              <a:t>prvn</a:t>
            </a:r>
            <a:endParaRPr lang="cs-CZ" sz="2000" dirty="0"/>
          </a:p>
          <a:p>
            <a:pPr marL="342900" indent="-342900" algn="just">
              <a:buFont typeface="Wingdings" panose="05000000000000000000" pitchFamily="2" charset="2"/>
              <a:buChar char="ü"/>
            </a:pPr>
            <a:r>
              <a:rPr lang="cs-CZ" sz="2000" dirty="0"/>
              <a:t> </a:t>
            </a:r>
            <a:r>
              <a:rPr lang="cs-CZ" sz="2000" dirty="0" smtClean="0"/>
              <a:t>Při </a:t>
            </a:r>
            <a:r>
              <a:rPr lang="cs-CZ" sz="2000" dirty="0"/>
              <a:t>vstupu do výtahu – stejně jako do dveří – dávejte přednost společensky významnějším lidem. Vždy čekejte, než osoby uvnitř výtahu vystoupí, nehrňte se dopředu</a:t>
            </a:r>
            <a:r>
              <a:rPr lang="cs-CZ" sz="2000" dirty="0" smtClean="0"/>
              <a:t>.</a:t>
            </a:r>
            <a:endParaRPr lang="cs-CZ" sz="2000" dirty="0"/>
          </a:p>
        </p:txBody>
      </p:sp>
    </p:spTree>
    <p:extLst>
      <p:ext uri="{BB962C8B-B14F-4D97-AF65-F5344CB8AC3E}">
        <p14:creationId xmlns:p14="http://schemas.microsoft.com/office/powerpoint/2010/main" val="1457879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3894</TotalTime>
  <Words>2294</Words>
  <Application>Microsoft Office PowerPoint</Application>
  <PresentationFormat>Předvádění na obrazovce (16:9)</PresentationFormat>
  <Paragraphs>220</Paragraphs>
  <Slides>25</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Symbol</vt:lpstr>
      <vt:lpstr>Times New Roman</vt:lpstr>
      <vt:lpstr>Wingdings</vt:lpstr>
      <vt:lpstr>SLU</vt:lpstr>
      <vt:lpstr>Název prezentace</vt:lpstr>
      <vt:lpstr>5. V zaměstnání     </vt:lpstr>
      <vt:lpstr>Ucházíme se o zaměstnání </vt:lpstr>
      <vt:lpstr>Ucházíme se o zaměstnání </vt:lpstr>
      <vt:lpstr> </vt:lpstr>
      <vt:lpstr> </vt:lpstr>
      <vt:lpstr>Chování v zaměstnání </vt:lpstr>
      <vt:lpstr>Chování v zaměstnání </vt:lpstr>
      <vt:lpstr>Chování v zaměstnání </vt:lpstr>
      <vt:lpstr>Chování v zaměstnání </vt:lpstr>
      <vt:lpstr>Poprvé šéfem </vt:lpstr>
      <vt:lpstr>Poprvé šéfem </vt:lpstr>
      <vt:lpstr>Poprvé šéfem </vt:lpstr>
      <vt:lpstr>Poprvé šéfem </vt:lpstr>
      <vt:lpstr>Timemanagement </vt:lpstr>
      <vt:lpstr>Timemanagement </vt:lpstr>
      <vt:lpstr>Timemanagement </vt:lpstr>
      <vt:lpstr>Timemanagement </vt:lpstr>
      <vt:lpstr>Timemanagement </vt:lpstr>
      <vt:lpstr>Timemanagement </vt:lpstr>
      <vt:lpstr>Kolektiv </vt:lpstr>
      <vt:lpstr>Kolektiv </vt:lpstr>
      <vt:lpstr>Kolektiv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216</cp:revision>
  <dcterms:created xsi:type="dcterms:W3CDTF">2016-07-06T15:42:34Z</dcterms:created>
  <dcterms:modified xsi:type="dcterms:W3CDTF">2018-03-28T14:50:04Z</dcterms:modified>
</cp:coreProperties>
</file>