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526" r:id="rId2"/>
    <p:sldId id="256" r:id="rId3"/>
    <p:sldId id="442" r:id="rId4"/>
    <p:sldId id="519" r:id="rId5"/>
    <p:sldId id="520" r:id="rId6"/>
    <p:sldId id="521" r:id="rId7"/>
    <p:sldId id="522" r:id="rId8"/>
    <p:sldId id="523" r:id="rId9"/>
    <p:sldId id="524" r:id="rId10"/>
    <p:sldId id="525" r:id="rId11"/>
    <p:sldId id="511" r:id="rId12"/>
    <p:sldId id="512" r:id="rId13"/>
    <p:sldId id="513" r:id="rId14"/>
    <p:sldId id="514" r:id="rId15"/>
    <p:sldId id="515" r:id="rId16"/>
    <p:sldId id="516" r:id="rId17"/>
    <p:sldId id="517" r:id="rId18"/>
    <p:sldId id="518" r:id="rId19"/>
    <p:sldId id="480" r:id="rId20"/>
    <p:sldId id="293" r:id="rId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655010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446650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615006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5715495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322860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594594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9044347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4023225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710255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2690100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00288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951081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853197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510907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40470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Společenský a diplomatický protokol</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882802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etikety – raut</a:t>
            </a:r>
            <a:r>
              <a:rPr lang="cs-CZ" dirty="0"/>
              <a:t/>
            </a:r>
            <a:br>
              <a:rPr lang="cs-CZ" dirty="0"/>
            </a:br>
            <a:endParaRPr lang="cs-CZ" dirty="0"/>
          </a:p>
        </p:txBody>
      </p:sp>
      <p:sp>
        <p:nvSpPr>
          <p:cNvPr id="4" name="Obdélník 3"/>
          <p:cNvSpPr/>
          <p:nvPr/>
        </p:nvSpPr>
        <p:spPr>
          <a:xfrm>
            <a:off x="0" y="1059582"/>
            <a:ext cx="9112012" cy="2454518"/>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S pokročilou dobou se atmosféra na rautech uvolňuje, a s tím může přijít i </a:t>
            </a:r>
            <a:r>
              <a:rPr lang="cs-CZ" b="1" dirty="0">
                <a:latin typeface="Times New Roman" panose="02020603050405020304" pitchFamily="18" charset="0"/>
                <a:ea typeface="Calibri" panose="020F0502020204030204" pitchFamily="34" charset="0"/>
              </a:rPr>
              <a:t>nabídka </a:t>
            </a:r>
            <a:r>
              <a:rPr lang="cs-CZ" b="1" dirty="0" smtClean="0">
                <a:latin typeface="Times New Roman" panose="02020603050405020304" pitchFamily="18" charset="0"/>
                <a:ea typeface="Calibri" panose="020F0502020204030204" pitchFamily="34" charset="0"/>
              </a:rPr>
              <a:t>tykání.</a:t>
            </a: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Zde </a:t>
            </a:r>
            <a:r>
              <a:rPr lang="cs-CZ" dirty="0">
                <a:latin typeface="Times New Roman" panose="02020603050405020304" pitchFamily="18" charset="0"/>
                <a:ea typeface="Calibri" panose="020F0502020204030204" pitchFamily="34" charset="0"/>
              </a:rPr>
              <a:t>platí stejná pravidla jako při představování. Pokud si nejste jisti, zda tykání přijmout, můžete tuto nabídku zdvořile odmítnout.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Posilněni </a:t>
            </a:r>
            <a:r>
              <a:rPr lang="cs-CZ" dirty="0">
                <a:latin typeface="Times New Roman" panose="02020603050405020304" pitchFamily="18" charset="0"/>
                <a:ea typeface="Calibri" panose="020F0502020204030204" pitchFamily="34" charset="0"/>
              </a:rPr>
              <a:t>alkoholem si však můžeme vykoledovat pořádný trapas. A to, pokud v opilosti nabídneme tykání svému šéfovi.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Pokud </a:t>
            </a:r>
            <a:r>
              <a:rPr lang="cs-CZ" dirty="0">
                <a:latin typeface="Times New Roman" panose="02020603050405020304" pitchFamily="18" charset="0"/>
                <a:ea typeface="Calibri" panose="020F0502020204030204" pitchFamily="34" charset="0"/>
              </a:rPr>
              <a:t>vám v povznesené náladě nabídl tykání šéf a vy si nejste jisti, zda si to bude pamatovat i druhý den, raději mu vykejte.</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12680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stolování</a:t>
            </a:r>
            <a:r>
              <a:rPr lang="cs-CZ" dirty="0"/>
              <a:t/>
            </a:r>
            <a:br>
              <a:rPr lang="cs-CZ" dirty="0"/>
            </a:br>
            <a:endParaRPr lang="cs-CZ" dirty="0"/>
          </a:p>
        </p:txBody>
      </p:sp>
      <p:sp>
        <p:nvSpPr>
          <p:cNvPr id="4" name="Obdélník 3"/>
          <p:cNvSpPr/>
          <p:nvPr/>
        </p:nvSpPr>
        <p:spPr>
          <a:xfrm>
            <a:off x="31988" y="915566"/>
            <a:ext cx="9112012" cy="3562514"/>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Při stolování se projevuje připravenost ke společenskému styku, sebeovládání, ovládání pravidel společenského chování, společenský takt, zdvořilost a slušnost snad </a:t>
            </a:r>
            <a:r>
              <a:rPr lang="cs-CZ" dirty="0" smtClean="0">
                <a:latin typeface="Times New Roman" panose="02020603050405020304" pitchFamily="18" charset="0"/>
                <a:ea typeface="Calibri" panose="020F0502020204030204" pitchFamily="34" charset="0"/>
              </a:rPr>
              <a:t>nejvýrazněji.</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Ocitne-li </a:t>
            </a:r>
            <a:r>
              <a:rPr lang="cs-CZ" dirty="0">
                <a:latin typeface="Times New Roman" panose="02020603050405020304" pitchFamily="18" charset="0"/>
                <a:ea typeface="Calibri" panose="020F0502020204030204" pitchFamily="34" charset="0"/>
              </a:rPr>
              <a:t>se někdo ve společnosti lidí znalých všech těchto jemností, měl by na sebe co nejméně upozorňovat a co nejvíce sledovat chování zkušenějších. Společenské chování je jako vše ostatní věcí cviku.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Zvládneme-li základní pravidla, pak si můžeme dopřát ze stolování stejnou radost, jakou měl klasik umění gastronomie </a:t>
            </a:r>
            <a:r>
              <a:rPr lang="cs-CZ" dirty="0" err="1">
                <a:latin typeface="Times New Roman" panose="02020603050405020304" pitchFamily="18" charset="0"/>
                <a:ea typeface="Calibri" panose="020F0502020204030204" pitchFamily="34" charset="0"/>
              </a:rPr>
              <a:t>Brillat-Savarin</a:t>
            </a:r>
            <a:r>
              <a:rPr lang="cs-CZ" dirty="0">
                <a:latin typeface="Times New Roman" panose="02020603050405020304" pitchFamily="18" charset="0"/>
                <a:ea typeface="Calibri" panose="020F0502020204030204" pitchFamily="34" charset="0"/>
              </a:rPr>
              <a:t>. Považuje stolování za jeden z nejdokonalejších požitků, jakých si člověk může dopřát a jaké jsou v celé živočišné říši dány jen jemu</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„Požitek ze stolování nezná žádné extáze, nadšení či unášení se. Tento nedostatek intenzity však plně nahrazuje jeho trvanlivost. Kromě toho má zvláštní výsadu, že nás připraví na ostatní druhy požitků a dokonce nás dokáže utěšit po jejich ztrátě.“</a:t>
            </a:r>
          </a:p>
        </p:txBody>
      </p:sp>
    </p:spTree>
    <p:extLst>
      <p:ext uri="{BB962C8B-B14F-4D97-AF65-F5344CB8AC3E}">
        <p14:creationId xmlns:p14="http://schemas.microsoft.com/office/powerpoint/2010/main" val="2071522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stolování</a:t>
            </a:r>
            <a:r>
              <a:rPr lang="cs-CZ" dirty="0"/>
              <a:t/>
            </a:r>
            <a:br>
              <a:rPr lang="cs-CZ" dirty="0"/>
            </a:br>
            <a:endParaRPr lang="cs-CZ" dirty="0"/>
          </a:p>
        </p:txBody>
      </p:sp>
      <p:sp>
        <p:nvSpPr>
          <p:cNvPr id="4" name="Obdélník 3"/>
          <p:cNvSpPr/>
          <p:nvPr/>
        </p:nvSpPr>
        <p:spPr>
          <a:xfrm>
            <a:off x="31988" y="915566"/>
            <a:ext cx="9112012" cy="3149580"/>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Počet pozvaných by němě! přesáhnout dvanáct. aby se všichni mohli zapojit do </a:t>
            </a:r>
            <a:r>
              <a:rPr lang="cs-CZ" dirty="0" smtClean="0">
                <a:latin typeface="Times New Roman" panose="02020603050405020304" pitchFamily="18" charset="0"/>
                <a:ea typeface="Calibri" panose="020F0502020204030204" pitchFamily="34" charset="0"/>
              </a:rPr>
              <a:t>rozhovoru,</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Jídelna </a:t>
            </a:r>
            <a:r>
              <a:rPr lang="cs-CZ" dirty="0">
                <a:latin typeface="Times New Roman" panose="02020603050405020304" pitchFamily="18" charset="0"/>
                <a:ea typeface="Calibri" panose="020F0502020204030204" pitchFamily="34" charset="0"/>
              </a:rPr>
              <a:t>by měla být luxusně osvětlená, teplota v místností příjemná, příbor zářivě </a:t>
            </a:r>
            <a:r>
              <a:rPr lang="cs-CZ" dirty="0" smtClean="0">
                <a:latin typeface="Times New Roman" panose="02020603050405020304" pitchFamily="18" charset="0"/>
                <a:ea typeface="Calibri" panose="020F0502020204030204" pitchFamily="34" charset="0"/>
              </a:rPr>
              <a:t>vyčištěný.</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Pozvaní </a:t>
            </a:r>
            <a:r>
              <a:rPr lang="cs-CZ" dirty="0">
                <a:latin typeface="Times New Roman" panose="02020603050405020304" pitchFamily="18" charset="0"/>
                <a:ea typeface="Calibri" panose="020F0502020204030204" pitchFamily="34" charset="0"/>
              </a:rPr>
              <a:t>nechť mají různá povolání, ale podobné záliby a měli by se natolik znát, aby se vyhnuli nepříjemným seznamovacím formalitám.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Muži </a:t>
            </a:r>
            <a:r>
              <a:rPr lang="cs-CZ" dirty="0">
                <a:latin typeface="Times New Roman" panose="02020603050405020304" pitchFamily="18" charset="0"/>
                <a:ea typeface="Calibri" panose="020F0502020204030204" pitchFamily="34" charset="0"/>
              </a:rPr>
              <a:t>mají být duchaplní a ženy půvabné, ale ne příliš koketní. Jídel má být mnoho, mají být vybrána pečlivě, vína mají být prvotřídní. </a:t>
            </a:r>
            <a:endParaRPr lang="cs-CZ" dirty="0" smtClean="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Při </a:t>
            </a:r>
            <a:r>
              <a:rPr lang="cs-CZ" dirty="0">
                <a:latin typeface="Times New Roman" panose="02020603050405020304" pitchFamily="18" charset="0"/>
                <a:ea typeface="Calibri" panose="020F0502020204030204" pitchFamily="34" charset="0"/>
              </a:rPr>
              <a:t>jídle se postupuje od těžších jídel k lehčím, vína se pijí nejdřív lehká a později opojná. Při jídle nechť nikdo nepospíchá - večeře je poslední činností dne, Káva má být horká a na výběr likérů dohlíží hostitel. </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46331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stolování</a:t>
            </a:r>
            <a:r>
              <a:rPr lang="cs-CZ" dirty="0"/>
              <a:t/>
            </a:r>
            <a:br>
              <a:rPr lang="cs-CZ" dirty="0"/>
            </a:br>
            <a:endParaRPr lang="cs-CZ" dirty="0"/>
          </a:p>
        </p:txBody>
      </p:sp>
      <p:sp>
        <p:nvSpPr>
          <p:cNvPr id="4" name="Obdélník 3"/>
          <p:cNvSpPr/>
          <p:nvPr/>
        </p:nvSpPr>
        <p:spPr>
          <a:xfrm>
            <a:off x="31988" y="915566"/>
            <a:ext cx="9112012" cy="3426579"/>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Ze všech oblastí etikety je stolování nejobtížnější. Vyžaduje totiž určitou </a:t>
            </a:r>
            <a:r>
              <a:rPr lang="cs-CZ" dirty="0" smtClean="0">
                <a:latin typeface="Times New Roman" panose="02020603050405020304" pitchFamily="18" charset="0"/>
                <a:ea typeface="Calibri" panose="020F0502020204030204" pitchFamily="34" charset="0"/>
              </a:rPr>
              <a:t>manuální </a:t>
            </a:r>
            <a:r>
              <a:rPr lang="cs-CZ" dirty="0">
                <a:latin typeface="Times New Roman" panose="02020603050405020304" pitchFamily="18" charset="0"/>
                <a:ea typeface="Calibri" panose="020F0502020204030204" pitchFamily="34" charset="0"/>
              </a:rPr>
              <a:t>zručnost, která je věcí cviku a vytříbeného chování</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To</a:t>
            </a:r>
            <a:r>
              <a:rPr lang="cs-CZ" dirty="0">
                <a:latin typeface="Times New Roman" panose="02020603050405020304" pitchFamily="18" charset="0"/>
                <a:ea typeface="Calibri" panose="020F0502020204030204" pitchFamily="34" charset="0"/>
              </a:rPr>
              <a:t>, jak sedíme u stolu, jak bereme do ruky příbor, jak s ním zacházíme a jak se u jídla chováme, poukazuje na naše společenské chování a zdvořilost. Pokud si etiketu stolování zažijete, tak uděláte vždy dojem. Chováte se taktně, s noblesou a přitom </a:t>
            </a:r>
            <a:r>
              <a:rPr lang="cs-CZ" dirty="0" smtClean="0">
                <a:latin typeface="Times New Roman" panose="02020603050405020304" pitchFamily="18" charset="0"/>
                <a:ea typeface="Calibri" panose="020F0502020204030204" pitchFamily="34" charset="0"/>
              </a:rPr>
              <a:t>přirozeně.</a:t>
            </a:r>
          </a:p>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Usedáme ke </a:t>
            </a:r>
            <a:r>
              <a:rPr lang="cs-CZ" b="1" dirty="0" smtClean="0">
                <a:latin typeface="Times New Roman" panose="02020603050405020304" pitchFamily="18" charset="0"/>
                <a:ea typeface="Calibri" panose="020F0502020204030204" pitchFamily="34" charset="0"/>
              </a:rPr>
              <a:t>stolu</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Ke </a:t>
            </a:r>
            <a:r>
              <a:rPr lang="cs-CZ" dirty="0">
                <a:latin typeface="Times New Roman" panose="02020603050405020304" pitchFamily="18" charset="0"/>
                <a:ea typeface="Calibri" panose="020F0502020204030204" pitchFamily="34" charset="0"/>
              </a:rPr>
              <a:t>stolu usedáme čistí a upravení – to je základní pravidlo, které by mělo být každému naprosto </a:t>
            </a:r>
            <a:r>
              <a:rPr lang="cs-CZ" dirty="0" smtClean="0">
                <a:latin typeface="Times New Roman" panose="02020603050405020304" pitchFamily="18" charset="0"/>
                <a:ea typeface="Calibri" panose="020F0502020204030204" pitchFamily="34" charset="0"/>
              </a:rPr>
              <a:t>samozřejmé</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U </a:t>
            </a:r>
            <a:r>
              <a:rPr lang="cs-CZ" dirty="0">
                <a:latin typeface="Times New Roman" panose="02020603050405020304" pitchFamily="18" charset="0"/>
                <a:ea typeface="Calibri" panose="020F0502020204030204" pitchFamily="34" charset="0"/>
              </a:rPr>
              <a:t>stolu by měl být klid a neměly by se řešit problémy. Vždyť stolování by mělo přinášet radost a chuťové </a:t>
            </a:r>
            <a:r>
              <a:rPr lang="cs-CZ" dirty="0" smtClean="0">
                <a:latin typeface="Times New Roman" panose="02020603050405020304" pitchFamily="18" charset="0"/>
                <a:ea typeface="Calibri" panose="020F0502020204030204" pitchFamily="34" charset="0"/>
              </a:rPr>
              <a:t>požitky.</a:t>
            </a:r>
          </a:p>
        </p:txBody>
      </p:sp>
    </p:spTree>
    <p:extLst>
      <p:ext uri="{BB962C8B-B14F-4D97-AF65-F5344CB8AC3E}">
        <p14:creationId xmlns:p14="http://schemas.microsoft.com/office/powerpoint/2010/main" val="23811668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stolování</a:t>
            </a:r>
            <a:r>
              <a:rPr lang="cs-CZ" dirty="0"/>
              <a:t/>
            </a:r>
            <a:br>
              <a:rPr lang="cs-CZ" dirty="0"/>
            </a:br>
            <a:endParaRPr lang="cs-CZ" dirty="0"/>
          </a:p>
        </p:txBody>
      </p:sp>
      <p:sp>
        <p:nvSpPr>
          <p:cNvPr id="4" name="Obdélník 3"/>
          <p:cNvSpPr/>
          <p:nvPr/>
        </p:nvSpPr>
        <p:spPr>
          <a:xfrm>
            <a:off x="31988" y="915566"/>
            <a:ext cx="9112012" cy="2867452"/>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Ke </a:t>
            </a:r>
            <a:r>
              <a:rPr lang="cs-CZ" dirty="0">
                <a:latin typeface="Times New Roman" panose="02020603050405020304" pitchFamily="18" charset="0"/>
                <a:ea typeface="Calibri" panose="020F0502020204030204" pitchFamily="34" charset="0"/>
              </a:rPr>
              <a:t>stolu nejprve usedá dáma, poté muž. Žena sedí pouze v první třetině židle, aby byla vzpřímená. Pouze muži mají tu možnost být pevně zasazení a na židli se lehce „rozvalit“. Pod židlí nohy nekřížíme, ale máme je volně před sebou</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Ruce nikdy nesmějí být pod deskou stolu, stolovníci na ně musí neustále vidět. Tudíž se opíráte nejlépe za předloktím, abyste zároveň mohli volně gestikulovat. Při jídle jsou pak lokty u těla</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Při společenské večeři neodcházíme od stolu. Je to velmi netaktní vůči hostiteli. Když po jídle od stolu vstává dáma, vstává s ní jen muž, který ji má po své pravici. Ten se také stará v případě, že je potřeba ženě cokoliv podat nebo přisunout či odsunout židli.</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2923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stolování</a:t>
            </a:r>
            <a:r>
              <a:rPr lang="cs-CZ" dirty="0"/>
              <a:t/>
            </a:r>
            <a:br>
              <a:rPr lang="cs-CZ" dirty="0"/>
            </a:br>
            <a:endParaRPr lang="cs-CZ" dirty="0"/>
          </a:p>
        </p:txBody>
      </p:sp>
      <p:sp>
        <p:nvSpPr>
          <p:cNvPr id="4" name="Obdélník 3"/>
          <p:cNvSpPr/>
          <p:nvPr/>
        </p:nvSpPr>
        <p:spPr>
          <a:xfrm>
            <a:off x="31988" y="915566"/>
            <a:ext cx="9112012" cy="3703578"/>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Zasedací </a:t>
            </a:r>
            <a:r>
              <a:rPr lang="cs-CZ" b="1" dirty="0" smtClean="0">
                <a:latin typeface="Times New Roman" panose="02020603050405020304" pitchFamily="18" charset="0"/>
                <a:ea typeface="Calibri" panose="020F0502020204030204" pitchFamily="34" charset="0"/>
              </a:rPr>
              <a:t>pořádek</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Společensky významnější osoba sedí zády ke stěně s výhledem do prostoru. To je místo, který poskytuje veškerý komfort. Dotyčný má větší přehled, pocit bezpečí, neobtěžují ho procházející hosté ani personál</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Při velice slavnostní večeři, kde je mnoho významných hostů, je pak nejčestnější místo po pravici hostitele/</a:t>
            </a:r>
            <a:r>
              <a:rPr lang="cs-CZ" dirty="0" err="1">
                <a:latin typeface="Times New Roman" panose="02020603050405020304" pitchFamily="18" charset="0"/>
                <a:ea typeface="Calibri" panose="020F0502020204030204" pitchFamily="34" charset="0"/>
              </a:rPr>
              <a:t>ky</a:t>
            </a:r>
            <a:r>
              <a:rPr lang="cs-CZ" dirty="0">
                <a:latin typeface="Times New Roman" panose="02020603050405020304" pitchFamily="18" charset="0"/>
                <a:ea typeface="Calibri" panose="020F0502020204030204" pitchFamily="34" charset="0"/>
              </a:rPr>
              <a:t>. Tam usedá vždycky společensky nejvýznamnější osoba z celé skupiny a jeho partnerka pak po pravici hostitele. Hostitel s hostitelkou sedí vždy naproti sobě</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Při velkém počtu lidí sedí vždy na střídačku muž a žena. První nejčestnější místo je po pravici, pak po levici. Třetí opět po pravici, čtvrté po levici a takhle se to střídá dále</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To platí, i když budeme stolovat s cizinci. Obě národnosti se prostřídají. V tom je také smysl společenského stolování – aby se lidé seznamovali a obohacovali o další prožitky.</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153929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stolování</a:t>
            </a:r>
            <a:r>
              <a:rPr lang="cs-CZ" dirty="0"/>
              <a:t/>
            </a:r>
            <a:br>
              <a:rPr lang="cs-CZ" dirty="0"/>
            </a:br>
            <a:endParaRPr lang="cs-CZ" dirty="0"/>
          </a:p>
        </p:txBody>
      </p:sp>
      <p:sp>
        <p:nvSpPr>
          <p:cNvPr id="4" name="Obdélník 3"/>
          <p:cNvSpPr/>
          <p:nvPr/>
        </p:nvSpPr>
        <p:spPr>
          <a:xfrm>
            <a:off x="31988" y="915566"/>
            <a:ext cx="9112012" cy="3285515"/>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Držení </a:t>
            </a:r>
            <a:r>
              <a:rPr lang="cs-CZ" b="1" dirty="0" smtClean="0">
                <a:latin typeface="Times New Roman" panose="02020603050405020304" pitchFamily="18" charset="0"/>
                <a:ea typeface="Calibri" panose="020F0502020204030204" pitchFamily="34" charset="0"/>
              </a:rPr>
              <a:t>příboru</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Příbory při jídle odebíráme z vnější strany podle chodů, které postupně přicházejí. Poslední je moučníkový příbor, který leží vždy vodorovně s talířem</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Příbor držíme tak, že konce střenek tlačíme do středu dlaně. Vidličku držíme hroty dolů. Jsou ale výjimky u některých jídel, kdy můžete vidličku uchopit jako lžíci a odložit nůž. Například když jíte čínská jídla, rizota, těstoviny a podobně. Když ale s jídlem skončíte, je třeba i nůž dát společně s použitou vidličkou do talíře</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Stejně jako se střídají příbory, tak se mění talíře. Na stole vždy máme tzn. klubový talíř, na který pokládáme jednotlivé chody v talířích. První přijde dezertní (předkrmový), poté polévkový, na hlavní jídlo a nakonec moučníkový.</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811532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stolování</a:t>
            </a:r>
            <a:r>
              <a:rPr lang="cs-CZ" dirty="0"/>
              <a:t/>
            </a:r>
            <a:br>
              <a:rPr lang="cs-CZ" dirty="0"/>
            </a:br>
            <a:endParaRPr lang="cs-CZ" dirty="0"/>
          </a:p>
        </p:txBody>
      </p:sp>
      <p:sp>
        <p:nvSpPr>
          <p:cNvPr id="4" name="Obdélník 3"/>
          <p:cNvSpPr/>
          <p:nvPr/>
        </p:nvSpPr>
        <p:spPr>
          <a:xfrm>
            <a:off x="31988" y="915566"/>
            <a:ext cx="9112012" cy="3285515"/>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smtClean="0">
                <a:latin typeface="Times New Roman" panose="02020603050405020304" pitchFamily="18" charset="0"/>
                <a:ea typeface="Calibri" panose="020F0502020204030204" pitchFamily="34" charset="0"/>
              </a:rPr>
              <a:t>Přípitek</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    Sklenice s vodou a vínem jsou to nejušlechtilejší, co na stole stojí po dobu celé večeře. Proto je potřeba dbát na čistotu. Sklenici držíme vždycky co nejníže, abychom na ní nezanechali viditelné otisky prstů.</a:t>
            </a:r>
          </a:p>
          <a:p>
            <a:pPr marL="285750" indent="-28575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O něco blíže k tělu můžeme držet jen sklenici s červeným vínem, které je většinou pokojové teploty . Sklenice, do kterých se nalévá, jsou i dosti objemné, takže zvláště ženy mají problém ji udržet</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Před každým napitím je nutné si otřít ústa ubrouskem a pít vždy zlehka. Ženy, které používají rtěnky, by si před společenskou večeří měly nalíčit rty co nejméně, aby nenechávaly na sklence otisk rtů.</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22372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stolování</a:t>
            </a:r>
            <a:r>
              <a:rPr lang="cs-CZ" dirty="0"/>
              <a:t/>
            </a:r>
            <a:br>
              <a:rPr lang="cs-CZ" dirty="0"/>
            </a:br>
            <a:endParaRPr lang="cs-CZ" dirty="0"/>
          </a:p>
        </p:txBody>
      </p:sp>
      <p:sp>
        <p:nvSpPr>
          <p:cNvPr id="4" name="Obdélník 3"/>
          <p:cNvSpPr/>
          <p:nvPr/>
        </p:nvSpPr>
        <p:spPr>
          <a:xfrm>
            <a:off x="31988" y="772716"/>
            <a:ext cx="9112012" cy="3980577"/>
          </a:xfrm>
          <a:prstGeom prst="rect">
            <a:avLst/>
          </a:prstGeom>
        </p:spPr>
        <p:txBody>
          <a:bodyPr wrap="square">
            <a:spAutoFit/>
          </a:bodyPr>
          <a:lstStyle/>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Rodinné </a:t>
            </a:r>
            <a:r>
              <a:rPr lang="cs-CZ" b="1" dirty="0" smtClean="0">
                <a:latin typeface="Times New Roman" panose="02020603050405020304" pitchFamily="18" charset="0"/>
                <a:ea typeface="Calibri" panose="020F0502020204030204" pitchFamily="34" charset="0"/>
              </a:rPr>
              <a:t>stolování</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Přes týden mnohdy nemáme čas na to, abychom se mohli společně setkávat každý den u prostřeného stolu. Rodinné stolování bychom ale neměli podceňovat. Jídelní stůl slouží nejen ke společnému stravování, ale také k upevňování rodinných vztahů. Pravidla nejsou sice jasně vymezena, ale je vhodné držet se alespoň některých rad. Ke stolu usedají nejprve dospělí, poté děti. Matka poté podává jídlo vždy nejdříve manželovi, pak dětem a nakonec sobě</a:t>
            </a:r>
            <a:r>
              <a:rPr lang="cs-CZ" dirty="0" smtClean="0">
                <a:latin typeface="Times New Roman" panose="02020603050405020304" pitchFamily="18" charset="0"/>
                <a:ea typeface="Calibri" panose="020F0502020204030204" pitchFamily="34" charset="0"/>
              </a:rPr>
              <a:t>.</a:t>
            </a:r>
          </a:p>
          <a:p>
            <a:pPr marL="285750" indent="-28575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Sváteční </a:t>
            </a:r>
            <a:r>
              <a:rPr lang="cs-CZ" b="1" dirty="0" smtClean="0">
                <a:latin typeface="Times New Roman" panose="02020603050405020304" pitchFamily="18" charset="0"/>
                <a:ea typeface="Calibri" panose="020F0502020204030204" pitchFamily="34" charset="0"/>
              </a:rPr>
              <a:t>stolování</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Na sváteční tabuli by měl být decentní ubrus, aby nerušil zážitek ze stolování a vzhled prostřeného stolu. Nádobí pak může být různé, záleží na osobním vkusu. Na sváteční stůl nepatří žádná ochucovadla</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a:p>
            <a:pPr marL="285750" indent="-28575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    Když usedáme ke stolu, položíme si látkový ubrousek na klín. Papírový si dáme nalevo vedle talíře</a:t>
            </a: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Jíst začíná nejváženější osoba u stolu.</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12178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1059582"/>
            <a:ext cx="9144000" cy="3000821"/>
          </a:xfrm>
          <a:prstGeom prst="rect">
            <a:avLst/>
          </a:prstGeom>
        </p:spPr>
        <p:txBody>
          <a:bodyPr wrap="square">
            <a:spAutoFit/>
          </a:bodyPr>
          <a:lstStyle/>
          <a:p>
            <a:pPr marL="285750" indent="-285750" algn="just">
              <a:buFont typeface="Wingdings" panose="05000000000000000000" pitchFamily="2" charset="2"/>
              <a:buChar char="q"/>
            </a:pPr>
            <a:r>
              <a:rPr lang="cs-CZ" sz="2100" dirty="0"/>
              <a:t>GULLOVÁ, S., 2013. Mezinárodní obchodní a diplomatický protokol. 3., doplněné a </a:t>
            </a:r>
            <a:r>
              <a:rPr lang="cs-CZ" sz="2100" dirty="0" err="1" smtClean="0"/>
              <a:t>přepr</a:t>
            </a:r>
            <a:r>
              <a:rPr lang="cs-CZ" sz="2100" dirty="0" smtClean="0"/>
              <a:t>. vydání</a:t>
            </a:r>
            <a:r>
              <a:rPr lang="cs-CZ" sz="2100" dirty="0"/>
              <a:t>. Praha: </a:t>
            </a:r>
            <a:r>
              <a:rPr lang="cs-CZ" sz="2100" dirty="0" err="1"/>
              <a:t>Grada</a:t>
            </a:r>
            <a:r>
              <a:rPr lang="cs-CZ" sz="2100" dirty="0"/>
              <a:t> </a:t>
            </a:r>
            <a:r>
              <a:rPr lang="cs-CZ" sz="2100" dirty="0" err="1" smtClean="0"/>
              <a:t>Publishing</a:t>
            </a:r>
            <a:r>
              <a:rPr lang="cs-CZ" sz="2100" dirty="0" smtClean="0"/>
              <a:t>. ISBN </a:t>
            </a:r>
            <a:r>
              <a:rPr lang="cs-CZ" sz="2100" dirty="0"/>
              <a:t>978–80-247-4418-6.</a:t>
            </a:r>
          </a:p>
          <a:p>
            <a:pPr marL="285750" indent="-285750" algn="just">
              <a:buFont typeface="Wingdings" panose="05000000000000000000" pitchFamily="2" charset="2"/>
              <a:buChar char="q"/>
            </a:pPr>
            <a:r>
              <a:rPr lang="cs-CZ" sz="2100" dirty="0" smtClean="0"/>
              <a:t>MATHÉ</a:t>
            </a:r>
            <a:r>
              <a:rPr lang="cs-CZ" sz="2100" dirty="0"/>
              <a:t>, I. a L. ŠPAČEK, 2005. Etiketa. Praha: BB art. ISBN 80-7341-564-X.</a:t>
            </a:r>
          </a:p>
          <a:p>
            <a:pPr marL="285750" indent="-285750" algn="just">
              <a:buFont typeface="Wingdings" panose="05000000000000000000" pitchFamily="2" charset="2"/>
              <a:buChar char="q"/>
            </a:pPr>
            <a:r>
              <a:rPr lang="cs-CZ" sz="2100" dirty="0"/>
              <a:t>NĚMČANSKÝ, M., 2011. Společenský, diplomatický a obchodní protokol. SU OPF Karviná, ISBN 978-80-7248-636-6.</a:t>
            </a:r>
          </a:p>
          <a:p>
            <a:pPr marL="285750" indent="-285750" algn="just">
              <a:buFont typeface="Wingdings" panose="05000000000000000000" pitchFamily="2" charset="2"/>
              <a:buChar char="q"/>
            </a:pPr>
            <a:r>
              <a:rPr lang="cs-CZ" sz="2100" dirty="0"/>
              <a:t>SMEJKAL, V. a H. S. BACHRACHOVÁ, 2011. Velký lexikon společenského chování. 2. rozšířené vyd. Praha: </a:t>
            </a:r>
            <a:r>
              <a:rPr lang="cs-CZ" sz="2100" dirty="0" err="1"/>
              <a:t>Grada</a:t>
            </a:r>
            <a:r>
              <a:rPr lang="cs-CZ" sz="2100" dirty="0"/>
              <a:t> </a:t>
            </a:r>
            <a:r>
              <a:rPr lang="cs-CZ" sz="2100" dirty="0" err="1"/>
              <a:t>Publishing</a:t>
            </a:r>
            <a:r>
              <a:rPr lang="cs-CZ" sz="2100" dirty="0"/>
              <a:t>. ISBN 978-80-247-3650-1</a:t>
            </a:r>
            <a:r>
              <a:rPr lang="cs-CZ" sz="2100" dirty="0" smtClean="0"/>
              <a:t>.</a:t>
            </a:r>
          </a:p>
          <a:p>
            <a:pPr marL="285750" indent="-285750" algn="just">
              <a:buFont typeface="Wingdings" panose="05000000000000000000" pitchFamily="2" charset="2"/>
              <a:buChar char="q"/>
            </a:pPr>
            <a:r>
              <a:rPr lang="cs-CZ" sz="2100" dirty="0"/>
              <a:t>ŠPAČEK, L, 2008. Nová velká kniha etikety. Praha:	Mladá fronta. ISBN 978-80-204-1954-5</a:t>
            </a:r>
            <a:r>
              <a:rPr lang="cs-CZ" sz="2100" dirty="0" smtClean="0"/>
              <a:t>.</a:t>
            </a:r>
            <a:endParaRPr lang="cs-CZ" sz="21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a:solidFill>
                  <a:schemeClr val="bg1"/>
                </a:solidFill>
                <a:latin typeface="Times New Roman" panose="02020603050405020304" pitchFamily="18" charset="0"/>
                <a:cs typeface="Times New Roman" panose="02020603050405020304" pitchFamily="18" charset="0"/>
              </a:rPr>
              <a:t>7</a:t>
            </a:r>
            <a:r>
              <a:rPr lang="pl-PL" sz="4000" b="1" dirty="0" smtClean="0">
                <a:solidFill>
                  <a:schemeClr val="bg1"/>
                </a:solidFill>
                <a:latin typeface="Times New Roman" panose="02020603050405020304" pitchFamily="18" charset="0"/>
                <a:cs typeface="Times New Roman" panose="02020603050405020304" pitchFamily="18" charset="0"/>
              </a:rPr>
              <a:t>. Etika chování na podnikových akcích</a:t>
            </a:r>
            <a:r>
              <a:rPr lang="pl-PL" sz="4000" b="1" dirty="0">
                <a:solidFill>
                  <a:schemeClr val="bg1"/>
                </a:solidFill>
                <a:latin typeface="Times New Roman" panose="02020603050405020304" pitchFamily="18" charset="0"/>
                <a:cs typeface="Times New Roman" panose="02020603050405020304" pitchFamily="18" charset="0"/>
              </a:rPr>
              <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Společenský a diplomatický </a:t>
            </a:r>
            <a:r>
              <a:rPr lang="cs-CZ" altLang="cs-CZ" sz="1800" b="1" dirty="0" smtClean="0">
                <a:solidFill>
                  <a:srgbClr val="307871"/>
                </a:solidFill>
                <a:latin typeface="Times New Roman" panose="02020603050405020304" pitchFamily="18" charset="0"/>
                <a:cs typeface="Times New Roman" panose="02020603050405020304" pitchFamily="18" charset="0"/>
              </a:rPr>
              <a:t>protokol</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pic>
        <p:nvPicPr>
          <p:cNvPr id="10" name="Obrázek 9"/>
          <p:cNvPicPr>
            <a:picLocks noChangeAspect="1"/>
          </p:cNvPicPr>
          <p:nvPr/>
        </p:nvPicPr>
        <p:blipFill>
          <a:blip r:embed="rId4"/>
          <a:stretch>
            <a:fillRect/>
          </a:stretch>
        </p:blipFill>
        <p:spPr>
          <a:xfrm>
            <a:off x="486841" y="1779662"/>
            <a:ext cx="5162922" cy="2269990"/>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6" name="Obrázek 5"/>
          <p:cNvPicPr>
            <a:picLocks noChangeAspect="1"/>
          </p:cNvPicPr>
          <p:nvPr/>
        </p:nvPicPr>
        <p:blipFill>
          <a:blip r:embed="rId4"/>
          <a:stretch>
            <a:fillRect/>
          </a:stretch>
        </p:blipFill>
        <p:spPr>
          <a:xfrm>
            <a:off x="934072" y="1425316"/>
            <a:ext cx="3542083" cy="2548349"/>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etikety – firemní večírek</a:t>
            </a:r>
            <a:r>
              <a:rPr lang="cs-CZ" dirty="0"/>
              <a:t/>
            </a:r>
            <a:br>
              <a:rPr lang="cs-CZ" dirty="0"/>
            </a:br>
            <a:endParaRPr lang="cs-CZ" dirty="0"/>
          </a:p>
        </p:txBody>
      </p:sp>
      <p:sp>
        <p:nvSpPr>
          <p:cNvPr id="4" name="Obdélník 3"/>
          <p:cNvSpPr/>
          <p:nvPr/>
        </p:nvSpPr>
        <p:spPr>
          <a:xfrm>
            <a:off x="31988" y="987574"/>
            <a:ext cx="9112012" cy="3452227"/>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 Vánoce, konec roku a příchod toho nového přímo vyzývají k sezvání všech spolupracovníků, kolegů, zaměstnanců i obchodních partnerů na společenské setkání, takzvaný firemní večírek</a:t>
            </a:r>
          </a:p>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 Úspěch večírku záleží v prvé řadě na osobách pověřených organizací (sekretariát ředitele, personální oddělení) a jejich nasazení i na výběru doby konání akce. Tu je třeba koordinovat s jinými aktivitami (nevhodná doba uzávěrky, která vyřadí celé oddělení), v pátek zase odjíždějí lidé na chaty, hory a podobně. Dalším faktorem je výběr prostředí, restaurace, menu, typu zábavy, hudby. Významně závisí i na přístupu a aktivitě účastníků, jejich partnerů a všech pozvaných </a:t>
            </a:r>
            <a:r>
              <a:rPr lang="cs-CZ" sz="2000" dirty="0" smtClean="0">
                <a:latin typeface="Times New Roman" panose="02020603050405020304" pitchFamily="18" charset="0"/>
                <a:ea typeface="Calibri" panose="020F0502020204030204" pitchFamily="34" charset="0"/>
              </a:rPr>
              <a:t>hostů.</a:t>
            </a:r>
          </a:p>
          <a:p>
            <a:pPr algn="just">
              <a:spcBef>
                <a:spcPts val="600"/>
              </a:spcBef>
              <a:spcAft>
                <a:spcPts val="450"/>
              </a:spcAft>
            </a:pPr>
            <a:endParaRPr lang="cs-CZ"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etikety – firemní večírek</a:t>
            </a:r>
            <a:r>
              <a:rPr lang="cs-CZ" dirty="0"/>
              <a:t/>
            </a:r>
            <a:br>
              <a:rPr lang="cs-CZ" dirty="0"/>
            </a:br>
            <a:endParaRPr lang="cs-CZ" dirty="0"/>
          </a:p>
        </p:txBody>
      </p:sp>
      <p:sp>
        <p:nvSpPr>
          <p:cNvPr id="4" name="Obdélník 3"/>
          <p:cNvSpPr/>
          <p:nvPr/>
        </p:nvSpPr>
        <p:spPr>
          <a:xfrm>
            <a:off x="31988" y="987574"/>
            <a:ext cx="9112012" cy="3593291"/>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2000" dirty="0">
                <a:latin typeface="Times New Roman" panose="02020603050405020304" pitchFamily="18" charset="0"/>
                <a:ea typeface="Calibri" panose="020F0502020204030204" pitchFamily="34" charset="0"/>
              </a:rPr>
              <a:t> Každý večírek by měl začít přivítáním hostů, krátkým proslovem, výzvou k přípitku a večeří (či jiný typ občerstvení</a:t>
            </a:r>
            <a:r>
              <a:rPr lang="cs-CZ" sz="2000"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 </a:t>
            </a:r>
            <a:r>
              <a:rPr lang="cs-CZ" sz="2000" dirty="0">
                <a:latin typeface="Times New Roman" panose="02020603050405020304" pitchFamily="18" charset="0"/>
                <a:ea typeface="Calibri" panose="020F0502020204030204" pitchFamily="34" charset="0"/>
              </a:rPr>
              <a:t>Je neslušné během této doby odejít. </a:t>
            </a:r>
            <a:endParaRPr lang="cs-CZ" sz="2000"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Dále </a:t>
            </a:r>
            <a:r>
              <a:rPr lang="cs-CZ" sz="2000" dirty="0">
                <a:latin typeface="Times New Roman" panose="02020603050405020304" pitchFamily="18" charset="0"/>
                <a:ea typeface="Calibri" panose="020F0502020204030204" pitchFamily="34" charset="0"/>
              </a:rPr>
              <a:t>následuje pokyn k další zábavě. Významným příspěvkem ke zdárnému průběhu je dobrá nálada. Stále platí všechna pravidla společenského chování, ale jak často se komu podaří neformálně hovořit s přímým nadřízeným, stolovat s nejvyššími? </a:t>
            </a:r>
            <a:endParaRPr lang="cs-CZ" sz="2000"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sz="2000" dirty="0" smtClean="0">
                <a:latin typeface="Times New Roman" panose="02020603050405020304" pitchFamily="18" charset="0"/>
                <a:ea typeface="Calibri" panose="020F0502020204030204" pitchFamily="34" charset="0"/>
              </a:rPr>
              <a:t>Z </a:t>
            </a:r>
            <a:r>
              <a:rPr lang="cs-CZ" sz="2000" dirty="0">
                <a:latin typeface="Times New Roman" panose="02020603050405020304" pitchFamily="18" charset="0"/>
                <a:ea typeface="Calibri" panose="020F0502020204030204" pitchFamily="34" charset="0"/>
              </a:rPr>
              <a:t>pozice zaměstnanců a hostů není na místě familiárnost a bodré žvásty, ale i ti nejvyšší by se měli snažit pohovořit s co největším počtem lidí, přátelsky se usmívat a vytvářet kolegiální, přátelskou </a:t>
            </a:r>
            <a:r>
              <a:rPr lang="cs-CZ" sz="2000" dirty="0" smtClean="0">
                <a:latin typeface="Times New Roman" panose="02020603050405020304" pitchFamily="18" charset="0"/>
                <a:ea typeface="Calibri" panose="020F0502020204030204" pitchFamily="34" charset="0"/>
              </a:rPr>
              <a:t>atmosféru.</a:t>
            </a:r>
            <a:endParaRPr lang="cs-CZ" sz="2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85081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etikety – firemní večírek</a:t>
            </a:r>
            <a:r>
              <a:rPr lang="cs-CZ" dirty="0"/>
              <a:t/>
            </a:r>
            <a:br>
              <a:rPr lang="cs-CZ" dirty="0"/>
            </a:br>
            <a:endParaRPr lang="cs-CZ" dirty="0"/>
          </a:p>
        </p:txBody>
      </p:sp>
      <p:sp>
        <p:nvSpPr>
          <p:cNvPr id="4" name="Obdélník 3"/>
          <p:cNvSpPr/>
          <p:nvPr/>
        </p:nvSpPr>
        <p:spPr>
          <a:xfrm>
            <a:off x="31988" y="1059582"/>
            <a:ext cx="9112012" cy="3277820"/>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1900" dirty="0" smtClean="0">
                <a:latin typeface="Times New Roman" panose="02020603050405020304" pitchFamily="18" charset="0"/>
                <a:ea typeface="Calibri" panose="020F0502020204030204" pitchFamily="34" charset="0"/>
              </a:rPr>
              <a:t>Hovořit </a:t>
            </a:r>
            <a:r>
              <a:rPr lang="cs-CZ" sz="1900" dirty="0">
                <a:latin typeface="Times New Roman" panose="02020603050405020304" pitchFamily="18" charset="0"/>
                <a:ea typeface="Calibri" panose="020F0502020204030204" pitchFamily="34" charset="0"/>
              </a:rPr>
              <a:t>lze téměř o všem, ale jsou témata, která se v dobré společnosti nevyskytují, jako například</a:t>
            </a:r>
            <a:r>
              <a:rPr lang="cs-CZ" sz="1900" dirty="0" smtClean="0">
                <a:latin typeface="Times New Roman" panose="02020603050405020304" pitchFamily="18" charset="0"/>
                <a:ea typeface="Calibri" panose="020F0502020204030204" pitchFamily="34" charset="0"/>
              </a:rPr>
              <a:t>:</a:t>
            </a:r>
            <a:endParaRPr lang="cs-CZ" sz="1900"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ü"/>
            </a:pPr>
            <a:r>
              <a:rPr lang="cs-CZ" sz="1900" dirty="0">
                <a:latin typeface="Times New Roman" panose="02020603050405020304" pitchFamily="18" charset="0"/>
                <a:ea typeface="Calibri" panose="020F0502020204030204" pitchFamily="34" charset="0"/>
              </a:rPr>
              <a:t>     </a:t>
            </a:r>
            <a:r>
              <a:rPr lang="cs-CZ" sz="1900" dirty="0" smtClean="0">
                <a:latin typeface="Times New Roman" panose="02020603050405020304" pitchFamily="18" charset="0"/>
                <a:ea typeface="Calibri" panose="020F0502020204030204" pitchFamily="34" charset="0"/>
              </a:rPr>
              <a:t>peníze</a:t>
            </a:r>
            <a:r>
              <a:rPr lang="cs-CZ" sz="1900" dirty="0">
                <a:latin typeface="Times New Roman" panose="02020603050405020304" pitchFamily="18" charset="0"/>
                <a:ea typeface="Calibri" panose="020F0502020204030204" pitchFamily="34" charset="0"/>
              </a:rPr>
              <a:t>, výše platu, úžasné finanční možnosti, neustálý nářek nad nedostatkem;</a:t>
            </a:r>
          </a:p>
          <a:p>
            <a:pPr marL="342900" indent="-342900" algn="just">
              <a:spcBef>
                <a:spcPts val="600"/>
              </a:spcBef>
              <a:spcAft>
                <a:spcPts val="450"/>
              </a:spcAft>
              <a:buFont typeface="Wingdings" panose="05000000000000000000" pitchFamily="2" charset="2"/>
              <a:buChar char="ü"/>
            </a:pPr>
            <a:r>
              <a:rPr lang="cs-CZ" sz="1900" dirty="0">
                <a:latin typeface="Times New Roman" panose="02020603050405020304" pitchFamily="18" charset="0"/>
                <a:ea typeface="Calibri" panose="020F0502020204030204" pitchFamily="34" charset="0"/>
              </a:rPr>
              <a:t>     </a:t>
            </a:r>
            <a:r>
              <a:rPr lang="cs-CZ" sz="1900" dirty="0" smtClean="0">
                <a:latin typeface="Times New Roman" panose="02020603050405020304" pitchFamily="18" charset="0"/>
                <a:ea typeface="Calibri" panose="020F0502020204030204" pitchFamily="34" charset="0"/>
              </a:rPr>
              <a:t>­nemoci </a:t>
            </a:r>
            <a:r>
              <a:rPr lang="cs-CZ" sz="1900" dirty="0">
                <a:latin typeface="Times New Roman" panose="02020603050405020304" pitchFamily="18" charset="0"/>
                <a:ea typeface="Calibri" panose="020F0502020204030204" pitchFamily="34" charset="0"/>
              </a:rPr>
              <a:t>a jejich detailní popisy, mohou vyústit v hádku, kdo je na tom vlastně hůř;</a:t>
            </a:r>
          </a:p>
          <a:p>
            <a:pPr marL="342900" indent="-342900" algn="just">
              <a:spcBef>
                <a:spcPts val="600"/>
              </a:spcBef>
              <a:spcAft>
                <a:spcPts val="450"/>
              </a:spcAft>
              <a:buFont typeface="Wingdings" panose="05000000000000000000" pitchFamily="2" charset="2"/>
              <a:buChar char="ü"/>
            </a:pPr>
            <a:r>
              <a:rPr lang="cs-CZ" sz="1900" dirty="0">
                <a:latin typeface="Times New Roman" panose="02020603050405020304" pitchFamily="18" charset="0"/>
                <a:ea typeface="Calibri" panose="020F0502020204030204" pitchFamily="34" charset="0"/>
              </a:rPr>
              <a:t>     </a:t>
            </a:r>
            <a:r>
              <a:rPr lang="cs-CZ" sz="1900" dirty="0" smtClean="0">
                <a:latin typeface="Times New Roman" panose="02020603050405020304" pitchFamily="18" charset="0"/>
                <a:ea typeface="Calibri" panose="020F0502020204030204" pitchFamily="34" charset="0"/>
              </a:rPr>
              <a:t>­politika</a:t>
            </a:r>
            <a:r>
              <a:rPr lang="cs-CZ" sz="1900" dirty="0">
                <a:latin typeface="Times New Roman" panose="02020603050405020304" pitchFamily="18" charset="0"/>
                <a:ea typeface="Calibri" panose="020F0502020204030204" pitchFamily="34" charset="0"/>
              </a:rPr>
              <a:t>, přílišná kritika, nadšení, prosazování si svého;</a:t>
            </a:r>
          </a:p>
          <a:p>
            <a:pPr marL="342900" indent="-342900" algn="just">
              <a:spcBef>
                <a:spcPts val="600"/>
              </a:spcBef>
              <a:spcAft>
                <a:spcPts val="450"/>
              </a:spcAft>
              <a:buFont typeface="Wingdings" panose="05000000000000000000" pitchFamily="2" charset="2"/>
              <a:buChar char="ü"/>
            </a:pPr>
            <a:r>
              <a:rPr lang="cs-CZ" sz="1900" dirty="0">
                <a:latin typeface="Times New Roman" panose="02020603050405020304" pitchFamily="18" charset="0"/>
                <a:ea typeface="Calibri" panose="020F0502020204030204" pitchFamily="34" charset="0"/>
              </a:rPr>
              <a:t>    ­ </a:t>
            </a:r>
            <a:r>
              <a:rPr lang="cs-CZ" sz="1900" dirty="0" smtClean="0">
                <a:latin typeface="Times New Roman" panose="02020603050405020304" pitchFamily="18" charset="0"/>
                <a:ea typeface="Calibri" panose="020F0502020204030204" pitchFamily="34" charset="0"/>
              </a:rPr>
              <a:t>omšelé </a:t>
            </a:r>
            <a:r>
              <a:rPr lang="cs-CZ" sz="1900" dirty="0">
                <a:latin typeface="Times New Roman" panose="02020603050405020304" pitchFamily="18" charset="0"/>
                <a:ea typeface="Calibri" panose="020F0502020204030204" pitchFamily="34" charset="0"/>
              </a:rPr>
              <a:t>téma počasí;</a:t>
            </a:r>
          </a:p>
          <a:p>
            <a:pPr marL="342900" indent="-342900" algn="just">
              <a:spcBef>
                <a:spcPts val="600"/>
              </a:spcBef>
              <a:spcAft>
                <a:spcPts val="450"/>
              </a:spcAft>
              <a:buFont typeface="Wingdings" panose="05000000000000000000" pitchFamily="2" charset="2"/>
              <a:buChar char="ü"/>
            </a:pPr>
            <a:r>
              <a:rPr lang="cs-CZ" sz="1900" dirty="0">
                <a:latin typeface="Times New Roman" panose="02020603050405020304" pitchFamily="18" charset="0"/>
                <a:ea typeface="Calibri" panose="020F0502020204030204" pitchFamily="34" charset="0"/>
              </a:rPr>
              <a:t>    ­ </a:t>
            </a:r>
            <a:r>
              <a:rPr lang="cs-CZ" sz="1900" dirty="0" smtClean="0">
                <a:latin typeface="Times New Roman" panose="02020603050405020304" pitchFamily="18" charset="0"/>
                <a:ea typeface="Calibri" panose="020F0502020204030204" pitchFamily="34" charset="0"/>
              </a:rPr>
              <a:t>chmury </a:t>
            </a:r>
            <a:r>
              <a:rPr lang="cs-CZ" sz="1900" dirty="0">
                <a:latin typeface="Times New Roman" panose="02020603050405020304" pitchFamily="18" charset="0"/>
                <a:ea typeface="Calibri" panose="020F0502020204030204" pitchFamily="34" charset="0"/>
              </a:rPr>
              <a:t>v osobním životě a pikantní podrobnosti;</a:t>
            </a:r>
          </a:p>
          <a:p>
            <a:pPr marL="342900" indent="-342900" algn="just">
              <a:spcBef>
                <a:spcPts val="600"/>
              </a:spcBef>
              <a:spcAft>
                <a:spcPts val="450"/>
              </a:spcAft>
              <a:buFont typeface="Wingdings" panose="05000000000000000000" pitchFamily="2" charset="2"/>
              <a:buChar char="ü"/>
            </a:pPr>
            <a:r>
              <a:rPr lang="cs-CZ" sz="1900" dirty="0">
                <a:latin typeface="Times New Roman" panose="02020603050405020304" pitchFamily="18" charset="0"/>
                <a:ea typeface="Calibri" panose="020F0502020204030204" pitchFamily="34" charset="0"/>
              </a:rPr>
              <a:t>     </a:t>
            </a:r>
            <a:r>
              <a:rPr lang="cs-CZ" sz="1900" dirty="0" smtClean="0">
                <a:latin typeface="Times New Roman" panose="02020603050405020304" pitchFamily="18" charset="0"/>
                <a:ea typeface="Calibri" panose="020F0502020204030204" pitchFamily="34" charset="0"/>
              </a:rPr>
              <a:t>-náboženství</a:t>
            </a:r>
            <a:r>
              <a:rPr lang="cs-CZ" sz="1900" dirty="0">
                <a:latin typeface="Times New Roman" panose="02020603050405020304" pitchFamily="18" charset="0"/>
                <a:ea typeface="Calibri" panose="020F0502020204030204" pitchFamily="34" charset="0"/>
              </a:rPr>
              <a:t>, zvláště za přítomnosti zahraničních hostů, kdy se v tom nevyznáme</a:t>
            </a:r>
            <a:r>
              <a:rPr lang="cs-CZ" sz="1900" dirty="0" smtClean="0">
                <a:latin typeface="Times New Roman" panose="02020603050405020304" pitchFamily="18" charset="0"/>
                <a:ea typeface="Calibri" panose="020F0502020204030204" pitchFamily="34" charset="0"/>
              </a:rPr>
              <a:t>;</a:t>
            </a:r>
            <a:endParaRPr lang="cs-CZ" sz="19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63599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etikety – firemní večírek</a:t>
            </a:r>
            <a:r>
              <a:rPr lang="cs-CZ" dirty="0"/>
              <a:t/>
            </a:r>
            <a:br>
              <a:rPr lang="cs-CZ" dirty="0"/>
            </a:br>
            <a:endParaRPr lang="cs-CZ" dirty="0"/>
          </a:p>
        </p:txBody>
      </p:sp>
      <p:sp>
        <p:nvSpPr>
          <p:cNvPr id="4" name="Obdélník 3"/>
          <p:cNvSpPr/>
          <p:nvPr/>
        </p:nvSpPr>
        <p:spPr>
          <a:xfrm>
            <a:off x="31988" y="1059582"/>
            <a:ext cx="9112012" cy="3439403"/>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1900" dirty="0">
                <a:latin typeface="Times New Roman" panose="02020603050405020304" pitchFamily="18" charset="0"/>
                <a:ea typeface="Calibri" panose="020F0502020204030204" pitchFamily="34" charset="0"/>
              </a:rPr>
              <a:t> Obecně se vyplatí, že i když se královsky bavíme, je důležité podporovat svůj profesionální image. O jakémkoli trapasu, který se přihodí, budou druhý den vědět i ti kolegové, již na večírku vůbec nebyli</a:t>
            </a:r>
            <a:r>
              <a:rPr lang="cs-CZ" sz="1900"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sz="1900" dirty="0">
                <a:latin typeface="Times New Roman" panose="02020603050405020304" pitchFamily="18" charset="0"/>
                <a:ea typeface="Calibri" panose="020F0502020204030204" pitchFamily="34" charset="0"/>
              </a:rPr>
              <a:t> Co si obléci na firemní večírek? Žádná univerzální rada neexistuje. Pro každého je však lepší, když se smíří s faktem, že večírky jsou a budou, a proto je třeba se vybavit a myslet na ně tak trochu předem. Není většího zoufalství, než když žena shání na poslední chvíli slavnostní šaty, nebo si dokonce půjčuje od kolegyně oblečení, které jí tak úplně nesedí.</a:t>
            </a:r>
          </a:p>
          <a:p>
            <a:pPr marL="342900" indent="-342900" algn="just">
              <a:spcBef>
                <a:spcPts val="600"/>
              </a:spcBef>
              <a:spcAft>
                <a:spcPts val="450"/>
              </a:spcAft>
              <a:buFont typeface="Wingdings" panose="05000000000000000000" pitchFamily="2" charset="2"/>
              <a:buChar char="q"/>
            </a:pPr>
            <a:endParaRPr lang="cs-CZ" sz="1900" dirty="0">
              <a:latin typeface="Times New Roman" panose="02020603050405020304" pitchFamily="18" charset="0"/>
              <a:ea typeface="Calibri" panose="020F0502020204030204" pitchFamily="34" charset="0"/>
            </a:endParaRPr>
          </a:p>
          <a:p>
            <a:pPr algn="just">
              <a:spcBef>
                <a:spcPts val="600"/>
              </a:spcBef>
              <a:spcAft>
                <a:spcPts val="450"/>
              </a:spcAft>
            </a:pPr>
            <a:endParaRPr lang="cs-CZ" sz="19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48234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etikety – firemní večírek</a:t>
            </a:r>
            <a:r>
              <a:rPr lang="cs-CZ" dirty="0"/>
              <a:t/>
            </a:r>
            <a:br>
              <a:rPr lang="cs-CZ" dirty="0"/>
            </a:br>
            <a:endParaRPr lang="cs-CZ" dirty="0"/>
          </a:p>
        </p:txBody>
      </p:sp>
      <p:sp>
        <p:nvSpPr>
          <p:cNvPr id="4" name="Obdélník 3"/>
          <p:cNvSpPr/>
          <p:nvPr/>
        </p:nvSpPr>
        <p:spPr>
          <a:xfrm>
            <a:off x="31988" y="915566"/>
            <a:ext cx="9112012" cy="3860031"/>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1900" dirty="0">
                <a:latin typeface="Times New Roman" panose="02020603050405020304" pitchFamily="18" charset="0"/>
                <a:ea typeface="Calibri" panose="020F0502020204030204" pitchFamily="34" charset="0"/>
              </a:rPr>
              <a:t> </a:t>
            </a:r>
            <a:r>
              <a:rPr lang="cs-CZ" b="1" dirty="0">
                <a:latin typeface="Times New Roman" panose="02020603050405020304" pitchFamily="18" charset="0"/>
                <a:ea typeface="Calibri" panose="020F0502020204030204" pitchFamily="34" charset="0"/>
              </a:rPr>
              <a:t>Jak se vyhnout </a:t>
            </a:r>
            <a:r>
              <a:rPr lang="cs-CZ" b="1" dirty="0" smtClean="0">
                <a:latin typeface="Times New Roman" panose="02020603050405020304" pitchFamily="18" charset="0"/>
                <a:ea typeface="Calibri" panose="020F0502020204030204" pitchFamily="34" charset="0"/>
              </a:rPr>
              <a:t>trapasu?  Dejte </a:t>
            </a:r>
            <a:r>
              <a:rPr lang="cs-CZ" b="1" dirty="0">
                <a:latin typeface="Times New Roman" panose="02020603050405020304" pitchFamily="18" charset="0"/>
                <a:ea typeface="Calibri" panose="020F0502020204030204" pitchFamily="34" charset="0"/>
              </a:rPr>
              <a:t>si záležet</a:t>
            </a:r>
            <a:r>
              <a:rPr lang="cs-CZ" b="1" dirty="0" smtClean="0">
                <a:latin typeface="Times New Roman" panose="02020603050405020304" pitchFamily="18" charset="0"/>
                <a:ea typeface="Calibri" panose="020F0502020204030204" pitchFamily="34" charset="0"/>
              </a:rPr>
              <a:t>:</a:t>
            </a:r>
            <a:endParaRPr lang="cs-CZ" b="1"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ü"/>
            </a:pPr>
            <a:r>
              <a:rPr lang="cs-CZ" dirty="0">
                <a:latin typeface="Times New Roman" panose="02020603050405020304" pitchFamily="18" charset="0"/>
                <a:ea typeface="Calibri" panose="020F0502020204030204" pitchFamily="34" charset="0"/>
              </a:rPr>
              <a:t>    </a:t>
            </a:r>
            <a:r>
              <a:rPr lang="cs-CZ" dirty="0" smtClean="0">
                <a:latin typeface="Times New Roman" panose="02020603050405020304" pitchFamily="18" charset="0"/>
                <a:ea typeface="Calibri" panose="020F0502020204030204" pitchFamily="34" charset="0"/>
              </a:rPr>
              <a:t>Na </a:t>
            </a:r>
            <a:r>
              <a:rPr lang="cs-CZ" dirty="0">
                <a:latin typeface="Times New Roman" panose="02020603050405020304" pitchFamily="18" charset="0"/>
                <a:ea typeface="Calibri" panose="020F0502020204030204" pitchFamily="34" charset="0"/>
              </a:rPr>
              <a:t>včasném příchodu i odchodu. Šéf odchází dříve a dává tak najevo svou představu o ukončení zábavy.</a:t>
            </a:r>
          </a:p>
          <a:p>
            <a:pPr marL="342900" indent="-342900" algn="just">
              <a:spcBef>
                <a:spcPts val="600"/>
              </a:spcBef>
              <a:spcAft>
                <a:spcPts val="450"/>
              </a:spcAft>
              <a:buFont typeface="Wingdings" panose="05000000000000000000" pitchFamily="2" charset="2"/>
              <a:buChar char="ü"/>
            </a:pPr>
            <a:r>
              <a:rPr lang="cs-CZ" dirty="0">
                <a:latin typeface="Times New Roman" panose="02020603050405020304" pitchFamily="18" charset="0"/>
                <a:ea typeface="Calibri" panose="020F0502020204030204" pitchFamily="34" charset="0"/>
              </a:rPr>
              <a:t>    </a:t>
            </a:r>
            <a:r>
              <a:rPr lang="cs-CZ" dirty="0" smtClean="0">
                <a:latin typeface="Times New Roman" panose="02020603050405020304" pitchFamily="18" charset="0"/>
                <a:ea typeface="Calibri" panose="020F0502020204030204" pitchFamily="34" charset="0"/>
              </a:rPr>
              <a:t>Na </a:t>
            </a:r>
            <a:r>
              <a:rPr lang="cs-CZ" dirty="0">
                <a:latin typeface="Times New Roman" panose="02020603050405020304" pitchFamily="18" charset="0"/>
                <a:ea typeface="Calibri" panose="020F0502020204030204" pitchFamily="34" charset="0"/>
              </a:rPr>
              <a:t>respektování pokynů na pozvánce</a:t>
            </a:r>
            <a:r>
              <a:rPr lang="cs-CZ" dirty="0" smtClean="0">
                <a:latin typeface="Times New Roman" panose="02020603050405020304" pitchFamily="18" charset="0"/>
                <a:ea typeface="Calibri" panose="020F0502020204030204" pitchFamily="34" charset="0"/>
              </a:rPr>
              <a:t>. Na </a:t>
            </a:r>
            <a:r>
              <a:rPr lang="cs-CZ" dirty="0">
                <a:latin typeface="Times New Roman" panose="02020603050405020304" pitchFamily="18" charset="0"/>
                <a:ea typeface="Calibri" panose="020F0502020204030204" pitchFamily="34" charset="0"/>
              </a:rPr>
              <a:t>dobrých vztazích, </a:t>
            </a:r>
            <a:r>
              <a:rPr lang="cs-CZ" dirty="0" err="1" smtClean="0">
                <a:latin typeface="Times New Roman" panose="02020603050405020304" pitchFamily="18" charset="0"/>
                <a:ea typeface="Calibri" panose="020F0502020204030204" pitchFamily="34" charset="0"/>
              </a:rPr>
              <a:t>nepo-mlouvejte</a:t>
            </a:r>
            <a:r>
              <a:rPr lang="cs-CZ" dirty="0" smtClean="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a pamatujte si dané sliby.</a:t>
            </a:r>
          </a:p>
          <a:p>
            <a:pPr marL="342900" indent="-342900" algn="just">
              <a:spcBef>
                <a:spcPts val="600"/>
              </a:spcBef>
              <a:spcAft>
                <a:spcPts val="450"/>
              </a:spcAft>
              <a:buFont typeface="Wingdings" panose="05000000000000000000" pitchFamily="2" charset="2"/>
              <a:buChar char="ü"/>
            </a:pPr>
            <a:r>
              <a:rPr lang="cs-CZ" dirty="0">
                <a:latin typeface="Times New Roman" panose="02020603050405020304" pitchFamily="18" charset="0"/>
                <a:ea typeface="Calibri" panose="020F0502020204030204" pitchFamily="34" charset="0"/>
              </a:rPr>
              <a:t>    </a:t>
            </a:r>
            <a:r>
              <a:rPr lang="cs-CZ" dirty="0" smtClean="0">
                <a:latin typeface="Times New Roman" panose="02020603050405020304" pitchFamily="18" charset="0"/>
                <a:ea typeface="Calibri" panose="020F0502020204030204" pitchFamily="34" charset="0"/>
              </a:rPr>
              <a:t>Na </a:t>
            </a:r>
            <a:r>
              <a:rPr lang="cs-CZ" dirty="0">
                <a:latin typeface="Times New Roman" panose="02020603050405020304" pitchFamily="18" charset="0"/>
                <a:ea typeface="Calibri" panose="020F0502020204030204" pitchFamily="34" charset="0"/>
              </a:rPr>
              <a:t>míru v konzumaci alkoholu! Bujaré tykání se všemi je druhý den nahrazeno podivným mlčením přecházejícím v tiché "vy".</a:t>
            </a:r>
          </a:p>
          <a:p>
            <a:pPr marL="342900" indent="-342900" algn="just">
              <a:spcBef>
                <a:spcPts val="600"/>
              </a:spcBef>
              <a:spcAft>
                <a:spcPts val="450"/>
              </a:spcAft>
              <a:buFont typeface="Wingdings" panose="05000000000000000000" pitchFamily="2" charset="2"/>
              <a:buChar char="ü"/>
            </a:pPr>
            <a:r>
              <a:rPr lang="cs-CZ" dirty="0">
                <a:latin typeface="Times New Roman" panose="02020603050405020304" pitchFamily="18" charset="0"/>
                <a:ea typeface="Calibri" panose="020F0502020204030204" pitchFamily="34" charset="0"/>
              </a:rPr>
              <a:t>    </a:t>
            </a:r>
            <a:r>
              <a:rPr lang="cs-CZ" dirty="0" smtClean="0">
                <a:latin typeface="Times New Roman" panose="02020603050405020304" pitchFamily="18" charset="0"/>
                <a:ea typeface="Calibri" panose="020F0502020204030204" pitchFamily="34" charset="0"/>
              </a:rPr>
              <a:t>Na </a:t>
            </a:r>
            <a:r>
              <a:rPr lang="cs-CZ" dirty="0">
                <a:latin typeface="Times New Roman" panose="02020603050405020304" pitchFamily="18" charset="0"/>
                <a:ea typeface="Calibri" panose="020F0502020204030204" pitchFamily="34" charset="0"/>
              </a:rPr>
              <a:t>dobré mravy a vychování. Nesnažte své názory prosadit za každou cenu. Správná a včasná omluva je mocná čarodějka. Nehrňte si zbytky občerstvení do kapes.</a:t>
            </a:r>
          </a:p>
          <a:p>
            <a:pPr marL="342900" indent="-342900" algn="just">
              <a:spcBef>
                <a:spcPts val="600"/>
              </a:spcBef>
              <a:spcAft>
                <a:spcPts val="450"/>
              </a:spcAft>
              <a:buFont typeface="Wingdings" panose="05000000000000000000" pitchFamily="2" charset="2"/>
              <a:buChar char="ü"/>
            </a:pPr>
            <a:r>
              <a:rPr lang="cs-CZ" dirty="0">
                <a:latin typeface="Times New Roman" panose="02020603050405020304" pitchFamily="18" charset="0"/>
                <a:ea typeface="Calibri" panose="020F0502020204030204" pitchFamily="34" charset="0"/>
              </a:rPr>
              <a:t>    </a:t>
            </a:r>
            <a:r>
              <a:rPr lang="cs-CZ" dirty="0" smtClean="0">
                <a:latin typeface="Times New Roman" panose="02020603050405020304" pitchFamily="18" charset="0"/>
                <a:ea typeface="Calibri" panose="020F0502020204030204" pitchFamily="34" charset="0"/>
              </a:rPr>
              <a:t>Na </a:t>
            </a:r>
            <a:r>
              <a:rPr lang="cs-CZ" dirty="0">
                <a:latin typeface="Times New Roman" panose="02020603050405020304" pitchFamily="18" charset="0"/>
                <a:ea typeface="Calibri" panose="020F0502020204030204" pitchFamily="34" charset="0"/>
              </a:rPr>
              <a:t>tom, aby vámi vyprávěný vtip skutečně někoho rozesmál. Vtipy se musí umět podat, a pokud to neumíte, raději mlčte</a:t>
            </a:r>
            <a:r>
              <a:rPr lang="cs-CZ" dirty="0" smtClean="0">
                <a:latin typeface="Times New Roman" panose="02020603050405020304" pitchFamily="18" charset="0"/>
                <a:ea typeface="Calibri" panose="020F0502020204030204" pitchFamily="34" charset="0"/>
              </a:rPr>
              <a:t>!</a:t>
            </a:r>
            <a:endParaRPr lang="cs-CZ"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112836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etikety – raut</a:t>
            </a:r>
            <a:r>
              <a:rPr lang="cs-CZ" dirty="0"/>
              <a:t/>
            </a:r>
            <a:br>
              <a:rPr lang="cs-CZ" dirty="0"/>
            </a:br>
            <a:endParaRPr lang="cs-CZ" dirty="0"/>
          </a:p>
        </p:txBody>
      </p:sp>
      <p:sp>
        <p:nvSpPr>
          <p:cNvPr id="4" name="Obdélník 3"/>
          <p:cNvSpPr/>
          <p:nvPr/>
        </p:nvSpPr>
        <p:spPr>
          <a:xfrm>
            <a:off x="31988" y="915566"/>
            <a:ext cx="9112012" cy="3870290"/>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sz="1900" dirty="0">
                <a:latin typeface="Times New Roman" panose="02020603050405020304" pitchFamily="18" charset="0"/>
                <a:ea typeface="Calibri" panose="020F0502020204030204" pitchFamily="34" charset="0"/>
              </a:rPr>
              <a:t>Pořádání rautů se stalo součástí firemní kultury. Přesto někteří z jejich pravidelných návštěvníků občas tápou a neví, jak se na nich správně </a:t>
            </a:r>
            <a:r>
              <a:rPr lang="cs-CZ" sz="1900" dirty="0" smtClean="0">
                <a:latin typeface="Times New Roman" panose="02020603050405020304" pitchFamily="18" charset="0"/>
                <a:ea typeface="Calibri" panose="020F0502020204030204" pitchFamily="34" charset="0"/>
              </a:rPr>
              <a:t>chovat.</a:t>
            </a: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Přestože dokonale ovládáme techniku nabírání pokrmů, může se stát, že nám nějaký ten řízeček či plátek sýra upadne na zem. Vůbec se kvůli tomu nemusíme červenat a cítit se trapně, rozhodně nejsme jediní, komu se to stalo. A jak se v tento okamžik zachovat</a:t>
            </a:r>
            <a:r>
              <a:rPr lang="cs-CZ" dirty="0" smtClean="0">
                <a:latin typeface="Times New Roman" panose="02020603050405020304" pitchFamily="18" charset="0"/>
                <a:ea typeface="Calibri" panose="020F0502020204030204" pitchFamily="34" charset="0"/>
              </a:rPr>
              <a:t>?</a:t>
            </a:r>
            <a:endParaRPr lang="cs-CZ" b="1" dirty="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Každý slušně vychovaný člověk si řekne, že správně by měl odpadlý kousek jídla uklidit. To ale pravidla společenského chování vylučují.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Pokud </a:t>
            </a:r>
            <a:r>
              <a:rPr lang="cs-CZ" dirty="0">
                <a:latin typeface="Times New Roman" panose="02020603050405020304" pitchFamily="18" charset="0"/>
                <a:ea typeface="Calibri" panose="020F0502020204030204" pitchFamily="34" charset="0"/>
              </a:rPr>
              <a:t>bychom tak totiž učinili, kam poté upadlé jídlo odložíme? Na svůj talířek nebo zpět na bufetový stůl? To asi ne. Řešení je mnohem prostší, i když jsme si možná dosud mysleli, že tak by se zachoval jen </a:t>
            </a:r>
            <a:r>
              <a:rPr lang="cs-CZ" dirty="0" smtClean="0">
                <a:latin typeface="Times New Roman" panose="02020603050405020304" pitchFamily="18" charset="0"/>
                <a:ea typeface="Calibri" panose="020F0502020204030204" pitchFamily="34" charset="0"/>
              </a:rPr>
              <a:t>hulvát. Jednoduše </a:t>
            </a:r>
            <a:r>
              <a:rPr lang="cs-CZ" b="1" dirty="0">
                <a:latin typeface="Times New Roman" panose="02020603050405020304" pitchFamily="18" charset="0"/>
                <a:ea typeface="Calibri" panose="020F0502020204030204" pitchFamily="34" charset="0"/>
              </a:rPr>
              <a:t>odpadlý kousek nenápadně kopneme pod stůl, </a:t>
            </a:r>
            <a:r>
              <a:rPr lang="cs-CZ" dirty="0">
                <a:latin typeface="Times New Roman" panose="02020603050405020304" pitchFamily="18" charset="0"/>
                <a:ea typeface="Calibri" panose="020F0502020204030204" pitchFamily="34" charset="0"/>
              </a:rPr>
              <a:t>kde ho po skončení rautu personál spolu s dalšími najde a uklidí. Stejně postupujeme i v případě, že nám z ruky vyklouzne příbor či ubrousek.</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25203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Pravidla etikety – raut</a:t>
            </a:r>
            <a:r>
              <a:rPr lang="cs-CZ" dirty="0"/>
              <a:t/>
            </a:r>
            <a:br>
              <a:rPr lang="cs-CZ" dirty="0"/>
            </a:br>
            <a:endParaRPr lang="cs-CZ" dirty="0"/>
          </a:p>
        </p:txBody>
      </p:sp>
      <p:sp>
        <p:nvSpPr>
          <p:cNvPr id="4" name="Obdélník 3"/>
          <p:cNvSpPr/>
          <p:nvPr/>
        </p:nvSpPr>
        <p:spPr>
          <a:xfrm>
            <a:off x="31988" y="915566"/>
            <a:ext cx="9112012" cy="3698448"/>
          </a:xfrm>
          <a:prstGeom prst="rect">
            <a:avLst/>
          </a:prstGeom>
        </p:spPr>
        <p:txBody>
          <a:bodyPr wrap="square">
            <a:spAutoFit/>
          </a:bodyPr>
          <a:lstStyle/>
          <a:p>
            <a:pPr marL="342900" indent="-342900" algn="just">
              <a:spcBef>
                <a:spcPts val="600"/>
              </a:spcBef>
              <a:spcAft>
                <a:spcPts val="450"/>
              </a:spcAft>
              <a:buFont typeface="Wingdings" panose="05000000000000000000" pitchFamily="2" charset="2"/>
              <a:buChar char="q"/>
            </a:pPr>
            <a:r>
              <a:rPr lang="cs-CZ" dirty="0">
                <a:latin typeface="Times New Roman" panose="02020603050405020304" pitchFamily="18" charset="0"/>
                <a:ea typeface="Calibri" panose="020F0502020204030204" pitchFamily="34" charset="0"/>
              </a:rPr>
              <a:t>Co má ale dělat opravdový smolař, kterému upadne bramborový či zeleninový salát přímo uprostřed místnosti? Důležité je zabránit tomu, aby na něm někdo uklouzl. Proto byste si měli nad hromádku stoupnout, dál si nerušeně povídat a přitom nenápadně vyhlížet obsluhu. „Jakmile se servírka přiblíží, přivoláme ji pohledem a nenápadně jí ukážeme, k čemu zde došlo. Pak stále ještě vyčkáváme až do chvíle, kdy se servírka dostaví s lopatkou, a když je v bezpečné vzdálenosti, poděkujeme ji pohledem a sebejistě odcházíme pro další porci</a:t>
            </a:r>
            <a:r>
              <a:rPr lang="cs-CZ" dirty="0" smtClean="0">
                <a:latin typeface="Times New Roman" panose="02020603050405020304" pitchFamily="18" charset="0"/>
                <a:ea typeface="Calibri" panose="020F0502020204030204" pitchFamily="34" charset="0"/>
              </a:rPr>
              <a:t>,</a:t>
            </a:r>
          </a:p>
          <a:p>
            <a:pPr marL="342900" indent="-342900" algn="just">
              <a:spcBef>
                <a:spcPts val="600"/>
              </a:spcBef>
              <a:spcAft>
                <a:spcPts val="450"/>
              </a:spcAft>
              <a:buFont typeface="Wingdings" panose="05000000000000000000" pitchFamily="2" charset="2"/>
              <a:buChar char="q"/>
            </a:pPr>
            <a:r>
              <a:rPr lang="cs-CZ" b="1" dirty="0">
                <a:latin typeface="Times New Roman" panose="02020603050405020304" pitchFamily="18" charset="0"/>
                <a:ea typeface="Calibri" panose="020F0502020204030204" pitchFamily="34" charset="0"/>
              </a:rPr>
              <a:t>Slušností je zdravit </a:t>
            </a:r>
            <a:r>
              <a:rPr lang="cs-CZ" dirty="0">
                <a:latin typeface="Times New Roman" panose="02020603050405020304" pitchFamily="18" charset="0"/>
                <a:ea typeface="Calibri" panose="020F0502020204030204" pitchFamily="34" charset="0"/>
              </a:rPr>
              <a:t>– to nám vštěpují rodiče už od útlého věku. Ale pozor! Na rautu by nás to mohlo přivést do trapné situace. Zvláště pokud se rozhodneme potřást rukou hostu, který má zrovna „plné ruce” talířku s jídlem a sklenice s pitím. </a:t>
            </a:r>
            <a:endParaRPr lang="cs-CZ" dirty="0" smtClean="0">
              <a:latin typeface="Times New Roman" panose="02020603050405020304" pitchFamily="18" charset="0"/>
              <a:ea typeface="Calibri" panose="020F0502020204030204" pitchFamily="34" charset="0"/>
            </a:endParaRPr>
          </a:p>
          <a:p>
            <a:pPr marL="342900" indent="-342900" algn="just">
              <a:spcBef>
                <a:spcPts val="600"/>
              </a:spcBef>
              <a:spcAft>
                <a:spcPts val="450"/>
              </a:spcAft>
              <a:buFont typeface="Wingdings" panose="05000000000000000000" pitchFamily="2" charset="2"/>
              <a:buChar char="q"/>
            </a:pPr>
            <a:r>
              <a:rPr lang="cs-CZ" dirty="0" smtClean="0">
                <a:latin typeface="Times New Roman" panose="02020603050405020304" pitchFamily="18" charset="0"/>
                <a:ea typeface="Calibri" panose="020F0502020204030204" pitchFamily="34" charset="0"/>
              </a:rPr>
              <a:t>Pakliže </a:t>
            </a:r>
            <a:r>
              <a:rPr lang="cs-CZ" dirty="0">
                <a:latin typeface="Times New Roman" panose="02020603050405020304" pitchFamily="18" charset="0"/>
                <a:ea typeface="Calibri" panose="020F0502020204030204" pitchFamily="34" charset="0"/>
              </a:rPr>
              <a:t>jsme takto obtěžkáni my a objeví se před námi bonviván, který nám chce potřást rukou, máme právo ji odmítnout. Abychom ale někoho neurazili, spojíme to s omluvným úsměvem a gestem, že se pozdravíme později.</a:t>
            </a:r>
            <a:endParaRPr lang="cs-CZ" dirty="0" smtClean="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96954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4058</TotalTime>
  <Words>2377</Words>
  <Application>Microsoft Office PowerPoint</Application>
  <PresentationFormat>Předvádění na obrazovce (16:9)</PresentationFormat>
  <Paragraphs>124</Paragraphs>
  <Slides>20</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Times New Roman</vt:lpstr>
      <vt:lpstr>Wingdings</vt:lpstr>
      <vt:lpstr>SLU</vt:lpstr>
      <vt:lpstr>Název prezentace</vt:lpstr>
      <vt:lpstr>7. Etika chování na podnikových akcích     </vt:lpstr>
      <vt:lpstr>Pravidla etikety – firemní večírek </vt:lpstr>
      <vt:lpstr>Pravidla etikety – firemní večírek </vt:lpstr>
      <vt:lpstr>Pravidla etikety – firemní večírek </vt:lpstr>
      <vt:lpstr>Pravidla etikety – firemní večírek </vt:lpstr>
      <vt:lpstr>Pravidla etikety – firemní večírek </vt:lpstr>
      <vt:lpstr>Pravidla etikety – raut </vt:lpstr>
      <vt:lpstr>Pravidla etikety – raut </vt:lpstr>
      <vt:lpstr>Pravidla etikety – raut </vt:lpstr>
      <vt:lpstr>Pravidla stolování </vt:lpstr>
      <vt:lpstr>Pravidla stolování </vt:lpstr>
      <vt:lpstr>Pravidla stolování </vt:lpstr>
      <vt:lpstr>Pravidla stolování </vt:lpstr>
      <vt:lpstr>Pravidla stolování </vt:lpstr>
      <vt:lpstr>Pravidla stolování </vt:lpstr>
      <vt:lpstr>Pravidla stolování </vt:lpstr>
      <vt:lpstr>Pravidla stolování </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239</cp:revision>
  <dcterms:created xsi:type="dcterms:W3CDTF">2016-07-06T15:42:34Z</dcterms:created>
  <dcterms:modified xsi:type="dcterms:W3CDTF">2018-03-28T14:50:30Z</dcterms:modified>
</cp:coreProperties>
</file>