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98" r:id="rId4"/>
    <p:sldId id="294" r:id="rId5"/>
    <p:sldId id="311" r:id="rId6"/>
    <p:sldId id="297" r:id="rId7"/>
    <p:sldId id="296" r:id="rId8"/>
    <p:sldId id="312" r:id="rId9"/>
    <p:sldId id="307" r:id="rId10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3940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918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259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235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015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08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5066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472608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31541" y="1871761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Společenský a diplomatický protokol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724128" y="2427734"/>
            <a:ext cx="3365655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7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7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Klára Václavínková</a:t>
            </a:r>
          </a:p>
          <a:p>
            <a:pPr algn="r"/>
            <a:r>
              <a:rPr lang="cs-CZ" alt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vaclavinkova@opf.slu.cz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1.</a:t>
            </a:r>
            <a:r>
              <a:rPr lang="cs-CZ" sz="1600" dirty="0"/>
              <a:t>	Úvod do pravidel společenského styku</a:t>
            </a:r>
          </a:p>
          <a:p>
            <a:r>
              <a:rPr lang="cs-CZ" sz="1600" dirty="0"/>
              <a:t>Základní pravidla a pojmy. Etiketa a její historie. Osobnosti české etikety. Společenská významnost lidí. Společenské prohřešky lidí. Komunikace mezi lidmi. Představování, vizitky a tituly. </a:t>
            </a:r>
          </a:p>
          <a:p>
            <a:r>
              <a:rPr lang="cs-CZ" sz="1600" dirty="0"/>
              <a:t>2.	Společenské oblečení</a:t>
            </a:r>
          </a:p>
          <a:p>
            <a:r>
              <a:rPr lang="cs-CZ" sz="1600" dirty="0" err="1"/>
              <a:t>Dress</a:t>
            </a:r>
            <a:r>
              <a:rPr lang="cs-CZ" sz="1600" dirty="0"/>
              <a:t> </a:t>
            </a:r>
            <a:r>
              <a:rPr lang="cs-CZ" sz="1600" dirty="0" err="1"/>
              <a:t>Code</a:t>
            </a:r>
            <a:r>
              <a:rPr lang="cs-CZ" sz="1600" dirty="0"/>
              <a:t>, pánské oblečení, dámské oblečení.</a:t>
            </a:r>
          </a:p>
          <a:p>
            <a:r>
              <a:rPr lang="cs-CZ" sz="1600" dirty="0"/>
              <a:t>3.	Cestování a volný čas</a:t>
            </a:r>
          </a:p>
          <a:p>
            <a:r>
              <a:rPr lang="cs-CZ" sz="1600" dirty="0"/>
              <a:t>Obchodní cesta. Soukromá cesta. Dovolená a volný čas. Sport. Cestujeme MHD. Jezdíme na kole. Cestujeme vlakem a autobusem. Cestujeme lodí a letadlem. Jízda automobilem a na motocyklu.</a:t>
            </a:r>
          </a:p>
          <a:p>
            <a:r>
              <a:rPr lang="cs-CZ" sz="1600" dirty="0"/>
              <a:t>4.	V zaměstnání</a:t>
            </a:r>
          </a:p>
          <a:p>
            <a:r>
              <a:rPr lang="cs-CZ" sz="1600" dirty="0"/>
              <a:t>Ucházíme se o zaměstnání. Chování v zaměstnání. Poprvé šéfem. </a:t>
            </a:r>
            <a:r>
              <a:rPr lang="cs-CZ" sz="1600" dirty="0" err="1"/>
              <a:t>Timemanagement</a:t>
            </a:r>
            <a:r>
              <a:rPr lang="cs-CZ" sz="1600" dirty="0"/>
              <a:t>. Kolektiv.</a:t>
            </a:r>
          </a:p>
          <a:p>
            <a:r>
              <a:rPr lang="cs-CZ" sz="1600" dirty="0"/>
              <a:t>5.	Etika společenských akcí a v podnikání</a:t>
            </a:r>
          </a:p>
          <a:p>
            <a:r>
              <a:rPr lang="cs-CZ" sz="1600" dirty="0"/>
              <a:t>Základní zásady společenského chování při návštěvě různých společenských akcí – divadlo, kino, vernisáž, koncerty, plesy, taneční zábavy, promoce, svatební hostiny, firemní večírky, rauty. Pravidla stolování.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6053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přednášek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6.	Zásady a specifika obchodního jednání ve vybraných zemích</a:t>
            </a:r>
          </a:p>
          <a:p>
            <a:r>
              <a:rPr lang="cs-CZ" dirty="0"/>
              <a:t>Obchodní etiketa jednání se zahraničními partnery ve vybraných zemích. Příprava na obchodní jednání, základní charakteristika kultur.</a:t>
            </a:r>
          </a:p>
          <a:p>
            <a:r>
              <a:rPr lang="cs-CZ" dirty="0"/>
              <a:t>7.	Společenské podniky a příležitosti </a:t>
            </a:r>
          </a:p>
          <a:p>
            <a:r>
              <a:rPr lang="cs-CZ" dirty="0"/>
              <a:t>Druhy společenských podniků a příležitostí. Organizace jednotlivých podniků. Pozvání a pozvánky.</a:t>
            </a:r>
          </a:p>
          <a:p>
            <a:r>
              <a:rPr lang="cs-CZ" dirty="0"/>
              <a:t>8.	Diplomatické styky a diplomatický protokol</a:t>
            </a:r>
          </a:p>
          <a:p>
            <a:r>
              <a:rPr lang="cs-CZ" dirty="0"/>
              <a:t>Diplomacie a diplomatické styky. Orgány státu pro mezinárodní styk. Diplomatická mise. Konzulární styky a konzuláty. Pravidla pro další protokolární akce a diplomatickou korespondenci. </a:t>
            </a:r>
          </a:p>
          <a:p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51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123478"/>
            <a:ext cx="4536504" cy="507703"/>
          </a:xfrm>
        </p:spPr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2" name="Obdélník 1"/>
          <p:cNvSpPr/>
          <p:nvPr/>
        </p:nvSpPr>
        <p:spPr>
          <a:xfrm>
            <a:off x="-23584" y="843558"/>
            <a:ext cx="91675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Povinná:</a:t>
            </a:r>
          </a:p>
          <a:p>
            <a:r>
              <a:rPr lang="cs-CZ" sz="1600" dirty="0"/>
              <a:t>PELLEŠOVÁ, P, a P. KAJZAR, 2018. Společenský a diplomatický protokol: Distanční studijní text. 1. vyd. Karviná, ISBN 978-80</a:t>
            </a:r>
          </a:p>
          <a:p>
            <a:r>
              <a:rPr lang="cs-CZ" sz="1600" dirty="0"/>
              <a:t>GULLOVÁ, S., 2013. Mezinárodní obchodní a diplomatický protokol. 3., doplněné a přepracované vydání.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978–80-247-4418-6.</a:t>
            </a:r>
          </a:p>
          <a:p>
            <a:r>
              <a:rPr lang="cs-CZ" sz="1600" dirty="0"/>
              <a:t>NĚMČANSKÝ, M., 2011. Společenský, diplomatický a obchodní protokol. Karviná: SU OPF. ISBN 978-80-7248-636-6.</a:t>
            </a:r>
          </a:p>
          <a:p>
            <a:r>
              <a:rPr lang="cs-CZ" sz="1600" dirty="0"/>
              <a:t>SMEJKAL, V. a H. S. BACHRACHOVÁ, 2011. Velký lexikon společenského chování. 2. rozšířené vyd. Praha: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r>
              <a:rPr lang="cs-CZ" sz="1600" dirty="0"/>
              <a:t>. ISBN 978-80-247-3650-1.</a:t>
            </a:r>
            <a:endParaRPr lang="cs-CZ" sz="1600" b="1" dirty="0"/>
          </a:p>
          <a:p>
            <a:r>
              <a:rPr lang="cs-CZ" sz="1600" b="1" dirty="0"/>
              <a:t>Doporučená:</a:t>
            </a:r>
          </a:p>
          <a:p>
            <a:r>
              <a:rPr lang="cs-CZ" sz="1600" dirty="0"/>
              <a:t>BRODSKÝ, J., 2016. Business etiketa nejen pro manažery. Praha: Ústav práva a právní vědy, o.p.s.: </a:t>
            </a:r>
            <a:r>
              <a:rPr lang="cs-CZ" sz="1600" dirty="0" err="1"/>
              <a:t>European</a:t>
            </a:r>
            <a:r>
              <a:rPr lang="cs-CZ" sz="1600" dirty="0"/>
              <a:t> Business </a:t>
            </a:r>
            <a:r>
              <a:rPr lang="cs-CZ" sz="1600" dirty="0" err="1"/>
              <a:t>School</a:t>
            </a:r>
            <a:r>
              <a:rPr lang="cs-CZ" sz="1600" dirty="0"/>
              <a:t> SE. ISBN 978-80-87974-09-4. </a:t>
            </a:r>
          </a:p>
          <a:p>
            <a:r>
              <a:rPr lang="cs-CZ" sz="1600" dirty="0"/>
              <a:t>KAJZAR, P., 2013. Společenský protokol. Karviná: SU OPF. (k dispozici na univerzitním portále LMS </a:t>
            </a:r>
            <a:r>
              <a:rPr lang="cs-CZ" sz="1600" dirty="0" err="1"/>
              <a:t>Moodle</a:t>
            </a:r>
            <a:r>
              <a:rPr lang="cs-CZ" sz="1600" dirty="0"/>
              <a:t>) </a:t>
            </a:r>
          </a:p>
          <a:p>
            <a:r>
              <a:rPr lang="cs-CZ" sz="1600" dirty="0"/>
              <a:t>MARSHALL, C. P., 2020. </a:t>
            </a:r>
            <a:r>
              <a:rPr lang="cs-CZ" sz="1600" dirty="0" err="1"/>
              <a:t>Protocol</a:t>
            </a:r>
            <a:r>
              <a:rPr lang="cs-CZ" sz="1600" dirty="0"/>
              <a:t>: </a:t>
            </a:r>
            <a:r>
              <a:rPr lang="cs-CZ" sz="1600" dirty="0" err="1"/>
              <a:t>The</a:t>
            </a:r>
            <a:r>
              <a:rPr lang="cs-CZ" sz="1600" dirty="0"/>
              <a:t> </a:t>
            </a:r>
            <a:r>
              <a:rPr lang="cs-CZ" sz="1600" dirty="0" err="1"/>
              <a:t>Power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Diplomacy</a:t>
            </a:r>
            <a:r>
              <a:rPr lang="cs-CZ" sz="1600" dirty="0"/>
              <a:t> and </a:t>
            </a:r>
            <a:r>
              <a:rPr lang="cs-CZ" sz="1600" dirty="0" err="1"/>
              <a:t>How</a:t>
            </a:r>
            <a:r>
              <a:rPr lang="cs-CZ" sz="1600" dirty="0"/>
              <a:t> to Make </a:t>
            </a:r>
            <a:r>
              <a:rPr lang="cs-CZ" sz="1600" dirty="0" err="1"/>
              <a:t>It</a:t>
            </a:r>
            <a:r>
              <a:rPr lang="cs-CZ" sz="1600" dirty="0"/>
              <a:t> </a:t>
            </a:r>
            <a:r>
              <a:rPr lang="cs-CZ" sz="1600" dirty="0" err="1"/>
              <a:t>Work</a:t>
            </a:r>
            <a:r>
              <a:rPr lang="cs-CZ" sz="1600" dirty="0"/>
              <a:t> </a:t>
            </a:r>
            <a:r>
              <a:rPr lang="cs-CZ" sz="1600" dirty="0" err="1"/>
              <a:t>for</a:t>
            </a:r>
            <a:r>
              <a:rPr lang="cs-CZ" sz="1600" dirty="0"/>
              <a:t> </a:t>
            </a:r>
            <a:r>
              <a:rPr lang="cs-CZ" sz="1600" dirty="0" err="1"/>
              <a:t>You</a:t>
            </a:r>
            <a:r>
              <a:rPr lang="cs-CZ" sz="1600" dirty="0"/>
              <a:t>‎ </a:t>
            </a:r>
            <a:r>
              <a:rPr lang="cs-CZ" sz="1600" dirty="0" err="1"/>
              <a:t>Ecco</a:t>
            </a:r>
            <a:r>
              <a:rPr lang="cs-CZ" sz="1600" dirty="0"/>
              <a:t>. ISBN 978-0062844460. </a:t>
            </a:r>
          </a:p>
        </p:txBody>
      </p:sp>
      <p:sp>
        <p:nvSpPr>
          <p:cNvPr id="3" name="Obdélník 2"/>
          <p:cNvSpPr/>
          <p:nvPr/>
        </p:nvSpPr>
        <p:spPr>
          <a:xfrm>
            <a:off x="8407" y="1059582"/>
            <a:ext cx="81546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4112964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Podmínky pro absolvování kurzu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95536" y="927540"/>
            <a:ext cx="6840760" cy="33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60 % povinná účast na seminářích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Vypracování seminární práce a její úspěšná obhajoba – 10 b.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2 Průběžné testy (na přednášce) – 10b a 10b. TERMÍN</a:t>
            </a:r>
            <a:r>
              <a:rPr lang="cs-CZ" sz="2400" dirty="0"/>
              <a:t> - </a:t>
            </a:r>
            <a:r>
              <a:rPr lang="cs-CZ" sz="2400" b="1" dirty="0">
                <a:solidFill>
                  <a:srgbClr val="0070C0"/>
                </a:solidFill>
              </a:rPr>
              <a:t>13.11.2023 a 11.12. 2023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sz="2400" b="1" dirty="0"/>
              <a:t>Ústní zkouška – 60 b.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altLang="cs-CZ" sz="800" b="1" i="1" u="heavy" dirty="0"/>
              <a:t>___________________________________________________________________________________________</a:t>
            </a:r>
            <a:endParaRPr lang="cs-CZ" sz="800" b="1" i="1" u="heavy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r>
              <a:rPr lang="cs-CZ" sz="2400" b="1" dirty="0"/>
              <a:t>Celkové hodnocení: 100 bodů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cs-CZ" sz="24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496422"/>
            <a:ext cx="2182557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29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Témata seminárních prací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51520" y="843558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r>
              <a:rPr lang="cs-CZ" altLang="cs-CZ" sz="2400" dirty="0"/>
              <a:t>Témata dle sylabu aplikovaná na konkrétní případy společenského chování v praxi.</a:t>
            </a:r>
          </a:p>
          <a:p>
            <a:pPr>
              <a:defRPr/>
            </a:pPr>
            <a:r>
              <a:rPr lang="cs-CZ" altLang="cs-CZ" sz="2400" dirty="0"/>
              <a:t>Témata viz IS.slu.cz studijní materiály. </a:t>
            </a:r>
          </a:p>
          <a:p>
            <a:pPr>
              <a:defRPr/>
            </a:pPr>
            <a:endParaRPr lang="cs-CZ" altLang="cs-CZ" sz="2400" dirty="0"/>
          </a:p>
          <a:p>
            <a:pPr>
              <a:defRPr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885591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pl-PL" altLang="cs-CZ" sz="2400" b="1" dirty="0"/>
              <a:t>Obhajoba SP ve formě prezentace na 15 min.</a:t>
            </a: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Word 7 stran (</a:t>
            </a:r>
            <a:r>
              <a:rPr lang="cs-CZ" altLang="cs-CZ" sz="2400" dirty="0"/>
              <a:t>včetně úvodu,…závěru a použité literatury</a:t>
            </a:r>
            <a:r>
              <a:rPr lang="cs-CZ" altLang="cs-CZ" sz="2400" b="1" dirty="0"/>
              <a:t>) a vložení do </a:t>
            </a:r>
            <a:r>
              <a:rPr lang="cs-CZ" altLang="cs-CZ" sz="2400" b="1" dirty="0" err="1"/>
              <a:t>Isu</a:t>
            </a:r>
            <a:r>
              <a:rPr lang="cs-CZ" altLang="cs-CZ" sz="2400" b="1" dirty="0"/>
              <a:t> do </a:t>
            </a:r>
            <a:r>
              <a:rPr lang="cs-CZ" altLang="cs-CZ" sz="2400" b="1" dirty="0">
                <a:solidFill>
                  <a:srgbClr val="0070C0"/>
                </a:solidFill>
              </a:rPr>
              <a:t>22.12. 2023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dirty="0"/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Úvodní strana –</a:t>
            </a:r>
            <a:r>
              <a:rPr lang="cs-CZ" altLang="cs-CZ" sz="2400" dirty="0"/>
              <a:t> název předmětu, vyučující, akademický rok, semestr, jméno studenta, číslo studenta</a:t>
            </a:r>
          </a:p>
          <a:p>
            <a:pPr marL="609600" indent="-609600">
              <a:lnSpc>
                <a:spcPct val="90000"/>
              </a:lnSpc>
            </a:pPr>
            <a:endParaRPr lang="cs-CZ" altLang="cs-CZ" sz="2400" b="1" i="1" dirty="0">
              <a:cs typeface="Arial" panose="020B0604020202020204" pitchFamily="34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i="1" dirty="0">
                <a:cs typeface="Arial" panose="020B0604020202020204" pitchFamily="34" charset="0"/>
              </a:rPr>
              <a:t>Obsah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altLang="cs-CZ" sz="2400" dirty="0">
                <a:solidFill>
                  <a:srgbClr val="307871"/>
                </a:solidFill>
                <a:cs typeface="Arial" panose="020B0604020202020204" pitchFamily="34" charset="0"/>
              </a:rPr>
              <a:t>Úvod, Kapitoly……. Závěr a </a:t>
            </a:r>
            <a:r>
              <a:rPr lang="cs-CZ" altLang="cs-CZ" sz="2400" b="1" i="1" dirty="0">
                <a:solidFill>
                  <a:srgbClr val="307871"/>
                </a:solidFill>
                <a:cs typeface="Arial" panose="020B0604020202020204" pitchFamily="34" charset="0"/>
              </a:rPr>
              <a:t> </a:t>
            </a:r>
            <a:r>
              <a:rPr lang="cs-CZ" altLang="cs-CZ" sz="2400" b="1" i="1" dirty="0">
                <a:cs typeface="Arial" panose="020B0604020202020204" pitchFamily="34" charset="0"/>
              </a:rPr>
              <a:t>Seznam použitých pramenů – </a:t>
            </a:r>
            <a:r>
              <a:rPr lang="cs-CZ" altLang="cs-CZ" sz="2400" dirty="0"/>
              <a:t>časopisy, knihy, fulltextové databáze (FOK), statistiky,…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91210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23478"/>
            <a:ext cx="4536504" cy="507703"/>
          </a:xfrm>
        </p:spPr>
        <p:txBody>
          <a:bodyPr/>
          <a:lstStyle/>
          <a:p>
            <a:r>
              <a:rPr lang="cs-CZ" dirty="0"/>
              <a:t>Struktura seminární práce</a:t>
            </a:r>
          </a:p>
        </p:txBody>
      </p:sp>
      <p:sp>
        <p:nvSpPr>
          <p:cNvPr id="2" name="Obdélník 1"/>
          <p:cNvSpPr/>
          <p:nvPr/>
        </p:nvSpPr>
        <p:spPr>
          <a:xfrm>
            <a:off x="107504" y="915566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51520" y="1154439"/>
            <a:ext cx="7416824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Úkol na teď: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Rozdělte se max. dvojic – a vyberete si datum prezentace – téma SP lze nahlásit ihned rámcově nebo později – témata se ale nebudou dublovat.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400" b="1" dirty="0"/>
              <a:t>Struktura ppt 15 minut : 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Teoretický úvod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Příklady z praxe – co je dobře a co špatně – lze obrázky… videa… scénka … celebrity… dle vaší fantazie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r>
              <a:rPr lang="cs-CZ" altLang="cs-CZ" sz="2400" b="1" dirty="0"/>
              <a:t>Závěrečné shrnutí</a:t>
            </a:r>
          </a:p>
          <a:p>
            <a:pPr marL="609600" indent="-609600">
              <a:lnSpc>
                <a:spcPct val="90000"/>
              </a:lnSpc>
              <a:buAutoNum type="arabicPeriod"/>
            </a:pP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8677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000" b="1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28747527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703</Words>
  <Application>Microsoft Office PowerPoint</Application>
  <PresentationFormat>Předvádění na obrazovce (16:9)</PresentationFormat>
  <Paragraphs>72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SLU</vt:lpstr>
      <vt:lpstr>Společenský a diplomatický protokol  </vt:lpstr>
      <vt:lpstr>Struktura přednášek</vt:lpstr>
      <vt:lpstr>Struktura přednášek</vt:lpstr>
      <vt:lpstr>Literatura</vt:lpstr>
      <vt:lpstr>Podmínky pro absolvování kurzu</vt:lpstr>
      <vt:lpstr>Témata seminárních prací</vt:lpstr>
      <vt:lpstr>Struktura seminární práce</vt:lpstr>
      <vt:lpstr>Struktura seminární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99</cp:revision>
  <dcterms:created xsi:type="dcterms:W3CDTF">2016-07-06T15:42:34Z</dcterms:created>
  <dcterms:modified xsi:type="dcterms:W3CDTF">2023-09-25T13:29:51Z</dcterms:modified>
</cp:coreProperties>
</file>