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266" r:id="rId4"/>
    <p:sldId id="262" r:id="rId5"/>
    <p:sldId id="299" r:id="rId6"/>
    <p:sldId id="263" r:id="rId7"/>
    <p:sldId id="264" r:id="rId8"/>
    <p:sldId id="300" r:id="rId9"/>
    <p:sldId id="265" r:id="rId10"/>
    <p:sldId id="290" r:id="rId11"/>
    <p:sldId id="291" r:id="rId12"/>
    <p:sldId id="302" r:id="rId13"/>
    <p:sldId id="289" r:id="rId14"/>
    <p:sldId id="288" r:id="rId15"/>
    <p:sldId id="287" r:id="rId16"/>
    <p:sldId id="311" r:id="rId17"/>
    <p:sldId id="268" r:id="rId18"/>
    <p:sldId id="273" r:id="rId19"/>
    <p:sldId id="305" r:id="rId20"/>
    <p:sldId id="304" r:id="rId21"/>
    <p:sldId id="310" r:id="rId22"/>
    <p:sldId id="306" r:id="rId23"/>
    <p:sldId id="309" r:id="rId24"/>
    <p:sldId id="269" r:id="rId25"/>
    <p:sldId id="31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B71B71-B3A0-4E3B-8468-8AC87D204FFF}">
          <p14:sldIdLst>
            <p14:sldId id="257"/>
            <p14:sldId id="256"/>
            <p14:sldId id="266"/>
            <p14:sldId id="262"/>
            <p14:sldId id="299"/>
            <p14:sldId id="263"/>
            <p14:sldId id="264"/>
            <p14:sldId id="300"/>
            <p14:sldId id="265"/>
            <p14:sldId id="290"/>
          </p14:sldIdLst>
        </p14:section>
        <p14:section name="Oddíl bez názvu" id="{3E063BBD-B027-4D63-852F-F47891D53B35}">
          <p14:sldIdLst>
            <p14:sldId id="291"/>
            <p14:sldId id="302"/>
            <p14:sldId id="289"/>
            <p14:sldId id="288"/>
            <p14:sldId id="287"/>
            <p14:sldId id="311"/>
            <p14:sldId id="268"/>
            <p14:sldId id="273"/>
            <p14:sldId id="305"/>
            <p14:sldId id="304"/>
            <p14:sldId id="310"/>
            <p14:sldId id="306"/>
            <p14:sldId id="309"/>
            <p14:sldId id="269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4660"/>
  </p:normalViewPr>
  <p:slideViewPr>
    <p:cSldViewPr snapToGrid="0">
      <p:cViewPr>
        <p:scale>
          <a:sx n="70" d="100"/>
          <a:sy n="70" d="100"/>
        </p:scale>
        <p:origin x="94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B33F-40D1-49BF-BE2E-C69774E8829D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4CE8-9717-490F-B4A4-8ABA169C2B5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4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8972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3569" y="2147341"/>
            <a:ext cx="6816757" cy="237233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pracovní době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jednání a korespondence v cizím jazyce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3468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 restauraci – příklady – objednáváme stůl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anglicky mluvicích zemích se často setkáte s nápisem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 to be seated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znamená, že máte počkat na číšníka, který vás dovede ke stolu.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pokud si nejste jisti, co si chcete objednat, je nejlépe se zeptat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could / can you recommend me?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(doporučit)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typické fráze pro situace, ve kterých si chcete objednat stůl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(reserve a table)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we have a table for four, please?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(objednat si stůl) …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’d like to book a table for us on Monday at around 7 o’clock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objednat </a:t>
            </a:r>
            <a:r>
              <a:rPr lang="en-GB" sz="20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ůl kol</a:t>
            </a:r>
            <a:r>
              <a:rPr lang="en-GB" sz="20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reserved a table at six in the name of Bronx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jméno)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we have a different table?</a:t>
            </a: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45721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 restauraci – příklady – jídelní lístek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pokračujete a vybíráte z jídelního lístku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(choosing from a menu)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me, could I have the menu?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(obdržet jídelní lístek)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 could I have the wine list?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(vinný lístek)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meat do you serve?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(jaké maso podávate)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serve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(hovězí)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(vepřové) 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(jehněčí),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veal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(telecí),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venison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(zvěřinu)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serve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vegetarian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(vegetariánská jídla)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45721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 restauraci – příklady – jídelní lístek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si můžete objednat, např.: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(chtěl bych si objednat) …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(mám chuť na rybu) …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(losos) …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(pstruh) …</a:t>
            </a: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your steak? –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medium-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medium?,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-done?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chips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(podávají se ze zeleninou, hranolky, bramborami vařenýma ve slupce?) …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5694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 restauraci – příklady – objednávání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nyní se podíváte na další praktické, které uslyšíte a můžete použít pro objednávání v restauraci, např.: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vybráno)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recommend?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(doporučit)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today’s special? … 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order now, please?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have / take the tomato soup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(dám si)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have some more coffee / another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bottle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420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- jídlo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381760"/>
            <a:ext cx="889248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velice důležitou součástí obchodního jednání. 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 je jednou z možností, jak se pobavit o jiných než obchodních záležitostech, např. o jídle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(food)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počasí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sportu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(sport),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zálibách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rodinných záležitostech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matetrs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zemi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(country)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důležité být na tato témata komunikačně připraven a adekvátně zareagovat na různé dotazy.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 – food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Jídlo je jedním z hlavních oblíbených témat.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vhodné si nastudovat typická jídla a připravit si patřičnou slovní zásobu. 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4793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jídlo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Hodnotíte-li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jídlo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říct: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food is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delicious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bit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spicy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(ostře kořeněné)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Roast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cabbage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roast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fillet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(vepřová  se zelím a svíčková na smetaně) …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love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 am fond of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9378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platíme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jídle požádáte o účet a můžete např. říct: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have the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check, please?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 ceně)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(oddělené účty) …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 me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mně)…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my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/ You can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95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73746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počasí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19708" y="966895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 –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z nejpopulárnějších témat, které je běžnou součástí společenské konverzace a které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nevytváří žádné napětí v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 představuje  počasí.  </a:t>
            </a: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in your country?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to … we have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agreeable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(příjemné teploty)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very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stuffy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sticky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(vlhko / dusno / parno) … </a:t>
            </a: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autumn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foggy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gloomy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(mlhavo / zamračeno / hodně deštivo) …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57877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sport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velice často v anglicky mluvicích zemích, ale nejenom, se setkáte s dalším tématem – sportem.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velice populární a proto je praktické si nastudovat pár základních informacích o místních klubech, sportovních událostech apod. Můžete využít následujících frází: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do in your country?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GB" alt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trekking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but I am not in a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sportclub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cs-CZ" alt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Baseball is more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support Manchester United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(fandím)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54831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- záliby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oblíbeným tématem jsou záliby. Můžete použít několik typických obratů či frází: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James Bond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(rád sbírám) …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I like to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(povídky / romány)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gardener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(vášnivý)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(mám rád, jsem zapálený) 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</a:t>
            </a:r>
            <a:r>
              <a:rPr lang="en-GB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’t 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(nemůžu vystát)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Přehled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0614" y="1226408"/>
            <a:ext cx="8280920" cy="1266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Desátá přednáška se zaměřuje klíčové dovednosti a znalosti v oblasti obchodování se zahraničními partnery po pracovní době. Konkrétně se zaměříte na tyto oblasti. 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pozvání 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restauraci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 the restaurant)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konverzace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pracovního a neformálního setkání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(end of a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tipy (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 </a:t>
            </a:r>
          </a:p>
          <a:p>
            <a:pPr marL="457200" indent="-457200">
              <a:buFont typeface="+mj-lt"/>
              <a:buAutoNum type="arabicPeriod"/>
            </a:pP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7460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rodinné záležitosti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Ačkoliv se obchodní komunikace hlavně týká obchodu, je vhodné být připraven na konverzaci o vás, vaši rodině, blízkých apod. Nyní následují typické fráze: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single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husband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live in a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appartment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house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detached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semi-detached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terraced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(byt, dům, samostatný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napůl volně stojící dům, řadový dům) …</a:t>
            </a:r>
            <a:endParaRPr lang="cs-CZ" alt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8696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Společenská konverzace – konverzace na téma země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oblasti konverzace je v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aše země a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s ní souvisí.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setkat např. s těmito frázemi:  </a:t>
            </a:r>
          </a:p>
          <a:p>
            <a:pPr marL="342900" indent="-342900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part of the country are you from? … Is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…</a:t>
            </a:r>
          </a:p>
          <a:p>
            <a:pPr marL="342900" indent="-342900"/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city center / the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coast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the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/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mountainous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(rovinatý / hornatý) …</a:t>
            </a: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densely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populated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(lidnatý) …</a:t>
            </a: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of the most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inetresting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0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visit? …  </a:t>
            </a: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…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far from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cs-CZ" sz="20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75392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4. Ukončení pracovního a neformálního setkání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pracovním obědě (večeři či jiných akcích) je příhodné poděkovat za pohostinství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hospitality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také zdůraznit, že se rádi brzy setkáte, řeknete jednoduše: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to see you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endParaRPr lang="en-GB" sz="20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obchodním světě je běžné také napsat krátký zdvořilostní dopis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 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etter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něm ještě jednou připomenete vašemu obchodnímu partnerovi, o čem všem jste diskutovali a také slíbíte, že se brzy ozvete a něco společně podniknete,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I will be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to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you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a visit next time you are in Prague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me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in the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0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(průběžně informovat) …</a:t>
            </a: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5824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5. 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Specifika a kulturní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dnešním globálním světě se můžete setkat s celou řadu nadnárodních gastronomických či jiných cateringových společností, které poskytují v různých zemích podobné služby, pod stejnou značkou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Nicméně každá země vykazuje určitá specifika. </a:t>
            </a:r>
          </a:p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Jedním ze specifik je určitě spropitné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tipping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mezinárodně různé.</a:t>
            </a:r>
          </a:p>
          <a:p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Běžně se můžete zeptat: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do you 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sz="20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tip?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není uvedeno přímo např.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tip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gratuity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standardně se nechává spropitné ve výši 15-20</a:t>
            </a:r>
            <a:r>
              <a:rPr lang="en-GB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endParaRPr lang="en-GB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specifikem představují témata, kterým byste se měli vždy v mezinárodním prostředí vyhnout.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hlavně o sex, politiku, náboženství, pomlouvání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talking)</a:t>
            </a: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negativech o vaší či jiné společnosti a konkurenci. 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Shrnutí přednášky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přednáška vás seznámila s klíčovými obraty a slovní zásobou v oblasti obchodního jednání konkrétně se zaměřením na následující: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pozvání (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restauraci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 the restaurant)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konverzace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pracovního a neformálního setkání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(end of a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tipy (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 </a:t>
            </a: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1798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Literatura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GOUDSWAARD, G., 2006.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Korespondence, porady, prezentace, obchodní jednání a společenská konverzace.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80-7169-850-4.</a:t>
            </a: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018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Osobní pozvání 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646008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obchodování se zahraničními partnery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buisness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partners)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můžete často setkat s pozváním na obchodní oběd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(business lunch)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obchodní večeři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(business dinner)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jiné neformální akce.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se jedná o typické situace, které jsou součástí obchodního jednání.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chcete pozvat obchodního partnera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partner to …)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např.: na oběd či večeři nebo jinou společenskou akci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můžete použít následující obraty, které nejčastěji obsahují podmiňovací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… / We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to … /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o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’clock?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 takhle)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Is Thursday at 8 ok? Would Friday afternoon suit you? /  Is next Monday convenient for you?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(vyhovuje Vám)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5464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1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Osobní pozvání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celá řada příležitosti k pozvání, např. se může jednat o oběd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(lunch)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večeři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(dinner,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zápas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baseball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museum, grilování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(barbecue)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 Mezi základní praktické fráze a obraty spojené s pozváním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lze uvést následující: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have dinner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business partners?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visit to our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factory in …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show you round our department and we will have some refreshments later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join us for a …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make a tour around the countryside?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5464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Osobní pozvání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 pozváním souhlasíte, můžete reagovat nejčastěji takto: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you,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be delighted to meet your business partners …</a:t>
            </a: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you, I love tennis, it is going to be an exciting game …</a:t>
            </a:r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hank you, I’d love to…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That’s a wonderful idea …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look forward to going there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(těším se) …</a:t>
            </a: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21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54643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Osobní pozvání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9280" y="1381760"/>
            <a:ext cx="85547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opačném případě, pokud víte, že se akce nemůžete zúčastnit, můžete zareagovat takto: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you, but I am afraid, I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but I’m afraid I’m not feeling very well …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hanks a lot for the invitation but unfortunately I’m flying home on Friday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a lot but I’m very busy this weekend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54643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Osobní pozvání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Protistrana nejčastěji může zareagovat a sdělit vám následující reakce,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at’s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pity … </a:t>
            </a:r>
            <a:r>
              <a:rPr lang="en-GB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je škoda) …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business partners will be disappointed 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(zklamaný)…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I see, perhaps some other time…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(možná někdy příště)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shame! Maybe next week? …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 never mind,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(nevadí) …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meet another time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8416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 restauraci – jak úspěšně jednat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Různá obchodní jednání můžou velice často probíhat u pracovního oběda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(over business lunch)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 nutné si uvědomit několik základních zásad v souvislosti s úspěchem během pracovního oběda :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Dnešní moderní pojetí obchodního oběda nezahrnuje pouze jenom oběd. Může se jednat o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Program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jednání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(agenda)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cíle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(objectives)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automaticky patří k obchodnímu obědu apod. Jedná se stále o obchod a neměli byste také zapomínat na vaše cíle, kterých chcete dosáhnout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(goals we want to achieve).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just business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nenechte se vtáhnout do různých osobních záležitosti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(personal matters)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rozhovorů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Myslete pořád na to hlavní, proč jste se setkali, čeho chcete dosáhnout apod.</a:t>
            </a: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84166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V restauraci – jak úspěšně jednat  </a:t>
            </a:r>
            <a:endParaRPr lang="en-GB" sz="2800" b="1" kern="0" dirty="0" smtClean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571560" y="1238312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alcohol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 moderním obchodním prostředí v anglicky mluvicích zemích se moderní společnosti řídí tímto mottem. Zodpovědnost a image společnosti je to hlavní, na čem moderní firmy stavějí, proto je dobré se alkoholu vyhnout.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kern="0" dirty="0" smtClean="0">
                <a:solidFill>
                  <a:srgbClr val="307871"/>
                </a:solidFill>
                <a:latin typeface="Times New Roman"/>
              </a:rPr>
              <a:t>5</a:t>
            </a:r>
            <a:r>
              <a:rPr lang="cs-CZ" sz="2200" b="1" kern="0" dirty="0">
                <a:solidFill>
                  <a:srgbClr val="307871"/>
                </a:solidFill>
                <a:latin typeface="Times New Roman"/>
              </a:rPr>
              <a:t>.  Mind your manners – </a:t>
            </a:r>
            <a:r>
              <a:rPr lang="cs-CZ" sz="2200" kern="0" dirty="0">
                <a:solidFill>
                  <a:srgbClr val="307871"/>
                </a:solidFill>
                <a:latin typeface="Times New Roman"/>
              </a:rPr>
              <a:t>je vhodné také pamatovat na základní etická pravidla stolování </a:t>
            </a:r>
            <a:r>
              <a:rPr lang="cs-CZ" sz="2200" kern="0" dirty="0" smtClean="0">
                <a:solidFill>
                  <a:srgbClr val="307871"/>
                </a:solidFill>
                <a:latin typeface="Times New Roman"/>
              </a:rPr>
              <a:t>a chovat se se vší slušnosti a standardům v daném obchodním prostředí.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kern="0" dirty="0" smtClean="0">
                <a:solidFill>
                  <a:srgbClr val="307871"/>
                </a:solidFill>
                <a:latin typeface="Times New Roman"/>
              </a:rPr>
              <a:t>6. Keep them talking – </a:t>
            </a:r>
            <a:r>
              <a:rPr lang="cs-CZ" sz="2200" kern="0" dirty="0" smtClean="0">
                <a:solidFill>
                  <a:srgbClr val="307871"/>
                </a:solidFill>
                <a:latin typeface="Times New Roman"/>
              </a:rPr>
              <a:t>během jednání naslouchejte vašemu partnerovi, nechte protistranu mluvit, reagujte, zapojte se do diskuse.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kern="0" dirty="0" smtClean="0">
                <a:solidFill>
                  <a:srgbClr val="307871"/>
                </a:solidFill>
                <a:latin typeface="Times New Roman"/>
              </a:rPr>
              <a:t>7. Pick up the check – </a:t>
            </a:r>
            <a:r>
              <a:rPr lang="cs-CZ" sz="2200" kern="0" dirty="0" smtClean="0">
                <a:solidFill>
                  <a:srgbClr val="307871"/>
                </a:solidFill>
                <a:latin typeface="Times New Roman"/>
              </a:rPr>
              <a:t>obecně platí pravidlo, že když dojde na placení, tak strana, která požádala o schůzku zpravidla má zaplatit za vzniklou útratu. Pouze v případě, že druhá strana by nadále trvala na zaplacení celé či půlky útraty, pak ji vyhovte a nechte ji útratu zaplatit. </a:t>
            </a:r>
            <a:endParaRPr lang="en-GB" sz="2200" b="1" kern="0" dirty="0">
              <a:solidFill>
                <a:srgbClr val="307871"/>
              </a:solidFill>
              <a:latin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2448</Words>
  <Application>Microsoft Office PowerPoint</Application>
  <PresentationFormat>Širokoúhlá obrazovka</PresentationFormat>
  <Paragraphs>324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Motiv Office</vt:lpstr>
      <vt:lpstr>Po pracovní době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548</cp:revision>
  <dcterms:created xsi:type="dcterms:W3CDTF">2016-11-25T20:36:16Z</dcterms:created>
  <dcterms:modified xsi:type="dcterms:W3CDTF">2020-03-30T18:10:18Z</dcterms:modified>
</cp:coreProperties>
</file>