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7" r:id="rId2"/>
    <p:sldId id="256" r:id="rId3"/>
    <p:sldId id="266" r:id="rId4"/>
    <p:sldId id="262" r:id="rId5"/>
    <p:sldId id="299" r:id="rId6"/>
    <p:sldId id="263" r:id="rId7"/>
    <p:sldId id="264" r:id="rId8"/>
    <p:sldId id="300" r:id="rId9"/>
    <p:sldId id="265" r:id="rId10"/>
    <p:sldId id="290" r:id="rId11"/>
    <p:sldId id="291" r:id="rId12"/>
    <p:sldId id="302" r:id="rId13"/>
    <p:sldId id="289" r:id="rId14"/>
    <p:sldId id="288" r:id="rId15"/>
    <p:sldId id="287" r:id="rId16"/>
    <p:sldId id="311" r:id="rId17"/>
    <p:sldId id="268" r:id="rId18"/>
    <p:sldId id="273" r:id="rId19"/>
    <p:sldId id="305" r:id="rId20"/>
    <p:sldId id="304" r:id="rId21"/>
    <p:sldId id="310" r:id="rId22"/>
    <p:sldId id="306" r:id="rId23"/>
    <p:sldId id="309" r:id="rId24"/>
    <p:sldId id="269" r:id="rId25"/>
    <p:sldId id="312" r:id="rId2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46B71B71-B3A0-4E3B-8468-8AC87D204FFF}">
          <p14:sldIdLst>
            <p14:sldId id="257"/>
            <p14:sldId id="256"/>
            <p14:sldId id="266"/>
            <p14:sldId id="262"/>
            <p14:sldId id="299"/>
            <p14:sldId id="263"/>
            <p14:sldId id="264"/>
            <p14:sldId id="300"/>
            <p14:sldId id="265"/>
            <p14:sldId id="290"/>
          </p14:sldIdLst>
        </p14:section>
        <p14:section name="Oddíl bez názvu" id="{3E063BBD-B027-4D63-852F-F47891D53B35}">
          <p14:sldIdLst>
            <p14:sldId id="291"/>
            <p14:sldId id="302"/>
            <p14:sldId id="289"/>
            <p14:sldId id="288"/>
            <p14:sldId id="287"/>
            <p14:sldId id="311"/>
            <p14:sldId id="268"/>
            <p14:sldId id="273"/>
            <p14:sldId id="305"/>
            <p14:sldId id="304"/>
            <p14:sldId id="310"/>
            <p14:sldId id="306"/>
            <p14:sldId id="309"/>
            <p14:sldId id="269"/>
            <p14:sldId id="31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38B1855-1B75-4FBE-930C-398BA8C253C6}" styleName="Styl s motivem 2 – zvýraznění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7AC3CCA-C797-4891-BE02-D94E43425B78}" styleName="Styl Středně sytá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077" autoAdjust="0"/>
    <p:restoredTop sz="94660"/>
  </p:normalViewPr>
  <p:slideViewPr>
    <p:cSldViewPr snapToGrid="0">
      <p:cViewPr>
        <p:scale>
          <a:sx n="70" d="100"/>
          <a:sy n="70" d="100"/>
        </p:scale>
        <p:origin x="948" y="5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4AB33F-40D1-49BF-BE2E-C69774E8829D}" type="datetimeFigureOut">
              <a:rPr lang="cs-CZ" smtClean="0"/>
              <a:t>30.03.2020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304CE8-9717-490F-B4A4-8ABA169C2B5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34897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30.03.2020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30.03.2020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30.03.2020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3986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30.03.2020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30.03.2020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30.03.2020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30.03.2020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30.03.2020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30.03.2020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30.03.2020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30.03.2020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30.03.2020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52054"/>
            <a:ext cx="2266000" cy="174477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28972" y="356658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73569" y="2147341"/>
            <a:ext cx="6816757" cy="2372331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ctr"/>
            <a:r>
              <a:rPr lang="cs-CZ" sz="5333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 pracovní době</a:t>
            </a:r>
            <a:endParaRPr lang="en-GB" sz="5333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Janusz Karpeta</a:t>
            </a:r>
            <a:endParaRPr lang="en-GB" altLang="cs-CZ" sz="2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Obchodní jednání a korespondence v cizím jazyce</a:t>
            </a:r>
            <a:endParaRPr lang="en-GB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832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10546" y="381905"/>
            <a:ext cx="7346883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altLang="cs-CZ" sz="2800" b="1" kern="0" dirty="0" smtClean="0">
                <a:solidFill>
                  <a:srgbClr val="307871"/>
                </a:solidFill>
                <a:latin typeface="Times New Roman"/>
              </a:rPr>
              <a:t>2. V restauraci – příklady – objednáváme stůl  </a:t>
            </a: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  <a:p>
            <a:pPr>
              <a:defRPr/>
            </a:pP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4F2F9B84-0484-4E2E-9ED1-D4CA0B145082}"/>
              </a:ext>
            </a:extLst>
          </p:cNvPr>
          <p:cNvSpPr/>
          <p:nvPr/>
        </p:nvSpPr>
        <p:spPr>
          <a:xfrm>
            <a:off x="251520" y="1091544"/>
            <a:ext cx="946205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anglicky mluvicích zemích se často setkáte s nápisem </a:t>
            </a:r>
            <a:r>
              <a:rPr lang="cs-CZ" sz="20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ait to be seated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což znamená, že máte počkat na číšníka, který vás dovede ke stolu.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Dále pokud si nejste jisti, co si chcete objednat, je nejlépe se zeptat např.: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could / can you recommend me? … </a:t>
            </a:r>
            <a:r>
              <a:rPr lang="cs-CZ" sz="20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(doporučit) 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Nyní následují typické fráze pro situace, ve kterých si chcete objednat stůl 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(reserve a table)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Could we have a table for four, please? … </a:t>
            </a:r>
            <a:r>
              <a:rPr lang="cs-CZ" sz="20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(objednat si stůl) …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20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’d like to book a table for us on Monday at around 7 o’clock … </a:t>
            </a:r>
            <a:r>
              <a:rPr lang="cs-CZ" sz="20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20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objednat </a:t>
            </a:r>
            <a:r>
              <a:rPr lang="en-GB" sz="2000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cs-CZ" sz="20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ůl kol</a:t>
            </a:r>
            <a:r>
              <a:rPr lang="en-GB" sz="2000" i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cs-CZ" sz="20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…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reserved a table at six in the name of Bronx … </a:t>
            </a:r>
            <a:r>
              <a:rPr lang="cs-CZ" sz="20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(na jméno) 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Could we have a different table?</a:t>
            </a:r>
            <a:endParaRPr lang="cs-CZ" sz="20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8354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10546" y="381905"/>
            <a:ext cx="6457217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altLang="cs-CZ" sz="2800" b="1" kern="0" dirty="0" smtClean="0">
                <a:solidFill>
                  <a:srgbClr val="307871"/>
                </a:solidFill>
                <a:latin typeface="Times New Roman"/>
              </a:rPr>
              <a:t>2. V restauraci – příklady – jídelní lístek </a:t>
            </a: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  <a:p>
            <a:pPr>
              <a:defRPr/>
            </a:pP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  <a:p>
            <a:pPr>
              <a:defRPr/>
            </a:pPr>
            <a:endParaRPr lang="cs-CZ" sz="2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410546" y="1361440"/>
            <a:ext cx="8733454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Dále pokračujete a vybíráte z jídelního lístku 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(choosing from a menu)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Excuse me, could I have the menu? … </a:t>
            </a:r>
            <a:r>
              <a:rPr lang="cs-CZ" sz="22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(obdržet jídelní lístek) …</a:t>
            </a:r>
            <a:endParaRPr lang="cs-CZ" sz="2200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Excuse me could I have the wine list? … </a:t>
            </a:r>
            <a:r>
              <a:rPr lang="cs-CZ" sz="22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(vinný lístek) …</a:t>
            </a:r>
            <a:endParaRPr lang="cs-CZ" sz="2200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kind of meat do you serve? … </a:t>
            </a:r>
            <a:r>
              <a:rPr lang="cs-CZ" sz="22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(jaké maso podávate) 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serve 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beef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(hovězí)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pork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(vepřové) …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lamb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(jehněčí), 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veal</a:t>
            </a:r>
            <a:r>
              <a:rPr lang="cs-CZ" sz="22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(telecí), 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venison</a:t>
            </a:r>
            <a:r>
              <a:rPr lang="cs-CZ" sz="22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(zvěřinu) 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you serve 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any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vegetarian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dishes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cs-CZ" sz="22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 (vegetariánská jídla) …</a:t>
            </a:r>
            <a:endParaRPr 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8285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10546" y="381905"/>
            <a:ext cx="6457217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altLang="cs-CZ" sz="2800" b="1" kern="0" dirty="0" smtClean="0">
                <a:solidFill>
                  <a:srgbClr val="307871"/>
                </a:solidFill>
                <a:latin typeface="Times New Roman"/>
              </a:rPr>
              <a:t>2. V restauraci – příklady – jídelní lístek </a:t>
            </a: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  <a:p>
            <a:pPr>
              <a:defRPr/>
            </a:pPr>
            <a:r>
              <a:rPr lang="cs-CZ" altLang="cs-CZ" sz="2800" b="1" kern="0" dirty="0" smtClean="0">
                <a:solidFill>
                  <a:srgbClr val="307871"/>
                </a:solidFill>
                <a:latin typeface="Times New Roman"/>
              </a:rPr>
              <a:t>  </a:t>
            </a: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410546" y="1361440"/>
            <a:ext cx="8733454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Dále si můžete objednat, např.: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would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like to 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order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 </a:t>
            </a:r>
            <a:r>
              <a:rPr lang="cs-CZ" sz="20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(chtěl bych si objednat) … 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feel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like 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having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fish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 </a:t>
            </a:r>
            <a:r>
              <a:rPr lang="cs-CZ" sz="20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(mám chuť na rybu) …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fish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the 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day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salmon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 </a:t>
            </a:r>
            <a:r>
              <a:rPr lang="cs-CZ" sz="20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(losos) …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trout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 </a:t>
            </a:r>
            <a:r>
              <a:rPr lang="cs-CZ" sz="20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(pstruh) …</a:t>
            </a:r>
            <a:endParaRPr lang="cs-CZ" sz="20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would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you like your steak? – 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rare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?, medium-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rare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?, medium?, 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well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-done?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 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main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dishes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served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vegetables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chips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french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fries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jacked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potatoes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… </a:t>
            </a:r>
            <a:r>
              <a:rPr lang="cs-CZ" sz="20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(podávají se ze zeleninou, hranolky, bramborami vařenýma ve slupce?) …</a:t>
            </a:r>
            <a:endParaRPr lang="cs-CZ" sz="2000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2986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10546" y="381905"/>
            <a:ext cx="6569427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altLang="cs-CZ" sz="2800" b="1" kern="0" dirty="0" smtClean="0">
                <a:solidFill>
                  <a:srgbClr val="307871"/>
                </a:solidFill>
                <a:latin typeface="Times New Roman"/>
              </a:rPr>
              <a:t>2. V restauraci – příklady – objednávání </a:t>
            </a: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  <a:p>
            <a:pPr lvl="0">
              <a:defRPr/>
            </a:pP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568960" y="1239520"/>
            <a:ext cx="857504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nyní se podíváte na další praktické, které uslyšíte a můžete použít pro objednávání v restauraci, např.: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 you 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ready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order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… </a:t>
            </a:r>
            <a:r>
              <a:rPr lang="cs-CZ" sz="20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(máte vybráno)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 </a:t>
            </a:r>
          </a:p>
          <a:p>
            <a:endParaRPr 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can you recommend? … </a:t>
            </a:r>
            <a:r>
              <a:rPr lang="cs-CZ" sz="20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(doporučit) 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What’s today’s special? … </a:t>
            </a:r>
            <a:endParaRPr lang="cs-CZ" sz="2000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Could I order now, please? 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will have / take the tomato soup … </a:t>
            </a:r>
            <a:r>
              <a:rPr lang="cs-CZ" sz="20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(dám si) 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Could I have some more coffee / another 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bottle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water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0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361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10546" y="381905"/>
            <a:ext cx="54200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</a:rPr>
              <a:t>3</a:t>
            </a:r>
            <a:r>
              <a:rPr lang="cs-CZ" altLang="cs-CZ" sz="2800" b="1" kern="0" dirty="0" smtClean="0">
                <a:solidFill>
                  <a:srgbClr val="307871"/>
                </a:solidFill>
                <a:latin typeface="Times New Roman"/>
              </a:rPr>
              <a:t>. Společenská konverzace - jídlo  </a:t>
            </a: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251520" y="1381760"/>
            <a:ext cx="8892480" cy="65864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Small talk 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velice důležitou součástí obchodního jednání. </a:t>
            </a:r>
          </a:p>
          <a:p>
            <a:endParaRPr lang="cs-CZ" sz="22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Small talk je jednou z možností, jak se pobavit o jiných než obchodních záležitostech, např. o jídle 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(food)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počasí 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weather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sportu 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(sport), 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zálibách 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hobbies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rodinných záležitostech 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family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matetrs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o zemi 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(country) 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apod.</a:t>
            </a:r>
          </a:p>
          <a:p>
            <a:endParaRPr lang="cs-CZ" sz="22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důležité být na tato témata komunikačně připraven a adekvátně zareagovat na různé dotazy.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Small talk – food </a:t>
            </a:r>
            <a:endParaRPr lang="cs-CZ" sz="22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Jídlo je jedním z hlavních oblíbených témat.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vhodné si nastudovat typická jídla a připravit si patřičnou slovní zásobu. </a:t>
            </a:r>
          </a:p>
          <a:p>
            <a:endParaRPr 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200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200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5992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10546" y="381905"/>
            <a:ext cx="5479385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</a:rPr>
              <a:t>3</a:t>
            </a:r>
            <a:r>
              <a:rPr lang="cs-CZ" altLang="cs-CZ" sz="2800" b="1" kern="0" dirty="0" smtClean="0">
                <a:solidFill>
                  <a:srgbClr val="307871"/>
                </a:solidFill>
                <a:latin typeface="Times New Roman"/>
              </a:rPr>
              <a:t>. Společenská konverzace – jídlo  </a:t>
            </a: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  <a:p>
            <a:pPr>
              <a:defRPr/>
            </a:pP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4F2F9B84-0484-4E2E-9ED1-D4CA0B145082}"/>
              </a:ext>
            </a:extLst>
          </p:cNvPr>
          <p:cNvSpPr/>
          <p:nvPr/>
        </p:nvSpPr>
        <p:spPr>
          <a:xfrm>
            <a:off x="251520" y="1091544"/>
            <a:ext cx="9462052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cs-CZ" sz="22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Hodnotíte-li </a:t>
            </a: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jídlo 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můžete </a:t>
            </a: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např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říct: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food is 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really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delicious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tasty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excellent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is a bit 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spicy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 </a:t>
            </a:r>
            <a:r>
              <a:rPr lang="cs-CZ" sz="22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(ostře kořeněné) 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Roast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loin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pork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cabbage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roast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fillet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beef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cream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sauce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traditional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Czech 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dishes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 </a:t>
            </a:r>
            <a:r>
              <a:rPr lang="cs-CZ" sz="22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(vepřová  se zelím a svíčková na smetaně) …</a:t>
            </a:r>
            <a:r>
              <a:rPr lang="en-GB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2200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love / 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enjoy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n-GB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prefer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I am fond of </a:t>
            </a:r>
            <a:r>
              <a:rPr lang="cs-CZ" sz="22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200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200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200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2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68F88130-082D-44CE-9916-92441597F0FA}"/>
              </a:ext>
            </a:extLst>
          </p:cNvPr>
          <p:cNvSpPr txBox="1">
            <a:spLocks/>
          </p:cNvSpPr>
          <p:nvPr/>
        </p:nvSpPr>
        <p:spPr>
          <a:xfrm>
            <a:off x="2190338" y="844413"/>
            <a:ext cx="8583921" cy="7949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AU" sz="2200" b="1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113964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10546" y="381905"/>
            <a:ext cx="5937844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</a:rPr>
              <a:t>3</a:t>
            </a:r>
            <a:r>
              <a:rPr lang="cs-CZ" altLang="cs-CZ" sz="2800" b="1" kern="0" dirty="0" smtClean="0">
                <a:solidFill>
                  <a:srgbClr val="307871"/>
                </a:solidFill>
                <a:latin typeface="Times New Roman"/>
              </a:rPr>
              <a:t>. Společenská konverzace – platíme  </a:t>
            </a: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  <a:p>
            <a:pPr>
              <a:defRPr/>
            </a:pP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4F2F9B84-0484-4E2E-9ED1-D4CA0B145082}"/>
              </a:ext>
            </a:extLst>
          </p:cNvPr>
          <p:cNvSpPr/>
          <p:nvPr/>
        </p:nvSpPr>
        <p:spPr>
          <a:xfrm>
            <a:off x="251520" y="1091544"/>
            <a:ext cx="9462052" cy="7540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cs-CZ" sz="22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 jídle požádáte o účet a můžete např. říct: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Could I have the 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bill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check, please? 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service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included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cs-CZ" sz="22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(v ceně) 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would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like 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separate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checks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 </a:t>
            </a:r>
            <a:r>
              <a:rPr lang="cs-CZ" sz="22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(oddělené účty) …</a:t>
            </a:r>
            <a:r>
              <a:rPr lang="en-GB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2200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is on me … </a:t>
            </a:r>
            <a:r>
              <a:rPr lang="cs-CZ" sz="22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(na mně)…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 are my 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guest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today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you 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accept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 / You can 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keep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change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200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200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200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2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68F88130-082D-44CE-9916-92441597F0FA}"/>
              </a:ext>
            </a:extLst>
          </p:cNvPr>
          <p:cNvSpPr txBox="1">
            <a:spLocks/>
          </p:cNvSpPr>
          <p:nvPr/>
        </p:nvSpPr>
        <p:spPr>
          <a:xfrm>
            <a:off x="2190338" y="844413"/>
            <a:ext cx="8583921" cy="7949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AU" sz="2200" b="1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619529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10546" y="381905"/>
            <a:ext cx="5737468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</a:rPr>
              <a:t>3</a:t>
            </a:r>
            <a:r>
              <a:rPr lang="cs-CZ" altLang="cs-CZ" sz="2800" b="1" kern="0" dirty="0" smtClean="0">
                <a:solidFill>
                  <a:srgbClr val="307871"/>
                </a:solidFill>
                <a:latin typeface="Times New Roman"/>
              </a:rPr>
              <a:t>. Společenská konverzace – počasí  </a:t>
            </a: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  <a:p>
            <a:pPr>
              <a:defRPr/>
            </a:pP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  <a:p>
            <a:pPr>
              <a:defRPr/>
            </a:pP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4F2F9B84-0484-4E2E-9ED1-D4CA0B145082}"/>
              </a:ext>
            </a:extLst>
          </p:cNvPr>
          <p:cNvSpPr/>
          <p:nvPr/>
        </p:nvSpPr>
        <p:spPr>
          <a:xfrm>
            <a:off x="319708" y="966895"/>
            <a:ext cx="9462052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cs-CZ" sz="22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Small talk – </a:t>
            </a:r>
            <a:r>
              <a:rPr lang="cs-CZ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weather</a:t>
            </a:r>
            <a:r>
              <a:rPr lang="cs-CZ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cs-CZ" sz="22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Jedno z nejpopulárnějších témat, které je běžnou součástí společenské konverzace a které </a:t>
            </a:r>
            <a:r>
              <a:rPr lang="cs-CZ" alt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zároveň nevytváří žádné napětí v </a:t>
            </a:r>
            <a:r>
              <a:rPr lang="cs-CZ" alt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komunikaci představuje  počasí.  </a:t>
            </a:r>
            <a:endParaRPr lang="cs-CZ" alt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altLang="cs-CZ" sz="2200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is the 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climate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like in your country?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alt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summer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temperature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may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rise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up to … we have 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agreeable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temperatures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 </a:t>
            </a:r>
            <a:r>
              <a:rPr lang="cs-CZ" altLang="cs-CZ" sz="22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(příjemné teploty)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alt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is very 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stuffy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sticky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humid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 </a:t>
            </a:r>
            <a:r>
              <a:rPr lang="cs-CZ" altLang="cs-CZ" sz="22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(vlhko / dusno / parno) … </a:t>
            </a:r>
          </a:p>
          <a:p>
            <a:endParaRPr lang="cs-CZ" alt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autumn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foggy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 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gloomy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 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heavy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rains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</a:t>
            </a:r>
            <a:r>
              <a:rPr lang="cs-CZ" altLang="cs-CZ" sz="22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(mlhavo / zamračeno / hodně deštivo) …</a:t>
            </a:r>
            <a:endParaRPr lang="cs-CZ" altLang="cs-CZ" sz="2200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9366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91405" y="441579"/>
            <a:ext cx="5578771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</a:rPr>
              <a:t>3</a:t>
            </a:r>
            <a:r>
              <a:rPr lang="cs-CZ" altLang="cs-CZ" sz="2800" b="1" kern="0" dirty="0" smtClean="0">
                <a:solidFill>
                  <a:srgbClr val="307871"/>
                </a:solidFill>
                <a:latin typeface="Times New Roman"/>
              </a:rPr>
              <a:t>. Společenská konverzace – sport  </a:t>
            </a: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  <a:p>
            <a:pPr>
              <a:defRPr/>
            </a:pP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  <a:p>
            <a:pPr lvl="0">
              <a:defRPr/>
            </a:pP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4F2F9B84-0484-4E2E-9ED1-D4CA0B145082}"/>
              </a:ext>
            </a:extLst>
          </p:cNvPr>
          <p:cNvSpPr/>
          <p:nvPr/>
        </p:nvSpPr>
        <p:spPr>
          <a:xfrm>
            <a:off x="291405" y="1210892"/>
            <a:ext cx="9462052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Dále velice často v anglicky mluvicích zemích, ale nejenom, se setkáte s dalším tématem – sportem.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alt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velice populární a proto je praktické si nastudovat pár základních informacích o místních klubech, sportovních událostech apod. Můžete využít následujících frází: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alt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sports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 you do in your country? </a:t>
            </a:r>
            <a:r>
              <a:rPr lang="cs-CZ" altLang="cs-CZ" sz="22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endParaRPr lang="en-GB" altLang="cs-CZ" sz="2200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alt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like 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swimming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biking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hiking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trekking 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but I am not in a 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sportclub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 </a:t>
            </a:r>
            <a:endParaRPr lang="cs-CZ" altLang="cs-CZ" sz="2200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altLang="cs-CZ" sz="2200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Baseball is more 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popular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altLang="cs-CZ" sz="2200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support Manchester United </a:t>
            </a:r>
            <a:r>
              <a:rPr lang="cs-CZ" altLang="cs-CZ" sz="22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 (fandím) 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altLang="cs-CZ" sz="2200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2200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altLang="cs-CZ" sz="2200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altLang="cs-CZ" sz="2200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4348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91405" y="441579"/>
            <a:ext cx="5548314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</a:rPr>
              <a:t>3</a:t>
            </a:r>
            <a:r>
              <a:rPr lang="cs-CZ" altLang="cs-CZ" sz="2800" b="1" kern="0" dirty="0" smtClean="0">
                <a:solidFill>
                  <a:srgbClr val="307871"/>
                </a:solidFill>
                <a:latin typeface="Times New Roman"/>
              </a:rPr>
              <a:t>. Společenská konverzace - záliby </a:t>
            </a: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  <a:p>
            <a:pPr>
              <a:defRPr/>
            </a:pP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  <a:p>
            <a:pPr lvl="0">
              <a:defRPr/>
            </a:pP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4F2F9B84-0484-4E2E-9ED1-D4CA0B145082}"/>
              </a:ext>
            </a:extLst>
          </p:cNvPr>
          <p:cNvSpPr/>
          <p:nvPr/>
        </p:nvSpPr>
        <p:spPr>
          <a:xfrm>
            <a:off x="291405" y="1210892"/>
            <a:ext cx="946205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Dalším oblíbeným tématem jsou záliby. Můžete použít několik typických obratů či frází: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alt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am 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into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collecting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James Bond 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films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 </a:t>
            </a:r>
            <a:r>
              <a:rPr lang="cs-CZ" altLang="cs-CZ" sz="22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(rád sbírám) …</a:t>
            </a:r>
            <a:r>
              <a:rPr lang="cs-CZ" alt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alt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my 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spare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time I like to 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read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short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stories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novels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 </a:t>
            </a:r>
            <a:r>
              <a:rPr lang="cs-CZ" altLang="cs-CZ" sz="22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(povídky / romány) 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alt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am a 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keen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gardener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 </a:t>
            </a:r>
            <a:r>
              <a:rPr lang="cs-CZ" altLang="cs-CZ" sz="22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(vášnivý) …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alt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am 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keen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on … </a:t>
            </a:r>
            <a:r>
              <a:rPr lang="cs-CZ" altLang="cs-CZ" sz="22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(mám rád, jsem zapálený)  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altLang="cs-CZ" sz="2200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can</a:t>
            </a:r>
            <a:r>
              <a:rPr lang="en-GB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’t 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stand</a:t>
            </a:r>
            <a:r>
              <a:rPr lang="cs-CZ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r>
              <a:rPr lang="cs-CZ" altLang="cs-CZ" sz="22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(nemůžu vystát) 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altLang="cs-CZ" sz="2200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2200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alt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0498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08770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Přehled přednášky</a:t>
            </a:r>
            <a:endParaRPr kumimoji="0" lang="en-GB" sz="2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90614" y="1226408"/>
            <a:ext cx="8280920" cy="12666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Desátá přednáška se zaměřuje klíčové dovednosti a znalosti v oblasti obchodování se zahraničními partnery po pracovní době. Konkrétně se zaměříte na tyto oblasti.  </a:t>
            </a:r>
            <a:endParaRPr lang="en-GB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endParaRPr lang="cs-CZ" altLang="cs-CZ" sz="1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endParaRPr lang="cs-CZ" altLang="cs-CZ" sz="1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cs-CZ" alt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Osobní pozvání (</a:t>
            </a:r>
            <a:r>
              <a:rPr lang="cs-CZ" alt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personal </a:t>
            </a:r>
            <a:r>
              <a:rPr lang="cs-CZ" alt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invitation</a:t>
            </a:r>
            <a:r>
              <a:rPr lang="cs-CZ" alt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cs-CZ" alt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restauraci </a:t>
            </a:r>
            <a:r>
              <a:rPr lang="cs-CZ" alt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(at the restaurant)</a:t>
            </a:r>
          </a:p>
          <a:p>
            <a:pPr marL="457200" indent="-457200">
              <a:buFont typeface="+mj-lt"/>
              <a:buAutoNum type="arabicPeriod"/>
            </a:pPr>
            <a:r>
              <a:rPr lang="cs-CZ" alt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Společenská konverzace </a:t>
            </a:r>
            <a:r>
              <a:rPr lang="cs-CZ" alt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alt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small</a:t>
            </a:r>
            <a:r>
              <a:rPr lang="cs-CZ" alt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talk)</a:t>
            </a:r>
          </a:p>
          <a:p>
            <a:pPr marL="457200" indent="-457200">
              <a:buFont typeface="+mj-lt"/>
              <a:buAutoNum type="arabicPeriod"/>
            </a:pPr>
            <a:r>
              <a:rPr lang="cs-CZ" alt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Ukončení pracovního a neformálního setkání </a:t>
            </a:r>
            <a:r>
              <a:rPr lang="cs-CZ" alt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(end of a </a:t>
            </a:r>
            <a:r>
              <a:rPr lang="cs-CZ" alt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working</a:t>
            </a:r>
            <a:r>
              <a:rPr lang="cs-CZ" alt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informal</a:t>
            </a:r>
            <a:r>
              <a:rPr lang="cs-CZ" alt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meeting)</a:t>
            </a:r>
          </a:p>
          <a:p>
            <a:pPr marL="457200" indent="-457200">
              <a:buFont typeface="+mj-lt"/>
              <a:buAutoNum type="arabicPeriod"/>
            </a:pPr>
            <a:r>
              <a:rPr lang="cs-CZ" alt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Kulturní a jazykové tipy (</a:t>
            </a:r>
            <a:r>
              <a:rPr lang="cs-CZ" alt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cultural</a:t>
            </a:r>
            <a:r>
              <a:rPr lang="cs-CZ" alt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language</a:t>
            </a:r>
            <a:r>
              <a:rPr lang="cs-CZ" alt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tips</a:t>
            </a:r>
            <a:r>
              <a:rPr lang="cs-CZ" alt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 marL="457200" indent="-457200">
              <a:buFont typeface="+mj-lt"/>
              <a:buAutoNum type="arabicPeriod"/>
            </a:pPr>
            <a:r>
              <a:rPr lang="cs-CZ" alt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Shrnutí přednášky </a:t>
            </a:r>
          </a:p>
          <a:p>
            <a:pPr marL="457200" indent="-457200">
              <a:buFont typeface="+mj-lt"/>
              <a:buAutoNum type="arabicPeriod"/>
            </a:pPr>
            <a:endParaRPr lang="en-GB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8027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91405" y="441579"/>
            <a:ext cx="746069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</a:rPr>
              <a:t>3</a:t>
            </a:r>
            <a:r>
              <a:rPr lang="cs-CZ" altLang="cs-CZ" sz="2800" b="1" kern="0" dirty="0" smtClean="0">
                <a:solidFill>
                  <a:srgbClr val="307871"/>
                </a:solidFill>
                <a:latin typeface="Times New Roman"/>
              </a:rPr>
              <a:t>. Společenská konverzace – rodinné záležitosti </a:t>
            </a: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4F2F9B84-0484-4E2E-9ED1-D4CA0B145082}"/>
              </a:ext>
            </a:extLst>
          </p:cNvPr>
          <p:cNvSpPr/>
          <p:nvPr/>
        </p:nvSpPr>
        <p:spPr>
          <a:xfrm>
            <a:off x="291405" y="1210892"/>
            <a:ext cx="946205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cs-CZ" altLang="cs-CZ" sz="20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Ačkoliv se obchodní komunikace hlavně týká obchodu, je vhodné být připraven na konverzaci o vás, vaši rodině, blízkých apod. Nyní následují typické fráze: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 you single / 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married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you have 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children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does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your 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husband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wife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do? 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you live in a 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flat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appartment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house / 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detached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house / 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semi-detached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house / 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terraced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house / 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row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house … </a:t>
            </a:r>
            <a:r>
              <a:rPr lang="cs-CZ" sz="20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(byt, dům, samostatný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 napůl volně stojící dům, řadový dům) …</a:t>
            </a:r>
            <a:endParaRPr lang="cs-CZ" altLang="cs-CZ" sz="2000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20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8846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91405" y="441579"/>
            <a:ext cx="86966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</a:rPr>
              <a:t>3</a:t>
            </a:r>
            <a:r>
              <a:rPr lang="cs-CZ" altLang="cs-CZ" sz="2800" b="1" kern="0" dirty="0" smtClean="0">
                <a:solidFill>
                  <a:srgbClr val="307871"/>
                </a:solidFill>
                <a:latin typeface="Times New Roman"/>
              </a:rPr>
              <a:t>. Společenská konverzace – konverzace na téma země  </a:t>
            </a: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4F2F9B84-0484-4E2E-9ED1-D4CA0B145082}"/>
              </a:ext>
            </a:extLst>
          </p:cNvPr>
          <p:cNvSpPr/>
          <p:nvPr/>
        </p:nvSpPr>
        <p:spPr>
          <a:xfrm>
            <a:off x="291405" y="1210892"/>
            <a:ext cx="946205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cs-CZ" altLang="cs-CZ" sz="20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Další oblasti konverzace je v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aše země a 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vše, co s ní souvisí. 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Můžete 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setkat např. s těmito frázemi:  </a:t>
            </a:r>
          </a:p>
          <a:p>
            <a:pPr marL="342900" indent="-342900"/>
            <a:endParaRPr 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part of the country are you from? … Is </a:t>
            </a:r>
            <a:r>
              <a:rPr lang="cs-CZ" sz="20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cs-CZ" sz="20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the </a:t>
            </a:r>
            <a:r>
              <a:rPr lang="cs-CZ" sz="20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north</a:t>
            </a:r>
            <a:r>
              <a:rPr lang="cs-CZ" sz="20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cs-CZ" sz="20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south</a:t>
            </a:r>
            <a:r>
              <a:rPr lang="cs-CZ" sz="20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cs-CZ" sz="20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east</a:t>
            </a:r>
            <a:r>
              <a:rPr lang="cs-CZ" sz="20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cs-CZ" sz="20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west</a:t>
            </a:r>
            <a:r>
              <a:rPr lang="cs-CZ" sz="20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…</a:t>
            </a:r>
          </a:p>
          <a:p>
            <a:pPr marL="342900" indent="-342900"/>
            <a:endParaRPr lang="cs-CZ" sz="20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live </a:t>
            </a:r>
            <a:r>
              <a:rPr lang="cs-CZ" sz="20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near</a:t>
            </a:r>
            <a:r>
              <a:rPr lang="cs-CZ" sz="20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 city center / the </a:t>
            </a:r>
            <a:r>
              <a:rPr lang="cs-CZ" sz="20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coast</a:t>
            </a:r>
            <a:r>
              <a:rPr lang="cs-CZ" sz="20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the </a:t>
            </a:r>
            <a:r>
              <a:rPr lang="cs-CZ" sz="20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mountain</a:t>
            </a:r>
            <a:r>
              <a:rPr lang="cs-CZ" sz="20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</a:t>
            </a:r>
          </a:p>
          <a:p>
            <a:pPr marL="342900" indent="-342900"/>
            <a:endParaRPr lang="cs-CZ" sz="20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is </a:t>
            </a:r>
            <a:r>
              <a:rPr lang="cs-CZ" sz="20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flat</a:t>
            </a:r>
            <a:r>
              <a:rPr lang="cs-CZ" sz="20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cs-CZ" sz="20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mountainous</a:t>
            </a:r>
            <a:r>
              <a:rPr lang="cs-CZ" sz="20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 </a:t>
            </a:r>
            <a:r>
              <a:rPr lang="cs-CZ" sz="20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(rovinatý / hornatý) …</a:t>
            </a:r>
            <a:endParaRPr lang="cs-CZ" sz="20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/>
            <a:endParaRPr lang="cs-CZ" sz="20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is </a:t>
            </a:r>
            <a:r>
              <a:rPr lang="cs-CZ" sz="20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densely</a:t>
            </a:r>
            <a:r>
              <a:rPr lang="cs-CZ" sz="20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populated</a:t>
            </a:r>
            <a:r>
              <a:rPr lang="cs-CZ" sz="20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 </a:t>
            </a:r>
            <a:r>
              <a:rPr lang="cs-CZ" sz="20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(lidnatý) …</a:t>
            </a:r>
            <a:endParaRPr lang="cs-CZ" sz="20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/>
            <a:endParaRPr lang="cs-CZ" sz="20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are some of the most </a:t>
            </a:r>
            <a:r>
              <a:rPr lang="cs-CZ" sz="20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inetresting</a:t>
            </a:r>
            <a:r>
              <a:rPr lang="cs-CZ" sz="20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sites</a:t>
            </a:r>
            <a:r>
              <a:rPr lang="cs-CZ" sz="20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cs-CZ" sz="20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should</a:t>
            </a:r>
            <a:r>
              <a:rPr lang="cs-CZ" sz="20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visit? …  </a:t>
            </a:r>
            <a:endParaRPr lang="cs-CZ" sz="2000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area 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famous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for … 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near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far from 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here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</a:t>
            </a:r>
            <a:endParaRPr lang="cs-CZ" sz="2000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20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9401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91405" y="441579"/>
            <a:ext cx="7539243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altLang="cs-CZ" sz="2800" b="1" kern="0" dirty="0" smtClean="0">
                <a:solidFill>
                  <a:srgbClr val="307871"/>
                </a:solidFill>
                <a:latin typeface="Times New Roman"/>
              </a:rPr>
              <a:t>4. Ukončení pracovního a neformálního setkání </a:t>
            </a: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  <a:p>
            <a:pPr>
              <a:defRPr/>
            </a:pPr>
            <a:endParaRPr lang="en-GB" sz="2800" b="1" kern="0" dirty="0">
              <a:solidFill>
                <a:srgbClr val="C00000"/>
              </a:solidFill>
              <a:latin typeface="Times New Roman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4F2F9B84-0484-4E2E-9ED1-D4CA0B145082}"/>
              </a:ext>
            </a:extLst>
          </p:cNvPr>
          <p:cNvSpPr/>
          <p:nvPr/>
        </p:nvSpPr>
        <p:spPr>
          <a:xfrm>
            <a:off x="291405" y="1210892"/>
            <a:ext cx="946205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 pracovním obědě (večeři či jiných akcích) je příhodné poděkovat za pohostinství </a:t>
            </a:r>
            <a:r>
              <a:rPr lang="cs-CZ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hospitality</a:t>
            </a:r>
            <a:r>
              <a:rPr lang="cs-CZ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také zdůraznit, že se rádi brzy setkáte, řeknete jednoduše: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hope to see you 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soon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again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 </a:t>
            </a:r>
            <a:endParaRPr lang="en-GB" sz="2000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obchodním světě je běžné také napsat krátký zdvořilostní dopis </a:t>
            </a:r>
            <a:r>
              <a:rPr lang="cs-CZ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follow</a:t>
            </a:r>
            <a:r>
              <a:rPr lang="cs-CZ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-up </a:t>
            </a:r>
            <a:r>
              <a:rPr 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cs-CZ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etter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něm ještě jednou připomenete vašemu obchodnímu partnerovi, o čem všem jste diskutovali a také slíbíte, že se brzy ozvete a něco společně podniknete, např.: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will 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keep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you 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informed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 I will be / 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stay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touch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look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forward to 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seeing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you / 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hearing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from you 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soon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us a visit next time you are in Prague 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Keep me 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informed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keep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 in the 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picture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 </a:t>
            </a:r>
            <a:r>
              <a:rPr lang="cs-CZ" sz="20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(průběžně informovat) …</a:t>
            </a:r>
            <a:endParaRPr lang="cs-CZ" sz="20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0222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91405" y="441579"/>
            <a:ext cx="5824030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altLang="cs-CZ" sz="2800" b="1" kern="0" dirty="0" smtClean="0">
                <a:solidFill>
                  <a:srgbClr val="307871"/>
                </a:solidFill>
                <a:latin typeface="Times New Roman"/>
              </a:rPr>
              <a:t>5. </a:t>
            </a: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</a:rPr>
              <a:t>Specifika a kulturní jazykové tipy </a:t>
            </a: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  <a:p>
            <a:pPr>
              <a:defRPr/>
            </a:pPr>
            <a:endParaRPr lang="en-GB" sz="2800" b="1" kern="0" dirty="0">
              <a:solidFill>
                <a:srgbClr val="C00000"/>
              </a:solidFill>
              <a:latin typeface="Times New Roman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4F2F9B84-0484-4E2E-9ED1-D4CA0B145082}"/>
              </a:ext>
            </a:extLst>
          </p:cNvPr>
          <p:cNvSpPr/>
          <p:nvPr/>
        </p:nvSpPr>
        <p:spPr>
          <a:xfrm>
            <a:off x="291405" y="1210892"/>
            <a:ext cx="9462052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dnešním globálním světě se můžete setkat s celou řadu nadnárodních gastronomických či jiných cateringových společností, které poskytují v různých zemích podobné služby, pod stejnou značkou </a:t>
            </a:r>
            <a:r>
              <a:rPr lang="cs-CZ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brand</a:t>
            </a:r>
            <a:r>
              <a:rPr lang="cs-CZ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Nicméně každá země vykazuje určitá specifika. </a:t>
            </a:r>
          </a:p>
          <a:p>
            <a:endParaRPr lang="cs-CZ" sz="20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Jedním ze specifik je určitě spropitné </a:t>
            </a:r>
            <a:r>
              <a:rPr lang="cs-CZ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tipping</a:t>
            </a:r>
            <a:r>
              <a:rPr lang="cs-CZ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které</a:t>
            </a:r>
            <a:r>
              <a:rPr lang="cs-CZ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mezinárodně různé.</a:t>
            </a:r>
          </a:p>
          <a:p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Běžně se můžete zeptat: 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much do you 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usually</a:t>
            </a:r>
            <a:r>
              <a:rPr lang="cs-CZ" sz="20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tip?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0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Pokud není uvedeno přímo např. </a:t>
            </a:r>
            <a:r>
              <a:rPr lang="cs-CZ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service</a:t>
            </a:r>
            <a:r>
              <a:rPr lang="cs-CZ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cs-CZ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included</a:t>
            </a:r>
            <a:r>
              <a:rPr lang="cs-CZ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tip </a:t>
            </a:r>
            <a:r>
              <a:rPr lang="cs-CZ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included</a:t>
            </a:r>
            <a:r>
              <a:rPr lang="cs-CZ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/ </a:t>
            </a:r>
            <a:r>
              <a:rPr lang="cs-CZ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gratuity</a:t>
            </a:r>
            <a:r>
              <a:rPr lang="cs-CZ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included</a:t>
            </a:r>
            <a:r>
              <a:rPr lang="cs-CZ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standardně se nechává spropitné ve výši 15-20</a:t>
            </a:r>
            <a:r>
              <a:rPr lang="en-GB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%.</a:t>
            </a:r>
          </a:p>
          <a:p>
            <a:endParaRPr lang="en-GB" sz="20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Dalším specifikem představují témata, kterým byste se měli vždy v mezinárodním prostředí vyhnout.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Jedná se hlavně o sex, politiku, náboženství, pomlouvání </a:t>
            </a:r>
            <a:r>
              <a:rPr lang="cs-CZ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bad</a:t>
            </a:r>
            <a:r>
              <a:rPr lang="cs-CZ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talking)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negativech o vaší či jiné společnosti a konkurenci.  </a:t>
            </a:r>
            <a:r>
              <a:rPr lang="cs-CZ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altLang="cs-CZ" sz="20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6500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6690AAEE-3EC5-48A6-A473-43A57F47D13F}"/>
              </a:ext>
            </a:extLst>
          </p:cNvPr>
          <p:cNvSpPr/>
          <p:nvPr/>
        </p:nvSpPr>
        <p:spPr>
          <a:xfrm>
            <a:off x="516963" y="319244"/>
            <a:ext cx="32512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altLang="cs-CZ" sz="2800" b="1" kern="0" dirty="0" smtClean="0">
                <a:solidFill>
                  <a:srgbClr val="307871"/>
                </a:solidFill>
                <a:latin typeface="Times New Roman"/>
              </a:rPr>
              <a:t>Shrnutí přednášky  </a:t>
            </a: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516963" y="1239520"/>
            <a:ext cx="8627037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Tato přednáška vás seznámila s klíčovými obraty a slovní zásobou v oblasti obchodního jednání konkrétně se zaměřením na následující:</a:t>
            </a:r>
            <a:endParaRPr lang="en-GB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altLang="cs-CZ" sz="1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cs-CZ" alt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Osobní pozvání (</a:t>
            </a:r>
            <a:r>
              <a:rPr lang="cs-CZ" altLang="cs-CZ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personal </a:t>
            </a:r>
            <a:r>
              <a:rPr lang="cs-CZ" altLang="cs-CZ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invitation</a:t>
            </a:r>
            <a:r>
              <a:rPr lang="cs-CZ" alt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cs-CZ" alt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restauraci </a:t>
            </a:r>
            <a:r>
              <a:rPr lang="cs-CZ" altLang="cs-CZ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(at the restaurant)</a:t>
            </a:r>
          </a:p>
          <a:p>
            <a:pPr marL="457200" indent="-457200">
              <a:buFont typeface="+mj-lt"/>
              <a:buAutoNum type="arabicPeriod"/>
            </a:pPr>
            <a:r>
              <a:rPr lang="cs-CZ" alt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Společenská konverzace </a:t>
            </a:r>
            <a:r>
              <a:rPr lang="cs-CZ" altLang="cs-CZ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altLang="cs-CZ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small</a:t>
            </a:r>
            <a:r>
              <a:rPr lang="cs-CZ" altLang="cs-CZ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talk)</a:t>
            </a:r>
          </a:p>
          <a:p>
            <a:pPr marL="457200" indent="-457200">
              <a:buFont typeface="+mj-lt"/>
              <a:buAutoNum type="arabicPeriod"/>
            </a:pPr>
            <a:r>
              <a:rPr lang="cs-CZ" alt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Ukončení pracovního a neformálního setkání </a:t>
            </a:r>
            <a:r>
              <a:rPr lang="cs-CZ" altLang="cs-CZ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(end of a </a:t>
            </a:r>
            <a:r>
              <a:rPr lang="cs-CZ" altLang="cs-CZ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working</a:t>
            </a:r>
            <a:r>
              <a:rPr lang="cs-CZ" altLang="cs-CZ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informal</a:t>
            </a:r>
            <a:r>
              <a:rPr lang="cs-CZ" altLang="cs-CZ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meeting)</a:t>
            </a:r>
          </a:p>
          <a:p>
            <a:pPr marL="457200" indent="-457200">
              <a:buFont typeface="+mj-lt"/>
              <a:buAutoNum type="arabicPeriod"/>
            </a:pPr>
            <a:r>
              <a:rPr lang="cs-CZ" alt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Kulturní a jazykové tipy (</a:t>
            </a:r>
            <a:r>
              <a:rPr lang="cs-CZ" altLang="cs-CZ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cultural</a:t>
            </a:r>
            <a:r>
              <a:rPr lang="cs-CZ" altLang="cs-CZ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language</a:t>
            </a:r>
            <a:r>
              <a:rPr lang="cs-CZ" altLang="cs-CZ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tips</a:t>
            </a:r>
            <a:r>
              <a:rPr lang="cs-CZ" alt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 marL="457200" indent="-457200">
              <a:buFont typeface="+mj-lt"/>
              <a:buAutoNum type="arabicPeriod"/>
            </a:pPr>
            <a:r>
              <a:rPr lang="cs-CZ" alt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Shrnutí přednášky </a:t>
            </a:r>
          </a:p>
          <a:p>
            <a:endParaRPr lang="cs-CZ" sz="2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0420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6690AAEE-3EC5-48A6-A473-43A57F47D13F}"/>
              </a:ext>
            </a:extLst>
          </p:cNvPr>
          <p:cNvSpPr/>
          <p:nvPr/>
        </p:nvSpPr>
        <p:spPr>
          <a:xfrm>
            <a:off x="516963" y="319244"/>
            <a:ext cx="179889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altLang="cs-CZ" sz="2800" b="1" kern="0" dirty="0" smtClean="0">
                <a:solidFill>
                  <a:srgbClr val="307871"/>
                </a:solidFill>
                <a:latin typeface="Times New Roman"/>
              </a:rPr>
              <a:t>Literatura</a:t>
            </a: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516963" y="1239520"/>
            <a:ext cx="8627037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GOUDSWAARD, G., 2006. </a:t>
            </a:r>
            <a:r>
              <a:rPr lang="cs-CZ" sz="22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Business </a:t>
            </a:r>
            <a:r>
              <a:rPr lang="cs-CZ" sz="22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English</a:t>
            </a:r>
            <a:r>
              <a:rPr lang="cs-CZ" sz="22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Korespondence, porady, prezentace, obchodní jednání a společenská konverzace. </a:t>
            </a: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Praha: </a:t>
            </a: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Grada</a:t>
            </a: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Publishing</a:t>
            </a: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ISBN 80-7169-850-4.</a:t>
            </a:r>
          </a:p>
          <a:p>
            <a:endParaRPr lang="cs-CZ" sz="2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1031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10546" y="381905"/>
            <a:ext cx="30187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1. </a:t>
            </a:r>
            <a:r>
              <a:rPr lang="cs-CZ" altLang="cs-CZ" sz="28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Osobní pozvání </a:t>
            </a:r>
            <a:endParaRPr lang="en-GB" sz="2800" b="1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4F2F9B84-0484-4E2E-9ED1-D4CA0B145082}"/>
              </a:ext>
            </a:extLst>
          </p:cNvPr>
          <p:cNvSpPr/>
          <p:nvPr/>
        </p:nvSpPr>
        <p:spPr>
          <a:xfrm>
            <a:off x="410546" y="1646008"/>
            <a:ext cx="946205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Při obchodování se zahraničními partnery 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doing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buisness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foreign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partners)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 můžete často setkat s pozváním na obchodní oběd 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(business lunch)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obchodní večeři 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(business dinner) 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nebo jiné neformální akce.</a:t>
            </a:r>
          </a:p>
          <a:p>
            <a:endParaRPr lang="cs-CZ" sz="22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Obecně se jedná o typické situace, které jsou součástí obchodního jednání.</a:t>
            </a:r>
          </a:p>
          <a:p>
            <a:endParaRPr lang="cs-CZ" sz="22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případě, že chcete pozvat obchodního partnera 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invite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business partner to …) 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např.: na oběd či večeři nebo jinou společenskou akci 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social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event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můžete použít následující obraty, které nejčastěji obsahují podmiňovací 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would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Would you like to … / We 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would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like to 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invite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you to … / 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about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Wednesday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 o</a:t>
            </a:r>
            <a:r>
              <a:rPr lang="en-GB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’clock?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(co takhle)</a:t>
            </a:r>
            <a:r>
              <a:rPr lang="en-GB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Is Thursday at 8 ok? Would Friday afternoon suit you? /  Is next Monday convenient for you? … </a:t>
            </a:r>
            <a:r>
              <a:rPr lang="cs-CZ" sz="22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(vyhovuje Vám) …</a:t>
            </a:r>
            <a:endParaRPr lang="cs-CZ" sz="2200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905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10546" y="381905"/>
            <a:ext cx="4546437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altLang="cs-CZ" sz="2800" b="1" kern="0" dirty="0" smtClean="0">
                <a:solidFill>
                  <a:srgbClr val="307871"/>
                </a:solidFill>
                <a:latin typeface="Times New Roman"/>
              </a:rPr>
              <a:t>1</a:t>
            </a: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</a:rPr>
              <a:t>. </a:t>
            </a:r>
            <a:r>
              <a:rPr lang="cs-CZ" altLang="cs-CZ" sz="2800" b="1" kern="0" dirty="0" smtClean="0">
                <a:solidFill>
                  <a:srgbClr val="307871"/>
                </a:solidFill>
                <a:latin typeface="Times New Roman"/>
              </a:rPr>
              <a:t>Osobní pozvání - příklady</a:t>
            </a: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  <a:p>
            <a:pPr lvl="0">
              <a:defRPr/>
            </a:pP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4F2F9B84-0484-4E2E-9ED1-D4CA0B145082}"/>
              </a:ext>
            </a:extLst>
          </p:cNvPr>
          <p:cNvSpPr/>
          <p:nvPr/>
        </p:nvSpPr>
        <p:spPr>
          <a:xfrm>
            <a:off x="251520" y="1091544"/>
            <a:ext cx="9462052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Existuje 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celá řada příležitosti k pozvání, např. se může jednat o oběd 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(lunch)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večeři 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(dinner, 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supper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zápas 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soccer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tennis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baseball 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game)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museum, grilování 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(barbecue)</a:t>
            </a: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apod. Mezi základní praktické fráze a obraty spojené s pozváním 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invitation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lze uvést následující:</a:t>
            </a:r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Would you like to 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come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have dinner 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my business partners?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about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visit to our 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new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factory in … 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Let me show you round our department and we will have some refreshments later 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Could you join us for a … 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Would you like to make a tour around the countryside? …</a:t>
            </a:r>
            <a:endParaRPr 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2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AU" alt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59147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10546" y="381905"/>
            <a:ext cx="4546437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</a:rPr>
              <a:t>1. Osobní pozvání - příklady</a:t>
            </a: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  <a:p>
            <a:pPr lvl="0">
              <a:defRPr/>
            </a:pPr>
            <a:r>
              <a:rPr lang="cs-CZ" altLang="cs-CZ" sz="2800" b="1" kern="0" dirty="0" smtClean="0">
                <a:solidFill>
                  <a:srgbClr val="307871"/>
                </a:solidFill>
                <a:latin typeface="Times New Roman"/>
              </a:rPr>
              <a:t> </a:t>
            </a: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4F2F9B84-0484-4E2E-9ED1-D4CA0B145082}"/>
              </a:ext>
            </a:extLst>
          </p:cNvPr>
          <p:cNvSpPr/>
          <p:nvPr/>
        </p:nvSpPr>
        <p:spPr>
          <a:xfrm>
            <a:off x="251520" y="1091544"/>
            <a:ext cx="9462052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případě, že s pozváním souhlasíte, můžete reagovat nejčastěji takto: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Thank you, </a:t>
            </a:r>
            <a:r>
              <a:rPr lang="en-GB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I’d be delighted to meet your business partners …</a:t>
            </a:r>
            <a:endParaRPr lang="cs-CZ" sz="22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Thank you, I love tennis, it is going to be an exciting game …</a:t>
            </a:r>
            <a:endParaRPr lang="cs-CZ" sz="2200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GB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hank you, I’d love to… </a:t>
            </a:r>
            <a:endParaRPr lang="cs-CZ" sz="22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That’s a wonderful idea … </a:t>
            </a:r>
            <a:endParaRPr lang="cs-CZ" sz="22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look forward to going there 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  <a:r>
              <a:rPr lang="en-GB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(těším se) …</a:t>
            </a:r>
            <a:endParaRPr lang="cs-CZ" sz="22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AU" alt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122179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10546" y="381905"/>
            <a:ext cx="4546437" cy="1815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</a:rPr>
              <a:t>1. Osobní pozvání - příklady</a:t>
            </a: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  <a:p>
            <a:pPr lvl="0">
              <a:defRPr/>
            </a:pP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</a:rPr>
              <a:t> </a:t>
            </a: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  <a:p>
            <a:pPr>
              <a:defRPr/>
            </a:pPr>
            <a:r>
              <a:rPr lang="cs-CZ" altLang="cs-CZ" sz="2800" b="1" kern="0" dirty="0" smtClean="0">
                <a:solidFill>
                  <a:srgbClr val="307871"/>
                </a:solidFill>
                <a:latin typeface="Times New Roman"/>
              </a:rPr>
              <a:t> </a:t>
            </a: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  <a:p>
            <a:pPr lvl="0">
              <a:defRPr/>
            </a:pP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589280" y="1381760"/>
            <a:ext cx="8554720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opačném případě, pokud víte, že se akce nemůžete zúčastnit, můžete zareagovat takto: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Thank you, but I am afraid, I 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en-GB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’t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Thanks but I’m afraid I’m not feeling very well …</a:t>
            </a:r>
            <a:r>
              <a:rPr lang="cs-CZ" sz="22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2200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GB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hanks a lot for the invitation but unfortunately I’m flying home on Friday …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Thanks a lot but I’m very busy this weekend …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2575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10546" y="381905"/>
            <a:ext cx="4546437" cy="35394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</a:rPr>
              <a:t>1. Osobní pozvání - příklady</a:t>
            </a: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  <a:p>
            <a:pPr lvl="0">
              <a:defRPr/>
            </a:pP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</a:rPr>
              <a:t> </a:t>
            </a: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  <a:p>
            <a:pPr>
              <a:defRPr/>
            </a:pP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</a:rPr>
              <a:t> </a:t>
            </a: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  <a:p>
            <a:pPr lvl="0">
              <a:defRPr/>
            </a:pP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  <a:p>
            <a:pPr>
              <a:defRPr/>
            </a:pPr>
            <a:r>
              <a:rPr lang="cs-CZ" altLang="cs-CZ" sz="2800" b="1" kern="0" dirty="0" smtClean="0">
                <a:solidFill>
                  <a:srgbClr val="307871"/>
                </a:solidFill>
                <a:latin typeface="Times New Roman"/>
              </a:rPr>
              <a:t> </a:t>
            </a: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  <a:p>
            <a:pPr lvl="0">
              <a:defRPr/>
            </a:pP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  <a:p>
            <a:pPr>
              <a:defRPr/>
            </a:pP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  <a:p>
            <a:pPr lvl="0">
              <a:defRPr/>
            </a:pPr>
            <a:r>
              <a:rPr lang="cs-CZ" altLang="cs-CZ" sz="2800" b="1" kern="0" dirty="0" smtClean="0">
                <a:solidFill>
                  <a:srgbClr val="307871"/>
                </a:solidFill>
                <a:latin typeface="Times New Roman"/>
              </a:rPr>
              <a:t> </a:t>
            </a: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4F2F9B84-0484-4E2E-9ED1-D4CA0B145082}"/>
              </a:ext>
            </a:extLst>
          </p:cNvPr>
          <p:cNvSpPr/>
          <p:nvPr/>
        </p:nvSpPr>
        <p:spPr>
          <a:xfrm>
            <a:off x="410546" y="1091544"/>
            <a:ext cx="9462052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Protistrana nejčastěji může zareagovat a sdělit vám následující reakce, např.: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Oh, 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GB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at’s</a:t>
            </a:r>
            <a:r>
              <a:rPr lang="en-GB" sz="22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pity … </a:t>
            </a:r>
            <a:r>
              <a:rPr lang="en-GB" sz="22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22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je škoda) …</a:t>
            </a:r>
            <a:endParaRPr lang="cs-CZ" sz="22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My business partners will be disappointed … </a:t>
            </a:r>
            <a:r>
              <a:rPr lang="cs-CZ" sz="22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(zklamaný)…</a:t>
            </a:r>
            <a:endParaRPr lang="cs-CZ" sz="2200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Oh, I see, perhaps some other time… </a:t>
            </a:r>
            <a:r>
              <a:rPr lang="cs-CZ" sz="22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(možná někdy příště) 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a shame! Maybe next week? …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Well, never mind, </a:t>
            </a:r>
            <a:r>
              <a:rPr lang="cs-CZ" sz="2200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(nevadí) … </a:t>
            </a:r>
            <a:r>
              <a:rPr lang="cs-CZ" sz="22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will meet another time …</a:t>
            </a:r>
            <a:endParaRPr 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3259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10546" y="381905"/>
            <a:ext cx="5841664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altLang="cs-CZ" sz="2800" b="1" kern="0" dirty="0" smtClean="0">
                <a:solidFill>
                  <a:srgbClr val="307871"/>
                </a:solidFill>
                <a:latin typeface="Times New Roman"/>
              </a:rPr>
              <a:t>2. V restauraci – jak úspěšně jednat  </a:t>
            </a: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  <a:p>
            <a:pPr lvl="0">
              <a:defRPr/>
            </a:pPr>
            <a:r>
              <a:rPr lang="cs-CZ" altLang="cs-CZ" sz="2800" b="1" kern="0" dirty="0" smtClean="0">
                <a:solidFill>
                  <a:srgbClr val="307871"/>
                </a:solidFill>
                <a:latin typeface="Times New Roman"/>
              </a:rPr>
              <a:t> </a:t>
            </a: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4F2F9B84-0484-4E2E-9ED1-D4CA0B145082}"/>
              </a:ext>
            </a:extLst>
          </p:cNvPr>
          <p:cNvSpPr/>
          <p:nvPr/>
        </p:nvSpPr>
        <p:spPr>
          <a:xfrm>
            <a:off x="410546" y="1091544"/>
            <a:ext cx="946205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Různá obchodní jednání můžou velice často probíhat u pracovního oběda 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(over business lunch)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Je nutné si uvědomit několik základních zásad v souvislosti s úspěchem během pracovního oběda :</a:t>
            </a:r>
          </a:p>
          <a:p>
            <a:endParaRPr lang="cs-CZ" sz="22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 Dnešní moderní pojetí obchodního oběda nezahrnuje pouze jenom oběd. Může se jednat o 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breakfast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lunch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dinner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nebo 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coffee.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Program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jednání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(agenda) 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cíle 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(objectives) 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automaticky patří k obchodnímu obědu apod. Jedná se stále o obchod a neměli byste také zapomínat na vaše cíle, kterých chcete dosáhnout 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(goals we want to achieve).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is just business 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nenechte se vtáhnout do různých osobních záležitosti 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(personal matters) 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či rozhovorů</a:t>
            </a:r>
            <a:r>
              <a:rPr lang="cs-CZ" sz="2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Myslete pořád na to hlavní, proč jste se setkali, čeho chcete dosáhnout apod.</a:t>
            </a:r>
          </a:p>
          <a:p>
            <a:endParaRPr lang="cs-CZ" sz="2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9069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10546" y="381905"/>
            <a:ext cx="5841664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altLang="cs-CZ" sz="2800" b="1" kern="0" dirty="0">
                <a:solidFill>
                  <a:srgbClr val="307871"/>
                </a:solidFill>
                <a:latin typeface="Times New Roman"/>
              </a:rPr>
              <a:t>2</a:t>
            </a:r>
            <a:r>
              <a:rPr lang="cs-CZ" altLang="cs-CZ" sz="2800" b="1" kern="0" dirty="0" smtClean="0">
                <a:solidFill>
                  <a:srgbClr val="307871"/>
                </a:solidFill>
                <a:latin typeface="Times New Roman"/>
              </a:rPr>
              <a:t>. V restauraci – jak úspěšně jednat  </a:t>
            </a:r>
            <a:endParaRPr lang="en-GB" sz="2800" b="1" kern="0" dirty="0" smtClean="0">
              <a:solidFill>
                <a:srgbClr val="307871"/>
              </a:solidFill>
              <a:latin typeface="Times New Roman"/>
            </a:endParaRPr>
          </a:p>
          <a:p>
            <a:pPr>
              <a:defRPr/>
            </a:pP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  <a:p>
            <a:pPr lvl="0">
              <a:defRPr/>
            </a:pP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4F2F9B84-0484-4E2E-9ED1-D4CA0B145082}"/>
              </a:ext>
            </a:extLst>
          </p:cNvPr>
          <p:cNvSpPr/>
          <p:nvPr/>
        </p:nvSpPr>
        <p:spPr>
          <a:xfrm>
            <a:off x="571560" y="1238312"/>
            <a:ext cx="9462052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cs-CZ" sz="2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 alcohol </a:t>
            </a:r>
            <a:r>
              <a:rPr lang="cs-CZ" sz="2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v moderním obchodním prostředí v anglicky mluvicích zemích se moderní společnosti řídí tímto mottem. Zodpovědnost a image společnosti je to hlavní, na čem moderní firmy stavějí, proto je dobré se alkoholu vyhnout.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kern="0" dirty="0" smtClean="0">
                <a:solidFill>
                  <a:srgbClr val="307871"/>
                </a:solidFill>
                <a:latin typeface="Times New Roman"/>
              </a:rPr>
              <a:t>5</a:t>
            </a:r>
            <a:r>
              <a:rPr lang="cs-CZ" sz="2200" b="1" kern="0" dirty="0">
                <a:solidFill>
                  <a:srgbClr val="307871"/>
                </a:solidFill>
                <a:latin typeface="Times New Roman"/>
              </a:rPr>
              <a:t>.  Mind your manners – </a:t>
            </a:r>
            <a:r>
              <a:rPr lang="cs-CZ" sz="2200" kern="0" dirty="0">
                <a:solidFill>
                  <a:srgbClr val="307871"/>
                </a:solidFill>
                <a:latin typeface="Times New Roman"/>
              </a:rPr>
              <a:t>je vhodné také pamatovat na základní etická pravidla stolování </a:t>
            </a:r>
            <a:r>
              <a:rPr lang="cs-CZ" sz="2200" kern="0" dirty="0" smtClean="0">
                <a:solidFill>
                  <a:srgbClr val="307871"/>
                </a:solidFill>
                <a:latin typeface="Times New Roman"/>
              </a:rPr>
              <a:t>a chovat se se vší slušnosti a standardům v daném obchodním prostředí.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kern="0" dirty="0" smtClean="0">
                <a:solidFill>
                  <a:srgbClr val="307871"/>
                </a:solidFill>
                <a:latin typeface="Times New Roman"/>
              </a:rPr>
              <a:t>6. Keep them talking – </a:t>
            </a:r>
            <a:r>
              <a:rPr lang="cs-CZ" sz="2200" kern="0" dirty="0" smtClean="0">
                <a:solidFill>
                  <a:srgbClr val="307871"/>
                </a:solidFill>
                <a:latin typeface="Times New Roman"/>
              </a:rPr>
              <a:t>během jednání naslouchejte vašemu partnerovi, nechte protistranu mluvit, reagujte, zapojte se do diskuse.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 kern="0" dirty="0" smtClean="0">
                <a:solidFill>
                  <a:srgbClr val="307871"/>
                </a:solidFill>
                <a:latin typeface="Times New Roman"/>
              </a:rPr>
              <a:t>7. Pick up the check – </a:t>
            </a:r>
            <a:r>
              <a:rPr lang="cs-CZ" sz="2200" kern="0" dirty="0" smtClean="0">
                <a:solidFill>
                  <a:srgbClr val="307871"/>
                </a:solidFill>
                <a:latin typeface="Times New Roman"/>
              </a:rPr>
              <a:t>obecně platí pravidlo, že když dojde na placení, tak strana, která požádala o schůzku zpravidla má zaplatit za vzniklou útratu. Pouze v případě, že druhá strana by nadále trvala na zaplacení celé či půlky útraty, pak ji vyhovte a nechte ji útratu zaplatit. </a:t>
            </a:r>
            <a:endParaRPr lang="en-GB" sz="2200" b="1" kern="0" dirty="0">
              <a:solidFill>
                <a:srgbClr val="307871"/>
              </a:solidFill>
              <a:latin typeface="Times New Roman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200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2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2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8215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3995</TotalTime>
  <Words>2448</Words>
  <Application>Microsoft Office PowerPoint</Application>
  <PresentationFormat>Širokoúhlá obrazovka</PresentationFormat>
  <Paragraphs>324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1" baseType="lpstr">
      <vt:lpstr>Arial</vt:lpstr>
      <vt:lpstr>Calibri</vt:lpstr>
      <vt:lpstr>Calibri Light</vt:lpstr>
      <vt:lpstr>Times New Roman</vt:lpstr>
      <vt:lpstr>Wingdings</vt:lpstr>
      <vt:lpstr>Motiv Office</vt:lpstr>
      <vt:lpstr>Po pracovní době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Janusz Karpeta</cp:lastModifiedBy>
  <cp:revision>548</cp:revision>
  <dcterms:created xsi:type="dcterms:W3CDTF">2016-11-25T20:36:16Z</dcterms:created>
  <dcterms:modified xsi:type="dcterms:W3CDTF">2020-03-30T18:10:18Z</dcterms:modified>
</cp:coreProperties>
</file>