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6" r:id="rId3"/>
    <p:sldId id="266" r:id="rId4"/>
    <p:sldId id="262" r:id="rId5"/>
    <p:sldId id="299" r:id="rId6"/>
    <p:sldId id="263" r:id="rId7"/>
    <p:sldId id="264" r:id="rId8"/>
    <p:sldId id="300" r:id="rId9"/>
    <p:sldId id="265" r:id="rId10"/>
    <p:sldId id="290" r:id="rId11"/>
    <p:sldId id="301" r:id="rId12"/>
    <p:sldId id="291" r:id="rId13"/>
    <p:sldId id="302" r:id="rId14"/>
    <p:sldId id="289" r:id="rId15"/>
    <p:sldId id="304" r:id="rId16"/>
    <p:sldId id="288" r:id="rId17"/>
    <p:sldId id="287" r:id="rId18"/>
    <p:sldId id="268" r:id="rId19"/>
    <p:sldId id="273" r:id="rId20"/>
    <p:sldId id="286" r:id="rId21"/>
    <p:sldId id="285" r:id="rId22"/>
    <p:sldId id="303" r:id="rId23"/>
    <p:sldId id="269" r:id="rId24"/>
    <p:sldId id="305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7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AB33F-40D1-49BF-BE2E-C69774E8829D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04CE8-9717-490F-B4A4-8ABA169C2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489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28972" y="356658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73569" y="2147341"/>
            <a:ext cx="6816757" cy="237233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Cestování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jednání a korespondence v cizím jazyce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3616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3. Na letišti </a:t>
            </a:r>
            <a:r>
              <a:rPr lang="en-GB" altLang="cs-CZ" sz="2800" b="1" kern="0" dirty="0" smtClean="0">
                <a:solidFill>
                  <a:srgbClr val="307871"/>
                </a:solidFill>
                <a:latin typeface="Times New Roman"/>
              </a:rPr>
              <a:t>-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příklady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Nyní následují typické obraty, které nejčastěji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uslyšíte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letišti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lášení</a:t>
            </a:r>
            <a:r>
              <a:rPr lang="en-GB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announcement</a:t>
            </a:r>
            <a:r>
              <a:rPr lang="en-GB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Ladies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Gentlemen, your attention please!...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passengers continuing their flight with destination London are now requested to proceed immediately to gate 14!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passenger </a:t>
            </a:r>
            <a:r>
              <a:rPr lang="en-US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Novak please come to the … airlines information desk!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35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3616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3. Na letišti </a:t>
            </a:r>
            <a:r>
              <a:rPr lang="en-GB" altLang="cs-CZ" sz="2800" b="1" kern="0" dirty="0" smtClean="0">
                <a:solidFill>
                  <a:srgbClr val="307871"/>
                </a:solidFill>
                <a:latin typeface="Times New Roman"/>
              </a:rPr>
              <a:t>-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příklady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ále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podívejte na další situace při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odbavení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checking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-in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check-in-counter?..., 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you got any hand baggage / carry-on luggage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(ruční zavazadlo) 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charge 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excess luggage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?...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(poplatek za nadváhu) 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 is your boarding card…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flight departs from terminal 1 gate 6…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22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3616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3. Na letišti </a:t>
            </a:r>
            <a:r>
              <a:rPr lang="en-GB" altLang="cs-CZ" sz="2800" b="1" kern="0" dirty="0">
                <a:solidFill>
                  <a:srgbClr val="307871"/>
                </a:solidFill>
                <a:latin typeface="Times New Roman"/>
              </a:rPr>
              <a:t>- 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příklady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0546" y="1361440"/>
            <a:ext cx="873345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Nyní se podívejte na l</a:t>
            </a:r>
            <a:r>
              <a:rPr lang="en-US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etov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 informace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flight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will find the information on the arrival / departure board…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(příletová / odletová tabule)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estimated time of arrival / departure is…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(očekávaný čas)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scheduled time of </a:t>
            </a: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arrival / departure is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(plánovaný)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flight has been delayed / cancelled…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(opožděn / zrušen) …</a:t>
            </a:r>
            <a:endParaRPr lang="en-GB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28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3616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3. Na letišti </a:t>
            </a:r>
            <a:r>
              <a:rPr lang="en-GB" altLang="cs-CZ" sz="2800" b="1" kern="0" dirty="0">
                <a:solidFill>
                  <a:srgbClr val="307871"/>
                </a:solidFill>
                <a:latin typeface="Times New Roman"/>
              </a:rPr>
              <a:t>- 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příklady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0546" y="1361440"/>
            <a:ext cx="873345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chcete provést změnu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rezervace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rescheduling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můžete říct: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flight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?...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need an earlier flight…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would like to upgrade from economy class to business class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(přejít) 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we change our reservation?...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Unfortunately we missed our connection due to… could you find out if there are any flights available this afternoon?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(bohužel) 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0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3616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3. Na letišti </a:t>
            </a:r>
            <a:r>
              <a:rPr lang="en-GB" altLang="cs-CZ" sz="2800" b="1" kern="0" dirty="0" smtClean="0">
                <a:solidFill>
                  <a:srgbClr val="307871"/>
                </a:solidFill>
                <a:latin typeface="Times New Roman"/>
              </a:rPr>
              <a:t>-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příklady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68960" y="1239520"/>
            <a:ext cx="8575040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se setkáte s následujícími frázemi, spojenými se vstupem </a:t>
            </a:r>
            <a:r>
              <a:rPr lang="en-US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země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immigration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EU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citizens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en-GB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I see your passport?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purpose of your visit?...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here on business…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passport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invalid…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(neplatný)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6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3616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3. Na letišti </a:t>
            </a:r>
            <a:r>
              <a:rPr lang="en-GB" altLang="cs-CZ" sz="2800" b="1" kern="0" dirty="0" smtClean="0">
                <a:solidFill>
                  <a:srgbClr val="307871"/>
                </a:solidFill>
                <a:latin typeface="Times New Roman"/>
              </a:rPr>
              <a:t>-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příklady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68960" y="1239520"/>
            <a:ext cx="857504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Nakonec se setkáte s těmito spojeními při výdeji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zavazadel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baggage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reclaim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need a baggage cart / luggage trolley 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Let’s collect our luggage at carousel 6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(pás se zavadaly) 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luggage is now on the conveyor belt over there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 páse) 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suitcase is lost / damaged…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(ztratilo se / je poškozené) 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need to report it at baggage 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tracing</a:t>
            </a: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fill in this questionnaire…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(sledování zavazadel) …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0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1941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4. V hotelu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1520" y="1381760"/>
            <a:ext cx="889248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hotelu se setkáte nejčastěji s následujícími situacemi: </a:t>
            </a: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recepci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reception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ubytování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-in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odhlášení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check-out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placení účtu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paying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bill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můžeme řešit určité problémy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solving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Nyní následují klíčové obraty, které se nejčastěji používají ve výše představených situacích:   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9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35589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4. V hotelu - příklady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recepci nejčastěji uslyšíte následující fráze či obraty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reception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morning, my name is…and I made a reservation for … nights…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I have your confirmation number?...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 you register here, please… your room number is… it is on the third floor at the end of the corridor, on the left…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leave your luggage in the lobby; I will call the bellboy to bring it up to your room…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8F88130-082D-44CE-9916-92441597F0FA}"/>
              </a:ext>
            </a:extLst>
          </p:cNvPr>
          <p:cNvSpPr txBox="1">
            <a:spLocks/>
          </p:cNvSpPr>
          <p:nvPr/>
        </p:nvSpPr>
        <p:spPr>
          <a:xfrm>
            <a:off x="2190338" y="844413"/>
            <a:ext cx="8583921" cy="79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2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1396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34692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4. V hotelu - příklady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319708" y="966895"/>
            <a:ext cx="94620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následují další praktické příklady: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time do you serve breakfast, lunch, dinner?...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you give me a wake-up call at 6.30 a.m.?</a:t>
            </a:r>
            <a:endParaRPr lang="cs-CZ" alt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 booked a room for … nights…</a:t>
            </a:r>
            <a:r>
              <a:rPr lang="en-US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would like to extend our stay for an extra 3 nights…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partner will be joining me this Monday, will there be an extra charge?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you arrange for a taxi at 9 o’clock, please? </a:t>
            </a: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36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34692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4. V hotelu - příklady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následují další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užitečné příklady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alt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offer an overnight laundry / dry-cleaning service?... </a:t>
            </a:r>
            <a:endParaRPr lang="cs-CZ" alt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we have a late check-out, please?...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We’d like to check out please…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leaving this afternoon, could you make up my bill?...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we pay by credit card?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you make a separate bill for my … please?...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 you have anything from the minibar?...</a:t>
            </a:r>
            <a:endParaRPr lang="en-US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34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087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Přehled přednášky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90614" y="1226408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Třetí přednáška se zaměří na praktické doporučení, jazykové a slovní tipy v oblasti cestování. Jedná se především o rezervace letu, vypůjčení auta, na letišti, v hotelu, řešení mimořádných události, apod. 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Rezervace letu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booking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flight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Vypůjčení auta 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rental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GB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leti</a:t>
            </a:r>
            <a:r>
              <a:rPr lang="cs-CZ" sz="2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šti</a:t>
            </a:r>
            <a:r>
              <a:rPr lang="en-GB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airport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hotelu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hotel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Kulturní a jazykové tipy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Shrnutí přednášky</a:t>
            </a:r>
            <a:r>
              <a:rPr lang="en-GB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34692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4. V hotelu - příklady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Nakonec můžete narazit na typické problémy v hotelu, jako: </a:t>
            </a:r>
          </a:p>
          <a:p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afraid we have lost the key card…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can’t get the TV to work…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we change the rooms?, the neighbours are very noisy…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can’t turn off / on the heating…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toilet is blocked / doesn’t flush…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tap is dripping…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would like to see the manager, please… </a:t>
            </a:r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58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485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5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. Kulturní a jazykové tipy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331853" y="1299166"/>
            <a:ext cx="946205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na závěr se podívejte na několik kulturních aspektů spojených s tématem cestování.</a:t>
            </a: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Snídaně v Anglii:</a:t>
            </a: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breakfast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zahrnuje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coffee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orange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juice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toast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butter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marmelade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cereals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porridge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bacon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eggs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scrambled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eggs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baked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beans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baked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tomatoes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sausages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kippers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(uzené slanečky).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AU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4410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485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5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. Kulturní a jazykové tipy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331853" y="1299166"/>
            <a:ext cx="94620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Snídaně ve Spojených Státech: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Americká snídaně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zahrnuje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pancakes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maple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syrup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baked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potatoes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muffins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cereals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omelettes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eggs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sunny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side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-up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(volské oko) nebo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easy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(volské oko osmažené z obou stran). 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Lehčí snídaně je pak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continental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breaksfast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skládající se z kávy nebo čaje, housek, másla a marmelády.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Káva se pije nejčastěji jako: 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espresso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cappuccino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filter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drip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coffee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překápavaná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káva),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decaf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(bezkofeinová káva) apod.  </a:t>
            </a: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AU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9278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690AAEE-3EC5-48A6-A473-43A57F47D13F}"/>
              </a:ext>
            </a:extLst>
          </p:cNvPr>
          <p:cNvSpPr/>
          <p:nvPr/>
        </p:nvSpPr>
        <p:spPr>
          <a:xfrm>
            <a:off x="516963" y="319244"/>
            <a:ext cx="32512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Shrnutí přednášky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16963" y="1239520"/>
            <a:ext cx="862703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přednáška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vás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seznámila s klíčovými obraty a slovní zásobou v oblasti cestování konkrétně se zaměřením na: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Rezervace letu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booking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flight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Vypůjčení auta (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rental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GB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leti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šti</a:t>
            </a:r>
            <a:r>
              <a:rPr lang="en-GB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airport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hotelu (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hotel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Kulturní a jazykové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tipy.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42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690AAEE-3EC5-48A6-A473-43A57F47D13F}"/>
              </a:ext>
            </a:extLst>
          </p:cNvPr>
          <p:cNvSpPr/>
          <p:nvPr/>
        </p:nvSpPr>
        <p:spPr>
          <a:xfrm>
            <a:off x="516963" y="319244"/>
            <a:ext cx="19784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Literatura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16963" y="1239520"/>
            <a:ext cx="862703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GOUDSWAARD, G., 2006.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22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Korespondence, porady, prezentace, obchodní jednání a společenská konverzace.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Praha: 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80-7169-850-4.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5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28729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1.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Rezervace letu 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410546" y="1646008"/>
            <a:ext cx="94620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rezervaci letu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booking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flight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klíčové si ověřit dobu odletu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departure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nebo příletu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arrival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en-US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se běžně používají anglické termíny, jako: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chcete sedět u okna řeknete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window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uprostřed řady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middle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aisle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další části se podíváte na praktické příklady.</a:t>
            </a:r>
            <a:r>
              <a:rPr lang="en-US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0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639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Rezervace letu – příklady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Nyní následují praktické fráze a obraty: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direct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flight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…to…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(objednat)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single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return? </a:t>
            </a: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ticket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(zpáteční)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much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one-way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round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trip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to…?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(tam / zpět) …</a:t>
            </a: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departure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arrival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(čas odletu / příletu)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make a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stopover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(mezipřistání)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connecting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flight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(navazující let)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639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Rezervace letu – příklady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této části 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 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užitečné 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fráze a obraty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flight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(poletíme tímto) 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window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?...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(objednat si u okna) ….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(číslo sedadla) 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confirmation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(číslo potvrzení) ….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tickets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airline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desk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take-off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(odbavení před odletem) …</a:t>
            </a: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5163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29803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2. Vypůjčení auta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89280" y="1381760"/>
            <a:ext cx="85547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cestování autem je vhodné si ověřit různé pojistné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hlavně 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povinné ručení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liability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pojištění přepravovaných osob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passenger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kompletní havarijní pojištění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comprehensive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spoluúčast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collision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damage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waiver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damage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waiver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Můžete také uzavřít smlouvu bez nebo s limitem ujetých kilometrů 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/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unlimited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mileage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57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6875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2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. Vypůjčení auta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- příklady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410546" y="1091544"/>
            <a:ext cx="94620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této části 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 praktické fráze a obraty:</a:t>
            </a:r>
          </a:p>
          <a:p>
            <a:endParaRPr lang="cs-CZ" alt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rent a car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unlimited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mileage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week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cs-CZ" alt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mileage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?...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(limit ujetých kilometrů) …</a:t>
            </a:r>
            <a:endParaRPr lang="cs-CZ" alt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?...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(porouchat se) …</a:t>
            </a:r>
            <a:endParaRPr lang="cs-CZ" alt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fuel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?...</a:t>
            </a:r>
          </a:p>
          <a:p>
            <a:endParaRPr lang="cs-CZ" alt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much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liability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?...</a:t>
            </a:r>
          </a:p>
          <a:p>
            <a:endParaRPr lang="cs-CZ" alt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deposit?,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much </a:t>
            </a: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(zaplatit zálohu) …</a:t>
            </a:r>
            <a:endParaRPr lang="cs-CZ" alt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25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6875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2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. Vypůjčení auta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- příklady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410546" y="1091544"/>
            <a:ext cx="94620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Nyní následují praktické fráze a obraty:</a:t>
            </a:r>
          </a:p>
          <a:p>
            <a:endParaRPr lang="cs-CZ" alt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bumper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seems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scratched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(nárazník je škrábnutý) …</a:t>
            </a: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automatic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manual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?...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(manuál nebo automat) ….</a:t>
            </a: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</a:t>
            </a:r>
            <a:r>
              <a:rPr lang="en-GB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’s </a:t>
            </a:r>
            <a:r>
              <a:rPr lang="en-GB" altLang="cs-CZ" sz="2200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numberplate</a:t>
            </a:r>
            <a:r>
              <a:rPr lang="en-GB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(číslo značky) …</a:t>
            </a: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 is my driving licence, it is still valid, isn’t it?</a:t>
            </a: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need to fill it up before you return it…</a:t>
            </a:r>
            <a:r>
              <a:rPr lang="cs-CZ" alt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(natankovat do plna) …</a:t>
            </a:r>
            <a:endParaRPr lang="en-GB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44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19992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3. Na letišti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571560" y="1238312"/>
            <a:ext cx="94620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Orientace a zvládnutí různých situací na letišti nebývá složitá vzhledem k tomu, že zde se setkáte s mezinárodním značením.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Nejčastěji se Vás budou týkat následující informace: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letecká společnost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airline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 letu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flight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letu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destination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Mnohem častěji je nutné věnovat pozornost hlášení letištnímu rozhlasu (</a:t>
            </a:r>
            <a:r>
              <a:rPr lang="cs-CZ" sz="2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announcement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21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1746</Words>
  <Application>Microsoft Office PowerPoint</Application>
  <PresentationFormat>Širokoúhlá obrazovka</PresentationFormat>
  <Paragraphs>298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Wingdings</vt:lpstr>
      <vt:lpstr>Motiv Office</vt:lpstr>
      <vt:lpstr>Cestování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Janusz Karpeta</cp:lastModifiedBy>
  <cp:revision>149</cp:revision>
  <dcterms:created xsi:type="dcterms:W3CDTF">2016-11-25T20:36:16Z</dcterms:created>
  <dcterms:modified xsi:type="dcterms:W3CDTF">2020-03-30T19:32:13Z</dcterms:modified>
</cp:coreProperties>
</file>