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322" r:id="rId3"/>
    <p:sldId id="476" r:id="rId4"/>
    <p:sldId id="495" r:id="rId5"/>
    <p:sldId id="492" r:id="rId6"/>
    <p:sldId id="494" r:id="rId7"/>
    <p:sldId id="493" r:id="rId8"/>
    <p:sldId id="496" r:id="rId9"/>
    <p:sldId id="497" r:id="rId10"/>
    <p:sldId id="498" r:id="rId11"/>
    <p:sldId id="499" r:id="rId12"/>
    <p:sldId id="500" r:id="rId13"/>
    <p:sldId id="501" r:id="rId14"/>
    <p:sldId id="502" r:id="rId15"/>
  </p:sldIdLst>
  <p:sldSz cx="12192000" cy="6858000"/>
  <p:notesSz cx="6858000" cy="9144000"/>
  <p:custDataLst>
    <p:tags r:id="rId1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Střední styl 3 – zvýraznění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řední styl 3 – zvýraznění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Styl s motivem 2 – zvýraznění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Světlý styl 3 – zvýraznění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větlý styl 3 – zvýraznění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001C8-A5FF-490A-889E-895FD26EAC5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160D9E-EDE3-4379-BE24-818F331175B0}">
      <dgm:prSet/>
      <dgm:spPr/>
      <dgm:t>
        <a:bodyPr/>
        <a:lstStyle/>
        <a:p>
          <a:pPr>
            <a:lnSpc>
              <a:spcPct val="100000"/>
            </a:lnSpc>
          </a:pPr>
          <a:r>
            <a:rPr lang="cs-CZ" dirty="0" err="1"/>
            <a:t>Households</a:t>
          </a:r>
          <a:r>
            <a:rPr lang="cs-CZ" dirty="0"/>
            <a:t> – </a:t>
          </a:r>
          <a:r>
            <a:rPr lang="cs-CZ" dirty="0" err="1"/>
            <a:t>would</a:t>
          </a:r>
          <a:r>
            <a:rPr lang="cs-CZ" dirty="0"/>
            <a:t> </a:t>
          </a:r>
          <a:r>
            <a:rPr lang="cs-CZ" dirty="0" err="1"/>
            <a:t>rather</a:t>
          </a:r>
          <a:r>
            <a:rPr lang="cs-CZ" dirty="0"/>
            <a:t> </a:t>
          </a:r>
          <a:r>
            <a:rPr lang="cs-CZ" dirty="0" err="1"/>
            <a:t>consume</a:t>
          </a:r>
          <a:r>
            <a:rPr lang="cs-CZ" dirty="0"/>
            <a:t> </a:t>
          </a:r>
          <a:r>
            <a:rPr lang="cs-CZ" dirty="0" err="1"/>
            <a:t>goods</a:t>
          </a:r>
          <a:r>
            <a:rPr lang="cs-CZ" dirty="0"/>
            <a:t> and </a:t>
          </a:r>
          <a:r>
            <a:rPr lang="cs-CZ" dirty="0" err="1"/>
            <a:t>services</a:t>
          </a:r>
          <a:r>
            <a:rPr lang="cs-CZ" dirty="0"/>
            <a:t> </a:t>
          </a:r>
          <a:r>
            <a:rPr lang="cs-CZ" dirty="0" err="1"/>
            <a:t>now</a:t>
          </a:r>
          <a:r>
            <a:rPr lang="cs-CZ" dirty="0"/>
            <a:t> </a:t>
          </a:r>
          <a:r>
            <a:rPr lang="cs-CZ" dirty="0" err="1"/>
            <a:t>than</a:t>
          </a:r>
          <a:r>
            <a:rPr lang="cs-CZ" dirty="0"/>
            <a:t> </a:t>
          </a:r>
          <a:r>
            <a:rPr lang="cs-CZ" dirty="0" err="1"/>
            <a:t>later</a:t>
          </a:r>
          <a:r>
            <a:rPr lang="cs-CZ" dirty="0"/>
            <a:t>.</a:t>
          </a:r>
          <a:endParaRPr lang="en-US" dirty="0"/>
        </a:p>
      </dgm:t>
    </dgm:pt>
    <dgm:pt modelId="{E08C39B4-F864-4FAC-90DA-797CB38B3505}" type="parTrans" cxnId="{382E6273-5B11-4625-A809-FB04543D3F45}">
      <dgm:prSet/>
      <dgm:spPr/>
      <dgm:t>
        <a:bodyPr/>
        <a:lstStyle/>
        <a:p>
          <a:endParaRPr lang="en-US"/>
        </a:p>
      </dgm:t>
    </dgm:pt>
    <dgm:pt modelId="{AA610F7C-B23B-40A4-99A3-4A27D742CF85}" type="sibTrans" cxnId="{382E6273-5B11-4625-A809-FB04543D3F45}">
      <dgm:prSet/>
      <dgm:spPr/>
      <dgm:t>
        <a:bodyPr/>
        <a:lstStyle/>
        <a:p>
          <a:endParaRPr lang="en-US"/>
        </a:p>
      </dgm:t>
    </dgm:pt>
    <dgm:pt modelId="{5004AA7F-EF61-4364-A2D5-1BC7A42E8CD6}">
      <dgm:prSet/>
      <dgm:spPr/>
      <dgm:t>
        <a:bodyPr/>
        <a:lstStyle/>
        <a:p>
          <a:pPr>
            <a:lnSpc>
              <a:spcPct val="100000"/>
            </a:lnSpc>
          </a:pPr>
          <a:r>
            <a:rPr lang="cs-CZ" dirty="0" err="1"/>
            <a:t>Firms</a:t>
          </a:r>
          <a:r>
            <a:rPr lang="cs-CZ" dirty="0"/>
            <a:t>: </a:t>
          </a:r>
          <a:r>
            <a:rPr lang="cs-CZ" dirty="0" err="1"/>
            <a:t>acquisition</a:t>
          </a:r>
          <a:r>
            <a:rPr lang="cs-CZ" dirty="0"/>
            <a:t> </a:t>
          </a:r>
          <a:r>
            <a:rPr lang="cs-CZ" dirty="0" err="1"/>
            <a:t>of</a:t>
          </a:r>
          <a:r>
            <a:rPr lang="cs-CZ" dirty="0"/>
            <a:t> </a:t>
          </a:r>
          <a:r>
            <a:rPr lang="cs-CZ" dirty="0" err="1"/>
            <a:t>capital</a:t>
          </a:r>
          <a:r>
            <a:rPr lang="cs-CZ" dirty="0"/>
            <a:t> </a:t>
          </a:r>
          <a:r>
            <a:rPr lang="cs-CZ" dirty="0" err="1"/>
            <a:t>goods</a:t>
          </a:r>
          <a:r>
            <a:rPr lang="cs-CZ" dirty="0"/>
            <a:t> (</a:t>
          </a:r>
          <a:r>
            <a:rPr lang="cs-CZ" dirty="0" err="1"/>
            <a:t>computers</a:t>
          </a:r>
          <a:r>
            <a:rPr lang="cs-CZ" dirty="0"/>
            <a:t>, </a:t>
          </a:r>
          <a:r>
            <a:rPr lang="cs-CZ" dirty="0" err="1"/>
            <a:t>machinery</a:t>
          </a:r>
          <a:r>
            <a:rPr lang="cs-CZ" dirty="0"/>
            <a:t>, </a:t>
          </a:r>
          <a:r>
            <a:rPr lang="cs-CZ" dirty="0" err="1"/>
            <a:t>warehouses</a:t>
          </a:r>
          <a:r>
            <a:rPr lang="cs-CZ" dirty="0"/>
            <a:t>);</a:t>
          </a:r>
          <a:endParaRPr lang="en-US" dirty="0"/>
        </a:p>
      </dgm:t>
    </dgm:pt>
    <dgm:pt modelId="{106CB029-F089-43FD-9564-910745925E4E}" type="parTrans" cxnId="{CE4638D2-579A-4B0C-BDAC-B6AF0A637FBA}">
      <dgm:prSet/>
      <dgm:spPr/>
      <dgm:t>
        <a:bodyPr/>
        <a:lstStyle/>
        <a:p>
          <a:endParaRPr lang="en-US"/>
        </a:p>
      </dgm:t>
    </dgm:pt>
    <dgm:pt modelId="{70985038-5800-45B7-97A5-B3E40B800C5D}" type="sibTrans" cxnId="{CE4638D2-579A-4B0C-BDAC-B6AF0A637FBA}">
      <dgm:prSet/>
      <dgm:spPr/>
      <dgm:t>
        <a:bodyPr/>
        <a:lstStyle/>
        <a:p>
          <a:endParaRPr lang="en-US"/>
        </a:p>
      </dgm:t>
    </dgm:pt>
    <dgm:pt modelId="{1EA725D7-18F7-4CFF-9C55-20AF405B0A48}">
      <dgm:prSet/>
      <dgm:spPr/>
      <dgm:t>
        <a:bodyPr/>
        <a:lstStyle/>
        <a:p>
          <a:pPr>
            <a:lnSpc>
              <a:spcPct val="100000"/>
            </a:lnSpc>
          </a:pPr>
          <a:r>
            <a:rPr lang="cs-CZ" dirty="0" err="1"/>
            <a:t>Firms</a:t>
          </a:r>
          <a:r>
            <a:rPr lang="cs-CZ" dirty="0"/>
            <a:t>: </a:t>
          </a:r>
          <a:r>
            <a:rPr lang="cs-CZ" dirty="0" err="1"/>
            <a:t>funding</a:t>
          </a:r>
          <a:r>
            <a:rPr lang="cs-CZ" dirty="0"/>
            <a:t> </a:t>
          </a:r>
          <a:r>
            <a:rPr lang="cs-CZ" dirty="0" err="1"/>
            <a:t>of</a:t>
          </a:r>
          <a:r>
            <a:rPr lang="cs-CZ" dirty="0"/>
            <a:t> </a:t>
          </a:r>
          <a:r>
            <a:rPr lang="cs-CZ" dirty="0" err="1"/>
            <a:t>research</a:t>
          </a:r>
          <a:r>
            <a:rPr lang="cs-CZ" dirty="0"/>
            <a:t> and </a:t>
          </a:r>
          <a:r>
            <a:rPr lang="cs-CZ" dirty="0" err="1"/>
            <a:t>developments</a:t>
          </a:r>
          <a:r>
            <a:rPr lang="cs-CZ" dirty="0"/>
            <a:t> (R&amp;D);</a:t>
          </a:r>
          <a:endParaRPr lang="en-US" dirty="0"/>
        </a:p>
      </dgm:t>
    </dgm:pt>
    <dgm:pt modelId="{1C6957BA-69C6-42A3-8FE2-11835D62B11D}" type="parTrans" cxnId="{0EA9386B-299A-4EAC-B3B0-3B09005D554B}">
      <dgm:prSet/>
      <dgm:spPr/>
      <dgm:t>
        <a:bodyPr/>
        <a:lstStyle/>
        <a:p>
          <a:endParaRPr lang="en-US"/>
        </a:p>
      </dgm:t>
    </dgm:pt>
    <dgm:pt modelId="{A7F39BA7-08D5-41E7-9BAA-12B6A798D718}" type="sibTrans" cxnId="{0EA9386B-299A-4EAC-B3B0-3B09005D554B}">
      <dgm:prSet/>
      <dgm:spPr/>
      <dgm:t>
        <a:bodyPr/>
        <a:lstStyle/>
        <a:p>
          <a:endParaRPr lang="en-US"/>
        </a:p>
      </dgm:t>
    </dgm:pt>
    <dgm:pt modelId="{DDB15945-AC35-4D3A-98BD-246BAA53D401}">
      <dgm:prSet/>
      <dgm:spPr/>
      <dgm:t>
        <a:bodyPr/>
        <a:lstStyle/>
        <a:p>
          <a:pPr>
            <a:lnSpc>
              <a:spcPct val="100000"/>
            </a:lnSpc>
          </a:pPr>
          <a:r>
            <a:rPr lang="cs-CZ" b="1" dirty="0" err="1">
              <a:sym typeface="Wingdings" panose="05000000000000000000" pitchFamily="2" charset="2"/>
            </a:rPr>
            <a:t>Thus</a:t>
          </a:r>
          <a:r>
            <a:rPr lang="cs-CZ" b="1" dirty="0">
              <a:sym typeface="Wingdings" panose="05000000000000000000" pitchFamily="2" charset="2"/>
            </a:rPr>
            <a:t>, </a:t>
          </a:r>
          <a:r>
            <a:rPr lang="cs-CZ" b="1" dirty="0" err="1">
              <a:sym typeface="Wingdings" panose="05000000000000000000" pitchFamily="2" charset="2"/>
            </a:rPr>
            <a:t>main</a:t>
          </a:r>
          <a:r>
            <a:rPr lang="cs-CZ" b="1" dirty="0">
              <a:sym typeface="Wingdings" panose="05000000000000000000" pitchFamily="2" charset="2"/>
            </a:rPr>
            <a:t> </a:t>
          </a:r>
          <a:r>
            <a:rPr lang="cs-CZ" b="1" dirty="0" err="1">
              <a:sym typeface="Wingdings" panose="05000000000000000000" pitchFamily="2" charset="2"/>
            </a:rPr>
            <a:t>motivation</a:t>
          </a:r>
          <a:r>
            <a:rPr lang="cs-CZ" b="1" dirty="0">
              <a:sym typeface="Wingdings" panose="05000000000000000000" pitchFamily="2" charset="2"/>
            </a:rPr>
            <a:t>: </a:t>
          </a:r>
          <a:r>
            <a:rPr lang="cs-CZ" b="1" dirty="0" err="1">
              <a:sym typeface="Wingdings" panose="05000000000000000000" pitchFamily="2" charset="2"/>
            </a:rPr>
            <a:t>the</a:t>
          </a:r>
          <a:r>
            <a:rPr lang="cs-CZ" b="1" dirty="0">
              <a:sym typeface="Wingdings" panose="05000000000000000000" pitchFamily="2" charset="2"/>
            </a:rPr>
            <a:t> </a:t>
          </a:r>
          <a:r>
            <a:rPr lang="cs-CZ" b="1" dirty="0" err="1"/>
            <a:t>expansion</a:t>
          </a:r>
          <a:r>
            <a:rPr lang="cs-CZ" b="1" dirty="0"/>
            <a:t> </a:t>
          </a:r>
          <a:r>
            <a:rPr lang="cs-CZ" b="1" dirty="0" err="1"/>
            <a:t>of</a:t>
          </a:r>
          <a:r>
            <a:rPr lang="cs-CZ" b="1" dirty="0"/>
            <a:t> business and </a:t>
          </a:r>
          <a:r>
            <a:rPr lang="cs-CZ" b="1" dirty="0" err="1"/>
            <a:t>the</a:t>
          </a:r>
          <a:r>
            <a:rPr lang="cs-CZ" b="1" dirty="0"/>
            <a:t> </a:t>
          </a:r>
          <a:r>
            <a:rPr lang="cs-CZ" b="1" dirty="0" err="1"/>
            <a:t>increase</a:t>
          </a:r>
          <a:r>
            <a:rPr lang="cs-CZ" b="1" dirty="0"/>
            <a:t> </a:t>
          </a:r>
          <a:r>
            <a:rPr lang="cs-CZ" b="1" dirty="0" err="1"/>
            <a:t>of</a:t>
          </a:r>
          <a:r>
            <a:rPr lang="cs-CZ" b="1" dirty="0"/>
            <a:t> </a:t>
          </a:r>
          <a:r>
            <a:rPr lang="cs-CZ" b="1" dirty="0" err="1"/>
            <a:t>profits</a:t>
          </a:r>
          <a:r>
            <a:rPr lang="cs-CZ" b="1" dirty="0"/>
            <a:t>.</a:t>
          </a:r>
          <a:endParaRPr lang="en-US" b="1" dirty="0"/>
        </a:p>
      </dgm:t>
    </dgm:pt>
    <dgm:pt modelId="{B07AB00F-58BA-44E1-A702-AAE64170CF5B}" type="parTrans" cxnId="{FCF9E0FE-C15D-4186-881A-EA9CDA91E628}">
      <dgm:prSet/>
      <dgm:spPr/>
      <dgm:t>
        <a:bodyPr/>
        <a:lstStyle/>
        <a:p>
          <a:endParaRPr lang="en-US"/>
        </a:p>
      </dgm:t>
    </dgm:pt>
    <dgm:pt modelId="{41D87B71-0951-44D9-B039-BDE99C229990}" type="sibTrans" cxnId="{FCF9E0FE-C15D-4186-881A-EA9CDA91E628}">
      <dgm:prSet/>
      <dgm:spPr/>
      <dgm:t>
        <a:bodyPr/>
        <a:lstStyle/>
        <a:p>
          <a:endParaRPr lang="en-US"/>
        </a:p>
      </dgm:t>
    </dgm:pt>
    <dgm:pt modelId="{6801DCCC-0FB7-4F30-9D6C-5565356B9F29}" type="pres">
      <dgm:prSet presAssocID="{8B1001C8-A5FF-490A-889E-895FD26EAC54}" presName="root" presStyleCnt="0">
        <dgm:presLayoutVars>
          <dgm:dir/>
          <dgm:resizeHandles val="exact"/>
        </dgm:presLayoutVars>
      </dgm:prSet>
      <dgm:spPr/>
      <dgm:t>
        <a:bodyPr/>
        <a:lstStyle/>
        <a:p>
          <a:endParaRPr lang="cs-CZ"/>
        </a:p>
      </dgm:t>
    </dgm:pt>
    <dgm:pt modelId="{9AAFCB3F-4316-4819-9865-309BC173E136}" type="pres">
      <dgm:prSet presAssocID="{E1160D9E-EDE3-4379-BE24-818F331175B0}" presName="compNode" presStyleCnt="0"/>
      <dgm:spPr/>
    </dgm:pt>
    <dgm:pt modelId="{0194ACBB-775B-4676-A7ED-95DD4A4A3E2A}" type="pres">
      <dgm:prSet presAssocID="{E1160D9E-EDE3-4379-BE24-818F331175B0}" presName="bgRect" presStyleLbl="bgShp" presStyleIdx="0" presStyleCnt="4"/>
      <dgm:spPr/>
    </dgm:pt>
    <dgm:pt modelId="{924E6A6D-7459-4083-B382-EB67C17AFAB6}" type="pres">
      <dgm:prSet presAssocID="{E1160D9E-EDE3-4379-BE24-818F331175B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cs-CZ"/>
        </a:p>
      </dgm:t>
      <dgm:extLst>
        <a:ext uri="{E40237B7-FDA0-4F09-8148-C483321AD2D9}">
          <dgm14:cNvPr xmlns:dgm14="http://schemas.microsoft.com/office/drawing/2010/diagram" id="0" name="" descr="Shopping cart"/>
        </a:ext>
      </dgm:extLst>
    </dgm:pt>
    <dgm:pt modelId="{E61FBBE8-9CAD-4686-AF8B-84AE82B2545F}" type="pres">
      <dgm:prSet presAssocID="{E1160D9E-EDE3-4379-BE24-818F331175B0}" presName="spaceRect" presStyleCnt="0"/>
      <dgm:spPr/>
    </dgm:pt>
    <dgm:pt modelId="{F42B26DB-E0BB-4E88-B82E-0C8C33CA61E1}" type="pres">
      <dgm:prSet presAssocID="{E1160D9E-EDE3-4379-BE24-818F331175B0}" presName="parTx" presStyleLbl="revTx" presStyleIdx="0" presStyleCnt="4">
        <dgm:presLayoutVars>
          <dgm:chMax val="0"/>
          <dgm:chPref val="0"/>
        </dgm:presLayoutVars>
      </dgm:prSet>
      <dgm:spPr/>
      <dgm:t>
        <a:bodyPr/>
        <a:lstStyle/>
        <a:p>
          <a:endParaRPr lang="cs-CZ"/>
        </a:p>
      </dgm:t>
    </dgm:pt>
    <dgm:pt modelId="{D85CDE7C-A901-4639-956D-3FE9012BA21C}" type="pres">
      <dgm:prSet presAssocID="{AA610F7C-B23B-40A4-99A3-4A27D742CF85}" presName="sibTrans" presStyleCnt="0"/>
      <dgm:spPr/>
    </dgm:pt>
    <dgm:pt modelId="{8D83A932-82B5-4F43-8C2C-0BD301205D50}" type="pres">
      <dgm:prSet presAssocID="{5004AA7F-EF61-4364-A2D5-1BC7A42E8CD6}" presName="compNode" presStyleCnt="0"/>
      <dgm:spPr/>
    </dgm:pt>
    <dgm:pt modelId="{431B5532-CAF1-4B53-8E38-8882CE9D36FF}" type="pres">
      <dgm:prSet presAssocID="{5004AA7F-EF61-4364-A2D5-1BC7A42E8CD6}" presName="bgRect" presStyleLbl="bgShp" presStyleIdx="1" presStyleCnt="4"/>
      <dgm:spPr/>
    </dgm:pt>
    <dgm:pt modelId="{B4E628FF-359B-4541-B6C0-8D2112E35741}" type="pres">
      <dgm:prSet presAssocID="{5004AA7F-EF61-4364-A2D5-1BC7A42E8CD6}"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cs-CZ"/>
        </a:p>
      </dgm:t>
      <dgm:extLst>
        <a:ext uri="{E40237B7-FDA0-4F09-8148-C483321AD2D9}">
          <dgm14:cNvPr xmlns:dgm14="http://schemas.microsoft.com/office/drawing/2010/diagram" id="0" name="" descr="Továrna"/>
        </a:ext>
      </dgm:extLst>
    </dgm:pt>
    <dgm:pt modelId="{94E3F93C-87D4-4259-BB20-3655D02AF5F4}" type="pres">
      <dgm:prSet presAssocID="{5004AA7F-EF61-4364-A2D5-1BC7A42E8CD6}" presName="spaceRect" presStyleCnt="0"/>
      <dgm:spPr/>
    </dgm:pt>
    <dgm:pt modelId="{E518F190-C614-4660-97E0-1A97F3AC2D2F}" type="pres">
      <dgm:prSet presAssocID="{5004AA7F-EF61-4364-A2D5-1BC7A42E8CD6}" presName="parTx" presStyleLbl="revTx" presStyleIdx="1" presStyleCnt="4">
        <dgm:presLayoutVars>
          <dgm:chMax val="0"/>
          <dgm:chPref val="0"/>
        </dgm:presLayoutVars>
      </dgm:prSet>
      <dgm:spPr/>
      <dgm:t>
        <a:bodyPr/>
        <a:lstStyle/>
        <a:p>
          <a:endParaRPr lang="cs-CZ"/>
        </a:p>
      </dgm:t>
    </dgm:pt>
    <dgm:pt modelId="{FF7AA609-4E99-4CB6-BC2D-49A08C89C966}" type="pres">
      <dgm:prSet presAssocID="{70985038-5800-45B7-97A5-B3E40B800C5D}" presName="sibTrans" presStyleCnt="0"/>
      <dgm:spPr/>
    </dgm:pt>
    <dgm:pt modelId="{A6E5EEB7-64BC-4C84-AF4A-712DAFBE72B3}" type="pres">
      <dgm:prSet presAssocID="{1EA725D7-18F7-4CFF-9C55-20AF405B0A48}" presName="compNode" presStyleCnt="0"/>
      <dgm:spPr/>
    </dgm:pt>
    <dgm:pt modelId="{628F3E33-CE22-4F18-A28D-B72ECF17458C}" type="pres">
      <dgm:prSet presAssocID="{1EA725D7-18F7-4CFF-9C55-20AF405B0A48}" presName="bgRect" presStyleLbl="bgShp" presStyleIdx="2" presStyleCnt="4"/>
      <dgm:spPr/>
    </dgm:pt>
    <dgm:pt modelId="{6DF8F3F9-307A-40FE-B518-4BF09982053A}" type="pres">
      <dgm:prSet presAssocID="{1EA725D7-18F7-4CFF-9C55-20AF405B0A48}"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Atom se souvislou výplní"/>
        </a:ext>
      </dgm:extLst>
    </dgm:pt>
    <dgm:pt modelId="{E5E3DCB1-C12E-4ACF-82F7-68F62F7CD21B}" type="pres">
      <dgm:prSet presAssocID="{1EA725D7-18F7-4CFF-9C55-20AF405B0A48}" presName="spaceRect" presStyleCnt="0"/>
      <dgm:spPr/>
    </dgm:pt>
    <dgm:pt modelId="{031BE177-E7C4-47AE-BB03-28236225D81B}" type="pres">
      <dgm:prSet presAssocID="{1EA725D7-18F7-4CFF-9C55-20AF405B0A48}" presName="parTx" presStyleLbl="revTx" presStyleIdx="2" presStyleCnt="4">
        <dgm:presLayoutVars>
          <dgm:chMax val="0"/>
          <dgm:chPref val="0"/>
        </dgm:presLayoutVars>
      </dgm:prSet>
      <dgm:spPr/>
      <dgm:t>
        <a:bodyPr/>
        <a:lstStyle/>
        <a:p>
          <a:endParaRPr lang="cs-CZ"/>
        </a:p>
      </dgm:t>
    </dgm:pt>
    <dgm:pt modelId="{B56749C9-8F2E-4E4A-A199-9F6D56ED80ED}" type="pres">
      <dgm:prSet presAssocID="{A7F39BA7-08D5-41E7-9BAA-12B6A798D718}" presName="sibTrans" presStyleCnt="0"/>
      <dgm:spPr/>
    </dgm:pt>
    <dgm:pt modelId="{7317D13D-1E71-471D-92C9-2DD9160D6F53}" type="pres">
      <dgm:prSet presAssocID="{DDB15945-AC35-4D3A-98BD-246BAA53D401}" presName="compNode" presStyleCnt="0"/>
      <dgm:spPr/>
    </dgm:pt>
    <dgm:pt modelId="{DCD2241E-9FA9-4663-8724-FCA4A7C136B6}" type="pres">
      <dgm:prSet presAssocID="{DDB15945-AC35-4D3A-98BD-246BAA53D401}" presName="bgRect" presStyleLbl="bgShp" presStyleIdx="3" presStyleCnt="4"/>
      <dgm:spPr/>
    </dgm:pt>
    <dgm:pt modelId="{430AF9B2-D417-4067-BD1B-BDB9487CCED4}" type="pres">
      <dgm:prSet presAssocID="{DDB15945-AC35-4D3A-98BD-246BAA53D40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cs-CZ"/>
        </a:p>
      </dgm:t>
      <dgm:extLst>
        <a:ext uri="{E40237B7-FDA0-4F09-8148-C483321AD2D9}">
          <dgm14:cNvPr xmlns:dgm14="http://schemas.microsoft.com/office/drawing/2010/diagram" id="0" name="" descr="Upward trend"/>
        </a:ext>
      </dgm:extLst>
    </dgm:pt>
    <dgm:pt modelId="{A5F0836F-345D-4A58-9704-9209A786F0E8}" type="pres">
      <dgm:prSet presAssocID="{DDB15945-AC35-4D3A-98BD-246BAA53D401}" presName="spaceRect" presStyleCnt="0"/>
      <dgm:spPr/>
    </dgm:pt>
    <dgm:pt modelId="{4A9AC998-5FB4-4023-8E01-03394FB358F6}" type="pres">
      <dgm:prSet presAssocID="{DDB15945-AC35-4D3A-98BD-246BAA53D401}" presName="parTx" presStyleLbl="revTx" presStyleIdx="3" presStyleCnt="4">
        <dgm:presLayoutVars>
          <dgm:chMax val="0"/>
          <dgm:chPref val="0"/>
        </dgm:presLayoutVars>
      </dgm:prSet>
      <dgm:spPr/>
      <dgm:t>
        <a:bodyPr/>
        <a:lstStyle/>
        <a:p>
          <a:endParaRPr lang="cs-CZ"/>
        </a:p>
      </dgm:t>
    </dgm:pt>
  </dgm:ptLst>
  <dgm:cxnLst>
    <dgm:cxn modelId="{DF62573D-8275-4BD3-9DC9-930A6ACE5D26}" type="presOf" srcId="{5004AA7F-EF61-4364-A2D5-1BC7A42E8CD6}" destId="{E518F190-C614-4660-97E0-1A97F3AC2D2F}" srcOrd="0" destOrd="0" presId="urn:microsoft.com/office/officeart/2018/2/layout/IconVerticalSolidList"/>
    <dgm:cxn modelId="{0EA9386B-299A-4EAC-B3B0-3B09005D554B}" srcId="{8B1001C8-A5FF-490A-889E-895FD26EAC54}" destId="{1EA725D7-18F7-4CFF-9C55-20AF405B0A48}" srcOrd="2" destOrd="0" parTransId="{1C6957BA-69C6-42A3-8FE2-11835D62B11D}" sibTransId="{A7F39BA7-08D5-41E7-9BAA-12B6A798D718}"/>
    <dgm:cxn modelId="{80ADE951-A06F-4D56-8A62-BC4F4D777119}" type="presOf" srcId="{8B1001C8-A5FF-490A-889E-895FD26EAC54}" destId="{6801DCCC-0FB7-4F30-9D6C-5565356B9F29}" srcOrd="0" destOrd="0" presId="urn:microsoft.com/office/officeart/2018/2/layout/IconVerticalSolidList"/>
    <dgm:cxn modelId="{BD8D74F9-8F5B-4BAE-8503-20937E4E4173}" type="presOf" srcId="{E1160D9E-EDE3-4379-BE24-818F331175B0}" destId="{F42B26DB-E0BB-4E88-B82E-0C8C33CA61E1}" srcOrd="0" destOrd="0" presId="urn:microsoft.com/office/officeart/2018/2/layout/IconVerticalSolidList"/>
    <dgm:cxn modelId="{DF5D4A47-F8D0-486A-BF0E-776218134E0F}" type="presOf" srcId="{DDB15945-AC35-4D3A-98BD-246BAA53D401}" destId="{4A9AC998-5FB4-4023-8E01-03394FB358F6}" srcOrd="0" destOrd="0" presId="urn:microsoft.com/office/officeart/2018/2/layout/IconVerticalSolidList"/>
    <dgm:cxn modelId="{CE4638D2-579A-4B0C-BDAC-B6AF0A637FBA}" srcId="{8B1001C8-A5FF-490A-889E-895FD26EAC54}" destId="{5004AA7F-EF61-4364-A2D5-1BC7A42E8CD6}" srcOrd="1" destOrd="0" parTransId="{106CB029-F089-43FD-9564-910745925E4E}" sibTransId="{70985038-5800-45B7-97A5-B3E40B800C5D}"/>
    <dgm:cxn modelId="{FCF9E0FE-C15D-4186-881A-EA9CDA91E628}" srcId="{8B1001C8-A5FF-490A-889E-895FD26EAC54}" destId="{DDB15945-AC35-4D3A-98BD-246BAA53D401}" srcOrd="3" destOrd="0" parTransId="{B07AB00F-58BA-44E1-A702-AAE64170CF5B}" sibTransId="{41D87B71-0951-44D9-B039-BDE99C229990}"/>
    <dgm:cxn modelId="{FCF29A40-D169-46EC-BDDB-5E928EBB1C84}" type="presOf" srcId="{1EA725D7-18F7-4CFF-9C55-20AF405B0A48}" destId="{031BE177-E7C4-47AE-BB03-28236225D81B}" srcOrd="0" destOrd="0" presId="urn:microsoft.com/office/officeart/2018/2/layout/IconVerticalSolidList"/>
    <dgm:cxn modelId="{382E6273-5B11-4625-A809-FB04543D3F45}" srcId="{8B1001C8-A5FF-490A-889E-895FD26EAC54}" destId="{E1160D9E-EDE3-4379-BE24-818F331175B0}" srcOrd="0" destOrd="0" parTransId="{E08C39B4-F864-4FAC-90DA-797CB38B3505}" sibTransId="{AA610F7C-B23B-40A4-99A3-4A27D742CF85}"/>
    <dgm:cxn modelId="{72A5F1C0-44C8-4320-96D1-97DC21E1709C}" type="presParOf" srcId="{6801DCCC-0FB7-4F30-9D6C-5565356B9F29}" destId="{9AAFCB3F-4316-4819-9865-309BC173E136}" srcOrd="0" destOrd="0" presId="urn:microsoft.com/office/officeart/2018/2/layout/IconVerticalSolidList"/>
    <dgm:cxn modelId="{6F25248E-E8BF-4AA2-869B-3FD739AADC46}" type="presParOf" srcId="{9AAFCB3F-4316-4819-9865-309BC173E136}" destId="{0194ACBB-775B-4676-A7ED-95DD4A4A3E2A}" srcOrd="0" destOrd="0" presId="urn:microsoft.com/office/officeart/2018/2/layout/IconVerticalSolidList"/>
    <dgm:cxn modelId="{7E6BEF79-5F13-4643-BA6F-08D8C346DAA0}" type="presParOf" srcId="{9AAFCB3F-4316-4819-9865-309BC173E136}" destId="{924E6A6D-7459-4083-B382-EB67C17AFAB6}" srcOrd="1" destOrd="0" presId="urn:microsoft.com/office/officeart/2018/2/layout/IconVerticalSolidList"/>
    <dgm:cxn modelId="{43140785-581A-491F-BC6B-D0B30C88096D}" type="presParOf" srcId="{9AAFCB3F-4316-4819-9865-309BC173E136}" destId="{E61FBBE8-9CAD-4686-AF8B-84AE82B2545F}" srcOrd="2" destOrd="0" presId="urn:microsoft.com/office/officeart/2018/2/layout/IconVerticalSolidList"/>
    <dgm:cxn modelId="{D3A278FE-24CD-4C7D-9DC1-F4251AD1DE6F}" type="presParOf" srcId="{9AAFCB3F-4316-4819-9865-309BC173E136}" destId="{F42B26DB-E0BB-4E88-B82E-0C8C33CA61E1}" srcOrd="3" destOrd="0" presId="urn:microsoft.com/office/officeart/2018/2/layout/IconVerticalSolidList"/>
    <dgm:cxn modelId="{2B791666-F7D9-4ACC-B8CC-A28FBB666F36}" type="presParOf" srcId="{6801DCCC-0FB7-4F30-9D6C-5565356B9F29}" destId="{D85CDE7C-A901-4639-956D-3FE9012BA21C}" srcOrd="1" destOrd="0" presId="urn:microsoft.com/office/officeart/2018/2/layout/IconVerticalSolidList"/>
    <dgm:cxn modelId="{420A757A-4762-47DF-A46E-0D1CD292955D}" type="presParOf" srcId="{6801DCCC-0FB7-4F30-9D6C-5565356B9F29}" destId="{8D83A932-82B5-4F43-8C2C-0BD301205D50}" srcOrd="2" destOrd="0" presId="urn:microsoft.com/office/officeart/2018/2/layout/IconVerticalSolidList"/>
    <dgm:cxn modelId="{852D32C3-471C-462A-9EBC-95691BE5E213}" type="presParOf" srcId="{8D83A932-82B5-4F43-8C2C-0BD301205D50}" destId="{431B5532-CAF1-4B53-8E38-8882CE9D36FF}" srcOrd="0" destOrd="0" presId="urn:microsoft.com/office/officeart/2018/2/layout/IconVerticalSolidList"/>
    <dgm:cxn modelId="{6A269091-731B-4755-86F4-8F6C745E65DF}" type="presParOf" srcId="{8D83A932-82B5-4F43-8C2C-0BD301205D50}" destId="{B4E628FF-359B-4541-B6C0-8D2112E35741}" srcOrd="1" destOrd="0" presId="urn:microsoft.com/office/officeart/2018/2/layout/IconVerticalSolidList"/>
    <dgm:cxn modelId="{A1FD3405-8C37-4626-B28E-A7C4F7CEE7BF}" type="presParOf" srcId="{8D83A932-82B5-4F43-8C2C-0BD301205D50}" destId="{94E3F93C-87D4-4259-BB20-3655D02AF5F4}" srcOrd="2" destOrd="0" presId="urn:microsoft.com/office/officeart/2018/2/layout/IconVerticalSolidList"/>
    <dgm:cxn modelId="{E3E11ADA-0E6A-47FC-BDB2-693EE53BE5F2}" type="presParOf" srcId="{8D83A932-82B5-4F43-8C2C-0BD301205D50}" destId="{E518F190-C614-4660-97E0-1A97F3AC2D2F}" srcOrd="3" destOrd="0" presId="urn:microsoft.com/office/officeart/2018/2/layout/IconVerticalSolidList"/>
    <dgm:cxn modelId="{8A1AB182-35B0-4989-BBD9-3DC125B160E9}" type="presParOf" srcId="{6801DCCC-0FB7-4F30-9D6C-5565356B9F29}" destId="{FF7AA609-4E99-4CB6-BC2D-49A08C89C966}" srcOrd="3" destOrd="0" presId="urn:microsoft.com/office/officeart/2018/2/layout/IconVerticalSolidList"/>
    <dgm:cxn modelId="{0A5F3A66-2244-438B-BFEB-8BE1A7DE38F6}" type="presParOf" srcId="{6801DCCC-0FB7-4F30-9D6C-5565356B9F29}" destId="{A6E5EEB7-64BC-4C84-AF4A-712DAFBE72B3}" srcOrd="4" destOrd="0" presId="urn:microsoft.com/office/officeart/2018/2/layout/IconVerticalSolidList"/>
    <dgm:cxn modelId="{9420D676-6A17-4C0B-BA8F-CE7E01842A18}" type="presParOf" srcId="{A6E5EEB7-64BC-4C84-AF4A-712DAFBE72B3}" destId="{628F3E33-CE22-4F18-A28D-B72ECF17458C}" srcOrd="0" destOrd="0" presId="urn:microsoft.com/office/officeart/2018/2/layout/IconVerticalSolidList"/>
    <dgm:cxn modelId="{EBC9313E-B47A-4239-874F-1599929E75EA}" type="presParOf" srcId="{A6E5EEB7-64BC-4C84-AF4A-712DAFBE72B3}" destId="{6DF8F3F9-307A-40FE-B518-4BF09982053A}" srcOrd="1" destOrd="0" presId="urn:microsoft.com/office/officeart/2018/2/layout/IconVerticalSolidList"/>
    <dgm:cxn modelId="{38551B09-3596-4B93-8840-4285C4FA5C7D}" type="presParOf" srcId="{A6E5EEB7-64BC-4C84-AF4A-712DAFBE72B3}" destId="{E5E3DCB1-C12E-4ACF-82F7-68F62F7CD21B}" srcOrd="2" destOrd="0" presId="urn:microsoft.com/office/officeart/2018/2/layout/IconVerticalSolidList"/>
    <dgm:cxn modelId="{986B3EE3-391C-40A6-834F-C8D042F4C101}" type="presParOf" srcId="{A6E5EEB7-64BC-4C84-AF4A-712DAFBE72B3}" destId="{031BE177-E7C4-47AE-BB03-28236225D81B}" srcOrd="3" destOrd="0" presId="urn:microsoft.com/office/officeart/2018/2/layout/IconVerticalSolidList"/>
    <dgm:cxn modelId="{F10DD4F1-EF45-494D-B005-1102AE9AACEF}" type="presParOf" srcId="{6801DCCC-0FB7-4F30-9D6C-5565356B9F29}" destId="{B56749C9-8F2E-4E4A-A199-9F6D56ED80ED}" srcOrd="5" destOrd="0" presId="urn:microsoft.com/office/officeart/2018/2/layout/IconVerticalSolidList"/>
    <dgm:cxn modelId="{8B170651-1224-43A3-A945-8E1B13E092B0}" type="presParOf" srcId="{6801DCCC-0FB7-4F30-9D6C-5565356B9F29}" destId="{7317D13D-1E71-471D-92C9-2DD9160D6F53}" srcOrd="6" destOrd="0" presId="urn:microsoft.com/office/officeart/2018/2/layout/IconVerticalSolidList"/>
    <dgm:cxn modelId="{499C8351-A0F5-4F5B-8D4D-76F97CEDA292}" type="presParOf" srcId="{7317D13D-1E71-471D-92C9-2DD9160D6F53}" destId="{DCD2241E-9FA9-4663-8724-FCA4A7C136B6}" srcOrd="0" destOrd="0" presId="urn:microsoft.com/office/officeart/2018/2/layout/IconVerticalSolidList"/>
    <dgm:cxn modelId="{6878FE08-E11E-4F47-9650-4BC0D2AD4EB4}" type="presParOf" srcId="{7317D13D-1E71-471D-92C9-2DD9160D6F53}" destId="{430AF9B2-D417-4067-BD1B-BDB9487CCED4}" srcOrd="1" destOrd="0" presId="urn:microsoft.com/office/officeart/2018/2/layout/IconVerticalSolidList"/>
    <dgm:cxn modelId="{6CDC6B59-E7B7-4DF0-A4A0-04058DD55403}" type="presParOf" srcId="{7317D13D-1E71-471D-92C9-2DD9160D6F53}" destId="{A5F0836F-345D-4A58-9704-9209A786F0E8}" srcOrd="2" destOrd="0" presId="urn:microsoft.com/office/officeart/2018/2/layout/IconVerticalSolidList"/>
    <dgm:cxn modelId="{4A09E28E-6B4B-416E-872A-8D1474E1AFE9}" type="presParOf" srcId="{7317D13D-1E71-471D-92C9-2DD9160D6F53}" destId="{4A9AC998-5FB4-4023-8E01-03394FB358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ACBB-775B-4676-A7ED-95DD4A4A3E2A}">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E6A6D-7459-4083-B382-EB67C17AFAB6}">
      <dsp:nvSpPr>
        <dsp:cNvPr id="0" name=""/>
        <dsp:cNvSpPr/>
      </dsp:nvSpPr>
      <dsp:spPr>
        <a:xfrm>
          <a:off x="374076" y="280678"/>
          <a:ext cx="680139" cy="68013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2B26DB-E0BB-4E88-B82E-0C8C33CA61E1}">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lvl="0" algn="l" defTabSz="977900">
            <a:lnSpc>
              <a:spcPct val="100000"/>
            </a:lnSpc>
            <a:spcBef>
              <a:spcPct val="0"/>
            </a:spcBef>
            <a:spcAft>
              <a:spcPct val="35000"/>
            </a:spcAft>
          </a:pPr>
          <a:r>
            <a:rPr lang="cs-CZ" sz="2200" kern="1200" dirty="0" err="1"/>
            <a:t>Households</a:t>
          </a:r>
          <a:r>
            <a:rPr lang="cs-CZ" sz="2200" kern="1200" dirty="0"/>
            <a:t> – </a:t>
          </a:r>
          <a:r>
            <a:rPr lang="cs-CZ" sz="2200" kern="1200" dirty="0" err="1"/>
            <a:t>would</a:t>
          </a:r>
          <a:r>
            <a:rPr lang="cs-CZ" sz="2200" kern="1200" dirty="0"/>
            <a:t> </a:t>
          </a:r>
          <a:r>
            <a:rPr lang="cs-CZ" sz="2200" kern="1200" dirty="0" err="1"/>
            <a:t>rather</a:t>
          </a:r>
          <a:r>
            <a:rPr lang="cs-CZ" sz="2200" kern="1200" dirty="0"/>
            <a:t> </a:t>
          </a:r>
          <a:r>
            <a:rPr lang="cs-CZ" sz="2200" kern="1200" dirty="0" err="1"/>
            <a:t>consume</a:t>
          </a:r>
          <a:r>
            <a:rPr lang="cs-CZ" sz="2200" kern="1200" dirty="0"/>
            <a:t> </a:t>
          </a:r>
          <a:r>
            <a:rPr lang="cs-CZ" sz="2200" kern="1200" dirty="0" err="1"/>
            <a:t>goods</a:t>
          </a:r>
          <a:r>
            <a:rPr lang="cs-CZ" sz="2200" kern="1200" dirty="0"/>
            <a:t> and </a:t>
          </a:r>
          <a:r>
            <a:rPr lang="cs-CZ" sz="2200" kern="1200" dirty="0" err="1"/>
            <a:t>services</a:t>
          </a:r>
          <a:r>
            <a:rPr lang="cs-CZ" sz="2200" kern="1200" dirty="0"/>
            <a:t> </a:t>
          </a:r>
          <a:r>
            <a:rPr lang="cs-CZ" sz="2200" kern="1200" dirty="0" err="1"/>
            <a:t>now</a:t>
          </a:r>
          <a:r>
            <a:rPr lang="cs-CZ" sz="2200" kern="1200" dirty="0"/>
            <a:t> </a:t>
          </a:r>
          <a:r>
            <a:rPr lang="cs-CZ" sz="2200" kern="1200" dirty="0" err="1"/>
            <a:t>than</a:t>
          </a:r>
          <a:r>
            <a:rPr lang="cs-CZ" sz="2200" kern="1200" dirty="0"/>
            <a:t> </a:t>
          </a:r>
          <a:r>
            <a:rPr lang="cs-CZ" sz="2200" kern="1200" dirty="0" err="1"/>
            <a:t>later</a:t>
          </a:r>
          <a:r>
            <a:rPr lang="cs-CZ" sz="2200" kern="1200" dirty="0"/>
            <a:t>.</a:t>
          </a:r>
          <a:endParaRPr lang="en-US" sz="2200" kern="1200" dirty="0"/>
        </a:p>
      </dsp:txBody>
      <dsp:txXfrm>
        <a:off x="1428292" y="2439"/>
        <a:ext cx="4873308" cy="1236616"/>
      </dsp:txXfrm>
    </dsp:sp>
    <dsp:sp modelId="{431B5532-CAF1-4B53-8E38-8882CE9D36FF}">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628FF-359B-4541-B6C0-8D2112E35741}">
      <dsp:nvSpPr>
        <dsp:cNvPr id="0" name=""/>
        <dsp:cNvSpPr/>
      </dsp:nvSpPr>
      <dsp:spPr>
        <a:xfrm>
          <a:off x="374076" y="1826449"/>
          <a:ext cx="680139" cy="68013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8F190-C614-4660-97E0-1A97F3AC2D2F}">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lvl="0" algn="l" defTabSz="977900">
            <a:lnSpc>
              <a:spcPct val="100000"/>
            </a:lnSpc>
            <a:spcBef>
              <a:spcPct val="0"/>
            </a:spcBef>
            <a:spcAft>
              <a:spcPct val="35000"/>
            </a:spcAft>
          </a:pPr>
          <a:r>
            <a:rPr lang="cs-CZ" sz="2200" kern="1200" dirty="0" err="1"/>
            <a:t>Firms</a:t>
          </a:r>
          <a:r>
            <a:rPr lang="cs-CZ" sz="2200" kern="1200" dirty="0"/>
            <a:t>: </a:t>
          </a:r>
          <a:r>
            <a:rPr lang="cs-CZ" sz="2200" kern="1200" dirty="0" err="1"/>
            <a:t>acquisition</a:t>
          </a:r>
          <a:r>
            <a:rPr lang="cs-CZ" sz="2200" kern="1200" dirty="0"/>
            <a:t> </a:t>
          </a:r>
          <a:r>
            <a:rPr lang="cs-CZ" sz="2200" kern="1200" dirty="0" err="1"/>
            <a:t>of</a:t>
          </a:r>
          <a:r>
            <a:rPr lang="cs-CZ" sz="2200" kern="1200" dirty="0"/>
            <a:t> </a:t>
          </a:r>
          <a:r>
            <a:rPr lang="cs-CZ" sz="2200" kern="1200" dirty="0" err="1"/>
            <a:t>capital</a:t>
          </a:r>
          <a:r>
            <a:rPr lang="cs-CZ" sz="2200" kern="1200" dirty="0"/>
            <a:t> </a:t>
          </a:r>
          <a:r>
            <a:rPr lang="cs-CZ" sz="2200" kern="1200" dirty="0" err="1"/>
            <a:t>goods</a:t>
          </a:r>
          <a:r>
            <a:rPr lang="cs-CZ" sz="2200" kern="1200" dirty="0"/>
            <a:t> (</a:t>
          </a:r>
          <a:r>
            <a:rPr lang="cs-CZ" sz="2200" kern="1200" dirty="0" err="1"/>
            <a:t>computers</a:t>
          </a:r>
          <a:r>
            <a:rPr lang="cs-CZ" sz="2200" kern="1200" dirty="0"/>
            <a:t>, </a:t>
          </a:r>
          <a:r>
            <a:rPr lang="cs-CZ" sz="2200" kern="1200" dirty="0" err="1"/>
            <a:t>machinery</a:t>
          </a:r>
          <a:r>
            <a:rPr lang="cs-CZ" sz="2200" kern="1200" dirty="0"/>
            <a:t>, </a:t>
          </a:r>
          <a:r>
            <a:rPr lang="cs-CZ" sz="2200" kern="1200" dirty="0" err="1"/>
            <a:t>warehouses</a:t>
          </a:r>
          <a:r>
            <a:rPr lang="cs-CZ" sz="2200" kern="1200" dirty="0"/>
            <a:t>);</a:t>
          </a:r>
          <a:endParaRPr lang="en-US" sz="2200" kern="1200" dirty="0"/>
        </a:p>
      </dsp:txBody>
      <dsp:txXfrm>
        <a:off x="1428292" y="1548210"/>
        <a:ext cx="4873308" cy="1236616"/>
      </dsp:txXfrm>
    </dsp:sp>
    <dsp:sp modelId="{628F3E33-CE22-4F18-A28D-B72ECF17458C}">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8F3F9-307A-40FE-B518-4BF09982053A}">
      <dsp:nvSpPr>
        <dsp:cNvPr id="0" name=""/>
        <dsp:cNvSpPr/>
      </dsp:nvSpPr>
      <dsp:spPr>
        <a:xfrm>
          <a:off x="374076" y="3372220"/>
          <a:ext cx="680139" cy="680139"/>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1BE177-E7C4-47AE-BB03-28236225D81B}">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lvl="0" algn="l" defTabSz="977900">
            <a:lnSpc>
              <a:spcPct val="100000"/>
            </a:lnSpc>
            <a:spcBef>
              <a:spcPct val="0"/>
            </a:spcBef>
            <a:spcAft>
              <a:spcPct val="35000"/>
            </a:spcAft>
          </a:pPr>
          <a:r>
            <a:rPr lang="cs-CZ" sz="2200" kern="1200" dirty="0" err="1"/>
            <a:t>Firms</a:t>
          </a:r>
          <a:r>
            <a:rPr lang="cs-CZ" sz="2200" kern="1200" dirty="0"/>
            <a:t>: </a:t>
          </a:r>
          <a:r>
            <a:rPr lang="cs-CZ" sz="2200" kern="1200" dirty="0" err="1"/>
            <a:t>funding</a:t>
          </a:r>
          <a:r>
            <a:rPr lang="cs-CZ" sz="2200" kern="1200" dirty="0"/>
            <a:t> </a:t>
          </a:r>
          <a:r>
            <a:rPr lang="cs-CZ" sz="2200" kern="1200" dirty="0" err="1"/>
            <a:t>of</a:t>
          </a:r>
          <a:r>
            <a:rPr lang="cs-CZ" sz="2200" kern="1200" dirty="0"/>
            <a:t> </a:t>
          </a:r>
          <a:r>
            <a:rPr lang="cs-CZ" sz="2200" kern="1200" dirty="0" err="1"/>
            <a:t>research</a:t>
          </a:r>
          <a:r>
            <a:rPr lang="cs-CZ" sz="2200" kern="1200" dirty="0"/>
            <a:t> and </a:t>
          </a:r>
          <a:r>
            <a:rPr lang="cs-CZ" sz="2200" kern="1200" dirty="0" err="1"/>
            <a:t>developments</a:t>
          </a:r>
          <a:r>
            <a:rPr lang="cs-CZ" sz="2200" kern="1200" dirty="0"/>
            <a:t> (R&amp;D);</a:t>
          </a:r>
          <a:endParaRPr lang="en-US" sz="2200" kern="1200" dirty="0"/>
        </a:p>
      </dsp:txBody>
      <dsp:txXfrm>
        <a:off x="1428292" y="3093981"/>
        <a:ext cx="4873308" cy="1236616"/>
      </dsp:txXfrm>
    </dsp:sp>
    <dsp:sp modelId="{DCD2241E-9FA9-4663-8724-FCA4A7C136B6}">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AF9B2-D417-4067-BD1B-BDB9487CCED4}">
      <dsp:nvSpPr>
        <dsp:cNvPr id="0" name=""/>
        <dsp:cNvSpPr/>
      </dsp:nvSpPr>
      <dsp:spPr>
        <a:xfrm>
          <a:off x="374076" y="4917991"/>
          <a:ext cx="680139" cy="68013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9AC998-5FB4-4023-8E01-03394FB358F6}">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lvl="0" algn="l" defTabSz="977900">
            <a:lnSpc>
              <a:spcPct val="100000"/>
            </a:lnSpc>
            <a:spcBef>
              <a:spcPct val="0"/>
            </a:spcBef>
            <a:spcAft>
              <a:spcPct val="35000"/>
            </a:spcAft>
          </a:pPr>
          <a:r>
            <a:rPr lang="cs-CZ" sz="2200" b="1" kern="1200" dirty="0" err="1">
              <a:sym typeface="Wingdings" panose="05000000000000000000" pitchFamily="2" charset="2"/>
            </a:rPr>
            <a:t>Thus</a:t>
          </a:r>
          <a:r>
            <a:rPr lang="cs-CZ" sz="2200" b="1" kern="1200" dirty="0">
              <a:sym typeface="Wingdings" panose="05000000000000000000" pitchFamily="2" charset="2"/>
            </a:rPr>
            <a:t>, </a:t>
          </a:r>
          <a:r>
            <a:rPr lang="cs-CZ" sz="2200" b="1" kern="1200" dirty="0" err="1">
              <a:sym typeface="Wingdings" panose="05000000000000000000" pitchFamily="2" charset="2"/>
            </a:rPr>
            <a:t>main</a:t>
          </a:r>
          <a:r>
            <a:rPr lang="cs-CZ" sz="2200" b="1" kern="1200" dirty="0">
              <a:sym typeface="Wingdings" panose="05000000000000000000" pitchFamily="2" charset="2"/>
            </a:rPr>
            <a:t> </a:t>
          </a:r>
          <a:r>
            <a:rPr lang="cs-CZ" sz="2200" b="1" kern="1200" dirty="0" err="1">
              <a:sym typeface="Wingdings" panose="05000000000000000000" pitchFamily="2" charset="2"/>
            </a:rPr>
            <a:t>motivation</a:t>
          </a:r>
          <a:r>
            <a:rPr lang="cs-CZ" sz="2200" b="1" kern="1200" dirty="0">
              <a:sym typeface="Wingdings" panose="05000000000000000000" pitchFamily="2" charset="2"/>
            </a:rPr>
            <a:t>: </a:t>
          </a:r>
          <a:r>
            <a:rPr lang="cs-CZ" sz="2200" b="1" kern="1200" dirty="0" err="1">
              <a:sym typeface="Wingdings" panose="05000000000000000000" pitchFamily="2" charset="2"/>
            </a:rPr>
            <a:t>the</a:t>
          </a:r>
          <a:r>
            <a:rPr lang="cs-CZ" sz="2200" b="1" kern="1200" dirty="0">
              <a:sym typeface="Wingdings" panose="05000000000000000000" pitchFamily="2" charset="2"/>
            </a:rPr>
            <a:t> </a:t>
          </a:r>
          <a:r>
            <a:rPr lang="cs-CZ" sz="2200" b="1" kern="1200" dirty="0" err="1"/>
            <a:t>expansion</a:t>
          </a:r>
          <a:r>
            <a:rPr lang="cs-CZ" sz="2200" b="1" kern="1200" dirty="0"/>
            <a:t> </a:t>
          </a:r>
          <a:r>
            <a:rPr lang="cs-CZ" sz="2200" b="1" kern="1200" dirty="0" err="1"/>
            <a:t>of</a:t>
          </a:r>
          <a:r>
            <a:rPr lang="cs-CZ" sz="2200" b="1" kern="1200" dirty="0"/>
            <a:t> business and </a:t>
          </a:r>
          <a:r>
            <a:rPr lang="cs-CZ" sz="2200" b="1" kern="1200" dirty="0" err="1"/>
            <a:t>the</a:t>
          </a:r>
          <a:r>
            <a:rPr lang="cs-CZ" sz="2200" b="1" kern="1200" dirty="0"/>
            <a:t> </a:t>
          </a:r>
          <a:r>
            <a:rPr lang="cs-CZ" sz="2200" b="1" kern="1200" dirty="0" err="1"/>
            <a:t>increase</a:t>
          </a:r>
          <a:r>
            <a:rPr lang="cs-CZ" sz="2200" b="1" kern="1200" dirty="0"/>
            <a:t> </a:t>
          </a:r>
          <a:r>
            <a:rPr lang="cs-CZ" sz="2200" b="1" kern="1200" dirty="0" err="1"/>
            <a:t>of</a:t>
          </a:r>
          <a:r>
            <a:rPr lang="cs-CZ" sz="2200" b="1" kern="1200" dirty="0"/>
            <a:t> </a:t>
          </a:r>
          <a:r>
            <a:rPr lang="cs-CZ" sz="2200" b="1" kern="1200" dirty="0" err="1"/>
            <a:t>profits</a:t>
          </a:r>
          <a:r>
            <a:rPr lang="cs-CZ" sz="2200" b="1" kern="1200" dirty="0"/>
            <a:t>.</a:t>
          </a:r>
          <a:endParaRPr lang="en-US" sz="2200" b="1" kern="1200" dirty="0"/>
        </a:p>
      </dsp:txBody>
      <dsp:txXfrm>
        <a:off x="1428292" y="4639752"/>
        <a:ext cx="4873308" cy="12366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11.12.2023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11.12.2023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11.12.2023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11.12.2023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11.12.2023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11.12.2023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11.12.2023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Nadpis 5">
            <a:extLst>
              <a:ext uri="{FF2B5EF4-FFF2-40B4-BE49-F238E27FC236}">
                <a16:creationId xmlns:a16="http://schemas.microsoft.com/office/drawing/2014/main" id="{8BC4C4F8-4063-EFCB-92CD-A9A40F3C156E}"/>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cs-CZ" sz="4800" kern="1200" dirty="0" err="1">
                <a:solidFill>
                  <a:srgbClr val="FFFFFF"/>
                </a:solidFill>
                <a:latin typeface="+mj-lt"/>
                <a:ea typeface="+mj-ea"/>
                <a:cs typeface="+mj-cs"/>
              </a:rPr>
              <a:t>The</a:t>
            </a:r>
            <a:r>
              <a:rPr lang="cs-CZ" sz="4800" kern="1200" dirty="0">
                <a:solidFill>
                  <a:srgbClr val="FFFFFF"/>
                </a:solidFill>
                <a:latin typeface="+mj-lt"/>
                <a:ea typeface="+mj-ea"/>
                <a:cs typeface="+mj-cs"/>
              </a:rPr>
              <a:t> </a:t>
            </a:r>
            <a:r>
              <a:rPr lang="cs-CZ" sz="4800" kern="1200" dirty="0" err="1">
                <a:solidFill>
                  <a:srgbClr val="FFFFFF"/>
                </a:solidFill>
                <a:latin typeface="+mj-lt"/>
                <a:ea typeface="+mj-ea"/>
                <a:cs typeface="+mj-cs"/>
              </a:rPr>
              <a:t>Factors</a:t>
            </a:r>
            <a:r>
              <a:rPr lang="cs-CZ" sz="4800" kern="1200" dirty="0">
                <a:solidFill>
                  <a:srgbClr val="FFFFFF"/>
                </a:solidFill>
                <a:latin typeface="+mj-lt"/>
                <a:ea typeface="+mj-ea"/>
                <a:cs typeface="+mj-cs"/>
              </a:rPr>
              <a:t> </a:t>
            </a:r>
            <a:r>
              <a:rPr lang="cs-CZ" sz="4800" kern="1200" dirty="0" err="1">
                <a:solidFill>
                  <a:srgbClr val="FFFFFF"/>
                </a:solidFill>
                <a:latin typeface="+mj-lt"/>
                <a:ea typeface="+mj-ea"/>
                <a:cs typeface="+mj-cs"/>
              </a:rPr>
              <a:t>of</a:t>
            </a:r>
            <a:r>
              <a:rPr lang="cs-CZ" sz="4800" kern="1200" dirty="0">
                <a:solidFill>
                  <a:srgbClr val="FFFFFF"/>
                </a:solidFill>
                <a:latin typeface="+mj-lt"/>
                <a:ea typeface="+mj-ea"/>
                <a:cs typeface="+mj-cs"/>
              </a:rPr>
              <a:t> </a:t>
            </a:r>
            <a:r>
              <a:rPr lang="cs-CZ" sz="4800" kern="1200" dirty="0" err="1">
                <a:solidFill>
                  <a:srgbClr val="FFFFFF"/>
                </a:solidFill>
                <a:latin typeface="+mj-lt"/>
                <a:ea typeface="+mj-ea"/>
                <a:cs typeface="+mj-cs"/>
              </a:rPr>
              <a:t>Production</a:t>
            </a:r>
            <a:r>
              <a:rPr lang="cs-CZ" sz="4800" kern="1200" dirty="0">
                <a:solidFill>
                  <a:srgbClr val="FFFFFF"/>
                </a:solidFill>
                <a:latin typeface="+mj-lt"/>
                <a:ea typeface="+mj-ea"/>
                <a:cs typeface="+mj-cs"/>
              </a:rPr>
              <a:t>:</a:t>
            </a:r>
            <a:br>
              <a:rPr lang="cs-CZ" sz="4800" kern="1200" dirty="0">
                <a:solidFill>
                  <a:srgbClr val="FFFFFF"/>
                </a:solidFill>
                <a:latin typeface="+mj-lt"/>
                <a:ea typeface="+mj-ea"/>
                <a:cs typeface="+mj-cs"/>
              </a:rPr>
            </a:br>
            <a:r>
              <a:rPr lang="cs-CZ" sz="4800" kern="1200" dirty="0" err="1">
                <a:solidFill>
                  <a:srgbClr val="FFFFFF"/>
                </a:solidFill>
                <a:latin typeface="+mj-lt"/>
                <a:ea typeface="+mj-ea"/>
                <a:cs typeface="+mj-cs"/>
              </a:rPr>
              <a:t>Capital</a:t>
            </a:r>
            <a:endParaRPr lang="en-US" sz="4800" kern="1200" dirty="0">
              <a:solidFill>
                <a:srgbClr val="FFFFFF"/>
              </a:solidFill>
              <a:latin typeface="+mj-lt"/>
              <a:ea typeface="+mj-ea"/>
              <a:cs typeface="+mj-cs"/>
            </a:endParaRPr>
          </a:p>
        </p:txBody>
      </p:sp>
      <p:sp>
        <p:nvSpPr>
          <p:cNvPr id="8" name="TextovéPole 7">
            <a:extLst>
              <a:ext uri="{FF2B5EF4-FFF2-40B4-BE49-F238E27FC236}">
                <a16:creationId xmlns:a16="http://schemas.microsoft.com/office/drawing/2014/main" id="{EC1E405E-F2B3-E07E-941E-EB164BE1F195}"/>
              </a:ext>
            </a:extLst>
          </p:cNvPr>
          <p:cNvSpPr txBox="1"/>
          <p:nvPr/>
        </p:nvSpPr>
        <p:spPr>
          <a:xfrm>
            <a:off x="9897473" y="5547360"/>
            <a:ext cx="2038443" cy="923330"/>
          </a:xfrm>
          <a:prstGeom prst="rect">
            <a:avLst/>
          </a:prstGeom>
          <a:noFill/>
        </p:spPr>
        <p:txBody>
          <a:bodyPr wrap="none" rtlCol="0">
            <a:spAutoFit/>
          </a:bodyPr>
          <a:lstStyle/>
          <a:p>
            <a:pPr algn="r"/>
            <a:r>
              <a:rPr lang="cs-CZ" b="1" dirty="0"/>
              <a:t>LESSON 9</a:t>
            </a:r>
          </a:p>
          <a:p>
            <a:pPr algn="r"/>
            <a:r>
              <a:rPr lang="cs-CZ" b="1" dirty="0"/>
              <a:t>MICROECONOMICS</a:t>
            </a:r>
          </a:p>
          <a:p>
            <a:pPr algn="r"/>
            <a:r>
              <a:rPr lang="cs-CZ" b="1" dirty="0"/>
              <a:t>2023/2024</a:t>
            </a:r>
          </a:p>
        </p:txBody>
      </p:sp>
    </p:spTree>
    <p:extLst>
      <p:ext uri="{BB962C8B-B14F-4D97-AF65-F5344CB8AC3E}">
        <p14:creationId xmlns:p14="http://schemas.microsoft.com/office/powerpoint/2010/main" val="16940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9B25278-72B1-5905-E6FB-EA6A01B0229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Capital Market Equilibrium</a:t>
            </a:r>
          </a:p>
        </p:txBody>
      </p:sp>
      <p:sp>
        <p:nvSpPr>
          <p:cNvPr id="3" name="Zástupný obsah 2">
            <a:extLst>
              <a:ext uri="{FF2B5EF4-FFF2-40B4-BE49-F238E27FC236}">
                <a16:creationId xmlns:a16="http://schemas.microsoft.com/office/drawing/2014/main" id="{60496AF5-433F-9DBD-8B86-2FEBAB83DD49}"/>
              </a:ext>
            </a:extLst>
          </p:cNvPr>
          <p:cNvSpPr>
            <a:spLocks noGrp="1"/>
          </p:cNvSpPr>
          <p:nvPr>
            <p:ph sz="half" idx="1"/>
          </p:nvPr>
        </p:nvSpPr>
        <p:spPr>
          <a:xfrm>
            <a:off x="4810259" y="649480"/>
            <a:ext cx="6555347" cy="5546047"/>
          </a:xfrm>
        </p:spPr>
        <p:txBody>
          <a:bodyPr vert="horz" lIns="91440" tIns="45720" rIns="91440" bIns="45720" rtlCol="0" anchor="ctr">
            <a:normAutofit/>
          </a:bodyPr>
          <a:lstStyle/>
          <a:p>
            <a:pPr marL="285750">
              <a:spcBef>
                <a:spcPct val="0"/>
              </a:spcBef>
              <a:spcAft>
                <a:spcPts val="600"/>
              </a:spcAft>
              <a:defRPr/>
            </a:pPr>
            <a:r>
              <a:rPr lang="en-US" altLang="cs-CZ" sz="1900" dirty="0"/>
              <a:t>Equilibrium interest rate equalizes savings and investments.</a:t>
            </a:r>
          </a:p>
          <a:p>
            <a:pPr marL="57150" indent="0" algn="ctr">
              <a:spcBef>
                <a:spcPct val="0"/>
              </a:spcBef>
              <a:spcAft>
                <a:spcPts val="600"/>
              </a:spcAft>
              <a:buNone/>
              <a:defRPr/>
            </a:pPr>
            <a:r>
              <a:rPr lang="cs-CZ" altLang="cs-CZ" sz="1900" dirty="0"/>
              <a:t>S = I</a:t>
            </a:r>
            <a:endParaRPr lang="en-US" altLang="cs-CZ" sz="1900" dirty="0"/>
          </a:p>
          <a:p>
            <a:pPr marL="285750">
              <a:spcBef>
                <a:spcPct val="0"/>
              </a:spcBef>
              <a:spcAft>
                <a:spcPts val="600"/>
              </a:spcAft>
              <a:defRPr/>
            </a:pPr>
            <a:r>
              <a:rPr lang="en-US" altLang="cs-CZ" sz="1900" dirty="0"/>
              <a:t>Interest rate thus fulfills two important functions:</a:t>
            </a:r>
          </a:p>
          <a:p>
            <a:pPr marL="285750">
              <a:spcBef>
                <a:spcPct val="0"/>
              </a:spcBef>
              <a:spcAft>
                <a:spcPts val="600"/>
              </a:spcAft>
              <a:defRPr/>
            </a:pPr>
            <a:endParaRPr lang="en-US" altLang="cs-CZ" sz="1900" dirty="0"/>
          </a:p>
          <a:p>
            <a:pPr marL="1028700" lvl="1">
              <a:spcBef>
                <a:spcPct val="0"/>
              </a:spcBef>
              <a:spcAft>
                <a:spcPts val="600"/>
              </a:spcAft>
              <a:defRPr/>
            </a:pPr>
            <a:r>
              <a:rPr lang="en-US" altLang="cs-CZ" sz="1900" dirty="0"/>
              <a:t>leads the household to sacrifice current consumption, and increased the supply of capital</a:t>
            </a:r>
            <a:r>
              <a:rPr lang="cs-CZ" altLang="cs-CZ" sz="1900" dirty="0"/>
              <a:t>,</a:t>
            </a:r>
            <a:endParaRPr lang="en-US" altLang="cs-CZ" sz="1900" dirty="0"/>
          </a:p>
          <a:p>
            <a:pPr marL="1028700" lvl="1">
              <a:spcBef>
                <a:spcPct val="0"/>
              </a:spcBef>
              <a:spcAft>
                <a:spcPts val="600"/>
              </a:spcAft>
              <a:defRPr/>
            </a:pPr>
            <a:r>
              <a:rPr lang="en-US" altLang="cs-CZ" sz="1900" dirty="0"/>
              <a:t>encourages firms to seek the most effective investment opportunities</a:t>
            </a:r>
            <a:r>
              <a:rPr lang="cs-CZ" altLang="cs-CZ" sz="1900" dirty="0"/>
              <a:t>.</a:t>
            </a:r>
            <a:endParaRPr lang="en-US" altLang="cs-CZ" sz="1900" dirty="0"/>
          </a:p>
          <a:p>
            <a:pPr marL="285750">
              <a:spcBef>
                <a:spcPct val="0"/>
              </a:spcBef>
              <a:spcAft>
                <a:spcPts val="600"/>
              </a:spcAft>
              <a:defRPr/>
            </a:pPr>
            <a:endParaRPr lang="en-US" altLang="cs-CZ" sz="1900" dirty="0"/>
          </a:p>
          <a:p>
            <a:pPr marL="285750">
              <a:spcBef>
                <a:spcPct val="0"/>
              </a:spcBef>
              <a:spcAft>
                <a:spcPts val="600"/>
              </a:spcAft>
              <a:defRPr/>
            </a:pPr>
            <a:endParaRPr lang="en-US" altLang="cs-CZ" sz="1900" dirty="0"/>
          </a:p>
          <a:p>
            <a:pPr marL="285750">
              <a:spcBef>
                <a:spcPct val="0"/>
              </a:spcBef>
              <a:spcAft>
                <a:spcPts val="600"/>
              </a:spcAft>
              <a:defRPr/>
            </a:pPr>
            <a:endParaRPr lang="en-US" altLang="cs-CZ" sz="1900" dirty="0"/>
          </a:p>
          <a:p>
            <a:pPr marL="285750">
              <a:spcBef>
                <a:spcPct val="0"/>
              </a:spcBef>
              <a:spcAft>
                <a:spcPts val="600"/>
              </a:spcAft>
              <a:defRPr/>
            </a:pPr>
            <a:r>
              <a:rPr lang="en-US" altLang="cs-CZ" sz="1900" b="1" dirty="0"/>
              <a:t>Saving </a:t>
            </a:r>
            <a:r>
              <a:rPr lang="en-US" altLang="cs-CZ" sz="1900" b="1" dirty="0" err="1"/>
              <a:t>surpulus</a:t>
            </a:r>
            <a:r>
              <a:rPr lang="en-US" altLang="cs-CZ" sz="1900" dirty="0"/>
              <a:t>  </a:t>
            </a:r>
            <a:r>
              <a:rPr lang="en-US" altLang="cs-CZ" sz="1900" dirty="0">
                <a:sym typeface="Wingdings" panose="05000000000000000000" pitchFamily="2" charset="2"/>
              </a:rPr>
              <a:t></a:t>
            </a:r>
            <a:r>
              <a:rPr lang="en-US" altLang="cs-CZ" sz="1900" dirty="0"/>
              <a:t>   decline of interest rate  </a:t>
            </a:r>
            <a:r>
              <a:rPr lang="en-US" altLang="cs-CZ" sz="1900" dirty="0">
                <a:sym typeface="Wingdings" panose="05000000000000000000" pitchFamily="2" charset="2"/>
              </a:rPr>
              <a:t></a:t>
            </a:r>
            <a:r>
              <a:rPr lang="en-US" altLang="cs-CZ" sz="1900" dirty="0"/>
              <a:t>    decline of savings and increase of capital demand </a:t>
            </a:r>
          </a:p>
          <a:p>
            <a:pPr marL="285750">
              <a:spcBef>
                <a:spcPct val="0"/>
              </a:spcBef>
              <a:spcAft>
                <a:spcPts val="600"/>
              </a:spcAft>
              <a:defRPr/>
            </a:pPr>
            <a:endParaRPr lang="en-US" altLang="cs-CZ" sz="1900" dirty="0"/>
          </a:p>
          <a:p>
            <a:pPr marL="285750">
              <a:spcBef>
                <a:spcPct val="0"/>
              </a:spcBef>
              <a:spcAft>
                <a:spcPts val="600"/>
              </a:spcAft>
              <a:defRPr/>
            </a:pPr>
            <a:r>
              <a:rPr lang="en-US" altLang="cs-CZ" sz="1900" b="1" dirty="0"/>
              <a:t>Savings shortage </a:t>
            </a:r>
            <a:r>
              <a:rPr lang="en-US" altLang="cs-CZ" sz="1900" b="1" dirty="0">
                <a:sym typeface="Wingdings" panose="05000000000000000000" pitchFamily="2" charset="2"/>
              </a:rPr>
              <a:t></a:t>
            </a:r>
            <a:r>
              <a:rPr lang="en-US" altLang="cs-CZ" sz="1900" dirty="0"/>
              <a:t> increase of interest rate  </a:t>
            </a:r>
            <a:r>
              <a:rPr lang="en-US" altLang="cs-CZ" sz="1900" dirty="0">
                <a:sym typeface="Wingdings" panose="05000000000000000000" pitchFamily="2" charset="2"/>
              </a:rPr>
              <a:t></a:t>
            </a:r>
            <a:r>
              <a:rPr lang="en-US" altLang="cs-CZ" sz="1900" dirty="0"/>
              <a:t>    increase of savings and increase of capital demand </a:t>
            </a:r>
          </a:p>
          <a:p>
            <a:pPr marL="0">
              <a:spcBef>
                <a:spcPct val="0"/>
              </a:spcBef>
              <a:spcAft>
                <a:spcPts val="600"/>
              </a:spcAft>
              <a:defRPr/>
            </a:pPr>
            <a:endParaRPr lang="en-US" altLang="cs-CZ" sz="1900" dirty="0"/>
          </a:p>
        </p:txBody>
      </p:sp>
    </p:spTree>
    <p:extLst>
      <p:ext uri="{BB962C8B-B14F-4D97-AF65-F5344CB8AC3E}">
        <p14:creationId xmlns:p14="http://schemas.microsoft.com/office/powerpoint/2010/main" val="70051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C39BEAF8-A3CC-9FD8-CCAF-659A52AFA15B}"/>
              </a:ext>
            </a:extLst>
          </p:cNvPr>
          <p:cNvPicPr>
            <a:picLocks noChangeAspect="1"/>
          </p:cNvPicPr>
          <p:nvPr/>
        </p:nvPicPr>
        <p:blipFill rotWithShape="1">
          <a:blip r:embed="rId2"/>
          <a:srcRect l="28671" r="28670"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246CE921-6B0E-3B14-E407-41E1470114B7}"/>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Capital Returns</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EC142261-EF86-4221-CD50-A5A564256032}"/>
                  </a:ext>
                </a:extLst>
              </p:cNvPr>
              <p:cNvSpPr>
                <a:spLocks noGrp="1"/>
              </p:cNvSpPr>
              <p:nvPr>
                <p:ph sz="half" idx="1"/>
              </p:nvPr>
            </p:nvSpPr>
            <p:spPr>
              <a:xfrm>
                <a:off x="5293360" y="1868486"/>
                <a:ext cx="6255172" cy="4816793"/>
              </a:xfrm>
            </p:spPr>
            <p:txBody>
              <a:bodyPr vert="horz" lIns="91440" tIns="45720" rIns="91440" bIns="45720" rtlCol="0">
                <a:normAutofit lnSpcReduction="10000"/>
              </a:bodyPr>
              <a:lstStyle/>
              <a:p>
                <a:pPr marL="285750">
                  <a:spcBef>
                    <a:spcPct val="0"/>
                  </a:spcBef>
                  <a:defRPr/>
                </a:pPr>
                <a:r>
                  <a:rPr lang="en-US" altLang="cs-CZ" sz="2200" dirty="0"/>
                  <a:t>In deciding whether to invest at all, or where is best to invest, firms need some measure of capital return.</a:t>
                </a:r>
              </a:p>
              <a:p>
                <a:pPr marL="285750">
                  <a:spcBef>
                    <a:spcPct val="0"/>
                  </a:spcBef>
                  <a:defRPr/>
                </a:pPr>
                <a:endParaRPr lang="en-US" altLang="cs-CZ" sz="2200" dirty="0"/>
              </a:p>
              <a:p>
                <a:pPr marL="285750">
                  <a:spcBef>
                    <a:spcPct val="0"/>
                  </a:spcBef>
                  <a:defRPr/>
                </a:pPr>
                <a:r>
                  <a:rPr lang="en-US" altLang="cs-CZ" sz="2200" b="1" dirty="0"/>
                  <a:t>Rate of capital return </a:t>
                </a:r>
                <a:r>
                  <a:rPr lang="en-US" altLang="cs-CZ" sz="2200" dirty="0"/>
                  <a:t>- shows the net return in monetary units per one year of each money unit of invested capital (% per year)</a:t>
                </a:r>
              </a:p>
              <a:p>
                <a:pPr marL="285750">
                  <a:spcBef>
                    <a:spcPct val="0"/>
                  </a:spcBef>
                  <a:defRPr/>
                </a:pPr>
                <a:endParaRPr lang="en-US" altLang="cs-CZ" sz="2200" dirty="0"/>
              </a:p>
              <a:p>
                <a:pPr marL="285750">
                  <a:spcBef>
                    <a:spcPct val="0"/>
                  </a:spcBef>
                  <a:defRPr/>
                </a:pPr>
                <a:r>
                  <a:rPr lang="en-US" altLang="cs-CZ" sz="2200" dirty="0"/>
                  <a:t>The estimation of the potential return rates from the investment </a:t>
                </a:r>
                <a:r>
                  <a:rPr lang="en-US" altLang="cs-CZ" sz="2200" dirty="0" err="1"/>
                  <a:t>projec</a:t>
                </a:r>
                <a:r>
                  <a:rPr lang="cs-CZ" altLang="cs-CZ" sz="2200" dirty="0"/>
                  <a:t>t:</a:t>
                </a:r>
              </a:p>
              <a:p>
                <a:pPr marL="285750">
                  <a:spcBef>
                    <a:spcPct val="0"/>
                  </a:spcBef>
                  <a:defRPr/>
                </a:pPr>
                <a:endParaRPr lang="cs-CZ" altLang="cs-CZ" sz="2200" dirty="0"/>
              </a:p>
              <a:p>
                <a:pPr marL="57150" indent="0">
                  <a:spcBef>
                    <a:spcPct val="0"/>
                  </a:spcBef>
                  <a:buNone/>
                  <a:defRPr/>
                </a:pPr>
                <a:r>
                  <a:rPr lang="cs-CZ" sz="2200" i="1" dirty="0" err="1"/>
                  <a:t>If</a:t>
                </a:r>
                <a:r>
                  <a:rPr lang="cs-CZ" sz="2200" i="1" dirty="0"/>
                  <a:t> a </a:t>
                </a:r>
                <a:r>
                  <a:rPr lang="cs-CZ" sz="2200" i="1" dirty="0" err="1"/>
                  <a:t>firm</a:t>
                </a:r>
                <a:r>
                  <a:rPr lang="cs-CZ" sz="2200" i="1" dirty="0"/>
                  <a:t> </a:t>
                </a:r>
                <a:r>
                  <a:rPr lang="cs-CZ" sz="2200" i="1" dirty="0" err="1"/>
                  <a:t>receives</a:t>
                </a:r>
                <a:r>
                  <a:rPr lang="cs-CZ" sz="2200" i="1" dirty="0"/>
                  <a:t> </a:t>
                </a:r>
                <a:r>
                  <a:rPr lang="cs-CZ" sz="2200" i="1" dirty="0" err="1"/>
                  <a:t>additional</a:t>
                </a:r>
                <a:r>
                  <a:rPr lang="cs-CZ" sz="2200" i="1" dirty="0"/>
                  <a:t> </a:t>
                </a:r>
                <a:r>
                  <a:rPr lang="cs-CZ" sz="2200" i="1" dirty="0" err="1"/>
                  <a:t>revenue</a:t>
                </a:r>
                <a:r>
                  <a:rPr lang="cs-CZ" sz="2200" i="1" dirty="0"/>
                  <a:t> </a:t>
                </a:r>
                <a:r>
                  <a:rPr lang="cs-CZ" sz="2200" i="1" dirty="0" err="1"/>
                  <a:t>of</a:t>
                </a:r>
                <a:r>
                  <a:rPr lang="cs-CZ" sz="2200" i="1" dirty="0"/>
                  <a:t> 110 USD by </a:t>
                </a:r>
                <a:r>
                  <a:rPr lang="cs-CZ" sz="2200" i="1" dirty="0" err="1"/>
                  <a:t>purchasing</a:t>
                </a:r>
                <a:r>
                  <a:rPr lang="cs-CZ" sz="2200" i="1" dirty="0"/>
                  <a:t> </a:t>
                </a:r>
                <a:r>
                  <a:rPr lang="cs-CZ" sz="2200" i="1" dirty="0" err="1"/>
                  <a:t>machine</a:t>
                </a:r>
                <a:r>
                  <a:rPr lang="cs-CZ" sz="2200" i="1" dirty="0"/>
                  <a:t> </a:t>
                </a:r>
                <a:r>
                  <a:rPr lang="cs-CZ" sz="2200" i="1" dirty="0" err="1"/>
                  <a:t>for</a:t>
                </a:r>
                <a:r>
                  <a:rPr lang="cs-CZ" sz="2200" i="1" dirty="0"/>
                  <a:t> 100 USD, </a:t>
                </a:r>
                <a:r>
                  <a:rPr lang="cs-CZ" sz="2200" i="1" dirty="0" err="1"/>
                  <a:t>it</a:t>
                </a:r>
                <a:r>
                  <a:rPr lang="cs-CZ" sz="2200" i="1" dirty="0"/>
                  <a:t> </a:t>
                </a:r>
                <a:r>
                  <a:rPr lang="cs-CZ" sz="2200" i="1" dirty="0" err="1"/>
                  <a:t>will</a:t>
                </a:r>
                <a:r>
                  <a:rPr lang="cs-CZ" sz="2200" i="1" dirty="0"/>
                  <a:t> </a:t>
                </a:r>
                <a:r>
                  <a:rPr lang="cs-CZ" sz="2200" i="1" dirty="0" err="1"/>
                  <a:t>realize</a:t>
                </a:r>
                <a:r>
                  <a:rPr lang="cs-CZ" sz="2200" i="1" dirty="0"/>
                  <a:t> 10% return on </a:t>
                </a:r>
                <a:r>
                  <a:rPr lang="cs-CZ" sz="2200" i="1" dirty="0" err="1"/>
                  <a:t>investment</a:t>
                </a:r>
                <a:r>
                  <a:rPr lang="cs-CZ" sz="2200" i="1" dirty="0"/>
                  <a:t>.</a:t>
                </a:r>
              </a:p>
              <a:p>
                <a:pPr marL="57150" indent="0">
                  <a:spcBef>
                    <a:spcPct val="0"/>
                  </a:spcBef>
                  <a:buNone/>
                  <a:defRPr/>
                </a:pPr>
                <a14:m>
                  <m:oMathPara xmlns:m="http://schemas.openxmlformats.org/officeDocument/2006/math">
                    <m:oMathParaPr>
                      <m:jc m:val="centerGroup"/>
                    </m:oMathParaPr>
                    <m:oMath xmlns:m="http://schemas.openxmlformats.org/officeDocument/2006/math">
                      <m:f>
                        <m:fPr>
                          <m:ctrlPr>
                            <a:rPr lang="cs-CZ" sz="2200" i="1" smtClean="0">
                              <a:latin typeface="Cambria Math" panose="02040503050406030204" pitchFamily="18" charset="0"/>
                            </a:rPr>
                          </m:ctrlPr>
                        </m:fPr>
                        <m:num>
                          <m:r>
                            <a:rPr lang="cs-CZ" sz="2200" b="0" i="1" smtClean="0">
                              <a:latin typeface="Cambria Math" panose="02040503050406030204" pitchFamily="18" charset="0"/>
                            </a:rPr>
                            <m:t>𝑎𝑛𝑛𝑢𝑎𝑙</m:t>
                          </m:r>
                          <m:r>
                            <a:rPr lang="cs-CZ" sz="2200" b="0" i="1" smtClean="0">
                              <a:latin typeface="Cambria Math" panose="02040503050406030204" pitchFamily="18" charset="0"/>
                            </a:rPr>
                            <m:t> </m:t>
                          </m:r>
                          <m:r>
                            <a:rPr lang="cs-CZ" sz="2200" b="0" i="1" smtClean="0">
                              <a:latin typeface="Cambria Math" panose="02040503050406030204" pitchFamily="18" charset="0"/>
                            </a:rPr>
                            <m:t>𝑛𝑒𝑡</m:t>
                          </m:r>
                          <m:r>
                            <a:rPr lang="cs-CZ" sz="2200" b="0" i="1" smtClean="0">
                              <a:latin typeface="Cambria Math" panose="02040503050406030204" pitchFamily="18" charset="0"/>
                            </a:rPr>
                            <m:t> </m:t>
                          </m:r>
                          <m:r>
                            <a:rPr lang="cs-CZ" sz="2200" b="0" i="1" smtClean="0">
                              <a:latin typeface="Cambria Math" panose="02040503050406030204" pitchFamily="18" charset="0"/>
                            </a:rPr>
                            <m:t>𝑟𝑒𝑡𝑢𝑟𝑛𝑠</m:t>
                          </m:r>
                        </m:num>
                        <m:den>
                          <m:r>
                            <a:rPr lang="cs-CZ" sz="2200" b="0" i="1" smtClean="0">
                              <a:latin typeface="Cambria Math" panose="02040503050406030204" pitchFamily="18" charset="0"/>
                            </a:rPr>
                            <m:t>𝑐𝑎𝑙𝑐𝑢𝑙𝑎𝑡𝑒𝑑</m:t>
                          </m:r>
                          <m:r>
                            <a:rPr lang="cs-CZ" sz="2200" b="0" i="1" smtClean="0">
                              <a:latin typeface="Cambria Math" panose="02040503050406030204" pitchFamily="18" charset="0"/>
                            </a:rPr>
                            <m:t> </m:t>
                          </m:r>
                          <m:r>
                            <a:rPr lang="cs-CZ" sz="2200" b="0" i="1" smtClean="0">
                              <a:latin typeface="Cambria Math" panose="02040503050406030204" pitchFamily="18" charset="0"/>
                            </a:rPr>
                            <m:t>𝑐𝑜𝑠𝑡𝑠</m:t>
                          </m:r>
                        </m:den>
                      </m:f>
                    </m:oMath>
                  </m:oMathPara>
                </a14:m>
                <a:endParaRPr lang="cs-CZ" sz="2200" i="1" dirty="0"/>
              </a:p>
              <a:p>
                <a:pPr marL="57150" indent="0">
                  <a:spcBef>
                    <a:spcPct val="0"/>
                  </a:spcBef>
                  <a:buNone/>
                  <a:defRPr/>
                </a:pPr>
                <a:endParaRPr lang="en-US" sz="2200" dirty="0"/>
              </a:p>
            </p:txBody>
          </p:sp>
        </mc:Choice>
        <mc:Fallback xmlns="">
          <p:sp>
            <p:nvSpPr>
              <p:cNvPr id="3" name="Zástupný obsah 2">
                <a:extLst>
                  <a:ext uri="{FF2B5EF4-FFF2-40B4-BE49-F238E27FC236}">
                    <a16:creationId xmlns:a16="http://schemas.microsoft.com/office/drawing/2014/main" id="{EC142261-EF86-4221-CD50-A5A564256032}"/>
                  </a:ext>
                </a:extLst>
              </p:cNvPr>
              <p:cNvSpPr>
                <a:spLocks noGrp="1" noRot="1" noChangeAspect="1" noMove="1" noResize="1" noEditPoints="1" noAdjustHandles="1" noChangeArrowheads="1" noChangeShapeType="1" noTextEdit="1"/>
              </p:cNvSpPr>
              <p:nvPr>
                <p:ph sz="half" idx="1"/>
              </p:nvPr>
            </p:nvSpPr>
            <p:spPr>
              <a:xfrm>
                <a:off x="5293360" y="1868486"/>
                <a:ext cx="6255172" cy="4816793"/>
              </a:xfrm>
              <a:blipFill>
                <a:blip r:embed="rId3"/>
                <a:stretch>
                  <a:fillRect l="-390" t="-2152" r="-2144"/>
                </a:stretch>
              </a:blipFill>
            </p:spPr>
            <p:txBody>
              <a:bodyPr/>
              <a:lstStyle/>
              <a:p>
                <a:r>
                  <a:rPr lang="cs-CZ">
                    <a:noFill/>
                  </a:rPr>
                  <a:t> </a:t>
                </a:r>
              </a:p>
            </p:txBody>
          </p:sp>
        </mc:Fallback>
      </mc:AlternateContent>
    </p:spTree>
    <p:extLst>
      <p:ext uri="{BB962C8B-B14F-4D97-AF65-F5344CB8AC3E}">
        <p14:creationId xmlns:p14="http://schemas.microsoft.com/office/powerpoint/2010/main" val="227199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8FA8FC-CBBE-86A5-4A00-18225CA97E4D}"/>
              </a:ext>
            </a:extLst>
          </p:cNvPr>
          <p:cNvSpPr>
            <a:spLocks noGrp="1"/>
          </p:cNvSpPr>
          <p:nvPr>
            <p:ph type="title"/>
          </p:nvPr>
        </p:nvSpPr>
        <p:spPr>
          <a:xfrm>
            <a:off x="876692" y="-650529"/>
            <a:ext cx="4355265" cy="1616203"/>
          </a:xfrm>
        </p:spPr>
        <p:txBody>
          <a:bodyPr vert="horz" lIns="91440" tIns="45720" rIns="91440" bIns="45720" rtlCol="0" anchor="b">
            <a:normAutofit/>
          </a:bodyPr>
          <a:lstStyle/>
          <a:p>
            <a:r>
              <a:rPr lang="en-US" sz="3200" dirty="0"/>
              <a:t>Time-Value of Money</a:t>
            </a:r>
          </a:p>
        </p:txBody>
      </p:sp>
      <p:sp>
        <p:nvSpPr>
          <p:cNvPr id="3" name="Zástupný obsah 2">
            <a:extLst>
              <a:ext uri="{FF2B5EF4-FFF2-40B4-BE49-F238E27FC236}">
                <a16:creationId xmlns:a16="http://schemas.microsoft.com/office/drawing/2014/main" id="{67132AF5-B9BD-0E18-E29D-8A32DB355DC8}"/>
              </a:ext>
            </a:extLst>
          </p:cNvPr>
          <p:cNvSpPr>
            <a:spLocks noGrp="1"/>
          </p:cNvSpPr>
          <p:nvPr>
            <p:ph sz="half" idx="1"/>
          </p:nvPr>
        </p:nvSpPr>
        <p:spPr>
          <a:xfrm>
            <a:off x="518160" y="1148080"/>
            <a:ext cx="5303520" cy="5354320"/>
          </a:xfrm>
        </p:spPr>
        <p:txBody>
          <a:bodyPr vert="horz" lIns="91440" tIns="45720" rIns="91440" bIns="45720" rtlCol="0" anchor="t">
            <a:normAutofit/>
          </a:bodyPr>
          <a:lstStyle/>
          <a:p>
            <a:endParaRPr lang="cs-CZ" sz="2000" dirty="0"/>
          </a:p>
          <a:p>
            <a:endParaRPr lang="cs-CZ" sz="2000" dirty="0"/>
          </a:p>
          <a:p>
            <a:endParaRPr lang="cs-CZ" sz="2000" dirty="0"/>
          </a:p>
          <a:p>
            <a:endParaRPr lang="cs-CZ" sz="2000" dirty="0"/>
          </a:p>
          <a:p>
            <a:endParaRPr lang="cs-CZ" sz="2000" dirty="0"/>
          </a:p>
          <a:p>
            <a:endParaRPr lang="cs-CZ" sz="2000" dirty="0"/>
          </a:p>
          <a:p>
            <a:endParaRPr lang="cs-CZ" sz="2000" dirty="0"/>
          </a:p>
          <a:p>
            <a:pPr marL="0" indent="0">
              <a:buNone/>
            </a:pPr>
            <a:r>
              <a:rPr lang="cs-CZ" sz="2000" dirty="0" err="1"/>
              <a:t>This</a:t>
            </a:r>
            <a:r>
              <a:rPr lang="cs-CZ" sz="2000" dirty="0"/>
              <a:t> </a:t>
            </a:r>
            <a:r>
              <a:rPr lang="cs-CZ" sz="2000" dirty="0" err="1"/>
              <a:t>implies</a:t>
            </a:r>
            <a:r>
              <a:rPr lang="cs-CZ" sz="2000" dirty="0"/>
              <a:t>:</a:t>
            </a:r>
          </a:p>
          <a:p>
            <a:pPr marL="0" indent="0">
              <a:buNone/>
            </a:pPr>
            <a:r>
              <a:rPr lang="cs-CZ" sz="2000" dirty="0"/>
              <a:t>- A </a:t>
            </a:r>
            <a:r>
              <a:rPr lang="cs-CZ" sz="2000" dirty="0" err="1"/>
              <a:t>given</a:t>
            </a:r>
            <a:r>
              <a:rPr lang="cs-CZ" sz="2000" dirty="0"/>
              <a:t> </a:t>
            </a:r>
            <a:r>
              <a:rPr lang="cs-CZ" sz="2000" dirty="0" err="1"/>
              <a:t>amount</a:t>
            </a:r>
            <a:r>
              <a:rPr lang="cs-CZ" sz="2000" dirty="0"/>
              <a:t> </a:t>
            </a:r>
            <a:r>
              <a:rPr lang="cs-CZ" sz="2000" dirty="0" err="1"/>
              <a:t>of</a:t>
            </a:r>
            <a:r>
              <a:rPr lang="cs-CZ" sz="2000" dirty="0"/>
              <a:t> </a:t>
            </a:r>
            <a:r>
              <a:rPr lang="cs-CZ" sz="2000" dirty="0" err="1"/>
              <a:t>money</a:t>
            </a:r>
            <a:r>
              <a:rPr lang="cs-CZ" sz="2000" dirty="0"/>
              <a:t> </a:t>
            </a:r>
            <a:r>
              <a:rPr lang="cs-CZ" sz="2000" dirty="0" err="1"/>
              <a:t>today</a:t>
            </a:r>
            <a:r>
              <a:rPr lang="cs-CZ" sz="2000" dirty="0"/>
              <a:t> </a:t>
            </a:r>
            <a:r>
              <a:rPr lang="cs-CZ" sz="2000" dirty="0" err="1"/>
              <a:t>can</a:t>
            </a:r>
            <a:r>
              <a:rPr lang="cs-CZ" sz="2000" dirty="0"/>
              <a:t> </a:t>
            </a:r>
            <a:r>
              <a:rPr lang="cs-CZ" sz="2000" dirty="0" err="1"/>
              <a:t>be</a:t>
            </a:r>
            <a:r>
              <a:rPr lang="cs-CZ" sz="2000" dirty="0"/>
              <a:t> </a:t>
            </a:r>
            <a:r>
              <a:rPr lang="cs-CZ" sz="2000" dirty="0" err="1"/>
              <a:t>expressed</a:t>
            </a:r>
            <a:r>
              <a:rPr lang="cs-CZ" sz="2000" dirty="0"/>
              <a:t> as </a:t>
            </a:r>
            <a:r>
              <a:rPr lang="cs-CZ" sz="2000" dirty="0" err="1"/>
              <a:t>an</a:t>
            </a:r>
            <a:r>
              <a:rPr lang="cs-CZ" sz="2000" dirty="0"/>
              <a:t> </a:t>
            </a:r>
            <a:r>
              <a:rPr lang="cs-CZ" sz="2000" dirty="0" err="1"/>
              <a:t>equivalent</a:t>
            </a:r>
            <a:r>
              <a:rPr lang="cs-CZ" sz="2000" dirty="0"/>
              <a:t> to a </a:t>
            </a:r>
            <a:r>
              <a:rPr lang="cs-CZ" sz="2000" dirty="0" err="1"/>
              <a:t>larger</a:t>
            </a:r>
            <a:r>
              <a:rPr lang="cs-CZ" sz="2000" dirty="0"/>
              <a:t> </a:t>
            </a:r>
            <a:r>
              <a:rPr lang="cs-CZ" sz="2000" dirty="0" err="1"/>
              <a:t>amount</a:t>
            </a:r>
            <a:r>
              <a:rPr lang="cs-CZ" sz="2000" dirty="0"/>
              <a:t> </a:t>
            </a:r>
            <a:r>
              <a:rPr lang="cs-CZ" sz="2000" dirty="0" err="1"/>
              <a:t>of</a:t>
            </a:r>
            <a:r>
              <a:rPr lang="cs-CZ" sz="2000" dirty="0"/>
              <a:t> </a:t>
            </a:r>
            <a:r>
              <a:rPr lang="cs-CZ" sz="2000" dirty="0" err="1"/>
              <a:t>money</a:t>
            </a:r>
            <a:r>
              <a:rPr lang="cs-CZ" sz="2000" dirty="0"/>
              <a:t> in </a:t>
            </a:r>
            <a:r>
              <a:rPr lang="cs-CZ" sz="2000" dirty="0" err="1"/>
              <a:t>the</a:t>
            </a:r>
            <a:r>
              <a:rPr lang="cs-CZ" sz="2000" dirty="0"/>
              <a:t> </a:t>
            </a:r>
            <a:r>
              <a:rPr lang="cs-CZ" sz="2000" dirty="0" err="1"/>
              <a:t>future</a:t>
            </a:r>
            <a:r>
              <a:rPr lang="cs-CZ" sz="2000" dirty="0"/>
              <a:t> (</a:t>
            </a:r>
            <a:r>
              <a:rPr lang="cs-CZ" sz="2000" dirty="0" err="1"/>
              <a:t>future</a:t>
            </a:r>
            <a:r>
              <a:rPr lang="cs-CZ" sz="2000" dirty="0"/>
              <a:t> </a:t>
            </a:r>
            <a:r>
              <a:rPr lang="cs-CZ" sz="2000" dirty="0" err="1"/>
              <a:t>value</a:t>
            </a:r>
            <a:r>
              <a:rPr lang="cs-CZ" sz="2000" dirty="0"/>
              <a:t>).</a:t>
            </a:r>
          </a:p>
          <a:p>
            <a:pPr marL="0" indent="0">
              <a:buNone/>
            </a:pPr>
            <a:r>
              <a:rPr lang="cs-CZ" sz="2000" dirty="0"/>
              <a:t>- A </a:t>
            </a:r>
            <a:r>
              <a:rPr lang="cs-CZ" sz="2000" dirty="0" err="1"/>
              <a:t>given</a:t>
            </a:r>
            <a:r>
              <a:rPr lang="cs-CZ" sz="2000" dirty="0"/>
              <a:t> </a:t>
            </a:r>
            <a:r>
              <a:rPr lang="cs-CZ" sz="2000" dirty="0" err="1"/>
              <a:t>amount</a:t>
            </a:r>
            <a:r>
              <a:rPr lang="cs-CZ" sz="2000" dirty="0"/>
              <a:t> </a:t>
            </a:r>
            <a:r>
              <a:rPr lang="cs-CZ" sz="2000" dirty="0" err="1"/>
              <a:t>of</a:t>
            </a:r>
            <a:r>
              <a:rPr lang="cs-CZ" sz="2000" dirty="0"/>
              <a:t> </a:t>
            </a:r>
            <a:r>
              <a:rPr lang="cs-CZ" sz="2000" dirty="0" err="1"/>
              <a:t>money</a:t>
            </a:r>
            <a:r>
              <a:rPr lang="cs-CZ" sz="2000" dirty="0"/>
              <a:t> in </a:t>
            </a:r>
            <a:r>
              <a:rPr lang="cs-CZ" sz="2000" dirty="0" err="1"/>
              <a:t>the</a:t>
            </a:r>
            <a:r>
              <a:rPr lang="cs-CZ" sz="2000" dirty="0"/>
              <a:t> </a:t>
            </a:r>
            <a:r>
              <a:rPr lang="cs-CZ" sz="2000" dirty="0" err="1"/>
              <a:t>future</a:t>
            </a:r>
            <a:r>
              <a:rPr lang="cs-CZ" sz="2000" dirty="0"/>
              <a:t> </a:t>
            </a:r>
            <a:r>
              <a:rPr lang="cs-CZ" sz="2000" dirty="0" err="1"/>
              <a:t>can</a:t>
            </a:r>
            <a:r>
              <a:rPr lang="cs-CZ" sz="2000" dirty="0"/>
              <a:t> </a:t>
            </a:r>
            <a:r>
              <a:rPr lang="cs-CZ" sz="2000" dirty="0" err="1"/>
              <a:t>be</a:t>
            </a:r>
            <a:r>
              <a:rPr lang="cs-CZ" sz="2000" dirty="0"/>
              <a:t> </a:t>
            </a:r>
            <a:r>
              <a:rPr lang="cs-CZ" sz="2000" dirty="0" err="1"/>
              <a:t>expressed</a:t>
            </a:r>
            <a:r>
              <a:rPr lang="cs-CZ" sz="2000" dirty="0"/>
              <a:t> as </a:t>
            </a:r>
            <a:r>
              <a:rPr lang="cs-CZ" sz="2000" dirty="0" err="1"/>
              <a:t>an</a:t>
            </a:r>
            <a:r>
              <a:rPr lang="cs-CZ" sz="2000" dirty="0"/>
              <a:t> </a:t>
            </a:r>
            <a:r>
              <a:rPr lang="cs-CZ" sz="2000" dirty="0" err="1"/>
              <a:t>equivalent</a:t>
            </a:r>
            <a:r>
              <a:rPr lang="cs-CZ" sz="2000" dirty="0"/>
              <a:t> to a </a:t>
            </a:r>
            <a:r>
              <a:rPr lang="cs-CZ" sz="2000" dirty="0" err="1"/>
              <a:t>smaller</a:t>
            </a:r>
            <a:r>
              <a:rPr lang="cs-CZ" sz="2000" dirty="0"/>
              <a:t> </a:t>
            </a:r>
            <a:r>
              <a:rPr lang="cs-CZ" sz="2000" dirty="0" err="1"/>
              <a:t>amount</a:t>
            </a:r>
            <a:r>
              <a:rPr lang="cs-CZ" sz="2000" dirty="0"/>
              <a:t> </a:t>
            </a:r>
            <a:r>
              <a:rPr lang="cs-CZ" sz="2000" dirty="0" err="1"/>
              <a:t>of</a:t>
            </a:r>
            <a:r>
              <a:rPr lang="cs-CZ" sz="2000" dirty="0"/>
              <a:t> </a:t>
            </a:r>
            <a:r>
              <a:rPr lang="cs-CZ" sz="2000" dirty="0" err="1"/>
              <a:t>money</a:t>
            </a:r>
            <a:r>
              <a:rPr lang="cs-CZ" sz="2000" dirty="0"/>
              <a:t> </a:t>
            </a:r>
            <a:r>
              <a:rPr lang="cs-CZ" sz="2000" dirty="0" err="1"/>
              <a:t>today</a:t>
            </a:r>
            <a:r>
              <a:rPr lang="cs-CZ" sz="2000" dirty="0"/>
              <a:t> (</a:t>
            </a:r>
            <a:r>
              <a:rPr lang="cs-CZ" sz="2000" dirty="0" err="1"/>
              <a:t>present</a:t>
            </a:r>
            <a:r>
              <a:rPr lang="cs-CZ" sz="2000" dirty="0"/>
              <a:t> </a:t>
            </a:r>
            <a:r>
              <a:rPr lang="cs-CZ" sz="2000" dirty="0" err="1"/>
              <a:t>value</a:t>
            </a:r>
            <a:r>
              <a:rPr lang="cs-CZ" sz="2000" dirty="0"/>
              <a:t>).</a:t>
            </a:r>
          </a:p>
          <a:p>
            <a:pPr marL="0" indent="0">
              <a:buNone/>
            </a:pPr>
            <a:endParaRPr lang="cs-CZ" sz="2000" dirty="0"/>
          </a:p>
          <a:p>
            <a:pPr marL="0" indent="0">
              <a:buNone/>
            </a:pPr>
            <a:endParaRPr lang="en-US" sz="2000" dirty="0"/>
          </a:p>
        </p:txBody>
      </p:sp>
      <p:pic>
        <p:nvPicPr>
          <p:cNvPr id="5" name="Picture 4" descr="Obsah obrázku mince, kupa&#10;&#10;Popis byl vytvořen automaticky">
            <a:extLst>
              <a:ext uri="{FF2B5EF4-FFF2-40B4-BE49-F238E27FC236}">
                <a16:creationId xmlns:a16="http://schemas.microsoft.com/office/drawing/2014/main" id="{8AD2D14B-0965-3CEA-ED3B-BE1E1E589FA8}"/>
              </a:ext>
            </a:extLst>
          </p:cNvPr>
          <p:cNvPicPr>
            <a:picLocks noChangeAspect="1"/>
          </p:cNvPicPr>
          <p:nvPr/>
        </p:nvPicPr>
        <p:blipFill rotWithShape="1">
          <a:blip r:embed="rId2"/>
          <a:srcRect l="37437" r="12563"/>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TextovéPole 9">
            <a:extLst>
              <a:ext uri="{FF2B5EF4-FFF2-40B4-BE49-F238E27FC236}">
                <a16:creationId xmlns:a16="http://schemas.microsoft.com/office/drawing/2014/main" id="{067DAA0F-206D-731E-018F-701A23D523D9}"/>
              </a:ext>
            </a:extLst>
          </p:cNvPr>
          <p:cNvSpPr txBox="1"/>
          <p:nvPr/>
        </p:nvSpPr>
        <p:spPr>
          <a:xfrm>
            <a:off x="518159" y="1448939"/>
            <a:ext cx="10874009" cy="1200329"/>
          </a:xfrm>
          <a:prstGeom prst="rect">
            <a:avLst/>
          </a:prstGeom>
          <a:noFill/>
        </p:spPr>
        <p:txBody>
          <a:bodyPr wrap="square">
            <a:spAutoFit/>
          </a:bodyPr>
          <a:lstStyle/>
          <a:p>
            <a:r>
              <a:rPr lang="en-US" sz="1800" dirty="0"/>
              <a:t>Specific amount of money is more valuable the sooner it is obtained.</a:t>
            </a:r>
            <a:endParaRPr lang="cs-CZ" sz="1800" dirty="0"/>
          </a:p>
          <a:p>
            <a:endParaRPr lang="en-US" sz="1800" dirty="0"/>
          </a:p>
          <a:p>
            <a:r>
              <a:rPr lang="en-US" sz="1800" dirty="0"/>
              <a:t>Supp</a:t>
            </a:r>
            <a:r>
              <a:rPr lang="cs-CZ" sz="1800" dirty="0"/>
              <a:t>o</a:t>
            </a:r>
            <a:r>
              <a:rPr lang="en-US" sz="1800" dirty="0"/>
              <a:t>se you should choose between 1 000 CZK today and 1 000 CZK in a year.</a:t>
            </a:r>
            <a:endParaRPr lang="cs-CZ" sz="1800" dirty="0"/>
          </a:p>
          <a:p>
            <a:r>
              <a:rPr lang="cs-CZ" sz="1800" dirty="0" err="1"/>
              <a:t>If</a:t>
            </a:r>
            <a:r>
              <a:rPr lang="cs-CZ" sz="1800" dirty="0"/>
              <a:t> </a:t>
            </a:r>
            <a:r>
              <a:rPr lang="cs-CZ" sz="1800" dirty="0" err="1"/>
              <a:t>you</a:t>
            </a:r>
            <a:r>
              <a:rPr lang="cs-CZ" sz="1800" dirty="0"/>
              <a:t> </a:t>
            </a:r>
            <a:r>
              <a:rPr lang="cs-CZ" sz="1800" dirty="0" err="1"/>
              <a:t>receive</a:t>
            </a:r>
            <a:r>
              <a:rPr lang="cs-CZ" sz="1800" dirty="0"/>
              <a:t> 1 000 CZK </a:t>
            </a:r>
            <a:r>
              <a:rPr lang="cs-CZ" sz="1800" dirty="0" err="1"/>
              <a:t>today</a:t>
            </a:r>
            <a:r>
              <a:rPr lang="cs-CZ" sz="1800" dirty="0"/>
              <a:t> </a:t>
            </a:r>
            <a:r>
              <a:rPr lang="cs-CZ" sz="1800" dirty="0" err="1"/>
              <a:t>you</a:t>
            </a:r>
            <a:r>
              <a:rPr lang="cs-CZ" sz="1800" dirty="0"/>
              <a:t> </a:t>
            </a:r>
            <a:r>
              <a:rPr lang="cs-CZ" sz="1800" dirty="0" err="1"/>
              <a:t>may</a:t>
            </a:r>
            <a:r>
              <a:rPr lang="cs-CZ" sz="1800" dirty="0"/>
              <a:t> </a:t>
            </a:r>
            <a:r>
              <a:rPr lang="cs-CZ" sz="1800" dirty="0" err="1"/>
              <a:t>invest</a:t>
            </a:r>
            <a:r>
              <a:rPr lang="cs-CZ" sz="1800" dirty="0"/>
              <a:t> </a:t>
            </a:r>
            <a:r>
              <a:rPr lang="cs-CZ" sz="1800" dirty="0" err="1"/>
              <a:t>it</a:t>
            </a:r>
            <a:r>
              <a:rPr lang="cs-CZ" sz="1800" dirty="0"/>
              <a:t> </a:t>
            </a:r>
            <a:r>
              <a:rPr lang="cs-CZ" sz="1800" dirty="0" err="1"/>
              <a:t>at</a:t>
            </a:r>
            <a:r>
              <a:rPr lang="cs-CZ" sz="1800" dirty="0"/>
              <a:t> </a:t>
            </a:r>
            <a:r>
              <a:rPr lang="cs-CZ" sz="1800" dirty="0" err="1"/>
              <a:t>certain</a:t>
            </a:r>
            <a:r>
              <a:rPr lang="cs-CZ" sz="1800" dirty="0"/>
              <a:t> </a:t>
            </a:r>
            <a:r>
              <a:rPr lang="cs-CZ" sz="1800" dirty="0" err="1"/>
              <a:t>interest</a:t>
            </a:r>
            <a:r>
              <a:rPr lang="cs-CZ" sz="1800" dirty="0"/>
              <a:t> and </a:t>
            </a:r>
            <a:r>
              <a:rPr lang="cs-CZ" sz="1800" dirty="0" err="1"/>
              <a:t>it</a:t>
            </a:r>
            <a:r>
              <a:rPr lang="cs-CZ" sz="1800" dirty="0"/>
              <a:t> </a:t>
            </a:r>
            <a:r>
              <a:rPr lang="cs-CZ" sz="1800" dirty="0" err="1"/>
              <a:t>grows</a:t>
            </a:r>
            <a:r>
              <a:rPr lang="cs-CZ" sz="1800" dirty="0"/>
              <a:t> </a:t>
            </a:r>
            <a:r>
              <a:rPr lang="cs-CZ" sz="1800" dirty="0" err="1"/>
              <a:t>into</a:t>
            </a:r>
            <a:r>
              <a:rPr lang="cs-CZ" sz="1800" dirty="0"/>
              <a:t> more </a:t>
            </a:r>
            <a:r>
              <a:rPr lang="cs-CZ" sz="1800" dirty="0" err="1"/>
              <a:t>than</a:t>
            </a:r>
            <a:r>
              <a:rPr lang="cs-CZ" sz="1800" dirty="0"/>
              <a:t> 1 000 CZK in a </a:t>
            </a:r>
            <a:r>
              <a:rPr lang="cs-CZ" sz="1800" dirty="0" err="1"/>
              <a:t>year</a:t>
            </a:r>
            <a:r>
              <a:rPr lang="cs-CZ" sz="1800" dirty="0"/>
              <a:t>.</a:t>
            </a:r>
          </a:p>
        </p:txBody>
      </p:sp>
    </p:spTree>
    <p:extLst>
      <p:ext uri="{BB962C8B-B14F-4D97-AF65-F5344CB8AC3E}">
        <p14:creationId xmlns:p14="http://schemas.microsoft.com/office/powerpoint/2010/main" val="289500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Graph">
            <a:extLst>
              <a:ext uri="{FF2B5EF4-FFF2-40B4-BE49-F238E27FC236}">
                <a16:creationId xmlns:a16="http://schemas.microsoft.com/office/drawing/2014/main" id="{FE57F0DA-3C92-6C2D-9A03-667746EC0E96}"/>
              </a:ext>
            </a:extLst>
          </p:cNvPr>
          <p:cNvPicPr>
            <a:picLocks noChangeAspect="1"/>
          </p:cNvPicPr>
          <p:nvPr/>
        </p:nvPicPr>
        <p:blipFill rotWithShape="1">
          <a:blip r:embed="rId2"/>
          <a:srcRect t="3981" b="6019"/>
          <a:stretch/>
        </p:blipFill>
        <p:spPr>
          <a:xfrm>
            <a:off x="1" y="1"/>
            <a:ext cx="12192000" cy="6857999"/>
          </a:xfrm>
          <a:prstGeom prst="rect">
            <a:avLst/>
          </a:prstGeom>
        </p:spPr>
      </p:pic>
      <p:sp useBgFill="1">
        <p:nvSpPr>
          <p:cNvPr id="19"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38690DE7-1352-AB35-DA85-6D3DD2F5B970}"/>
              </a:ext>
            </a:extLst>
          </p:cNvPr>
          <p:cNvSpPr>
            <a:spLocks noGrp="1"/>
          </p:cNvSpPr>
          <p:nvPr>
            <p:ph type="title"/>
          </p:nvPr>
        </p:nvSpPr>
        <p:spPr>
          <a:xfrm>
            <a:off x="822960" y="1071350"/>
            <a:ext cx="5191760" cy="1339382"/>
          </a:xfrm>
        </p:spPr>
        <p:txBody>
          <a:bodyPr vert="horz" lIns="91440" tIns="45720" rIns="91440" bIns="45720" rtlCol="0" anchor="ctr">
            <a:normAutofit/>
          </a:bodyPr>
          <a:lstStyle/>
          <a:p>
            <a:pPr algn="ctr"/>
            <a:r>
              <a:rPr lang="en-US" sz="3600" dirty="0"/>
              <a:t>Present and Future Value</a:t>
            </a:r>
          </a:p>
        </p:txBody>
      </p:sp>
      <p:sp>
        <p:nvSpPr>
          <p:cNvPr id="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1FF6BA3-3834-2558-E77C-B4A1738205D9}"/>
                  </a:ext>
                </a:extLst>
              </p:cNvPr>
              <p:cNvSpPr>
                <a:spLocks noGrp="1"/>
              </p:cNvSpPr>
              <p:nvPr>
                <p:ph sz="half" idx="1"/>
              </p:nvPr>
            </p:nvSpPr>
            <p:spPr>
              <a:xfrm>
                <a:off x="1189319" y="2410732"/>
                <a:ext cx="4458446" cy="3246265"/>
              </a:xfrm>
            </p:spPr>
            <p:txBody>
              <a:bodyPr vert="horz" lIns="91440" tIns="45720" rIns="91440" bIns="45720" rtlCol="0" anchor="ctr">
                <a:normAutofit lnSpcReduction="10000"/>
              </a:bodyPr>
              <a:lstStyle/>
              <a:p>
                <a:pPr marL="285750">
                  <a:spcBef>
                    <a:spcPct val="0"/>
                  </a:spcBef>
                  <a:spcAft>
                    <a:spcPts val="600"/>
                  </a:spcAft>
                  <a:defRPr/>
                </a:pPr>
                <a:r>
                  <a:rPr lang="en-US" altLang="cs-CZ" sz="1700" b="1" dirty="0"/>
                  <a:t>Present value PV </a:t>
                </a:r>
                <a:r>
                  <a:rPr lang="en-US" altLang="cs-CZ" sz="1700" dirty="0"/>
                  <a:t>– The current value of a future sum of investment</a:t>
                </a:r>
              </a:p>
              <a:p>
                <a:pPr marL="285750">
                  <a:spcBef>
                    <a:spcPct val="0"/>
                  </a:spcBef>
                  <a:spcAft>
                    <a:spcPts val="600"/>
                  </a:spcAft>
                  <a:defRPr/>
                </a:pPr>
                <a:endParaRPr lang="en-US" altLang="cs-CZ" sz="1700" dirty="0"/>
              </a:p>
              <a:p>
                <a:pPr marL="0" indent="0">
                  <a:spcBef>
                    <a:spcPct val="0"/>
                  </a:spcBef>
                  <a:spcAft>
                    <a:spcPts val="600"/>
                  </a:spcAft>
                  <a:buNone/>
                  <a:defRPr/>
                </a:pPr>
                <a14:m>
                  <m:oMathPara xmlns:m="http://schemas.openxmlformats.org/officeDocument/2006/math">
                    <m:oMathParaPr>
                      <m:jc m:val="centerGroup"/>
                    </m:oMathParaPr>
                    <m:oMath xmlns:m="http://schemas.openxmlformats.org/officeDocument/2006/math">
                      <m:r>
                        <a:rPr lang="en-US" altLang="cs-CZ" sz="1700" i="1">
                          <a:latin typeface="Cambria Math" panose="02040503050406030204" pitchFamily="18" charset="0"/>
                        </a:rPr>
                        <m:t>𝑃𝑉</m:t>
                      </m:r>
                      <m:r>
                        <a:rPr lang="en-US" altLang="cs-CZ" sz="1700" i="1">
                          <a:latin typeface="Cambria Math" panose="02040503050406030204" pitchFamily="18" charset="0"/>
                        </a:rPr>
                        <m:t>= </m:t>
                      </m:r>
                      <m:f>
                        <m:fPr>
                          <m:ctrlPr>
                            <a:rPr lang="en-US" altLang="cs-CZ" sz="1700" i="1">
                              <a:latin typeface="Cambria Math" panose="02040503050406030204" pitchFamily="18" charset="0"/>
                            </a:rPr>
                          </m:ctrlPr>
                        </m:fPr>
                        <m:num>
                          <m:r>
                            <a:rPr lang="en-US" altLang="cs-CZ" sz="1700" i="1">
                              <a:latin typeface="Cambria Math" panose="02040503050406030204" pitchFamily="18" charset="0"/>
                            </a:rPr>
                            <m:t>𝐹𝑉</m:t>
                          </m:r>
                        </m:num>
                        <m:den>
                          <m:sSup>
                            <m:sSupPr>
                              <m:ctrlPr>
                                <a:rPr lang="en-US" altLang="cs-CZ" sz="1700" i="1">
                                  <a:latin typeface="Cambria Math" panose="02040503050406030204" pitchFamily="18" charset="0"/>
                                </a:rPr>
                              </m:ctrlPr>
                            </m:sSupPr>
                            <m:e>
                              <m:r>
                                <a:rPr lang="en-US" altLang="cs-CZ" sz="1700" i="1">
                                  <a:latin typeface="Cambria Math" panose="02040503050406030204" pitchFamily="18" charset="0"/>
                                </a:rPr>
                                <m:t>(1+</m:t>
                              </m:r>
                              <m:r>
                                <a:rPr lang="en-US" altLang="cs-CZ" sz="1700" i="1">
                                  <a:latin typeface="Cambria Math" panose="02040503050406030204" pitchFamily="18" charset="0"/>
                                </a:rPr>
                                <m:t>𝑖</m:t>
                              </m:r>
                              <m:r>
                                <a:rPr lang="en-US" altLang="cs-CZ" sz="1700" i="1">
                                  <a:latin typeface="Cambria Math" panose="02040503050406030204" pitchFamily="18" charset="0"/>
                                </a:rPr>
                                <m:t>)</m:t>
                              </m:r>
                            </m:e>
                            <m:sup>
                              <m:r>
                                <a:rPr lang="en-US" altLang="cs-CZ" sz="1700" i="1">
                                  <a:latin typeface="Cambria Math" panose="02040503050406030204" pitchFamily="18" charset="0"/>
                                </a:rPr>
                                <m:t>𝑡</m:t>
                              </m:r>
                            </m:sup>
                          </m:sSup>
                        </m:den>
                      </m:f>
                    </m:oMath>
                  </m:oMathPara>
                </a14:m>
                <a:endParaRPr lang="en-US" altLang="cs-CZ" sz="1700" dirty="0"/>
              </a:p>
              <a:p>
                <a:pPr marL="285750">
                  <a:spcBef>
                    <a:spcPct val="0"/>
                  </a:spcBef>
                  <a:spcAft>
                    <a:spcPts val="600"/>
                  </a:spcAft>
                  <a:defRPr/>
                </a:pPr>
                <a:endParaRPr lang="en-US" altLang="cs-CZ" sz="1700" dirty="0"/>
              </a:p>
              <a:p>
                <a:pPr marL="285750">
                  <a:spcBef>
                    <a:spcPct val="0"/>
                  </a:spcBef>
                  <a:spcAft>
                    <a:spcPts val="600"/>
                  </a:spcAft>
                  <a:defRPr/>
                </a:pPr>
                <a:endParaRPr lang="en-US" altLang="cs-CZ" sz="1700" dirty="0"/>
              </a:p>
              <a:p>
                <a:pPr marL="285750">
                  <a:spcBef>
                    <a:spcPct val="0"/>
                  </a:spcBef>
                  <a:spcAft>
                    <a:spcPts val="600"/>
                  </a:spcAft>
                  <a:defRPr/>
                </a:pPr>
                <a:r>
                  <a:rPr lang="en-US" altLang="cs-CZ" sz="1700" b="1" dirty="0"/>
                  <a:t>Future value FV </a:t>
                </a:r>
                <a:r>
                  <a:rPr lang="en-US" altLang="cs-CZ" sz="1700" dirty="0"/>
                  <a:t>– the present value plus interest</a:t>
                </a:r>
              </a:p>
              <a:p>
                <a:pPr marL="285750">
                  <a:spcBef>
                    <a:spcPct val="0"/>
                  </a:spcBef>
                  <a:spcAft>
                    <a:spcPts val="600"/>
                  </a:spcAft>
                  <a:defRPr/>
                </a:pPr>
                <a:endParaRPr lang="en-US" altLang="cs-CZ" sz="1700" dirty="0"/>
              </a:p>
              <a:p>
                <a:pPr marL="0" indent="0">
                  <a:spcBef>
                    <a:spcPct val="0"/>
                  </a:spcBef>
                  <a:spcAft>
                    <a:spcPts val="600"/>
                  </a:spcAft>
                  <a:buNone/>
                  <a:defRPr/>
                </a:pPr>
                <a14:m>
                  <m:oMathPara xmlns:m="http://schemas.openxmlformats.org/officeDocument/2006/math">
                    <m:oMathParaPr>
                      <m:jc m:val="centerGroup"/>
                    </m:oMathParaPr>
                    <m:oMath xmlns:m="http://schemas.openxmlformats.org/officeDocument/2006/math">
                      <m:r>
                        <a:rPr lang="en-US" altLang="cs-CZ" sz="1700" i="1">
                          <a:latin typeface="Cambria Math" panose="02040503050406030204" pitchFamily="18" charset="0"/>
                        </a:rPr>
                        <m:t>𝐹𝑉</m:t>
                      </m:r>
                      <m:r>
                        <a:rPr lang="en-US" altLang="cs-CZ" sz="1700" i="1">
                          <a:latin typeface="Cambria Math" panose="02040503050406030204" pitchFamily="18" charset="0"/>
                        </a:rPr>
                        <m:t>=</m:t>
                      </m:r>
                      <m:r>
                        <a:rPr lang="en-US" altLang="cs-CZ" sz="1700" i="1">
                          <a:latin typeface="Cambria Math" panose="02040503050406030204" pitchFamily="18" charset="0"/>
                        </a:rPr>
                        <m:t>𝑃𝑉</m:t>
                      </m:r>
                      <m:r>
                        <a:rPr lang="en-US" altLang="cs-CZ" sz="1700" i="1">
                          <a:latin typeface="Cambria Math" panose="02040503050406030204" pitchFamily="18" charset="0"/>
                        </a:rPr>
                        <m:t> </m:t>
                      </m:r>
                      <m:r>
                        <a:rPr lang="en-US" altLang="cs-CZ" sz="1700" i="1">
                          <a:latin typeface="Cambria Math" panose="02040503050406030204" pitchFamily="18" charset="0"/>
                        </a:rPr>
                        <m:t>𝑥</m:t>
                      </m:r>
                      <m:r>
                        <a:rPr lang="en-US" altLang="cs-CZ" sz="1700" i="1">
                          <a:latin typeface="Cambria Math" panose="02040503050406030204" pitchFamily="18" charset="0"/>
                        </a:rPr>
                        <m:t> (</m:t>
                      </m:r>
                      <m:sSup>
                        <m:sSupPr>
                          <m:ctrlPr>
                            <a:rPr lang="en-US" altLang="cs-CZ" sz="1700" i="1">
                              <a:latin typeface="Cambria Math" panose="02040503050406030204" pitchFamily="18" charset="0"/>
                            </a:rPr>
                          </m:ctrlPr>
                        </m:sSupPr>
                        <m:e>
                          <m:r>
                            <a:rPr lang="en-US" altLang="cs-CZ" sz="1700" i="1">
                              <a:latin typeface="Cambria Math" panose="02040503050406030204" pitchFamily="18" charset="0"/>
                            </a:rPr>
                            <m:t>1+</m:t>
                          </m:r>
                          <m:r>
                            <a:rPr lang="en-US" altLang="cs-CZ" sz="1700" i="1">
                              <a:latin typeface="Cambria Math" panose="02040503050406030204" pitchFamily="18" charset="0"/>
                            </a:rPr>
                            <m:t>𝑖</m:t>
                          </m:r>
                          <m:r>
                            <a:rPr lang="en-US" altLang="cs-CZ" sz="1700" i="1">
                              <a:latin typeface="Cambria Math" panose="02040503050406030204" pitchFamily="18" charset="0"/>
                            </a:rPr>
                            <m:t>)</m:t>
                          </m:r>
                        </m:e>
                        <m:sup>
                          <m:r>
                            <a:rPr lang="en-US" altLang="cs-CZ" sz="1700" i="1">
                              <a:latin typeface="Cambria Math" panose="02040503050406030204" pitchFamily="18" charset="0"/>
                            </a:rPr>
                            <m:t>𝑡</m:t>
                          </m:r>
                        </m:sup>
                      </m:sSup>
                    </m:oMath>
                  </m:oMathPara>
                </a14:m>
                <a:endParaRPr lang="en-US" sz="1700" dirty="0"/>
              </a:p>
            </p:txBody>
          </p:sp>
        </mc:Choice>
        <mc:Fallback xmlns="">
          <p:sp>
            <p:nvSpPr>
              <p:cNvPr id="3" name="Zástupný obsah 2">
                <a:extLst>
                  <a:ext uri="{FF2B5EF4-FFF2-40B4-BE49-F238E27FC236}">
                    <a16:creationId xmlns:a16="http://schemas.microsoft.com/office/drawing/2014/main" id="{21FF6BA3-3834-2558-E77C-B4A1738205D9}"/>
                  </a:ext>
                </a:extLst>
              </p:cNvPr>
              <p:cNvSpPr>
                <a:spLocks noGrp="1" noRot="1" noChangeAspect="1" noMove="1" noResize="1" noEditPoints="1" noAdjustHandles="1" noChangeArrowheads="1" noChangeShapeType="1" noTextEdit="1"/>
              </p:cNvSpPr>
              <p:nvPr>
                <p:ph sz="half" idx="1"/>
              </p:nvPr>
            </p:nvSpPr>
            <p:spPr>
              <a:xfrm>
                <a:off x="1189319" y="2410732"/>
                <a:ext cx="4458446" cy="3246265"/>
              </a:xfr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79584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365FD2-4059-26D8-5284-BD37E9010A13}"/>
              </a:ext>
            </a:extLst>
          </p:cNvPr>
          <p:cNvSpPr>
            <a:spLocks noGrp="1"/>
          </p:cNvSpPr>
          <p:nvPr>
            <p:ph type="title"/>
          </p:nvPr>
        </p:nvSpPr>
        <p:spPr>
          <a:xfrm>
            <a:off x="818984" y="4230093"/>
            <a:ext cx="4150581" cy="1800165"/>
          </a:xfrm>
        </p:spPr>
        <p:txBody>
          <a:bodyPr vert="horz" lIns="91440" tIns="45720" rIns="91440" bIns="45720" rtlCol="0" anchor="t">
            <a:normAutofit/>
          </a:bodyPr>
          <a:lstStyle/>
          <a:p>
            <a:pPr algn="r"/>
            <a:r>
              <a:rPr lang="en-US" sz="4000" kern="1200">
                <a:solidFill>
                  <a:schemeClr val="tx1"/>
                </a:solidFill>
                <a:latin typeface="+mj-lt"/>
                <a:ea typeface="+mj-ea"/>
                <a:cs typeface="+mj-cs"/>
              </a:rPr>
              <a:t>Problem to Solve</a:t>
            </a:r>
          </a:p>
        </p:txBody>
      </p:sp>
      <p:sp>
        <p:nvSpPr>
          <p:cNvPr id="6" name="TextovéPole 5">
            <a:extLst>
              <a:ext uri="{FF2B5EF4-FFF2-40B4-BE49-F238E27FC236}">
                <a16:creationId xmlns:a16="http://schemas.microsoft.com/office/drawing/2014/main" id="{F8801CCC-364A-AD85-216D-DEA2FD71E771}"/>
              </a:ext>
            </a:extLst>
          </p:cNvPr>
          <p:cNvSpPr txBox="1"/>
          <p:nvPr/>
        </p:nvSpPr>
        <p:spPr>
          <a:xfrm>
            <a:off x="5246415" y="4230094"/>
            <a:ext cx="6235268" cy="18001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a:t>Consider you put 1 000 CZK in a saving account with 10% interest rate p.a.</a:t>
            </a:r>
          </a:p>
          <a:p>
            <a:pPr indent="-228600">
              <a:lnSpc>
                <a:spcPct val="90000"/>
              </a:lnSpc>
              <a:spcAft>
                <a:spcPts val="600"/>
              </a:spcAft>
              <a:buFont typeface="Arial" panose="020B0604020202020204" pitchFamily="34" charset="0"/>
              <a:buChar char="•"/>
            </a:pPr>
            <a:r>
              <a:rPr lang="en-US" sz="1900"/>
              <a:t>a) Calculate the future value of your money in three years.</a:t>
            </a:r>
          </a:p>
          <a:p>
            <a:pPr indent="-228600">
              <a:lnSpc>
                <a:spcPct val="90000"/>
              </a:lnSpc>
              <a:spcAft>
                <a:spcPts val="600"/>
              </a:spcAft>
              <a:buFont typeface="Arial" panose="020B0604020202020204" pitchFamily="34" charset="0"/>
              <a:buChar char="•"/>
            </a:pPr>
            <a:r>
              <a:rPr lang="en-US" sz="1900"/>
              <a:t>b) Fill in the table, estimating interest and value of your money after every year.</a:t>
            </a:r>
          </a:p>
        </p:txBody>
      </p:sp>
      <p:sp>
        <p:nvSpPr>
          <p:cNvPr id="13" name="Rectangle 12">
            <a:extLst>
              <a:ext uri="{FF2B5EF4-FFF2-40B4-BE49-F238E27FC236}">
                <a16:creationId xmlns:a16="http://schemas.microsoft.com/office/drawing/2014/main" id="{E7BFF8DC-0AE7-4AD2-9B28-2E5F26D62C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162AD-C6E5-4BF8-A453-76ADB36877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4">
            <a:extLst>
              <a:ext uri="{FF2B5EF4-FFF2-40B4-BE49-F238E27FC236}">
                <a16:creationId xmlns:a16="http://schemas.microsoft.com/office/drawing/2014/main" id="{EC87B20E-5013-8D5C-97CF-52926B8366A6}"/>
              </a:ext>
            </a:extLst>
          </p:cNvPr>
          <p:cNvGraphicFramePr>
            <a:graphicFrameLocks noGrp="1"/>
          </p:cNvGraphicFramePr>
          <p:nvPr>
            <p:ph sz="half" idx="1"/>
            <p:extLst>
              <p:ext uri="{D42A27DB-BD31-4B8C-83A1-F6EECF244321}">
                <p14:modId xmlns:p14="http://schemas.microsoft.com/office/powerpoint/2010/main" val="884640693"/>
              </p:ext>
            </p:extLst>
          </p:nvPr>
        </p:nvGraphicFramePr>
        <p:xfrm>
          <a:off x="556592" y="560467"/>
          <a:ext cx="11139780" cy="3248793"/>
        </p:xfrm>
        <a:graphic>
          <a:graphicData uri="http://schemas.openxmlformats.org/drawingml/2006/table">
            <a:tbl>
              <a:tblPr firstRow="1" bandRow="1">
                <a:tableStyleId>{073A0DAA-6AF3-43AB-8588-CEC1D06C72B9}</a:tableStyleId>
              </a:tblPr>
              <a:tblGrid>
                <a:gridCol w="3348971">
                  <a:extLst>
                    <a:ext uri="{9D8B030D-6E8A-4147-A177-3AD203B41FA5}">
                      <a16:colId xmlns:a16="http://schemas.microsoft.com/office/drawing/2014/main" val="1162416584"/>
                    </a:ext>
                  </a:extLst>
                </a:gridCol>
                <a:gridCol w="2624534">
                  <a:extLst>
                    <a:ext uri="{9D8B030D-6E8A-4147-A177-3AD203B41FA5}">
                      <a16:colId xmlns:a16="http://schemas.microsoft.com/office/drawing/2014/main" val="1293142505"/>
                    </a:ext>
                  </a:extLst>
                </a:gridCol>
                <a:gridCol w="1755209">
                  <a:extLst>
                    <a:ext uri="{9D8B030D-6E8A-4147-A177-3AD203B41FA5}">
                      <a16:colId xmlns:a16="http://schemas.microsoft.com/office/drawing/2014/main" val="2806103458"/>
                    </a:ext>
                  </a:extLst>
                </a:gridCol>
                <a:gridCol w="3411066">
                  <a:extLst>
                    <a:ext uri="{9D8B030D-6E8A-4147-A177-3AD203B41FA5}">
                      <a16:colId xmlns:a16="http://schemas.microsoft.com/office/drawing/2014/main" val="3548900470"/>
                    </a:ext>
                  </a:extLst>
                </a:gridCol>
              </a:tblGrid>
              <a:tr h="1102801">
                <a:tc>
                  <a:txBody>
                    <a:bodyPr/>
                    <a:lstStyle/>
                    <a:p>
                      <a:r>
                        <a:rPr lang="cs-CZ" sz="2900" err="1"/>
                        <a:t>Beginning</a:t>
                      </a:r>
                      <a:r>
                        <a:rPr lang="cs-CZ" sz="2900"/>
                        <a:t> Period </a:t>
                      </a:r>
                      <a:r>
                        <a:rPr lang="cs-CZ" sz="2900" err="1"/>
                        <a:t>Value</a:t>
                      </a:r>
                      <a:endParaRPr lang="cs-CZ" sz="2900"/>
                    </a:p>
                  </a:txBody>
                  <a:tcPr marL="149027" marR="149027" marT="74514" marB="74514"/>
                </a:tc>
                <a:tc>
                  <a:txBody>
                    <a:bodyPr/>
                    <a:lstStyle/>
                    <a:p>
                      <a:r>
                        <a:rPr lang="cs-CZ" sz="2900" err="1"/>
                        <a:t>Computation</a:t>
                      </a:r>
                      <a:endParaRPr lang="cs-CZ" sz="2900"/>
                    </a:p>
                  </a:txBody>
                  <a:tcPr marL="149027" marR="149027" marT="74514" marB="74514"/>
                </a:tc>
                <a:tc>
                  <a:txBody>
                    <a:bodyPr/>
                    <a:lstStyle/>
                    <a:p>
                      <a:r>
                        <a:rPr lang="cs-CZ" sz="2900" err="1"/>
                        <a:t>Interest</a:t>
                      </a:r>
                      <a:endParaRPr lang="cs-CZ" sz="2900"/>
                    </a:p>
                  </a:txBody>
                  <a:tcPr marL="149027" marR="149027" marT="74514" marB="74514"/>
                </a:tc>
                <a:tc>
                  <a:txBody>
                    <a:bodyPr/>
                    <a:lstStyle/>
                    <a:p>
                      <a:r>
                        <a:rPr lang="cs-CZ" sz="2900"/>
                        <a:t>End Period </a:t>
                      </a:r>
                      <a:r>
                        <a:rPr lang="cs-CZ" sz="2900" err="1"/>
                        <a:t>Value</a:t>
                      </a:r>
                      <a:endParaRPr lang="cs-CZ" sz="2900"/>
                    </a:p>
                  </a:txBody>
                  <a:tcPr marL="149027" marR="149027" marT="74514" marB="74514"/>
                </a:tc>
                <a:extLst>
                  <a:ext uri="{0D108BD9-81ED-4DB2-BD59-A6C34878D82A}">
                    <a16:rowId xmlns:a16="http://schemas.microsoft.com/office/drawing/2014/main" val="3830838482"/>
                  </a:ext>
                </a:extLst>
              </a:tr>
              <a:tr h="655720">
                <a:tc>
                  <a:txBody>
                    <a:bodyPr/>
                    <a:lstStyle/>
                    <a:p>
                      <a:r>
                        <a:rPr lang="cs-CZ" sz="2900"/>
                        <a:t>1 000 CZK</a:t>
                      </a:r>
                    </a:p>
                  </a:txBody>
                  <a:tcPr marL="149027" marR="149027" marT="74514" marB="74514"/>
                </a:tc>
                <a:tc>
                  <a:txBody>
                    <a:bodyPr/>
                    <a:lstStyle/>
                    <a:p>
                      <a:endParaRPr lang="cs-CZ" sz="2900"/>
                    </a:p>
                  </a:txBody>
                  <a:tcPr marL="149027" marR="149027" marT="74514" marB="74514"/>
                </a:tc>
                <a:tc>
                  <a:txBody>
                    <a:bodyPr/>
                    <a:lstStyle/>
                    <a:p>
                      <a:endParaRPr lang="cs-CZ" sz="2900"/>
                    </a:p>
                  </a:txBody>
                  <a:tcPr marL="149027" marR="149027" marT="74514" marB="74514"/>
                </a:tc>
                <a:tc>
                  <a:txBody>
                    <a:bodyPr/>
                    <a:lstStyle/>
                    <a:p>
                      <a:endParaRPr lang="cs-CZ" sz="2900"/>
                    </a:p>
                  </a:txBody>
                  <a:tcPr marL="149027" marR="149027" marT="74514" marB="74514"/>
                </a:tc>
                <a:extLst>
                  <a:ext uri="{0D108BD9-81ED-4DB2-BD59-A6C34878D82A}">
                    <a16:rowId xmlns:a16="http://schemas.microsoft.com/office/drawing/2014/main" val="1524407360"/>
                  </a:ext>
                </a:extLst>
              </a:tr>
              <a:tr h="745136">
                <a:tc>
                  <a:txBody>
                    <a:bodyPr/>
                    <a:lstStyle/>
                    <a:p>
                      <a:endParaRPr lang="cs-CZ" sz="2900"/>
                    </a:p>
                  </a:txBody>
                  <a:tcPr marL="149027" marR="149027" marT="74514" marB="74514"/>
                </a:tc>
                <a:tc>
                  <a:txBody>
                    <a:bodyPr/>
                    <a:lstStyle/>
                    <a:p>
                      <a:endParaRPr lang="cs-CZ" sz="2900"/>
                    </a:p>
                  </a:txBody>
                  <a:tcPr marL="149027" marR="149027" marT="74514" marB="74514"/>
                </a:tc>
                <a:tc>
                  <a:txBody>
                    <a:bodyPr/>
                    <a:lstStyle/>
                    <a:p>
                      <a:endParaRPr lang="cs-CZ" sz="2900"/>
                    </a:p>
                  </a:txBody>
                  <a:tcPr marL="149027" marR="149027" marT="74514" marB="74514"/>
                </a:tc>
                <a:tc>
                  <a:txBody>
                    <a:bodyPr/>
                    <a:lstStyle/>
                    <a:p>
                      <a:endParaRPr lang="cs-CZ" sz="2900"/>
                    </a:p>
                  </a:txBody>
                  <a:tcPr marL="149027" marR="149027" marT="74514" marB="74514"/>
                </a:tc>
                <a:extLst>
                  <a:ext uri="{0D108BD9-81ED-4DB2-BD59-A6C34878D82A}">
                    <a16:rowId xmlns:a16="http://schemas.microsoft.com/office/drawing/2014/main" val="492565133"/>
                  </a:ext>
                </a:extLst>
              </a:tr>
              <a:tr h="745136">
                <a:tc>
                  <a:txBody>
                    <a:bodyPr/>
                    <a:lstStyle/>
                    <a:p>
                      <a:endParaRPr lang="cs-CZ" sz="2900"/>
                    </a:p>
                  </a:txBody>
                  <a:tcPr marL="149027" marR="149027" marT="74514" marB="74514"/>
                </a:tc>
                <a:tc>
                  <a:txBody>
                    <a:bodyPr/>
                    <a:lstStyle/>
                    <a:p>
                      <a:endParaRPr lang="cs-CZ" sz="2900"/>
                    </a:p>
                  </a:txBody>
                  <a:tcPr marL="149027" marR="149027" marT="74514" marB="74514"/>
                </a:tc>
                <a:tc>
                  <a:txBody>
                    <a:bodyPr/>
                    <a:lstStyle/>
                    <a:p>
                      <a:endParaRPr lang="cs-CZ" sz="2900"/>
                    </a:p>
                  </a:txBody>
                  <a:tcPr marL="149027" marR="149027" marT="74514" marB="74514"/>
                </a:tc>
                <a:tc>
                  <a:txBody>
                    <a:bodyPr/>
                    <a:lstStyle/>
                    <a:p>
                      <a:endParaRPr lang="cs-CZ" sz="2900"/>
                    </a:p>
                  </a:txBody>
                  <a:tcPr marL="149027" marR="149027" marT="74514" marB="74514"/>
                </a:tc>
                <a:extLst>
                  <a:ext uri="{0D108BD9-81ED-4DB2-BD59-A6C34878D82A}">
                    <a16:rowId xmlns:a16="http://schemas.microsoft.com/office/drawing/2014/main" val="3262669691"/>
                  </a:ext>
                </a:extLst>
              </a:tr>
            </a:tbl>
          </a:graphicData>
        </a:graphic>
      </p:graphicFrame>
    </p:spTree>
    <p:extLst>
      <p:ext uri="{BB962C8B-B14F-4D97-AF65-F5344CB8AC3E}">
        <p14:creationId xmlns:p14="http://schemas.microsoft.com/office/powerpoint/2010/main" val="393312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009F7BE-9423-43C2-5DC7-3731E8053738}"/>
              </a:ext>
            </a:extLst>
          </p:cNvPr>
          <p:cNvSpPr>
            <a:spLocks noGrp="1"/>
          </p:cNvSpPr>
          <p:nvPr>
            <p:ph type="title"/>
          </p:nvPr>
        </p:nvSpPr>
        <p:spPr>
          <a:xfrm>
            <a:off x="467360" y="1412488"/>
            <a:ext cx="3270029" cy="4363844"/>
          </a:xfrm>
        </p:spPr>
        <p:txBody>
          <a:bodyPr anchor="t">
            <a:normAutofit/>
          </a:bodyPr>
          <a:lstStyle/>
          <a:p>
            <a:r>
              <a:rPr kumimoji="0" lang="cs-CZ" sz="4000" b="0" i="0" u="none" strike="noStrike" kern="1200" cap="none" spc="0" normalizeH="0" baseline="0" dirty="0">
                <a:ln>
                  <a:noFill/>
                </a:ln>
                <a:solidFill>
                  <a:srgbClr val="FFFFFF"/>
                </a:solidFill>
                <a:effectLst/>
                <a:uLnTx/>
                <a:uFillTx/>
                <a:latin typeface="+mj-lt"/>
                <a:ea typeface="+mj-ea"/>
                <a:cs typeface="+mj-cs"/>
              </a:rPr>
              <a:t>OUTLINE OF THE LECTURE</a:t>
            </a:r>
            <a:br>
              <a:rPr kumimoji="0" lang="cs-CZ" sz="4000" b="0" i="0" u="none" strike="noStrike" kern="1200" cap="none" spc="0" normalizeH="0" baseline="0" dirty="0">
                <a:ln>
                  <a:noFill/>
                </a:ln>
                <a:solidFill>
                  <a:srgbClr val="FFFFFF"/>
                </a:solidFill>
                <a:effectLst/>
                <a:uLnTx/>
                <a:uFillTx/>
                <a:latin typeface="+mj-lt"/>
                <a:ea typeface="+mj-ea"/>
                <a:cs typeface="+mj-cs"/>
              </a:rPr>
            </a:br>
            <a:r>
              <a:rPr kumimoji="0" lang="cs-CZ" sz="4000" b="0" i="0" u="none" strike="noStrike" kern="1200" cap="none" spc="0" normalizeH="0" baseline="0" dirty="0">
                <a:ln>
                  <a:noFill/>
                </a:ln>
                <a:solidFill>
                  <a:srgbClr val="FFFFFF"/>
                </a:solidFill>
                <a:effectLst/>
                <a:uLnTx/>
                <a:uFillTx/>
                <a:latin typeface="+mj-lt"/>
                <a:ea typeface="+mj-ea"/>
                <a:cs typeface="+mj-cs"/>
              </a:rPr>
              <a:t>AND </a:t>
            </a:r>
            <a:br>
              <a:rPr kumimoji="0" lang="cs-CZ" sz="4000" b="0" i="0" u="none" strike="noStrike" kern="1200" cap="none" spc="0" normalizeH="0" baseline="0" dirty="0">
                <a:ln>
                  <a:noFill/>
                </a:ln>
                <a:solidFill>
                  <a:srgbClr val="FFFFFF"/>
                </a:solidFill>
                <a:effectLst/>
                <a:uLnTx/>
                <a:uFillTx/>
                <a:latin typeface="+mj-lt"/>
                <a:ea typeface="+mj-ea"/>
                <a:cs typeface="+mj-cs"/>
              </a:rPr>
            </a:br>
            <a:r>
              <a:rPr kumimoji="0" lang="cs-CZ" sz="4000" b="0" i="0" u="none" strike="noStrike" kern="1200" cap="none" spc="0" normalizeH="0" baseline="0" dirty="0">
                <a:ln>
                  <a:noFill/>
                </a:ln>
                <a:solidFill>
                  <a:srgbClr val="FFFFFF"/>
                </a:solidFill>
                <a:effectLst/>
                <a:uLnTx/>
                <a:uFillTx/>
                <a:latin typeface="+mj-lt"/>
                <a:ea typeface="+mj-ea"/>
                <a:cs typeface="+mj-cs"/>
              </a:rPr>
              <a:t>STUDY GOALS</a:t>
            </a:r>
            <a:r>
              <a:rPr kumimoji="0" lang="en-US" sz="4000" b="0" i="0" u="none" strike="noStrike" kern="1200" cap="none" spc="0" normalizeH="0" baseline="0" dirty="0">
                <a:ln>
                  <a:noFill/>
                </a:ln>
                <a:solidFill>
                  <a:srgbClr val="FFFFFF"/>
                </a:solidFill>
                <a:effectLst/>
                <a:uLnTx/>
                <a:uFillTx/>
                <a:latin typeface="+mj-lt"/>
                <a:ea typeface="+mj-ea"/>
                <a:cs typeface="+mj-cs"/>
              </a:rPr>
              <a:t/>
            </a:r>
            <a:br>
              <a:rPr kumimoji="0" lang="en-US" sz="4000" b="0" i="0" u="none" strike="noStrike" kern="1200" cap="none" spc="0" normalizeH="0" baseline="0" dirty="0">
                <a:ln>
                  <a:noFill/>
                </a:ln>
                <a:solidFill>
                  <a:srgbClr val="FFFFFF"/>
                </a:solidFill>
                <a:effectLst/>
                <a:uLnTx/>
                <a:uFillTx/>
                <a:latin typeface="+mj-lt"/>
                <a:ea typeface="+mj-ea"/>
                <a:cs typeface="+mj-cs"/>
              </a:rPr>
            </a:br>
            <a:endParaRPr lang="cs-CZ" sz="4000" dirty="0">
              <a:solidFill>
                <a:srgbClr val="FFFFFF"/>
              </a:solidFill>
            </a:endParaRPr>
          </a:p>
        </p:txBody>
      </p:sp>
      <p:sp>
        <p:nvSpPr>
          <p:cNvPr id="12" name="Zástupný obsah 2">
            <a:extLst>
              <a:ext uri="{FF2B5EF4-FFF2-40B4-BE49-F238E27FC236}">
                <a16:creationId xmlns:a16="http://schemas.microsoft.com/office/drawing/2014/main" id="{0EBBBFF8-C373-A737-D4B0-15434DFE9C60}"/>
              </a:ext>
            </a:extLst>
          </p:cNvPr>
          <p:cNvSpPr>
            <a:spLocks noGrp="1"/>
          </p:cNvSpPr>
          <p:nvPr>
            <p:ph sz="half" idx="1"/>
          </p:nvPr>
        </p:nvSpPr>
        <p:spPr>
          <a:xfrm>
            <a:off x="4259491" y="1412488"/>
            <a:ext cx="3870371" cy="4363844"/>
          </a:xfrm>
        </p:spPr>
        <p:txBody>
          <a:bodyPr>
            <a:normAutofit/>
          </a:bodyPr>
          <a:lstStyle/>
          <a:p>
            <a:pPr marL="400050" indent="-285750">
              <a:spcAft>
                <a:spcPts val="600"/>
              </a:spcAft>
            </a:pPr>
            <a:r>
              <a:rPr lang="cs-CZ" sz="1800" dirty="0" err="1"/>
              <a:t>Capital</a:t>
            </a:r>
            <a:r>
              <a:rPr lang="cs-CZ" sz="1800" dirty="0"/>
              <a:t>, Money and </a:t>
            </a:r>
            <a:r>
              <a:rPr lang="cs-CZ" sz="1800" dirty="0" err="1"/>
              <a:t>Interest</a:t>
            </a:r>
            <a:r>
              <a:rPr lang="cs-CZ" sz="1800" dirty="0"/>
              <a:t> </a:t>
            </a:r>
            <a:r>
              <a:rPr lang="cs-CZ" sz="1800" dirty="0" err="1"/>
              <a:t>Rate</a:t>
            </a:r>
            <a:endParaRPr lang="cs-CZ" sz="1800" dirty="0"/>
          </a:p>
          <a:p>
            <a:pPr marL="400050" indent="-285750">
              <a:spcAft>
                <a:spcPts val="600"/>
              </a:spcAft>
            </a:pPr>
            <a:r>
              <a:rPr lang="cs-CZ" sz="1800" dirty="0" err="1" smtClean="0"/>
              <a:t>Capital</a:t>
            </a:r>
            <a:r>
              <a:rPr lang="cs-CZ" sz="1800" dirty="0" smtClean="0"/>
              <a:t> Market</a:t>
            </a:r>
            <a:endParaRPr lang="cs-CZ" sz="1800" dirty="0"/>
          </a:p>
          <a:p>
            <a:pPr marL="400050" indent="-285750">
              <a:spcAft>
                <a:spcPts val="600"/>
              </a:spcAft>
            </a:pPr>
            <a:r>
              <a:rPr lang="cs-CZ" sz="1800" dirty="0" err="1"/>
              <a:t>Returns</a:t>
            </a:r>
            <a:r>
              <a:rPr lang="cs-CZ" sz="1800" dirty="0"/>
              <a:t> on </a:t>
            </a:r>
            <a:r>
              <a:rPr lang="cs-CZ" sz="1800" dirty="0" err="1" smtClean="0"/>
              <a:t>Capital</a:t>
            </a:r>
            <a:endParaRPr lang="cs-CZ" sz="1800" dirty="0" smtClean="0"/>
          </a:p>
          <a:p>
            <a:pPr marL="400050" indent="-285750">
              <a:spcAft>
                <a:spcPts val="600"/>
              </a:spcAft>
            </a:pPr>
            <a:r>
              <a:rPr lang="cs-CZ" sz="1800" dirty="0" err="1" smtClean="0"/>
              <a:t>Time-Value</a:t>
            </a:r>
            <a:r>
              <a:rPr lang="cs-CZ" sz="1800" dirty="0" smtClean="0"/>
              <a:t> </a:t>
            </a:r>
            <a:r>
              <a:rPr lang="cs-CZ" sz="1800" dirty="0" err="1" smtClean="0"/>
              <a:t>of</a:t>
            </a:r>
            <a:r>
              <a:rPr lang="cs-CZ" sz="1800" dirty="0" smtClean="0"/>
              <a:t> Money</a:t>
            </a:r>
            <a:endParaRPr lang="cs-CZ" sz="1800" dirty="0"/>
          </a:p>
        </p:txBody>
      </p:sp>
      <p:cxnSp>
        <p:nvCxnSpPr>
          <p:cNvPr id="15" name="Straight Connector 14">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Zástupný obsah 7">
            <a:extLst>
              <a:ext uri="{FF2B5EF4-FFF2-40B4-BE49-F238E27FC236}">
                <a16:creationId xmlns:a16="http://schemas.microsoft.com/office/drawing/2014/main" id="{35931DB1-DCCE-D70E-D3A5-D8067666185E}"/>
              </a:ext>
            </a:extLst>
          </p:cNvPr>
          <p:cNvSpPr>
            <a:spLocks noGrp="1"/>
          </p:cNvSpPr>
          <p:nvPr>
            <p:ph sz="half" idx="2"/>
          </p:nvPr>
        </p:nvSpPr>
        <p:spPr>
          <a:xfrm>
            <a:off x="8451604" y="688650"/>
            <a:ext cx="3415276" cy="5811519"/>
          </a:xfrm>
        </p:spPr>
        <p:txBody>
          <a:bodyPr>
            <a:normAutofit/>
          </a:bodyPr>
          <a:lstStyle/>
          <a:p>
            <a:pPr marL="0" indent="0">
              <a:spcAft>
                <a:spcPts val="600"/>
              </a:spcAft>
              <a:buNone/>
            </a:pPr>
            <a:r>
              <a:rPr lang="cs-CZ" sz="1900" dirty="0" err="1"/>
              <a:t>Students</a:t>
            </a:r>
            <a:r>
              <a:rPr lang="cs-CZ" sz="1900" dirty="0"/>
              <a:t> </a:t>
            </a:r>
            <a:r>
              <a:rPr lang="cs-CZ" sz="1900" dirty="0" err="1"/>
              <a:t>should</a:t>
            </a:r>
            <a:r>
              <a:rPr lang="cs-CZ" sz="1900" dirty="0"/>
              <a:t> </a:t>
            </a:r>
            <a:r>
              <a:rPr lang="cs-CZ" sz="1900" dirty="0" err="1"/>
              <a:t>be</a:t>
            </a:r>
            <a:r>
              <a:rPr lang="cs-CZ" sz="1900" dirty="0"/>
              <a:t> </a:t>
            </a:r>
            <a:r>
              <a:rPr lang="cs-CZ" sz="1900" dirty="0" err="1"/>
              <a:t>able</a:t>
            </a:r>
            <a:r>
              <a:rPr lang="cs-CZ" sz="1900" dirty="0"/>
              <a:t> to:</a:t>
            </a:r>
          </a:p>
          <a:p>
            <a:pPr marL="457200" indent="-342900">
              <a:spcAft>
                <a:spcPts val="600"/>
              </a:spcAft>
              <a:buFont typeface="Arial" panose="020B0604020202020204" pitchFamily="34" charset="0"/>
              <a:buChar char="•"/>
            </a:pPr>
            <a:r>
              <a:rPr lang="cs-CZ" sz="1900" dirty="0" err="1"/>
              <a:t>Define</a:t>
            </a:r>
            <a:r>
              <a:rPr lang="cs-CZ" sz="1900" dirty="0"/>
              <a:t> </a:t>
            </a:r>
            <a:r>
              <a:rPr lang="cs-CZ" sz="1900" dirty="0" err="1"/>
              <a:t>capital</a:t>
            </a:r>
            <a:r>
              <a:rPr lang="cs-CZ" sz="1900" dirty="0"/>
              <a:t>, </a:t>
            </a:r>
            <a:r>
              <a:rPr lang="cs-CZ" sz="1900" dirty="0" err="1"/>
              <a:t>interest</a:t>
            </a:r>
            <a:r>
              <a:rPr lang="cs-CZ" sz="1900" dirty="0"/>
              <a:t> </a:t>
            </a:r>
            <a:r>
              <a:rPr lang="cs-CZ" sz="1900" dirty="0" err="1"/>
              <a:t>income</a:t>
            </a:r>
            <a:r>
              <a:rPr lang="cs-CZ" sz="1900" dirty="0"/>
              <a:t> and </a:t>
            </a:r>
            <a:r>
              <a:rPr lang="cs-CZ" sz="1900" dirty="0" err="1"/>
              <a:t>interest</a:t>
            </a:r>
            <a:r>
              <a:rPr lang="cs-CZ" sz="1900" dirty="0"/>
              <a:t> </a:t>
            </a:r>
            <a:r>
              <a:rPr lang="cs-CZ" sz="1900" dirty="0" err="1"/>
              <a:t>rate</a:t>
            </a:r>
            <a:r>
              <a:rPr lang="cs-CZ" sz="1900" dirty="0"/>
              <a:t>.</a:t>
            </a:r>
          </a:p>
          <a:p>
            <a:pPr marL="457200" indent="-342900">
              <a:spcAft>
                <a:spcPts val="600"/>
              </a:spcAft>
              <a:buFont typeface="Arial" panose="020B0604020202020204" pitchFamily="34" charset="0"/>
              <a:buChar char="•"/>
            </a:pPr>
            <a:r>
              <a:rPr lang="cs-CZ" sz="1900" dirty="0" err="1"/>
              <a:t>Understand</a:t>
            </a:r>
            <a:r>
              <a:rPr lang="cs-CZ" sz="1900" dirty="0"/>
              <a:t> </a:t>
            </a:r>
            <a:r>
              <a:rPr lang="cs-CZ" sz="1900" dirty="0" err="1" smtClean="0"/>
              <a:t>what</a:t>
            </a:r>
            <a:r>
              <a:rPr lang="cs-CZ" sz="1900" dirty="0" smtClean="0"/>
              <a:t> </a:t>
            </a:r>
            <a:r>
              <a:rPr lang="cs-CZ" sz="1900" dirty="0" err="1" smtClean="0"/>
              <a:t>causes</a:t>
            </a:r>
            <a:r>
              <a:rPr lang="cs-CZ" sz="1900" dirty="0" smtClean="0"/>
              <a:t> </a:t>
            </a:r>
            <a:r>
              <a:rPr lang="cs-CZ" sz="1900" dirty="0" err="1" smtClean="0"/>
              <a:t>the</a:t>
            </a:r>
            <a:r>
              <a:rPr lang="cs-CZ" sz="1900" dirty="0" smtClean="0"/>
              <a:t> </a:t>
            </a:r>
            <a:r>
              <a:rPr lang="cs-CZ" sz="1900" dirty="0" err="1" smtClean="0"/>
              <a:t>differences</a:t>
            </a:r>
            <a:r>
              <a:rPr lang="cs-CZ" sz="1900" dirty="0" smtClean="0"/>
              <a:t> in </a:t>
            </a:r>
            <a:r>
              <a:rPr lang="cs-CZ" sz="1900" dirty="0" err="1" smtClean="0"/>
              <a:t>interest</a:t>
            </a:r>
            <a:r>
              <a:rPr lang="cs-CZ" sz="1900" dirty="0" smtClean="0"/>
              <a:t> </a:t>
            </a:r>
            <a:r>
              <a:rPr lang="cs-CZ" sz="1900" dirty="0" err="1" smtClean="0"/>
              <a:t>rates</a:t>
            </a:r>
            <a:r>
              <a:rPr lang="cs-CZ" sz="1900" dirty="0" smtClean="0"/>
              <a:t> </a:t>
            </a:r>
            <a:r>
              <a:rPr lang="cs-CZ" sz="1900" dirty="0" err="1" smtClean="0"/>
              <a:t>across</a:t>
            </a:r>
            <a:r>
              <a:rPr lang="cs-CZ" sz="1900" dirty="0" smtClean="0"/>
              <a:t> </a:t>
            </a:r>
            <a:r>
              <a:rPr lang="cs-CZ" sz="1900" dirty="0" err="1" smtClean="0"/>
              <a:t>different</a:t>
            </a:r>
            <a:r>
              <a:rPr lang="cs-CZ" sz="1900" dirty="0" smtClean="0"/>
              <a:t> </a:t>
            </a:r>
            <a:r>
              <a:rPr lang="cs-CZ" sz="1900" dirty="0" err="1" smtClean="0"/>
              <a:t>types</a:t>
            </a:r>
            <a:r>
              <a:rPr lang="cs-CZ" sz="1900" dirty="0" smtClean="0"/>
              <a:t> </a:t>
            </a:r>
            <a:r>
              <a:rPr lang="cs-CZ" sz="1900" dirty="0" err="1" smtClean="0"/>
              <a:t>of</a:t>
            </a:r>
            <a:r>
              <a:rPr lang="cs-CZ" sz="1900" dirty="0" smtClean="0"/>
              <a:t> </a:t>
            </a:r>
            <a:r>
              <a:rPr lang="cs-CZ" sz="1900" dirty="0" err="1" smtClean="0"/>
              <a:t>loans</a:t>
            </a:r>
            <a:r>
              <a:rPr lang="cs-CZ" sz="1900" dirty="0" smtClean="0"/>
              <a:t>.</a:t>
            </a:r>
            <a:endParaRPr lang="cs-CZ" sz="1900" dirty="0"/>
          </a:p>
          <a:p>
            <a:pPr marL="457200" indent="-342900">
              <a:spcAft>
                <a:spcPts val="600"/>
              </a:spcAft>
            </a:pPr>
            <a:r>
              <a:rPr lang="cs-CZ" sz="1900" dirty="0" err="1" smtClean="0"/>
              <a:t>Understand</a:t>
            </a:r>
            <a:r>
              <a:rPr lang="cs-CZ" sz="1900" dirty="0" smtClean="0"/>
              <a:t> </a:t>
            </a:r>
            <a:r>
              <a:rPr lang="cs-CZ" sz="1900" dirty="0" err="1" smtClean="0"/>
              <a:t>the</a:t>
            </a:r>
            <a:r>
              <a:rPr lang="cs-CZ" sz="1900" dirty="0" smtClean="0"/>
              <a:t> </a:t>
            </a:r>
            <a:r>
              <a:rPr lang="cs-CZ" sz="1900" dirty="0" err="1" smtClean="0"/>
              <a:t>difference</a:t>
            </a:r>
            <a:r>
              <a:rPr lang="cs-CZ" sz="1900" dirty="0" smtClean="0"/>
              <a:t> </a:t>
            </a:r>
            <a:r>
              <a:rPr lang="cs-CZ" sz="1900" dirty="0" err="1" smtClean="0"/>
              <a:t>between</a:t>
            </a:r>
            <a:r>
              <a:rPr lang="cs-CZ" sz="1900" dirty="0" smtClean="0"/>
              <a:t> </a:t>
            </a:r>
            <a:r>
              <a:rPr lang="cs-CZ" sz="1900" dirty="0" err="1" smtClean="0"/>
              <a:t>short</a:t>
            </a:r>
            <a:r>
              <a:rPr lang="cs-CZ" sz="1900" dirty="0" smtClean="0"/>
              <a:t>-run and long-run </a:t>
            </a:r>
            <a:r>
              <a:rPr lang="cs-CZ" sz="1900" dirty="0" err="1" smtClean="0"/>
              <a:t>capital</a:t>
            </a:r>
            <a:r>
              <a:rPr lang="cs-CZ" sz="1900" dirty="0" smtClean="0"/>
              <a:t> market.</a:t>
            </a:r>
            <a:endParaRPr lang="cs-CZ" sz="1900" dirty="0"/>
          </a:p>
          <a:p>
            <a:pPr marL="457200" indent="-342900">
              <a:spcAft>
                <a:spcPts val="600"/>
              </a:spcAft>
            </a:pPr>
            <a:r>
              <a:rPr lang="cs-CZ" sz="1900" dirty="0" err="1" smtClean="0"/>
              <a:t>Explain</a:t>
            </a:r>
            <a:r>
              <a:rPr lang="cs-CZ" sz="1900" dirty="0" smtClean="0"/>
              <a:t> and </a:t>
            </a:r>
            <a:r>
              <a:rPr lang="cs-CZ" sz="1900" dirty="0" err="1" smtClean="0"/>
              <a:t>evaluate</a:t>
            </a:r>
            <a:r>
              <a:rPr lang="cs-CZ" sz="1900" dirty="0" smtClean="0"/>
              <a:t> </a:t>
            </a:r>
            <a:r>
              <a:rPr lang="cs-CZ" sz="1900" dirty="0" err="1" smtClean="0"/>
              <a:t>the</a:t>
            </a:r>
            <a:r>
              <a:rPr lang="cs-CZ" sz="1900" dirty="0" smtClean="0"/>
              <a:t> </a:t>
            </a:r>
            <a:r>
              <a:rPr lang="cs-CZ" sz="1900" dirty="0" err="1" smtClean="0"/>
              <a:t>capital</a:t>
            </a:r>
            <a:r>
              <a:rPr lang="cs-CZ" sz="1900" dirty="0" smtClean="0"/>
              <a:t> </a:t>
            </a:r>
            <a:r>
              <a:rPr lang="cs-CZ" sz="1900" dirty="0" err="1" smtClean="0"/>
              <a:t>returns</a:t>
            </a:r>
            <a:r>
              <a:rPr lang="cs-CZ" sz="1900" dirty="0" smtClean="0"/>
              <a:t>.</a:t>
            </a:r>
            <a:endParaRPr lang="cs-CZ" sz="1900" dirty="0"/>
          </a:p>
          <a:p>
            <a:pPr marL="457200" indent="-342900">
              <a:spcAft>
                <a:spcPts val="600"/>
              </a:spcAft>
              <a:buFont typeface="Arial" panose="020B0604020202020204" pitchFamily="34" charset="0"/>
              <a:buChar char="•"/>
            </a:pPr>
            <a:r>
              <a:rPr lang="cs-CZ" sz="1900" dirty="0" err="1"/>
              <a:t>Explain</a:t>
            </a:r>
            <a:r>
              <a:rPr lang="cs-CZ" sz="1900" dirty="0"/>
              <a:t> </a:t>
            </a:r>
            <a:r>
              <a:rPr lang="cs-CZ" sz="1900" dirty="0" err="1" smtClean="0"/>
              <a:t>time-value</a:t>
            </a:r>
            <a:r>
              <a:rPr lang="cs-CZ" sz="1900" dirty="0" smtClean="0"/>
              <a:t> </a:t>
            </a:r>
            <a:r>
              <a:rPr lang="cs-CZ" sz="1900" dirty="0" err="1" smtClean="0"/>
              <a:t>of</a:t>
            </a:r>
            <a:r>
              <a:rPr lang="cs-CZ" sz="1900" dirty="0" smtClean="0"/>
              <a:t> </a:t>
            </a:r>
            <a:r>
              <a:rPr lang="cs-CZ" sz="1900" dirty="0" err="1" smtClean="0"/>
              <a:t>money</a:t>
            </a:r>
            <a:r>
              <a:rPr lang="cs-CZ" sz="1900" dirty="0" smtClean="0"/>
              <a:t>, </a:t>
            </a:r>
            <a:r>
              <a:rPr lang="cs-CZ" sz="1900" dirty="0" err="1" smtClean="0"/>
              <a:t>present</a:t>
            </a:r>
            <a:r>
              <a:rPr lang="cs-CZ" sz="1900" dirty="0" smtClean="0"/>
              <a:t> and </a:t>
            </a:r>
            <a:r>
              <a:rPr lang="cs-CZ" sz="1900" dirty="0" err="1" smtClean="0"/>
              <a:t>future</a:t>
            </a:r>
            <a:r>
              <a:rPr lang="cs-CZ" sz="1900" dirty="0" smtClean="0"/>
              <a:t> </a:t>
            </a:r>
            <a:r>
              <a:rPr lang="cs-CZ" sz="1900" dirty="0" err="1" smtClean="0"/>
              <a:t>value</a:t>
            </a:r>
            <a:r>
              <a:rPr lang="cs-CZ" sz="1900" dirty="0" smtClean="0"/>
              <a:t>.</a:t>
            </a:r>
            <a:endParaRPr lang="cs-CZ" sz="1900" dirty="0"/>
          </a:p>
        </p:txBody>
      </p:sp>
    </p:spTree>
    <p:extLst>
      <p:ext uri="{BB962C8B-B14F-4D97-AF65-F5344CB8AC3E}">
        <p14:creationId xmlns:p14="http://schemas.microsoft.com/office/powerpoint/2010/main" val="82369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B86EC75-BC53-E67C-3A52-EA670E0BC853}"/>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dirty="0"/>
              <a:t>Capital</a:t>
            </a:r>
          </a:p>
        </p:txBody>
      </p:sp>
      <p:sp>
        <p:nvSpPr>
          <p:cNvPr id="3" name="Zástupný obsah 2">
            <a:extLst>
              <a:ext uri="{FF2B5EF4-FFF2-40B4-BE49-F238E27FC236}">
                <a16:creationId xmlns:a16="http://schemas.microsoft.com/office/drawing/2014/main" id="{7BDD0A0E-3FFD-AE85-BA14-AB5FC204ED12}"/>
              </a:ext>
            </a:extLst>
          </p:cNvPr>
          <p:cNvSpPr>
            <a:spLocks noGrp="1"/>
          </p:cNvSpPr>
          <p:nvPr>
            <p:ph sz="half" idx="1"/>
          </p:nvPr>
        </p:nvSpPr>
        <p:spPr>
          <a:xfrm>
            <a:off x="726137" y="2153920"/>
            <a:ext cx="5750760" cy="2753361"/>
          </a:xfrm>
        </p:spPr>
        <p:txBody>
          <a:bodyPr vert="horz" lIns="91440" tIns="45720" rIns="91440" bIns="45720" rtlCol="0" anchor="ctr">
            <a:normAutofit/>
          </a:bodyPr>
          <a:lstStyle/>
          <a:p>
            <a:pPr marL="400050" indent="-342900">
              <a:spcBef>
                <a:spcPct val="0"/>
              </a:spcBef>
              <a:defRPr/>
            </a:pPr>
            <a:r>
              <a:rPr lang="en-US" altLang="cs-CZ" sz="1900" dirty="0"/>
              <a:t>Capital - the savings converted into investments</a:t>
            </a:r>
            <a:endParaRPr lang="cs-CZ" altLang="cs-CZ" sz="1900" dirty="0"/>
          </a:p>
          <a:p>
            <a:pPr marL="400050" indent="-342900">
              <a:spcBef>
                <a:spcPct val="0"/>
              </a:spcBef>
              <a:defRPr/>
            </a:pPr>
            <a:r>
              <a:rPr lang="en-US" altLang="cs-CZ" sz="1900" dirty="0"/>
              <a:t>Secondary factor of production</a:t>
            </a:r>
          </a:p>
          <a:p>
            <a:pPr marL="285750">
              <a:spcBef>
                <a:spcPct val="0"/>
              </a:spcBef>
              <a:defRPr/>
            </a:pPr>
            <a:endParaRPr lang="cs-CZ" altLang="cs-CZ" sz="1900" dirty="0"/>
          </a:p>
          <a:p>
            <a:pPr marL="285750">
              <a:spcBef>
                <a:spcPct val="0"/>
              </a:spcBef>
              <a:defRPr/>
            </a:pPr>
            <a:endParaRPr lang="en-US" altLang="cs-CZ" sz="1900" dirty="0"/>
          </a:p>
          <a:p>
            <a:pPr marL="285750">
              <a:spcBef>
                <a:spcPct val="0"/>
              </a:spcBef>
              <a:defRPr/>
            </a:pPr>
            <a:r>
              <a:rPr lang="en-US" altLang="cs-CZ" sz="1900" dirty="0"/>
              <a:t>Three forms:</a:t>
            </a:r>
          </a:p>
          <a:p>
            <a:pPr marL="1371600" lvl="1">
              <a:spcBef>
                <a:spcPct val="0"/>
              </a:spcBef>
              <a:defRPr/>
            </a:pPr>
            <a:r>
              <a:rPr lang="en-US" altLang="cs-CZ" sz="1900" dirty="0"/>
              <a:t>Capital goods (construction,</a:t>
            </a:r>
            <a:r>
              <a:rPr lang="cs-CZ" altLang="cs-CZ" sz="1900" dirty="0"/>
              <a:t> </a:t>
            </a:r>
            <a:r>
              <a:rPr lang="en-US" altLang="cs-CZ" sz="1900" dirty="0"/>
              <a:t>equipment and supplies)</a:t>
            </a:r>
          </a:p>
          <a:p>
            <a:pPr marL="1371600" lvl="1">
              <a:spcBef>
                <a:spcPct val="0"/>
              </a:spcBef>
              <a:defRPr/>
            </a:pPr>
            <a:r>
              <a:rPr lang="en-US" altLang="cs-CZ" sz="1900" dirty="0"/>
              <a:t>Financial capital (securities)</a:t>
            </a:r>
            <a:endParaRPr lang="cs-CZ" altLang="cs-CZ" sz="1900" dirty="0"/>
          </a:p>
          <a:p>
            <a:pPr marL="1371600" lvl="1">
              <a:spcBef>
                <a:spcPct val="0"/>
              </a:spcBef>
              <a:defRPr/>
            </a:pPr>
            <a:r>
              <a:rPr lang="en-US" altLang="cs-CZ" sz="1900" dirty="0"/>
              <a:t>Money capital (savings)</a:t>
            </a:r>
            <a:endParaRPr lang="cs-CZ" altLang="cs-CZ" sz="1900" dirty="0"/>
          </a:p>
          <a:p>
            <a:pPr marL="685800" indent="0">
              <a:spcBef>
                <a:spcPct val="0"/>
              </a:spcBef>
              <a:buNone/>
              <a:defRPr/>
            </a:pPr>
            <a:endParaRPr lang="cs-CZ" altLang="cs-CZ" sz="2700" dirty="0"/>
          </a:p>
        </p:txBody>
      </p:sp>
      <p:pic>
        <p:nvPicPr>
          <p:cNvPr id="2075" name="Picture 2074" descr="Office building overlayed with stock market graphs">
            <a:extLst>
              <a:ext uri="{FF2B5EF4-FFF2-40B4-BE49-F238E27FC236}">
                <a16:creationId xmlns:a16="http://schemas.microsoft.com/office/drawing/2014/main" id="{F799351A-9C06-1BA4-FE20-1EAFDDF5E312}"/>
              </a:ext>
            </a:extLst>
          </p:cNvPr>
          <p:cNvPicPr>
            <a:picLocks noChangeAspect="1"/>
          </p:cNvPicPr>
          <p:nvPr/>
        </p:nvPicPr>
        <p:blipFill rotWithShape="1">
          <a:blip r:embed="rId2"/>
          <a:srcRect l="44796" r="356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TextovéPole 3">
            <a:extLst>
              <a:ext uri="{FF2B5EF4-FFF2-40B4-BE49-F238E27FC236}">
                <a16:creationId xmlns:a16="http://schemas.microsoft.com/office/drawing/2014/main" id="{5768834A-2C8F-27FD-0C5C-9CAA7A2C3FBE}"/>
              </a:ext>
            </a:extLst>
          </p:cNvPr>
          <p:cNvSpPr txBox="1"/>
          <p:nvPr/>
        </p:nvSpPr>
        <p:spPr>
          <a:xfrm>
            <a:off x="868577" y="5233629"/>
            <a:ext cx="5608320" cy="1477328"/>
          </a:xfrm>
          <a:prstGeom prst="rect">
            <a:avLst/>
          </a:prstGeom>
          <a:noFill/>
        </p:spPr>
        <p:txBody>
          <a:bodyPr wrap="square" rtlCol="0">
            <a:spAutoFit/>
          </a:bodyPr>
          <a:lstStyle/>
          <a:p>
            <a:r>
              <a:rPr lang="cs-CZ" dirty="0"/>
              <a:t>Money (</a:t>
            </a:r>
            <a:r>
              <a:rPr lang="cs-CZ" dirty="0" err="1"/>
              <a:t>even</a:t>
            </a:r>
            <a:r>
              <a:rPr lang="cs-CZ" dirty="0"/>
              <a:t> in </a:t>
            </a:r>
            <a:r>
              <a:rPr lang="cs-CZ" dirty="0" err="1"/>
              <a:t>form</a:t>
            </a:r>
            <a:r>
              <a:rPr lang="cs-CZ" dirty="0"/>
              <a:t> </a:t>
            </a:r>
            <a:r>
              <a:rPr lang="cs-CZ" dirty="0" err="1"/>
              <a:t>of</a:t>
            </a:r>
            <a:r>
              <a:rPr lang="cs-CZ" dirty="0"/>
              <a:t> </a:t>
            </a:r>
            <a:r>
              <a:rPr lang="cs-CZ" dirty="0" err="1"/>
              <a:t>paper</a:t>
            </a:r>
            <a:r>
              <a:rPr lang="cs-CZ" dirty="0"/>
              <a:t> </a:t>
            </a:r>
            <a:r>
              <a:rPr lang="cs-CZ" dirty="0" err="1"/>
              <a:t>currency</a:t>
            </a:r>
            <a:r>
              <a:rPr lang="cs-CZ" dirty="0"/>
              <a:t>, </a:t>
            </a:r>
            <a:r>
              <a:rPr lang="cs-CZ" dirty="0" err="1"/>
              <a:t>checking</a:t>
            </a:r>
            <a:r>
              <a:rPr lang="cs-CZ" dirty="0"/>
              <a:t> </a:t>
            </a:r>
            <a:r>
              <a:rPr lang="cs-CZ" dirty="0" err="1"/>
              <a:t>account</a:t>
            </a:r>
            <a:r>
              <a:rPr lang="cs-CZ" dirty="0"/>
              <a:t>, </a:t>
            </a:r>
            <a:r>
              <a:rPr lang="cs-CZ" dirty="0" err="1"/>
              <a:t>cryptocurrencies</a:t>
            </a:r>
            <a:r>
              <a:rPr lang="cs-CZ" dirty="0"/>
              <a:t>) </a:t>
            </a:r>
            <a:r>
              <a:rPr lang="cs-CZ" dirty="0" err="1"/>
              <a:t>is</a:t>
            </a:r>
            <a:r>
              <a:rPr lang="cs-CZ" dirty="0"/>
              <a:t> not a </a:t>
            </a:r>
            <a:r>
              <a:rPr lang="cs-CZ" i="1" dirty="0" err="1"/>
              <a:t>resource</a:t>
            </a:r>
            <a:r>
              <a:rPr lang="cs-CZ" dirty="0"/>
              <a:t> as </a:t>
            </a:r>
            <a:r>
              <a:rPr lang="cs-CZ" dirty="0" err="1"/>
              <a:t>you</a:t>
            </a:r>
            <a:r>
              <a:rPr lang="cs-CZ" dirty="0"/>
              <a:t> </a:t>
            </a:r>
            <a:r>
              <a:rPr lang="cs-CZ" dirty="0" err="1"/>
              <a:t>cannot</a:t>
            </a:r>
            <a:r>
              <a:rPr lang="cs-CZ" dirty="0"/>
              <a:t> </a:t>
            </a:r>
            <a:r>
              <a:rPr lang="cs-CZ" dirty="0" err="1"/>
              <a:t>directly</a:t>
            </a:r>
            <a:r>
              <a:rPr lang="cs-CZ" dirty="0"/>
              <a:t> </a:t>
            </a:r>
            <a:r>
              <a:rPr lang="cs-CZ" dirty="0" err="1"/>
              <a:t>produce</a:t>
            </a:r>
            <a:r>
              <a:rPr lang="cs-CZ" dirty="0"/>
              <a:t> </a:t>
            </a:r>
            <a:r>
              <a:rPr lang="cs-CZ" dirty="0" err="1"/>
              <a:t>goods</a:t>
            </a:r>
            <a:r>
              <a:rPr lang="cs-CZ" dirty="0"/>
              <a:t> and </a:t>
            </a:r>
            <a:r>
              <a:rPr lang="cs-CZ" dirty="0" err="1"/>
              <a:t>services</a:t>
            </a:r>
            <a:r>
              <a:rPr lang="cs-CZ" dirty="0"/>
              <a:t> </a:t>
            </a:r>
            <a:r>
              <a:rPr lang="cs-CZ" dirty="0" err="1"/>
              <a:t>with</a:t>
            </a:r>
            <a:r>
              <a:rPr lang="cs-CZ" dirty="0"/>
              <a:t> </a:t>
            </a:r>
            <a:r>
              <a:rPr lang="cs-CZ" dirty="0" err="1"/>
              <a:t>it</a:t>
            </a:r>
            <a:r>
              <a:rPr lang="cs-CZ" dirty="0"/>
              <a:t>.</a:t>
            </a:r>
          </a:p>
          <a:p>
            <a:endParaRPr lang="cs-CZ" dirty="0"/>
          </a:p>
          <a:p>
            <a:r>
              <a:rPr lang="cs-CZ" dirty="0"/>
              <a:t>Money </a:t>
            </a:r>
            <a:r>
              <a:rPr lang="cs-CZ" dirty="0" err="1"/>
              <a:t>is</a:t>
            </a:r>
            <a:r>
              <a:rPr lang="cs-CZ" dirty="0"/>
              <a:t> </a:t>
            </a:r>
            <a:r>
              <a:rPr lang="cs-CZ" dirty="0" err="1"/>
              <a:t>valued</a:t>
            </a:r>
            <a:r>
              <a:rPr lang="cs-CZ" dirty="0"/>
              <a:t> </a:t>
            </a:r>
            <a:r>
              <a:rPr lang="cs-CZ" dirty="0" err="1"/>
              <a:t>because</a:t>
            </a:r>
            <a:r>
              <a:rPr lang="cs-CZ" dirty="0"/>
              <a:t> </a:t>
            </a:r>
            <a:r>
              <a:rPr lang="cs-CZ" dirty="0" err="1"/>
              <a:t>of</a:t>
            </a:r>
            <a:r>
              <a:rPr lang="cs-CZ" dirty="0"/>
              <a:t> </a:t>
            </a:r>
            <a:r>
              <a:rPr lang="cs-CZ" dirty="0" err="1"/>
              <a:t>what</a:t>
            </a:r>
            <a:r>
              <a:rPr lang="cs-CZ" dirty="0"/>
              <a:t> </a:t>
            </a:r>
            <a:r>
              <a:rPr lang="cs-CZ" dirty="0" err="1"/>
              <a:t>it</a:t>
            </a:r>
            <a:r>
              <a:rPr lang="cs-CZ" dirty="0"/>
              <a:t> </a:t>
            </a:r>
            <a:r>
              <a:rPr lang="cs-CZ" dirty="0" err="1"/>
              <a:t>can</a:t>
            </a:r>
            <a:r>
              <a:rPr lang="cs-CZ" dirty="0"/>
              <a:t> </a:t>
            </a:r>
            <a:r>
              <a:rPr lang="cs-CZ" dirty="0" err="1"/>
              <a:t>purchase</a:t>
            </a:r>
            <a:r>
              <a:rPr lang="cs-CZ" dirty="0"/>
              <a:t>…</a:t>
            </a:r>
          </a:p>
        </p:txBody>
      </p:sp>
    </p:spTree>
    <p:extLst>
      <p:ext uri="{BB962C8B-B14F-4D97-AF65-F5344CB8AC3E}">
        <p14:creationId xmlns:p14="http://schemas.microsoft.com/office/powerpoint/2010/main" val="408344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1" name="Freeform: Shape 2056">
            <a:extLst>
              <a:ext uri="{FF2B5EF4-FFF2-40B4-BE49-F238E27FC236}">
                <a16:creationId xmlns:a16="http://schemas.microsoft.com/office/drawing/2014/main"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8940E3DD-8C1D-EA01-F716-451F2D9709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94400" y="1999008"/>
            <a:ext cx="5994401" cy="35334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Arc 2058">
            <a:extLst>
              <a:ext uri="{FF2B5EF4-FFF2-40B4-BE49-F238E27FC236}">
                <a16:creationId xmlns:a16="http://schemas.microsoft.com/office/drawing/2014/main"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101D2EDF-E5CC-EF79-6AC7-2C76AA3D61A5}"/>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kern="1200">
                <a:solidFill>
                  <a:schemeClr val="tx1"/>
                </a:solidFill>
                <a:latin typeface="+mj-lt"/>
                <a:ea typeface="+mj-ea"/>
                <a:cs typeface="+mj-cs"/>
              </a:rPr>
              <a:t>Capital Market</a:t>
            </a:r>
          </a:p>
        </p:txBody>
      </p:sp>
      <p:sp>
        <p:nvSpPr>
          <p:cNvPr id="3" name="Zástupný obsah 2">
            <a:extLst>
              <a:ext uri="{FF2B5EF4-FFF2-40B4-BE49-F238E27FC236}">
                <a16:creationId xmlns:a16="http://schemas.microsoft.com/office/drawing/2014/main" id="{C1F15263-7A52-B224-1C93-8832D155CF8D}"/>
              </a:ext>
            </a:extLst>
          </p:cNvPr>
          <p:cNvSpPr>
            <a:spLocks noGrp="1"/>
          </p:cNvSpPr>
          <p:nvPr>
            <p:ph sz="half" idx="1"/>
          </p:nvPr>
        </p:nvSpPr>
        <p:spPr>
          <a:xfrm>
            <a:off x="838200" y="1984442"/>
            <a:ext cx="5674359" cy="4558597"/>
          </a:xfrm>
        </p:spPr>
        <p:txBody>
          <a:bodyPr vert="horz" lIns="91440" tIns="45720" rIns="91440" bIns="45720" rtlCol="0">
            <a:normAutofit/>
          </a:bodyPr>
          <a:lstStyle/>
          <a:p>
            <a:pPr marL="285750">
              <a:spcBef>
                <a:spcPct val="0"/>
              </a:spcBef>
              <a:spcAft>
                <a:spcPts val="600"/>
              </a:spcAft>
              <a:defRPr/>
            </a:pPr>
            <a:r>
              <a:rPr lang="en-US" altLang="cs-CZ" sz="1500" dirty="0"/>
              <a:t>supply of savings (households) meets the demand for these savings (firms)</a:t>
            </a:r>
          </a:p>
          <a:p>
            <a:pPr marL="285750">
              <a:spcBef>
                <a:spcPct val="0"/>
              </a:spcBef>
              <a:spcAft>
                <a:spcPts val="600"/>
              </a:spcAft>
              <a:defRPr/>
            </a:pPr>
            <a:endParaRPr lang="en-US" altLang="cs-CZ" sz="1500" dirty="0"/>
          </a:p>
          <a:p>
            <a:pPr marL="285750">
              <a:spcBef>
                <a:spcPct val="0"/>
              </a:spcBef>
              <a:spcAft>
                <a:spcPts val="600"/>
              </a:spcAft>
              <a:defRPr/>
            </a:pPr>
            <a:r>
              <a:rPr lang="en-US" altLang="cs-CZ" sz="1500" dirty="0"/>
              <a:t>household savings (current and term deposits, insurance, etc.) receive in the capital market form of capital offered to firms</a:t>
            </a:r>
          </a:p>
          <a:p>
            <a:pPr marL="285750">
              <a:spcBef>
                <a:spcPct val="0"/>
              </a:spcBef>
              <a:spcAft>
                <a:spcPts val="600"/>
              </a:spcAft>
              <a:defRPr/>
            </a:pPr>
            <a:endParaRPr lang="en-US" altLang="cs-CZ" sz="1500" dirty="0"/>
          </a:p>
          <a:p>
            <a:pPr marL="285750">
              <a:spcBef>
                <a:spcPct val="0"/>
              </a:spcBef>
              <a:spcAft>
                <a:spcPts val="600"/>
              </a:spcAft>
              <a:defRPr/>
            </a:pPr>
            <a:r>
              <a:rPr lang="en-US" altLang="cs-CZ" sz="1500" dirty="0"/>
              <a:t>the demand for capital - given the need to finance the purchase of investment goods</a:t>
            </a:r>
          </a:p>
          <a:p>
            <a:pPr marL="285750">
              <a:spcBef>
                <a:spcPct val="0"/>
              </a:spcBef>
              <a:spcAft>
                <a:spcPts val="600"/>
              </a:spcAft>
              <a:defRPr/>
            </a:pPr>
            <a:endParaRPr lang="en-US" altLang="cs-CZ" sz="1500" dirty="0"/>
          </a:p>
          <a:p>
            <a:pPr marL="285750">
              <a:spcBef>
                <a:spcPct val="0"/>
              </a:spcBef>
              <a:spcAft>
                <a:spcPts val="600"/>
              </a:spcAft>
              <a:defRPr/>
            </a:pPr>
            <a:endParaRPr lang="en-US" altLang="cs-CZ" sz="1500" dirty="0"/>
          </a:p>
          <a:p>
            <a:pPr marL="285750">
              <a:spcBef>
                <a:spcPct val="0"/>
              </a:spcBef>
              <a:spcAft>
                <a:spcPts val="600"/>
              </a:spcAft>
              <a:defRPr/>
            </a:pPr>
            <a:r>
              <a:rPr lang="en-US" sz="1500" dirty="0"/>
              <a:t>The most common capital markets are stock markets and bond markets. The instruments traded are mainly securities with maturities exceeding one year. </a:t>
            </a:r>
          </a:p>
          <a:p>
            <a:pPr marL="285750">
              <a:spcBef>
                <a:spcPct val="0"/>
              </a:spcBef>
              <a:spcAft>
                <a:spcPts val="600"/>
              </a:spcAft>
              <a:defRPr/>
            </a:pPr>
            <a:r>
              <a:rPr lang="en-US" sz="1500" dirty="0"/>
              <a:t>Short-term securities payable in one year or less are traded on what is known as a money market.</a:t>
            </a:r>
            <a:endParaRPr lang="en-US" altLang="cs-CZ" sz="1500" dirty="0"/>
          </a:p>
        </p:txBody>
      </p:sp>
    </p:spTree>
    <p:extLst>
      <p:ext uri="{BB962C8B-B14F-4D97-AF65-F5344CB8AC3E}">
        <p14:creationId xmlns:p14="http://schemas.microsoft.com/office/powerpoint/2010/main" val="200492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0C541B88-1AE9-40C3-AFD5-967787C19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7">
            <a:extLst>
              <a:ext uri="{FF2B5EF4-FFF2-40B4-BE49-F238E27FC236}">
                <a16:creationId xmlns:a16="http://schemas.microsoft.com/office/drawing/2014/main" id="{E5F17139-31EE-46AC-B04F-DBBD852DD6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4EF5A3D-BD12-2F12-C779-8EBFE864F99C}"/>
              </a:ext>
            </a:extLst>
          </p:cNvPr>
          <p:cNvSpPr>
            <a:spLocks noGrp="1"/>
          </p:cNvSpPr>
          <p:nvPr>
            <p:ph type="title"/>
          </p:nvPr>
        </p:nvSpPr>
        <p:spPr>
          <a:xfrm>
            <a:off x="838200" y="1195697"/>
            <a:ext cx="3200400" cy="4238118"/>
          </a:xfrm>
        </p:spPr>
        <p:txBody>
          <a:bodyPr vert="horz" lIns="91440" tIns="45720" rIns="91440" bIns="45720" rtlCol="0" anchor="ctr">
            <a:normAutofit/>
          </a:bodyPr>
          <a:lstStyle/>
          <a:p>
            <a:r>
              <a:rPr lang="en-US" kern="1200">
                <a:solidFill>
                  <a:schemeClr val="bg1"/>
                </a:solidFill>
                <a:latin typeface="+mj-lt"/>
                <a:ea typeface="+mj-ea"/>
                <a:cs typeface="+mj-cs"/>
              </a:rPr>
              <a:t>What motivates entities to borrow money and pay interest?</a:t>
            </a:r>
          </a:p>
        </p:txBody>
      </p:sp>
      <p:grpSp>
        <p:nvGrpSpPr>
          <p:cNvPr id="20"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1" name="Freeform: Shape 20">
              <a:extLst>
                <a:ext uri="{FF2B5EF4-FFF2-40B4-BE49-F238E27FC236}">
                  <a16:creationId xmlns:a16="http://schemas.microsoft.com/office/drawing/2014/main" id="{C6754E2F-F56E-4BA3-99DD-8EBF110E34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4A69059-7C49-49C6-B071-F2A9B558E0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89D16701-DA76-4F72-BB63-E2C3FFBDF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1CC28BE1-9DC6-43FE-9582-39F091098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9" name="Freeform: Shape 28">
              <a:extLst>
                <a:ext uri="{FF2B5EF4-FFF2-40B4-BE49-F238E27FC236}">
                  <a16:creationId xmlns:a16="http://schemas.microsoft.com/office/drawing/2014/main" id="{B31DFBFA-CF4D-4940-9086-26F83E5C6B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7854033-BD20-4C77-8C5B-048F4B3BDD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93AA74-BEB3-444F-835B-7AA6ECE61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00DF1C9-6952-4704-B8B3-95406E18E4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4783FD-297C-40D2-964B-DBAE4DE28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E621623-0357-4FD5-A1AC-400501025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24F346E-10A0-458F-A9CA-8C0079472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37A2F7-01A9-47F3-BED6-B61D998408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B44DAF8-5073-441A-82E1-180385D3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2B0413D-0E36-4A90-8E6A-9EDC676A6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6059ECF-0D50-48AD-B67A-645EC29D3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394906F-6BF2-447E-9886-F12708E128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45EB96B-215A-4EBF-A594-2B08222339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27" name="Zástupný obsah 9">
            <a:extLst>
              <a:ext uri="{FF2B5EF4-FFF2-40B4-BE49-F238E27FC236}">
                <a16:creationId xmlns:a16="http://schemas.microsoft.com/office/drawing/2014/main" id="{A2A6C809-C35D-5A2A-FB38-6C63396AAE93}"/>
              </a:ext>
            </a:extLst>
          </p:cNvPr>
          <p:cNvGraphicFramePr>
            <a:graphicFrameLocks noGrp="1"/>
          </p:cNvGraphicFramePr>
          <p:nvPr>
            <p:ph sz="half" idx="1"/>
            <p:extLst>
              <p:ext uri="{D42A27DB-BD31-4B8C-83A1-F6EECF244321}">
                <p14:modId xmlns:p14="http://schemas.microsoft.com/office/powerpoint/2010/main" val="105433371"/>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48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DE77E-C987-6DF2-215F-F64A395F8C65}"/>
              </a:ext>
            </a:extLst>
          </p:cNvPr>
          <p:cNvSpPr>
            <a:spLocks noGrp="1"/>
          </p:cNvSpPr>
          <p:nvPr>
            <p:ph type="title"/>
          </p:nvPr>
        </p:nvSpPr>
        <p:spPr>
          <a:xfrm>
            <a:off x="959846" y="-101889"/>
            <a:ext cx="5479719" cy="1616203"/>
          </a:xfrm>
        </p:spPr>
        <p:txBody>
          <a:bodyPr vert="horz" lIns="91440" tIns="45720" rIns="91440" bIns="45720" rtlCol="0" anchor="b">
            <a:normAutofit/>
          </a:bodyPr>
          <a:lstStyle/>
          <a:p>
            <a:r>
              <a:rPr lang="en-US" sz="3200" dirty="0"/>
              <a:t>Capital Goods</a:t>
            </a:r>
          </a:p>
        </p:txBody>
      </p:sp>
      <p:sp>
        <p:nvSpPr>
          <p:cNvPr id="3" name="Zástupný obsah 2">
            <a:extLst>
              <a:ext uri="{FF2B5EF4-FFF2-40B4-BE49-F238E27FC236}">
                <a16:creationId xmlns:a16="http://schemas.microsoft.com/office/drawing/2014/main" id="{3EC3FE75-0975-EF6E-9F5F-602AF2510BB7}"/>
              </a:ext>
            </a:extLst>
          </p:cNvPr>
          <p:cNvSpPr>
            <a:spLocks noGrp="1"/>
          </p:cNvSpPr>
          <p:nvPr>
            <p:ph sz="half" idx="1"/>
          </p:nvPr>
        </p:nvSpPr>
        <p:spPr>
          <a:xfrm>
            <a:off x="895665" y="1629236"/>
            <a:ext cx="5646028" cy="3447832"/>
          </a:xfrm>
        </p:spPr>
        <p:txBody>
          <a:bodyPr vert="horz" lIns="91440" tIns="45720" rIns="91440" bIns="45720" rtlCol="0" anchor="t">
            <a:normAutofit/>
          </a:bodyPr>
          <a:lstStyle/>
          <a:p>
            <a:pPr marL="285750">
              <a:spcBef>
                <a:spcPct val="0"/>
              </a:spcBef>
              <a:defRPr/>
            </a:pPr>
            <a:r>
              <a:rPr lang="en-US" altLang="cs-CZ" sz="1700" dirty="0"/>
              <a:t>Capital goods are not consumed in the production process at once = wear out, so that their value is not transferred to the new products at once, but gradually in the form of depreciation or amortization.</a:t>
            </a:r>
          </a:p>
          <a:p>
            <a:pPr marL="285750">
              <a:spcBef>
                <a:spcPct val="0"/>
              </a:spcBef>
              <a:defRPr/>
            </a:pPr>
            <a:endParaRPr lang="en-US" altLang="cs-CZ" sz="1700" dirty="0"/>
          </a:p>
          <a:p>
            <a:pPr marL="285750">
              <a:spcBef>
                <a:spcPct val="0"/>
              </a:spcBef>
              <a:defRPr/>
            </a:pPr>
            <a:r>
              <a:rPr lang="en-US" altLang="cs-CZ" sz="1700" b="1" dirty="0"/>
              <a:t>Depreciation</a:t>
            </a:r>
            <a:r>
              <a:rPr lang="en-US" altLang="cs-CZ" sz="1700" dirty="0"/>
              <a:t> represent a significant part of production costs and significantly affect the magnitude of profit.</a:t>
            </a:r>
          </a:p>
          <a:p>
            <a:pPr marL="285750">
              <a:spcBef>
                <a:spcPct val="0"/>
              </a:spcBef>
              <a:defRPr/>
            </a:pPr>
            <a:endParaRPr lang="en-US" altLang="cs-CZ" sz="1700" dirty="0"/>
          </a:p>
          <a:p>
            <a:pPr marL="285750">
              <a:spcBef>
                <a:spcPct val="0"/>
              </a:spcBef>
              <a:defRPr/>
            </a:pPr>
            <a:r>
              <a:rPr lang="en-US" altLang="cs-CZ" sz="1700" b="1" dirty="0"/>
              <a:t>Depreciation </a:t>
            </a:r>
            <a:r>
              <a:rPr lang="en-US" altLang="cs-CZ" sz="1700" dirty="0"/>
              <a:t>represent a significant source of means for the purchase of new capital goods to replace the already worn-out capital goods.</a:t>
            </a:r>
          </a:p>
          <a:p>
            <a:endParaRPr lang="en-US" sz="1700" dirty="0"/>
          </a:p>
        </p:txBody>
      </p:sp>
      <p:pic>
        <p:nvPicPr>
          <p:cNvPr id="5" name="Picture 4" descr="Packages on conveyor belt">
            <a:extLst>
              <a:ext uri="{FF2B5EF4-FFF2-40B4-BE49-F238E27FC236}">
                <a16:creationId xmlns:a16="http://schemas.microsoft.com/office/drawing/2014/main" id="{56D0BCE9-1DFF-6FF6-5D3C-5C8A3B090F6B}"/>
              </a:ext>
            </a:extLst>
          </p:cNvPr>
          <p:cNvPicPr>
            <a:picLocks noChangeAspect="1"/>
          </p:cNvPicPr>
          <p:nvPr/>
        </p:nvPicPr>
        <p:blipFill rotWithShape="1">
          <a:blip r:embed="rId2"/>
          <a:srcRect l="9983" r="42117"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46D72943-A812-0659-B76C-A434510E5E86}"/>
                  </a:ext>
                </a:extLst>
              </p:cNvPr>
              <p:cNvSpPr txBox="1"/>
              <p:nvPr/>
            </p:nvSpPr>
            <p:spPr>
              <a:xfrm>
                <a:off x="876691" y="4418598"/>
                <a:ext cx="6096000" cy="2308324"/>
              </a:xfrm>
              <a:prstGeom prst="rect">
                <a:avLst/>
              </a:prstGeom>
              <a:noFill/>
            </p:spPr>
            <p:txBody>
              <a:bodyPr wrap="square">
                <a:spAutoFit/>
              </a:bodyPr>
              <a:lstStyle/>
              <a:p>
                <a:pPr marL="285750" indent="-285750" algn="just">
                  <a:spcBef>
                    <a:spcPct val="0"/>
                  </a:spcBef>
                  <a:defRPr/>
                </a:pPr>
                <a:r>
                  <a:rPr lang="en-US" altLang="cs-CZ" sz="1800" dirty="0">
                    <a:latin typeface="Arial" panose="020B0604020202020204" pitchFamily="34" charset="0"/>
                  </a:rPr>
                  <a:t>Total new investment in capital goods production </a:t>
                </a:r>
                <a:r>
                  <a:rPr lang="cs-CZ" altLang="cs-CZ" sz="1800" dirty="0">
                    <a:latin typeface="Arial" panose="020B0604020202020204" pitchFamily="34" charset="0"/>
                  </a:rPr>
                  <a:t>(</a:t>
                </a:r>
                <a:r>
                  <a:rPr lang="en-US" altLang="cs-CZ" sz="1800" dirty="0">
                    <a:latin typeface="Arial" panose="020B0604020202020204" pitchFamily="34" charset="0"/>
                  </a:rPr>
                  <a:t>gross (</a:t>
                </a:r>
                <a:r>
                  <a:rPr lang="cs-CZ" altLang="cs-CZ" sz="1800" dirty="0">
                    <a:latin typeface="Arial" panose="020B0604020202020204" pitchFamily="34" charset="0"/>
                  </a:rPr>
                  <a:t>brutto</a:t>
                </a:r>
                <a:r>
                  <a:rPr lang="en-US" altLang="cs-CZ" sz="1800" dirty="0">
                    <a:latin typeface="Arial" panose="020B0604020202020204" pitchFamily="34" charset="0"/>
                  </a:rPr>
                  <a:t>) investment (I</a:t>
                </a:r>
                <a:r>
                  <a:rPr lang="en-US" altLang="cs-CZ" sz="1200" dirty="0">
                    <a:latin typeface="Arial" panose="020B0604020202020204" pitchFamily="34" charset="0"/>
                  </a:rPr>
                  <a:t>B</a:t>
                </a:r>
                <a:r>
                  <a:rPr lang="en-US" altLang="cs-CZ" sz="1800" dirty="0">
                    <a:latin typeface="Arial" panose="020B0604020202020204" pitchFamily="34" charset="0"/>
                  </a:rPr>
                  <a:t>)</a:t>
                </a:r>
                <a:r>
                  <a:rPr lang="cs-CZ" altLang="cs-CZ" sz="1800" dirty="0">
                    <a:latin typeface="Arial" panose="020B0604020202020204" pitchFamily="34" charset="0"/>
                  </a:rPr>
                  <a:t>)</a:t>
                </a:r>
                <a:r>
                  <a:rPr lang="en-US" altLang="cs-CZ" sz="1800" dirty="0">
                    <a:latin typeface="Arial" panose="020B0604020202020204" pitchFamily="34" charset="0"/>
                  </a:rPr>
                  <a:t> is thus divided into two components: </a:t>
                </a:r>
                <a:r>
                  <a:rPr lang="cs-CZ" altLang="cs-CZ" sz="1800" dirty="0" err="1">
                    <a:latin typeface="Arial" panose="020B0604020202020204" pitchFamily="34" charset="0"/>
                  </a:rPr>
                  <a:t>restitution</a:t>
                </a:r>
                <a:r>
                  <a:rPr lang="en-US" altLang="cs-CZ" sz="1800" dirty="0">
                    <a:latin typeface="Arial" panose="020B0604020202020204" pitchFamily="34" charset="0"/>
                  </a:rPr>
                  <a:t> and net investment</a:t>
                </a:r>
                <a:r>
                  <a:rPr lang="cs-CZ" altLang="cs-CZ" sz="1800" dirty="0">
                    <a:latin typeface="Arial" panose="020B0604020202020204" pitchFamily="34" charset="0"/>
                  </a:rPr>
                  <a:t>.</a:t>
                </a:r>
                <a:endParaRPr lang="en-US" altLang="cs-CZ" sz="1800" dirty="0">
                  <a:latin typeface="Arial" panose="020B0604020202020204" pitchFamily="34" charset="0"/>
                </a:endParaRPr>
              </a:p>
              <a:p>
                <a:pPr marL="285750" indent="-285750" algn="just">
                  <a:spcBef>
                    <a:spcPct val="0"/>
                  </a:spcBef>
                  <a:defRPr/>
                </a:pPr>
                <a:endParaRPr lang="cs-CZ" altLang="cs-CZ" sz="1800" dirty="0">
                  <a:latin typeface="Arial" panose="020B0604020202020204" pitchFamily="34" charset="0"/>
                </a:endParaRPr>
              </a:p>
              <a:p>
                <a:pPr algn="ctr">
                  <a:spcBef>
                    <a:spcPct val="0"/>
                  </a:spcBef>
                  <a:defRPr/>
                </a:pPr>
                <a14:m>
                  <m:oMath xmlns:m="http://schemas.openxmlformats.org/officeDocument/2006/math">
                    <m:sSub>
                      <m:sSubPr>
                        <m:ctrlPr>
                          <a:rPr lang="en-US" altLang="cs-CZ" sz="1800" i="1">
                            <a:latin typeface="Cambria Math" panose="02040503050406030204" pitchFamily="18" charset="0"/>
                          </a:rPr>
                        </m:ctrlPr>
                      </m:sSubPr>
                      <m:e>
                        <m:r>
                          <a:rPr lang="cs-CZ" altLang="cs-CZ" sz="1800" i="1">
                            <a:latin typeface="Cambria Math" panose="02040503050406030204" pitchFamily="18" charset="0"/>
                          </a:rPr>
                          <m:t>𝐼</m:t>
                        </m:r>
                      </m:e>
                      <m:sub>
                        <m:r>
                          <a:rPr lang="cs-CZ" altLang="cs-CZ" sz="1800" i="1">
                            <a:latin typeface="Cambria Math" panose="02040503050406030204" pitchFamily="18" charset="0"/>
                          </a:rPr>
                          <m:t>𝐵</m:t>
                        </m:r>
                      </m:sub>
                    </m:sSub>
                  </m:oMath>
                </a14:m>
                <a:r>
                  <a:rPr lang="cs-CZ" altLang="cs-CZ" sz="1800" dirty="0">
                    <a:latin typeface="Arial" panose="020B0604020202020204" pitchFamily="34" charset="0"/>
                  </a:rPr>
                  <a:t> = </a:t>
                </a:r>
                <a14:m>
                  <m:oMath xmlns:m="http://schemas.openxmlformats.org/officeDocument/2006/math">
                    <m:sSub>
                      <m:sSubPr>
                        <m:ctrlPr>
                          <a:rPr lang="cs-CZ" altLang="cs-CZ" sz="1800" i="1">
                            <a:latin typeface="Cambria Math" panose="02040503050406030204" pitchFamily="18" charset="0"/>
                          </a:rPr>
                        </m:ctrlPr>
                      </m:sSubPr>
                      <m:e>
                        <m:r>
                          <a:rPr lang="cs-CZ" altLang="cs-CZ" sz="1800" i="1">
                            <a:latin typeface="Cambria Math" panose="02040503050406030204" pitchFamily="18" charset="0"/>
                          </a:rPr>
                          <m:t>𝐼</m:t>
                        </m:r>
                      </m:e>
                      <m:sub>
                        <m:r>
                          <a:rPr lang="cs-CZ" altLang="cs-CZ" sz="1800" i="1">
                            <a:latin typeface="Cambria Math" panose="02040503050406030204" pitchFamily="18" charset="0"/>
                          </a:rPr>
                          <m:t>𝑅</m:t>
                        </m:r>
                      </m:sub>
                    </m:sSub>
                  </m:oMath>
                </a14:m>
                <a:r>
                  <a:rPr lang="cs-CZ" altLang="cs-CZ" sz="1800" dirty="0">
                    <a:latin typeface="Arial" panose="020B0604020202020204" pitchFamily="34" charset="0"/>
                  </a:rPr>
                  <a:t> + </a:t>
                </a:r>
                <a14:m>
                  <m:oMath xmlns:m="http://schemas.openxmlformats.org/officeDocument/2006/math">
                    <m:sSub>
                      <m:sSubPr>
                        <m:ctrlPr>
                          <a:rPr lang="cs-CZ" altLang="cs-CZ" sz="1800" i="1">
                            <a:latin typeface="Cambria Math" panose="02040503050406030204" pitchFamily="18" charset="0"/>
                          </a:rPr>
                        </m:ctrlPr>
                      </m:sSubPr>
                      <m:e>
                        <m:r>
                          <a:rPr lang="cs-CZ" altLang="cs-CZ" sz="1800" i="1">
                            <a:latin typeface="Cambria Math" panose="02040503050406030204" pitchFamily="18" charset="0"/>
                          </a:rPr>
                          <m:t>𝐼</m:t>
                        </m:r>
                      </m:e>
                      <m:sub>
                        <m:r>
                          <a:rPr lang="cs-CZ" altLang="cs-CZ" sz="1800" i="1">
                            <a:latin typeface="Cambria Math" panose="02040503050406030204" pitchFamily="18" charset="0"/>
                          </a:rPr>
                          <m:t>𝑁</m:t>
                        </m:r>
                      </m:sub>
                    </m:sSub>
                  </m:oMath>
                </a14:m>
                <a:endParaRPr lang="en-US" altLang="cs-CZ" sz="1800" dirty="0">
                  <a:latin typeface="Arial" panose="020B0604020202020204" pitchFamily="34" charset="0"/>
                </a:endParaRPr>
              </a:p>
              <a:p>
                <a:pPr marL="285750" indent="-285750" algn="just">
                  <a:spcBef>
                    <a:spcPct val="0"/>
                  </a:spcBef>
                  <a:defRPr/>
                </a:pPr>
                <a:endParaRPr lang="en-US" altLang="cs-CZ" sz="1800" dirty="0">
                  <a:latin typeface="Arial" panose="020B0604020202020204" pitchFamily="34" charset="0"/>
                </a:endParaRPr>
              </a:p>
              <a:p>
                <a:pPr marL="285750" indent="-285750" algn="just">
                  <a:spcBef>
                    <a:spcPct val="0"/>
                  </a:spcBef>
                  <a:defRPr/>
                </a:pPr>
                <a:r>
                  <a:rPr lang="en-US" altLang="cs-CZ" sz="1800" b="1" dirty="0">
                    <a:latin typeface="Arial" panose="020B0604020202020204" pitchFamily="34" charset="0"/>
                  </a:rPr>
                  <a:t>Capital is an important production factor influencing the overall productivity growth and social wealth</a:t>
                </a:r>
                <a:r>
                  <a:rPr lang="en-US" altLang="cs-CZ" sz="1800" dirty="0">
                    <a:latin typeface="Arial" panose="020B0604020202020204" pitchFamily="34" charset="0"/>
                  </a:rPr>
                  <a:t>.</a:t>
                </a:r>
              </a:p>
            </p:txBody>
          </p:sp>
        </mc:Choice>
        <mc:Fallback xmlns="">
          <p:sp>
            <p:nvSpPr>
              <p:cNvPr id="12" name="TextovéPole 11">
                <a:extLst>
                  <a:ext uri="{FF2B5EF4-FFF2-40B4-BE49-F238E27FC236}">
                    <a16:creationId xmlns:a16="http://schemas.microsoft.com/office/drawing/2014/main" id="{46D72943-A812-0659-B76C-A434510E5E86}"/>
                  </a:ext>
                </a:extLst>
              </p:cNvPr>
              <p:cNvSpPr txBox="1">
                <a:spLocks noRot="1" noChangeAspect="1" noMove="1" noResize="1" noEditPoints="1" noAdjustHandles="1" noChangeArrowheads="1" noChangeShapeType="1" noTextEdit="1"/>
              </p:cNvSpPr>
              <p:nvPr/>
            </p:nvSpPr>
            <p:spPr>
              <a:xfrm>
                <a:off x="876691" y="4418598"/>
                <a:ext cx="6096000" cy="2308324"/>
              </a:xfrm>
              <a:prstGeom prst="rect">
                <a:avLst/>
              </a:prstGeom>
              <a:blipFill>
                <a:blip r:embed="rId3"/>
                <a:stretch>
                  <a:fillRect l="-900" t="-1587" r="-800" b="-3439"/>
                </a:stretch>
              </a:blipFill>
            </p:spPr>
            <p:txBody>
              <a:bodyPr/>
              <a:lstStyle/>
              <a:p>
                <a:r>
                  <a:rPr lang="cs-CZ">
                    <a:noFill/>
                  </a:rPr>
                  <a:t> </a:t>
                </a:r>
              </a:p>
            </p:txBody>
          </p:sp>
        </mc:Fallback>
      </mc:AlternateContent>
    </p:spTree>
    <p:extLst>
      <p:ext uri="{BB962C8B-B14F-4D97-AF65-F5344CB8AC3E}">
        <p14:creationId xmlns:p14="http://schemas.microsoft.com/office/powerpoint/2010/main" val="34288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86D0C7-A9BC-3A2A-2D98-B5CBBED55A63}"/>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Interest, Interest Rate and Interest Income</a:t>
            </a:r>
          </a:p>
        </p:txBody>
      </p:sp>
      <p:sp>
        <p:nvSpPr>
          <p:cNvPr id="3" name="Zástupný obsah 2">
            <a:extLst>
              <a:ext uri="{FF2B5EF4-FFF2-40B4-BE49-F238E27FC236}">
                <a16:creationId xmlns:a16="http://schemas.microsoft.com/office/drawing/2014/main" id="{8C78308A-B24B-5263-3837-69A01C639136}"/>
              </a:ext>
            </a:extLst>
          </p:cNvPr>
          <p:cNvSpPr>
            <a:spLocks noGrp="1"/>
          </p:cNvSpPr>
          <p:nvPr>
            <p:ph sz="half" idx="1"/>
          </p:nvPr>
        </p:nvSpPr>
        <p:spPr>
          <a:xfrm>
            <a:off x="761802" y="2352042"/>
            <a:ext cx="4646905" cy="4439920"/>
          </a:xfrm>
        </p:spPr>
        <p:txBody>
          <a:bodyPr vert="horz" lIns="91440" tIns="45720" rIns="91440" bIns="45720" rtlCol="0" anchor="ctr">
            <a:normAutofit/>
          </a:bodyPr>
          <a:lstStyle/>
          <a:p>
            <a:r>
              <a:rPr lang="cs-CZ" sz="1900" dirty="0" err="1"/>
              <a:t>The</a:t>
            </a:r>
            <a:r>
              <a:rPr lang="cs-CZ" sz="1900" dirty="0"/>
              <a:t> </a:t>
            </a:r>
            <a:r>
              <a:rPr lang="cs-CZ" sz="1900" dirty="0" err="1"/>
              <a:t>household</a:t>
            </a:r>
            <a:r>
              <a:rPr lang="cs-CZ" sz="1900" dirty="0"/>
              <a:t> </a:t>
            </a:r>
            <a:r>
              <a:rPr lang="cs-CZ" sz="1900" dirty="0" err="1"/>
              <a:t>must</a:t>
            </a:r>
            <a:r>
              <a:rPr lang="cs-CZ" sz="1900" dirty="0"/>
              <a:t> </a:t>
            </a:r>
            <a:r>
              <a:rPr lang="cs-CZ" sz="1900" dirty="0" err="1"/>
              <a:t>have</a:t>
            </a:r>
            <a:r>
              <a:rPr lang="cs-CZ" sz="1900" dirty="0"/>
              <a:t> a </a:t>
            </a:r>
            <a:r>
              <a:rPr lang="cs-CZ" sz="1900" dirty="0" err="1"/>
              <a:t>motivation</a:t>
            </a:r>
            <a:r>
              <a:rPr lang="cs-CZ" sz="1900" dirty="0"/>
              <a:t> to </a:t>
            </a:r>
            <a:r>
              <a:rPr lang="cs-CZ" sz="1900" dirty="0" err="1"/>
              <a:t>generate</a:t>
            </a:r>
            <a:r>
              <a:rPr lang="cs-CZ" sz="1900" dirty="0"/>
              <a:t> </a:t>
            </a:r>
            <a:r>
              <a:rPr lang="cs-CZ" sz="1900" dirty="0" err="1"/>
              <a:t>savings</a:t>
            </a:r>
            <a:r>
              <a:rPr lang="cs-CZ" sz="1900" dirty="0"/>
              <a:t> and </a:t>
            </a:r>
            <a:r>
              <a:rPr lang="cs-CZ" sz="1900" dirty="0" err="1"/>
              <a:t>lend</a:t>
            </a:r>
            <a:r>
              <a:rPr lang="cs-CZ" sz="1900" dirty="0"/>
              <a:t> </a:t>
            </a:r>
            <a:r>
              <a:rPr lang="cs-CZ" sz="1900" dirty="0" err="1"/>
              <a:t>their</a:t>
            </a:r>
            <a:r>
              <a:rPr lang="cs-CZ" sz="1900" dirty="0"/>
              <a:t> </a:t>
            </a:r>
            <a:r>
              <a:rPr lang="cs-CZ" sz="1900" dirty="0" err="1"/>
              <a:t>money</a:t>
            </a:r>
            <a:r>
              <a:rPr lang="cs-CZ" sz="1900" dirty="0"/>
              <a:t>, </a:t>
            </a:r>
            <a:r>
              <a:rPr lang="cs-CZ" sz="1900" dirty="0" err="1"/>
              <a:t>instead</a:t>
            </a:r>
            <a:r>
              <a:rPr lang="cs-CZ" sz="1900" dirty="0"/>
              <a:t> </a:t>
            </a:r>
            <a:r>
              <a:rPr lang="cs-CZ" sz="1900" dirty="0" err="1"/>
              <a:t>of</a:t>
            </a:r>
            <a:r>
              <a:rPr lang="cs-CZ" sz="1900" dirty="0"/>
              <a:t> </a:t>
            </a:r>
            <a:r>
              <a:rPr lang="cs-CZ" sz="1900" dirty="0" err="1"/>
              <a:t>consumption</a:t>
            </a:r>
            <a:r>
              <a:rPr lang="cs-CZ" sz="1900" dirty="0"/>
              <a:t>:</a:t>
            </a:r>
          </a:p>
          <a:p>
            <a:r>
              <a:rPr lang="en-US" sz="1900" dirty="0"/>
              <a:t>Interest is the price paid for the use of money. The amount of money borrower has to pay to the lender over period of time for the use of their money (</a:t>
            </a:r>
            <a:r>
              <a:rPr lang="en-US" sz="1900" i="1" dirty="0"/>
              <a:t>paying 100 USD interest to lender for borrowing 1 000 USD</a:t>
            </a:r>
            <a:r>
              <a:rPr lang="en-US" sz="1900" dirty="0"/>
              <a:t>).</a:t>
            </a:r>
          </a:p>
          <a:p>
            <a:r>
              <a:rPr lang="en-US" sz="1900" dirty="0"/>
              <a:t>Interest rate is the price of the use of the money in the form of the percentage of the borrowed money (</a:t>
            </a:r>
            <a:r>
              <a:rPr lang="en-US" sz="1900" i="1" dirty="0"/>
              <a:t>10 % interest rate</a:t>
            </a:r>
            <a:r>
              <a:rPr lang="en-US" sz="1900" dirty="0"/>
              <a:t>).</a:t>
            </a:r>
          </a:p>
          <a:p>
            <a:r>
              <a:rPr lang="en-US" sz="1900" dirty="0"/>
              <a:t>Interest income is earned by owners of capital for providing capital to the firms.</a:t>
            </a:r>
          </a:p>
        </p:txBody>
      </p:sp>
      <p:pic>
        <p:nvPicPr>
          <p:cNvPr id="5" name="Picture 4" descr="White percentage symbol on red background">
            <a:extLst>
              <a:ext uri="{FF2B5EF4-FFF2-40B4-BE49-F238E27FC236}">
                <a16:creationId xmlns:a16="http://schemas.microsoft.com/office/drawing/2014/main" id="{2AEB6E79-4947-2952-3503-7EB9675F0193}"/>
              </a:ext>
            </a:extLst>
          </p:cNvPr>
          <p:cNvPicPr>
            <a:picLocks noChangeAspect="1"/>
          </p:cNvPicPr>
          <p:nvPr/>
        </p:nvPicPr>
        <p:blipFill rotWithShape="1">
          <a:blip r:embed="rId2"/>
          <a:srcRect l="38222" r="2377" b="-2"/>
          <a:stretch/>
        </p:blipFill>
        <p:spPr>
          <a:xfrm>
            <a:off x="6096000" y="1"/>
            <a:ext cx="6102825" cy="6858000"/>
          </a:xfrm>
          <a:prstGeom prst="rect">
            <a:avLst/>
          </a:prstGeom>
        </p:spPr>
      </p:pic>
    </p:spTree>
    <p:extLst>
      <p:ext uri="{BB962C8B-B14F-4D97-AF65-F5344CB8AC3E}">
        <p14:creationId xmlns:p14="http://schemas.microsoft.com/office/powerpoint/2010/main" val="105125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664AEE-4BFD-9536-620F-B57AA6B3BB63}"/>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t>Range of Interest Rates</a:t>
            </a:r>
          </a:p>
        </p:txBody>
      </p:sp>
      <p:sp>
        <p:nvSpPr>
          <p:cNvPr id="3" name="Zástupný obsah 2">
            <a:extLst>
              <a:ext uri="{FF2B5EF4-FFF2-40B4-BE49-F238E27FC236}">
                <a16:creationId xmlns:a16="http://schemas.microsoft.com/office/drawing/2014/main" id="{72326F01-5847-A8F1-917E-8409FF517BCD}"/>
              </a:ext>
            </a:extLst>
          </p:cNvPr>
          <p:cNvSpPr>
            <a:spLocks noGrp="1"/>
          </p:cNvSpPr>
          <p:nvPr>
            <p:ph sz="half" idx="1"/>
          </p:nvPr>
        </p:nvSpPr>
        <p:spPr>
          <a:xfrm>
            <a:off x="457200" y="2470244"/>
            <a:ext cx="5984240" cy="4215036"/>
          </a:xfrm>
        </p:spPr>
        <p:txBody>
          <a:bodyPr vert="horz" lIns="91440" tIns="45720" rIns="91440" bIns="45720" rtlCol="0" anchor="ctr">
            <a:normAutofit/>
          </a:bodyPr>
          <a:lstStyle/>
          <a:p>
            <a:r>
              <a:rPr lang="en-US" sz="1800" dirty="0"/>
              <a:t>There is not a single interest rate in the economy but many.</a:t>
            </a:r>
          </a:p>
          <a:p>
            <a:r>
              <a:rPr lang="en-US" sz="1800" dirty="0"/>
              <a:t>What affects the range of interest rates offered?</a:t>
            </a:r>
          </a:p>
          <a:p>
            <a:endParaRPr lang="en-US" sz="1800" dirty="0"/>
          </a:p>
          <a:p>
            <a:r>
              <a:rPr lang="en-US" sz="1800" b="1" dirty="0"/>
              <a:t>Risk</a:t>
            </a:r>
            <a:r>
              <a:rPr lang="en-US" sz="1800" dirty="0"/>
              <a:t> – different borrowers and different purposes carry varying degrees of risk</a:t>
            </a:r>
          </a:p>
          <a:p>
            <a:r>
              <a:rPr lang="en-US" sz="1800" b="1" dirty="0"/>
              <a:t>Maturity</a:t>
            </a:r>
            <a:r>
              <a:rPr lang="en-US" sz="1800" dirty="0"/>
              <a:t> – length of loan, longer-term loans carry higher interest rates</a:t>
            </a:r>
          </a:p>
          <a:p>
            <a:r>
              <a:rPr lang="en-US" sz="1800" b="1" dirty="0"/>
              <a:t>Loan Size </a:t>
            </a:r>
            <a:r>
              <a:rPr lang="en-US" sz="1800" dirty="0"/>
              <a:t>– the administrative costs are equal for large and small loans but the cost as a percentage of smaller loan is greater</a:t>
            </a:r>
          </a:p>
          <a:p>
            <a:r>
              <a:rPr lang="en-US" sz="1800" b="1" dirty="0"/>
              <a:t>Taxability</a:t>
            </a:r>
            <a:r>
              <a:rPr lang="en-US" sz="1800" dirty="0"/>
              <a:t> – interest in state or municipal bonds might be tax free even if they have lower before-tax interest to other bonds</a:t>
            </a:r>
          </a:p>
        </p:txBody>
      </p:sp>
      <p:pic>
        <p:nvPicPr>
          <p:cNvPr id="5" name="Picture 4" descr="Codes on papers">
            <a:extLst>
              <a:ext uri="{FF2B5EF4-FFF2-40B4-BE49-F238E27FC236}">
                <a16:creationId xmlns:a16="http://schemas.microsoft.com/office/drawing/2014/main" id="{4F5E525C-30A6-2A70-E63F-EF4FD9E5D46B}"/>
              </a:ext>
            </a:extLst>
          </p:cNvPr>
          <p:cNvPicPr>
            <a:picLocks noChangeAspect="1"/>
          </p:cNvPicPr>
          <p:nvPr/>
        </p:nvPicPr>
        <p:blipFill rotWithShape="1">
          <a:blip r:embed="rId2"/>
          <a:srcRect l="25055" r="2310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4169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9112AE5B-008E-3E78-BBC7-8A51913C5AB3}"/>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Capital Market Equilibrium</a:t>
            </a:r>
          </a:p>
        </p:txBody>
      </p:sp>
      <p:pic>
        <p:nvPicPr>
          <p:cNvPr id="5" name="Zástupný obsah 4" descr="Obsah obrázku text, řada/pruh, diagram, Písmo&#10;&#10;Popis byl vytvořen automaticky">
            <a:extLst>
              <a:ext uri="{FF2B5EF4-FFF2-40B4-BE49-F238E27FC236}">
                <a16:creationId xmlns:a16="http://schemas.microsoft.com/office/drawing/2014/main" id="{53EF73FA-370D-7725-1252-68C54643F4F5}"/>
              </a:ext>
            </a:extLst>
          </p:cNvPr>
          <p:cNvPicPr>
            <a:picLocks noChangeAspect="1"/>
          </p:cNvPicPr>
          <p:nvPr/>
        </p:nvPicPr>
        <p:blipFill rotWithShape="1">
          <a:blip r:embed="rId2"/>
          <a:srcRect b="10163"/>
          <a:stretch/>
        </p:blipFill>
        <p:spPr>
          <a:xfrm>
            <a:off x="2440273" y="3998615"/>
            <a:ext cx="2492405" cy="2151102"/>
          </a:xfrm>
          <a:prstGeom prst="rect">
            <a:avLst/>
          </a:prstGeom>
        </p:spPr>
      </p:pic>
      <p:pic>
        <p:nvPicPr>
          <p:cNvPr id="6" name="Zástupný obsah 5" descr="Obsah obrázku text, řada/pruh, diagram, Písmo&#10;&#10;Popis byl vytvořen automaticky">
            <a:extLst>
              <a:ext uri="{FF2B5EF4-FFF2-40B4-BE49-F238E27FC236}">
                <a16:creationId xmlns:a16="http://schemas.microsoft.com/office/drawing/2014/main" id="{03E43346-8FAF-1902-1690-E502D0776CF3}"/>
              </a:ext>
            </a:extLst>
          </p:cNvPr>
          <p:cNvPicPr>
            <a:picLocks noChangeAspect="1"/>
          </p:cNvPicPr>
          <p:nvPr/>
        </p:nvPicPr>
        <p:blipFill rotWithShape="1">
          <a:blip r:embed="rId3"/>
          <a:srcRect b="21981"/>
          <a:stretch/>
        </p:blipFill>
        <p:spPr>
          <a:xfrm>
            <a:off x="6169999" y="3570242"/>
            <a:ext cx="4300007" cy="2735142"/>
          </a:xfrm>
          <a:prstGeom prst="rect">
            <a:avLst/>
          </a:prstGeom>
        </p:spPr>
      </p:pic>
      <p:sp>
        <p:nvSpPr>
          <p:cNvPr id="7" name="TextovéPole 6">
            <a:extLst>
              <a:ext uri="{FF2B5EF4-FFF2-40B4-BE49-F238E27FC236}">
                <a16:creationId xmlns:a16="http://schemas.microsoft.com/office/drawing/2014/main" id="{D82439ED-2639-86C1-9737-6A2D79EE0060}"/>
              </a:ext>
            </a:extLst>
          </p:cNvPr>
          <p:cNvSpPr txBox="1"/>
          <p:nvPr/>
        </p:nvSpPr>
        <p:spPr>
          <a:xfrm>
            <a:off x="1745935" y="2112579"/>
            <a:ext cx="4048912" cy="2040317"/>
          </a:xfrm>
          <a:prstGeom prst="rect">
            <a:avLst/>
          </a:prstGeom>
          <a:noFill/>
        </p:spPr>
        <p:txBody>
          <a:bodyPr wrap="square" rtlCol="0">
            <a:spAutoFit/>
          </a:bodyPr>
          <a:lstStyle/>
          <a:p>
            <a:pPr marL="222885" indent="-222885" algn="just" defTabSz="713232">
              <a:spcBef>
                <a:spcPct val="0"/>
              </a:spcBef>
              <a:spcAft>
                <a:spcPts val="600"/>
              </a:spcAft>
              <a:defRPr/>
            </a:pPr>
            <a:r>
              <a:rPr lang="cs-CZ" altLang="cs-CZ" sz="1404" b="1" kern="1200">
                <a:solidFill>
                  <a:schemeClr val="tx1"/>
                </a:solidFill>
                <a:latin typeface="Arial" panose="020B0604020202020204" pitchFamily="34" charset="0"/>
                <a:ea typeface="+mn-ea"/>
                <a:cs typeface="+mn-cs"/>
              </a:rPr>
              <a:t>SHORT RUN</a:t>
            </a:r>
          </a:p>
          <a:p>
            <a:pPr marL="222885" indent="-222885" algn="just" defTabSz="713232">
              <a:spcBef>
                <a:spcPct val="0"/>
              </a:spcBef>
              <a:spcAft>
                <a:spcPts val="600"/>
              </a:spcAft>
              <a:defRPr/>
            </a:pPr>
            <a:endParaRPr lang="cs-CZ" altLang="cs-CZ" sz="1404" kern="1200">
              <a:solidFill>
                <a:schemeClr val="tx1"/>
              </a:solidFill>
              <a:latin typeface="Arial" panose="020B0604020202020204" pitchFamily="34" charset="0"/>
              <a:ea typeface="+mn-ea"/>
              <a:cs typeface="+mn-cs"/>
            </a:endParaRPr>
          </a:p>
          <a:p>
            <a:pPr marL="222885" indent="-222885" algn="just" defTabSz="713232">
              <a:spcBef>
                <a:spcPct val="0"/>
              </a:spcBef>
              <a:spcAft>
                <a:spcPts val="600"/>
              </a:spcAft>
              <a:defRPr/>
            </a:pPr>
            <a:r>
              <a:rPr lang="cs-CZ" altLang="cs-CZ" sz="1404" kern="1200">
                <a:solidFill>
                  <a:schemeClr val="tx1"/>
                </a:solidFill>
                <a:latin typeface="Arial" panose="020B0604020202020204" pitchFamily="34" charset="0"/>
                <a:ea typeface="+mn-ea"/>
                <a:cs typeface="+mn-cs"/>
              </a:rPr>
              <a:t>I</a:t>
            </a:r>
            <a:r>
              <a:rPr lang="en-US" altLang="cs-CZ" sz="1404" kern="1200" err="1">
                <a:solidFill>
                  <a:schemeClr val="tx1"/>
                </a:solidFill>
                <a:latin typeface="Arial" panose="020B0604020202020204" pitchFamily="34" charset="0"/>
                <a:ea typeface="+mn-ea"/>
                <a:cs typeface="+mn-cs"/>
              </a:rPr>
              <a:t>ntersection</a:t>
            </a:r>
            <a:r>
              <a:rPr lang="en-US" altLang="cs-CZ" sz="1404" kern="1200">
                <a:solidFill>
                  <a:schemeClr val="tx1"/>
                </a:solidFill>
                <a:latin typeface="Arial" panose="020B0604020202020204" pitchFamily="34" charset="0"/>
                <a:ea typeface="+mn-ea"/>
                <a:cs typeface="+mn-cs"/>
              </a:rPr>
              <a:t> of the demand curve for capital and</a:t>
            </a:r>
            <a:r>
              <a:rPr lang="cs-CZ" altLang="cs-CZ" sz="1404" kern="1200">
                <a:solidFill>
                  <a:schemeClr val="tx1"/>
                </a:solidFill>
                <a:latin typeface="Arial" panose="020B0604020202020204" pitchFamily="34" charset="0"/>
                <a:ea typeface="+mn-ea"/>
                <a:cs typeface="+mn-cs"/>
              </a:rPr>
              <a:t> </a:t>
            </a:r>
            <a:r>
              <a:rPr lang="en-US" altLang="cs-CZ" sz="1404" kern="1200">
                <a:solidFill>
                  <a:schemeClr val="tx1"/>
                </a:solidFill>
                <a:latin typeface="Arial" panose="020B0604020202020204" pitchFamily="34" charset="0"/>
                <a:ea typeface="+mn-ea"/>
                <a:cs typeface="+mn-cs"/>
              </a:rPr>
              <a:t>the supply curve for capital is a short-</a:t>
            </a:r>
            <a:r>
              <a:rPr lang="cs-CZ" altLang="cs-CZ" sz="1404" kern="1200">
                <a:solidFill>
                  <a:schemeClr val="tx1"/>
                </a:solidFill>
                <a:latin typeface="Arial" panose="020B0604020202020204" pitchFamily="34" charset="0"/>
                <a:ea typeface="+mn-ea"/>
                <a:cs typeface="+mn-cs"/>
              </a:rPr>
              <a:t>run</a:t>
            </a:r>
            <a:r>
              <a:rPr lang="en-US" altLang="cs-CZ" sz="1404" kern="1200">
                <a:solidFill>
                  <a:schemeClr val="tx1"/>
                </a:solidFill>
                <a:latin typeface="Arial" panose="020B0604020202020204" pitchFamily="34" charset="0"/>
                <a:ea typeface="+mn-ea"/>
                <a:cs typeface="+mn-cs"/>
              </a:rPr>
              <a:t> point of equilibrium in which</a:t>
            </a:r>
            <a:r>
              <a:rPr lang="cs-CZ" altLang="cs-CZ" sz="1404" kern="1200">
                <a:solidFill>
                  <a:schemeClr val="tx1"/>
                </a:solidFill>
                <a:latin typeface="Arial" panose="020B0604020202020204" pitchFamily="34" charset="0"/>
                <a:ea typeface="+mn-ea"/>
                <a:cs typeface="+mn-cs"/>
              </a:rPr>
              <a:t> </a:t>
            </a:r>
            <a:r>
              <a:rPr lang="cs-CZ" altLang="cs-CZ" sz="1404" kern="1200" err="1">
                <a:solidFill>
                  <a:schemeClr val="tx1"/>
                </a:solidFill>
                <a:latin typeface="Arial" panose="020B0604020202020204" pitchFamily="34" charset="0"/>
                <a:ea typeface="+mn-ea"/>
                <a:cs typeface="+mn-cs"/>
              </a:rPr>
              <a:t>is</a:t>
            </a:r>
            <a:r>
              <a:rPr lang="cs-CZ" altLang="cs-CZ" sz="1404" kern="1200">
                <a:solidFill>
                  <a:schemeClr val="tx1"/>
                </a:solidFill>
                <a:latin typeface="Arial" panose="020B0604020202020204" pitchFamily="34" charset="0"/>
                <a:ea typeface="+mn-ea"/>
                <a:cs typeface="+mn-cs"/>
              </a:rPr>
              <a:t> </a:t>
            </a:r>
            <a:r>
              <a:rPr lang="cs-CZ" altLang="cs-CZ" sz="1404" kern="1200" err="1">
                <a:solidFill>
                  <a:schemeClr val="tx1"/>
                </a:solidFill>
                <a:latin typeface="Arial" panose="020B0604020202020204" pitchFamily="34" charset="0"/>
                <a:ea typeface="+mn-ea"/>
                <a:cs typeface="+mn-cs"/>
              </a:rPr>
              <a:t>determined</a:t>
            </a:r>
            <a:r>
              <a:rPr lang="cs-CZ" altLang="cs-CZ" sz="1404" kern="1200">
                <a:solidFill>
                  <a:schemeClr val="tx1"/>
                </a:solidFill>
                <a:latin typeface="Arial" panose="020B0604020202020204" pitchFamily="34" charset="0"/>
                <a:ea typeface="+mn-ea"/>
                <a:cs typeface="+mn-cs"/>
              </a:rPr>
              <a:t> </a:t>
            </a:r>
            <a:r>
              <a:rPr lang="en-US" altLang="cs-CZ" sz="1404" kern="1200">
                <a:solidFill>
                  <a:schemeClr val="tx1"/>
                </a:solidFill>
                <a:latin typeface="Arial" panose="020B0604020202020204" pitchFamily="34" charset="0"/>
                <a:ea typeface="+mn-ea"/>
                <a:cs typeface="+mn-cs"/>
              </a:rPr>
              <a:t>short-</a:t>
            </a:r>
            <a:r>
              <a:rPr lang="cs-CZ" altLang="cs-CZ" sz="1404" kern="1200">
                <a:solidFill>
                  <a:schemeClr val="tx1"/>
                </a:solidFill>
                <a:latin typeface="Arial" panose="020B0604020202020204" pitchFamily="34" charset="0"/>
                <a:ea typeface="+mn-ea"/>
                <a:cs typeface="+mn-cs"/>
              </a:rPr>
              <a:t>run</a:t>
            </a:r>
            <a:r>
              <a:rPr lang="en-US" altLang="cs-CZ" sz="1404" kern="1200">
                <a:solidFill>
                  <a:schemeClr val="tx1"/>
                </a:solidFill>
                <a:latin typeface="Arial" panose="020B0604020202020204" pitchFamily="34" charset="0"/>
                <a:ea typeface="+mn-ea"/>
                <a:cs typeface="+mn-cs"/>
              </a:rPr>
              <a:t> equilibrium interest rate</a:t>
            </a:r>
            <a:r>
              <a:rPr lang="cs-CZ" altLang="cs-CZ" sz="1404" kern="1200">
                <a:solidFill>
                  <a:schemeClr val="tx1"/>
                </a:solidFill>
                <a:latin typeface="Arial" panose="020B0604020202020204" pitchFamily="34" charset="0"/>
                <a:ea typeface="+mn-ea"/>
                <a:cs typeface="+mn-cs"/>
              </a:rPr>
              <a:t> </a:t>
            </a:r>
            <a:r>
              <a:rPr lang="en-US" altLang="cs-CZ" sz="1404" kern="1200">
                <a:solidFill>
                  <a:schemeClr val="tx1"/>
                </a:solidFill>
                <a:latin typeface="Arial" panose="020B0604020202020204" pitchFamily="34" charset="0"/>
                <a:ea typeface="+mn-ea"/>
                <a:cs typeface="+mn-cs"/>
              </a:rPr>
              <a:t>at a supply of capital and at a demand function for capital</a:t>
            </a:r>
            <a:endParaRPr lang="cs-CZ" altLang="cs-CZ" sz="1404" kern="1200">
              <a:solidFill>
                <a:schemeClr val="tx1"/>
              </a:solidFill>
              <a:latin typeface="Arial" panose="020B0604020202020204" pitchFamily="34" charset="0"/>
              <a:ea typeface="+mn-ea"/>
              <a:cs typeface="+mn-cs"/>
            </a:endParaRPr>
          </a:p>
          <a:p>
            <a:pPr marL="222885" indent="-222885" algn="just" defTabSz="713232">
              <a:spcBef>
                <a:spcPct val="0"/>
              </a:spcBef>
              <a:spcAft>
                <a:spcPts val="600"/>
              </a:spcAft>
              <a:defRPr/>
            </a:pPr>
            <a:endParaRPr lang="en-US" altLang="cs-CZ" sz="1404" kern="1200">
              <a:solidFill>
                <a:schemeClr val="tx1"/>
              </a:solidFill>
              <a:latin typeface="Arial" panose="020B0604020202020204" pitchFamily="34" charset="0"/>
              <a:ea typeface="+mn-ea"/>
              <a:cs typeface="+mn-cs"/>
            </a:endParaRPr>
          </a:p>
          <a:p>
            <a:pPr>
              <a:spcAft>
                <a:spcPts val="600"/>
              </a:spcAft>
            </a:pPr>
            <a:endParaRPr lang="cs-CZ"/>
          </a:p>
        </p:txBody>
      </p:sp>
      <p:sp>
        <p:nvSpPr>
          <p:cNvPr id="9" name="TextovéPole 8">
            <a:extLst>
              <a:ext uri="{FF2B5EF4-FFF2-40B4-BE49-F238E27FC236}">
                <a16:creationId xmlns:a16="http://schemas.microsoft.com/office/drawing/2014/main" id="{DCEDF6EF-CDB8-603F-5C16-2CDB6529B017}"/>
              </a:ext>
            </a:extLst>
          </p:cNvPr>
          <p:cNvSpPr txBox="1"/>
          <p:nvPr/>
        </p:nvSpPr>
        <p:spPr>
          <a:xfrm>
            <a:off x="5995854" y="2112579"/>
            <a:ext cx="4474152" cy="1821711"/>
          </a:xfrm>
          <a:prstGeom prst="rect">
            <a:avLst/>
          </a:prstGeom>
          <a:noFill/>
        </p:spPr>
        <p:txBody>
          <a:bodyPr wrap="square">
            <a:spAutoFit/>
          </a:bodyPr>
          <a:lstStyle/>
          <a:p>
            <a:pPr marL="222885" indent="-222885" algn="just" defTabSz="713232">
              <a:spcBef>
                <a:spcPct val="0"/>
              </a:spcBef>
              <a:spcAft>
                <a:spcPts val="600"/>
              </a:spcAft>
              <a:defRPr/>
            </a:pPr>
            <a:r>
              <a:rPr lang="cs-CZ" altLang="cs-CZ" sz="1404" b="1" kern="1200">
                <a:solidFill>
                  <a:schemeClr val="tx1"/>
                </a:solidFill>
                <a:latin typeface="Arial" panose="020B0604020202020204" pitchFamily="34" charset="0"/>
                <a:ea typeface="+mn-ea"/>
                <a:cs typeface="+mn-cs"/>
              </a:rPr>
              <a:t>LONG RUN</a:t>
            </a:r>
          </a:p>
          <a:p>
            <a:pPr marL="222885" indent="-222885" algn="just" defTabSz="713232">
              <a:spcBef>
                <a:spcPct val="0"/>
              </a:spcBef>
              <a:spcAft>
                <a:spcPts val="600"/>
              </a:spcAft>
              <a:defRPr/>
            </a:pPr>
            <a:endParaRPr lang="cs-CZ" altLang="cs-CZ" sz="1404" kern="1200">
              <a:solidFill>
                <a:schemeClr val="tx1"/>
              </a:solidFill>
              <a:latin typeface="Arial" panose="020B0604020202020204" pitchFamily="34" charset="0"/>
              <a:ea typeface="+mn-ea"/>
              <a:cs typeface="+mn-cs"/>
            </a:endParaRPr>
          </a:p>
          <a:p>
            <a:pPr marL="222885" indent="-222885" algn="just" defTabSz="713232">
              <a:spcBef>
                <a:spcPct val="0"/>
              </a:spcBef>
              <a:spcAft>
                <a:spcPts val="600"/>
              </a:spcAft>
              <a:defRPr/>
            </a:pPr>
            <a:r>
              <a:rPr lang="cs-CZ" altLang="cs-CZ" sz="1404" kern="1200">
                <a:solidFill>
                  <a:schemeClr val="tx1"/>
                </a:solidFill>
                <a:latin typeface="Arial" panose="020B0604020202020204" pitchFamily="34" charset="0"/>
                <a:ea typeface="+mn-ea"/>
                <a:cs typeface="+mn-cs"/>
              </a:rPr>
              <a:t>I</a:t>
            </a:r>
            <a:r>
              <a:rPr lang="en-US" altLang="cs-CZ" sz="1404" kern="1200">
                <a:solidFill>
                  <a:schemeClr val="tx1"/>
                </a:solidFill>
                <a:latin typeface="Arial" panose="020B0604020202020204" pitchFamily="34" charset="0"/>
                <a:ea typeface="+mn-ea"/>
                <a:cs typeface="+mn-cs"/>
              </a:rPr>
              <a:t>n the long term it is expected that households may decide to offer greater savings when the interest rate rises</a:t>
            </a:r>
            <a:r>
              <a:rPr lang="cs-CZ" altLang="cs-CZ" sz="1404" kern="1200">
                <a:solidFill>
                  <a:schemeClr val="tx1"/>
                </a:solidFill>
                <a:latin typeface="Arial" panose="020B0604020202020204" pitchFamily="34" charset="0"/>
                <a:ea typeface="+mn-ea"/>
                <a:cs typeface="+mn-cs"/>
              </a:rPr>
              <a:t>. S</a:t>
            </a:r>
            <a:r>
              <a:rPr lang="en-US" altLang="cs-CZ" sz="1404" kern="1200" err="1">
                <a:solidFill>
                  <a:schemeClr val="tx1"/>
                </a:solidFill>
                <a:latin typeface="Arial" panose="020B0604020202020204" pitchFamily="34" charset="0"/>
                <a:ea typeface="+mn-ea"/>
                <a:cs typeface="+mn-cs"/>
              </a:rPr>
              <a:t>upply</a:t>
            </a:r>
            <a:r>
              <a:rPr lang="en-US" altLang="cs-CZ" sz="1404" kern="1200">
                <a:solidFill>
                  <a:schemeClr val="tx1"/>
                </a:solidFill>
                <a:latin typeface="Arial" panose="020B0604020202020204" pitchFamily="34" charset="0"/>
                <a:ea typeface="+mn-ea"/>
                <a:cs typeface="+mn-cs"/>
              </a:rPr>
              <a:t> curve for capital has a positive slope, because with the growth of interest rate increased willingness of households to generate savings</a:t>
            </a:r>
            <a:endParaRPr lang="en-US" altLang="cs-CZ" sz="1800">
              <a:latin typeface="Arial" panose="020B0604020202020204" pitchFamily="34" charset="0"/>
            </a:endParaRPr>
          </a:p>
        </p:txBody>
      </p:sp>
    </p:spTree>
    <p:extLst>
      <p:ext uri="{BB962C8B-B14F-4D97-AF65-F5344CB8AC3E}">
        <p14:creationId xmlns:p14="http://schemas.microsoft.com/office/powerpoint/2010/main" val="2819507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92910d9-d4c5-4e1a-9881-73e712e34a0d"/>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9515</TotalTime>
  <Words>1176</Words>
  <Application>Microsoft Office PowerPoint</Application>
  <PresentationFormat>Širokoúhlá obrazovka</PresentationFormat>
  <Paragraphs>128</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Arial</vt:lpstr>
      <vt:lpstr>Calibri</vt:lpstr>
      <vt:lpstr>Calibri Light</vt:lpstr>
      <vt:lpstr>Cambria Math</vt:lpstr>
      <vt:lpstr>Wingdings</vt:lpstr>
      <vt:lpstr>Motiv Office</vt:lpstr>
      <vt:lpstr>The Factors of Production: Capital</vt:lpstr>
      <vt:lpstr>OUTLINE OF THE LECTURE AND  STUDY GOALS </vt:lpstr>
      <vt:lpstr>Capital</vt:lpstr>
      <vt:lpstr>Capital Market</vt:lpstr>
      <vt:lpstr>What motivates entities to borrow money and pay interest?</vt:lpstr>
      <vt:lpstr>Capital Goods</vt:lpstr>
      <vt:lpstr>Interest, Interest Rate and Interest Income</vt:lpstr>
      <vt:lpstr>Range of Interest Rates</vt:lpstr>
      <vt:lpstr>Capital Market Equilibrium</vt:lpstr>
      <vt:lpstr>Capital Market Equilibrium</vt:lpstr>
      <vt:lpstr>Capital Returns</vt:lpstr>
      <vt:lpstr>Time-Value of Money</vt:lpstr>
      <vt:lpstr>Present and Future Value</vt:lpstr>
      <vt:lpstr>Problem to Solve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Radka Kubalová</cp:lastModifiedBy>
  <cp:revision>294</cp:revision>
  <dcterms:created xsi:type="dcterms:W3CDTF">2016-11-25T20:36:16Z</dcterms:created>
  <dcterms:modified xsi:type="dcterms:W3CDTF">2023-12-11T07:01:57Z</dcterms:modified>
</cp:coreProperties>
</file>