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322" r:id="rId3"/>
    <p:sldId id="355" r:id="rId4"/>
    <p:sldId id="356" r:id="rId5"/>
    <p:sldId id="357" r:id="rId6"/>
    <p:sldId id="375" r:id="rId7"/>
    <p:sldId id="377" r:id="rId8"/>
    <p:sldId id="358" r:id="rId9"/>
    <p:sldId id="359" r:id="rId10"/>
    <p:sldId id="360" r:id="rId11"/>
    <p:sldId id="361" r:id="rId12"/>
    <p:sldId id="362" r:id="rId13"/>
    <p:sldId id="366" r:id="rId14"/>
    <p:sldId id="363" r:id="rId15"/>
    <p:sldId id="368" r:id="rId16"/>
    <p:sldId id="364" r:id="rId17"/>
    <p:sldId id="381" r:id="rId18"/>
    <p:sldId id="370" r:id="rId19"/>
    <p:sldId id="371" r:id="rId20"/>
    <p:sldId id="372" r:id="rId21"/>
    <p:sldId id="373" r:id="rId22"/>
    <p:sldId id="374" r:id="rId23"/>
    <p:sldId id="382" r:id="rId24"/>
    <p:sldId id="378" r:id="rId25"/>
    <p:sldId id="376" r:id="rId26"/>
    <p:sldId id="379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48486E-01B8-4451-B618-93E6D36673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283940-67AB-4356-AAA4-64EF8AB6FB60}">
      <dgm:prSet custT="1"/>
      <dgm:spPr/>
      <dgm:t>
        <a:bodyPr/>
        <a:lstStyle/>
        <a:p>
          <a:pPr algn="ctr"/>
          <a:r>
            <a:rPr lang="en-US" sz="2000" b="0" i="1" dirty="0"/>
            <a:t>"It is not from the benevolence of the butcher, the brewer, or the baker, that we expect our dinner, but from their </a:t>
          </a:r>
          <a:r>
            <a:rPr lang="en-US" sz="2000" b="1" i="1" dirty="0"/>
            <a:t>regard to their own interest</a:t>
          </a:r>
          <a:r>
            <a:rPr lang="en-US" sz="2000" b="0" i="1" dirty="0"/>
            <a:t>. We address ourselves, not to their humanity, but to their </a:t>
          </a:r>
          <a:r>
            <a:rPr lang="en-US" sz="2000" b="1" i="1" dirty="0"/>
            <a:t>self-love</a:t>
          </a:r>
          <a:r>
            <a:rPr lang="en-US" sz="2000" b="0" i="1" dirty="0"/>
            <a:t>, and never talk to them of our own necessities but of </a:t>
          </a:r>
          <a:r>
            <a:rPr lang="en-US" sz="2000" b="1" i="1" dirty="0"/>
            <a:t>their advantages</a:t>
          </a:r>
          <a:r>
            <a:rPr lang="en-US" sz="2000" b="0" i="1" dirty="0"/>
            <a:t>.</a:t>
          </a:r>
          <a:r>
            <a:rPr lang="cs-CZ" sz="2000" b="0" i="1" dirty="0"/>
            <a:t>“</a:t>
          </a:r>
          <a:endParaRPr lang="en-US" sz="500" i="1" dirty="0"/>
        </a:p>
      </dgm:t>
    </dgm:pt>
    <dgm:pt modelId="{044C141F-71AA-4D23-9C84-46B0288A36D9}" type="parTrans" cxnId="{A24EA6E7-E93D-404E-A219-EFF00E92FE9C}">
      <dgm:prSet/>
      <dgm:spPr/>
      <dgm:t>
        <a:bodyPr/>
        <a:lstStyle/>
        <a:p>
          <a:endParaRPr lang="en-US"/>
        </a:p>
      </dgm:t>
    </dgm:pt>
    <dgm:pt modelId="{6A88814E-FF53-42DA-8E13-6F53F5A6A076}" type="sibTrans" cxnId="{A24EA6E7-E93D-404E-A219-EFF00E92FE9C}">
      <dgm:prSet/>
      <dgm:spPr/>
      <dgm:t>
        <a:bodyPr/>
        <a:lstStyle/>
        <a:p>
          <a:endParaRPr lang="en-US"/>
        </a:p>
      </dgm:t>
    </dgm:pt>
    <dgm:pt modelId="{C4D1FD67-260B-4600-8BA1-4EC780D4FB66}">
      <dgm:prSet custT="1"/>
      <dgm:spPr/>
      <dgm:t>
        <a:bodyPr/>
        <a:lstStyle/>
        <a:p>
          <a:r>
            <a:rPr lang="en-US" sz="1800" kern="1200" dirty="0"/>
            <a:t>People are rational creatures, with their own interests </a:t>
          </a:r>
          <a:r>
            <a:rPr lang="cs-CZ" sz="1800" kern="1200" dirty="0" err="1"/>
            <a:t>aka</a:t>
          </a:r>
          <a:r>
            <a:rPr lang="cs-CZ" sz="1800" kern="1200" dirty="0"/>
            <a:t> </a:t>
          </a:r>
          <a:r>
            <a:rPr lang="en-US" sz="1800" b="1" kern="1200" dirty="0"/>
            <a:t>"homo economicus“</a:t>
          </a:r>
          <a:endParaRPr lang="en-US" sz="1800" kern="1200" dirty="0"/>
        </a:p>
      </dgm:t>
    </dgm:pt>
    <dgm:pt modelId="{47A03B22-5C0F-47F9-BA65-524BB3A938E3}" type="sibTrans" cxnId="{FBE175F7-BA1C-49B0-B208-90CDACF91678}">
      <dgm:prSet/>
      <dgm:spPr/>
      <dgm:t>
        <a:bodyPr/>
        <a:lstStyle/>
        <a:p>
          <a:endParaRPr lang="en-US"/>
        </a:p>
      </dgm:t>
    </dgm:pt>
    <dgm:pt modelId="{C8196DBD-E396-4F6C-9E23-AB2997FCE832}" type="parTrans" cxnId="{FBE175F7-BA1C-49B0-B208-90CDACF91678}">
      <dgm:prSet/>
      <dgm:spPr/>
      <dgm:t>
        <a:bodyPr/>
        <a:lstStyle/>
        <a:p>
          <a:endParaRPr lang="en-US"/>
        </a:p>
      </dgm:t>
    </dgm:pt>
    <dgm:pt modelId="{E9D9588F-8A01-4ED4-96C3-979260383B32}">
      <dgm:prSet/>
      <dgm:spPr>
        <a:noFill/>
        <a:ln>
          <a:noFill/>
        </a:ln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842C1962-1D80-4C4A-B026-D137FCD240C1}" type="sibTrans" cxnId="{6B9B07FE-E1DD-430F-9F1D-356A3A25A6D6}">
      <dgm:prSet/>
      <dgm:spPr/>
      <dgm:t>
        <a:bodyPr/>
        <a:lstStyle/>
        <a:p>
          <a:endParaRPr lang="en-US"/>
        </a:p>
      </dgm:t>
    </dgm:pt>
    <dgm:pt modelId="{A0A40720-42D9-4212-BA03-BA79678DC839}" type="parTrans" cxnId="{6B9B07FE-E1DD-430F-9F1D-356A3A25A6D6}">
      <dgm:prSet/>
      <dgm:spPr/>
      <dgm:t>
        <a:bodyPr/>
        <a:lstStyle/>
        <a:p>
          <a:endParaRPr lang="en-US"/>
        </a:p>
      </dgm:t>
    </dgm:pt>
    <dgm:pt modelId="{EA082D58-992A-46BC-86BC-3934408F30E4}">
      <dgm:prSet custT="1"/>
      <dgm:spPr/>
      <dgm:t>
        <a:bodyPr/>
        <a:lstStyle/>
        <a:p>
          <a:r>
            <a:rPr lang="en-US" sz="1800" b="0" i="0" kern="1200" dirty="0">
              <a:solidFill>
                <a:schemeClr val="tx1"/>
              </a:solidFill>
            </a:rPr>
            <a:t>The theory originated in the 18th century and can be traced back to political economist and philosopher</a:t>
          </a:r>
          <a:r>
            <a:rPr lang="cs-CZ" sz="1800" kern="1200" dirty="0">
              <a:solidFill>
                <a:schemeClr val="tx1"/>
              </a:solidFill>
            </a:rPr>
            <a:t> </a:t>
          </a:r>
          <a:r>
            <a:rPr lang="en-US" sz="1800" b="1" i="0" kern="1200" dirty="0">
              <a:solidFill>
                <a:schemeClr val="tx1"/>
              </a:solidFill>
            </a:rPr>
            <a:t>Adam Smith</a:t>
          </a:r>
          <a:r>
            <a:rPr lang="en-US" sz="1800" b="0" i="0" kern="1200" dirty="0">
              <a:solidFill>
                <a:schemeClr val="tx1"/>
              </a:solidFill>
            </a:rPr>
            <a:t>.</a:t>
          </a:r>
          <a:endParaRPr lang="en-US" sz="1800" kern="1200" dirty="0"/>
        </a:p>
      </dgm:t>
    </dgm:pt>
    <dgm:pt modelId="{99908540-707D-4B90-B23A-E0EAF03E1CD2}" type="parTrans" cxnId="{62CBE966-2540-4115-A9DB-985F9FD08973}">
      <dgm:prSet/>
      <dgm:spPr/>
      <dgm:t>
        <a:bodyPr/>
        <a:lstStyle/>
        <a:p>
          <a:endParaRPr lang="cs-CZ"/>
        </a:p>
      </dgm:t>
    </dgm:pt>
    <dgm:pt modelId="{99EC404B-9515-4DCD-A5C4-2120E2EF94CE}" type="sibTrans" cxnId="{62CBE966-2540-4115-A9DB-985F9FD08973}">
      <dgm:prSet/>
      <dgm:spPr/>
      <dgm:t>
        <a:bodyPr/>
        <a:lstStyle/>
        <a:p>
          <a:endParaRPr lang="cs-CZ"/>
        </a:p>
      </dgm:t>
    </dgm:pt>
    <dgm:pt modelId="{9DF328CF-6157-4F52-B7AF-D2F25F093C6C}">
      <dgm:prSet custT="1"/>
      <dgm:spPr/>
      <dgm:t>
        <a:bodyPr/>
        <a:lstStyle/>
        <a:p>
          <a:r>
            <a:rPr lang="cs-CZ" sz="1800" kern="1200" dirty="0" err="1"/>
            <a:t>Key</a:t>
          </a:r>
          <a:r>
            <a:rPr lang="cs-CZ" sz="1800" kern="1200" dirty="0"/>
            <a:t> </a:t>
          </a:r>
          <a:r>
            <a:rPr lang="cs-CZ" sz="1800" kern="1200" dirty="0" err="1"/>
            <a:t>economic</a:t>
          </a:r>
          <a:r>
            <a:rPr lang="cs-CZ" sz="1800" kern="1200" dirty="0"/>
            <a:t> </a:t>
          </a:r>
          <a:r>
            <a:rPr lang="cs-CZ" sz="1800" kern="1200" dirty="0" err="1"/>
            <a:t>assumption</a:t>
          </a:r>
          <a:r>
            <a:rPr lang="cs-CZ" sz="1800" kern="1200" dirty="0"/>
            <a:t> in many </a:t>
          </a:r>
          <a:r>
            <a:rPr lang="cs-CZ" sz="1800" kern="1200" dirty="0" err="1"/>
            <a:t>economic</a:t>
          </a:r>
          <a:r>
            <a:rPr lang="cs-CZ" sz="1800" kern="1200" dirty="0"/>
            <a:t> </a:t>
          </a:r>
          <a:r>
            <a:rPr lang="cs-CZ" sz="1800" kern="1200" dirty="0" err="1"/>
            <a:t>models</a:t>
          </a:r>
          <a:r>
            <a:rPr lang="cs-CZ" sz="1800" kern="1200" dirty="0"/>
            <a:t>.</a:t>
          </a:r>
          <a:endParaRPr lang="en-US" sz="1800" kern="1200" dirty="0"/>
        </a:p>
      </dgm:t>
    </dgm:pt>
    <dgm:pt modelId="{FC630FF2-02D6-4CD4-81C3-BE034DBE7AE4}" type="parTrans" cxnId="{7AE4D43C-42D8-482D-81A3-11E8641ACB64}">
      <dgm:prSet/>
      <dgm:spPr/>
      <dgm:t>
        <a:bodyPr/>
        <a:lstStyle/>
        <a:p>
          <a:endParaRPr lang="cs-CZ"/>
        </a:p>
      </dgm:t>
    </dgm:pt>
    <dgm:pt modelId="{1AD8C778-0CEE-456E-8CDF-13154503C3B5}" type="sibTrans" cxnId="{7AE4D43C-42D8-482D-81A3-11E8641ACB64}">
      <dgm:prSet/>
      <dgm:spPr/>
      <dgm:t>
        <a:bodyPr/>
        <a:lstStyle/>
        <a:p>
          <a:endParaRPr lang="cs-CZ"/>
        </a:p>
      </dgm:t>
    </dgm:pt>
    <dgm:pt modelId="{8062AF19-52C0-4547-AA9B-D9A293166F97}">
      <dgm:prSet custT="1"/>
      <dgm:spPr/>
      <dgm:t>
        <a:bodyPr/>
        <a:lstStyle/>
        <a:p>
          <a:r>
            <a:rPr lang="cs-CZ" sz="1800" kern="1200" dirty="0" err="1"/>
            <a:t>You</a:t>
          </a:r>
          <a:r>
            <a:rPr lang="cs-CZ" sz="1800" kern="1200" dirty="0"/>
            <a:t> are </a:t>
          </a:r>
          <a:r>
            <a:rPr lang="cs-CZ" sz="1800" kern="1200" dirty="0" err="1"/>
            <a:t>regarded</a:t>
          </a:r>
          <a:r>
            <a:rPr lang="cs-CZ" sz="1800" kern="1200" dirty="0"/>
            <a:t> as </a:t>
          </a:r>
          <a:r>
            <a:rPr lang="cs-CZ" sz="1800" kern="1200" dirty="0" err="1"/>
            <a:t>rational</a:t>
          </a:r>
          <a:r>
            <a:rPr lang="cs-CZ" sz="1800" kern="1200" dirty="0"/>
            <a:t> in </a:t>
          </a:r>
          <a:r>
            <a:rPr lang="cs-CZ" sz="1800" kern="1200" dirty="0" err="1"/>
            <a:t>economics</a:t>
          </a:r>
          <a:r>
            <a:rPr lang="cs-CZ" sz="1800" kern="1200" dirty="0"/>
            <a:t> </a:t>
          </a:r>
          <a:r>
            <a:rPr lang="cs-CZ" sz="1800" kern="1200" dirty="0" err="1"/>
            <a:t>if</a:t>
          </a:r>
          <a:r>
            <a:rPr lang="cs-CZ" sz="1800" kern="1200" dirty="0"/>
            <a:t> </a:t>
          </a:r>
          <a:r>
            <a:rPr lang="cs-CZ" sz="1800" kern="1200" dirty="0" err="1"/>
            <a:t>you</a:t>
          </a:r>
          <a:r>
            <a:rPr lang="cs-CZ" sz="1800" kern="1200" dirty="0"/>
            <a:t> </a:t>
          </a:r>
          <a:r>
            <a:rPr lang="cs-CZ" sz="1800" kern="1200" dirty="0" err="1"/>
            <a:t>systematically</a:t>
          </a:r>
          <a:r>
            <a:rPr lang="cs-CZ" sz="1800" kern="1200" dirty="0"/>
            <a:t> </a:t>
          </a:r>
          <a:r>
            <a:rPr lang="cs-CZ" sz="1800" kern="1200" dirty="0" err="1"/>
            <a:t>undertake</a:t>
          </a:r>
          <a:r>
            <a:rPr lang="cs-CZ" sz="1800" kern="1200" dirty="0"/>
            <a:t> </a:t>
          </a:r>
          <a:r>
            <a:rPr lang="cs-CZ" sz="1800" kern="1200" dirty="0" err="1"/>
            <a:t>actions</a:t>
          </a:r>
          <a:r>
            <a:rPr lang="cs-CZ" sz="1800" kern="1200" dirty="0"/>
            <a:t> to </a:t>
          </a:r>
          <a:r>
            <a:rPr lang="cs-CZ" sz="1800" kern="1200" dirty="0" err="1"/>
            <a:t>achieve</a:t>
          </a:r>
          <a:r>
            <a:rPr lang="cs-CZ" sz="1800" kern="1200" dirty="0"/>
            <a:t> </a:t>
          </a:r>
          <a:r>
            <a:rPr lang="cs-CZ" sz="1800" kern="1200" dirty="0" err="1"/>
            <a:t>your</a:t>
          </a:r>
          <a:r>
            <a:rPr lang="cs-CZ" sz="1800" kern="1200" dirty="0"/>
            <a:t> </a:t>
          </a:r>
          <a:r>
            <a:rPr lang="cs-CZ" sz="1800" kern="1200" dirty="0" err="1"/>
            <a:t>desired</a:t>
          </a:r>
          <a:r>
            <a:rPr lang="cs-CZ" sz="1800" kern="1200" dirty="0"/>
            <a:t> </a:t>
          </a:r>
          <a:r>
            <a:rPr lang="cs-CZ" sz="1800" kern="1200" dirty="0" err="1"/>
            <a:t>goals</a:t>
          </a:r>
          <a:r>
            <a:rPr lang="cs-CZ" sz="1800" kern="1200" dirty="0"/>
            <a:t> (</a:t>
          </a:r>
          <a:r>
            <a:rPr lang="cs-CZ" sz="1800" kern="1200" dirty="0" err="1"/>
            <a:t>doesn‘t</a:t>
          </a:r>
          <a:r>
            <a:rPr lang="cs-CZ" sz="1800" kern="1200" dirty="0"/>
            <a:t> </a:t>
          </a:r>
          <a:r>
            <a:rPr lang="cs-CZ" sz="1800" kern="1200" dirty="0" err="1"/>
            <a:t>matter</a:t>
          </a:r>
          <a:r>
            <a:rPr lang="cs-CZ" sz="1800" kern="1200" dirty="0"/>
            <a:t> </a:t>
          </a:r>
          <a:r>
            <a:rPr lang="cs-CZ" sz="1800" kern="1200" dirty="0" err="1"/>
            <a:t>how</a:t>
          </a:r>
          <a:r>
            <a:rPr lang="cs-CZ" sz="1800" kern="1200" dirty="0"/>
            <a:t> </a:t>
          </a:r>
          <a:r>
            <a:rPr lang="cs-CZ" sz="1800" kern="1200" dirty="0" err="1"/>
            <a:t>bad</a:t>
          </a:r>
          <a:r>
            <a:rPr lang="cs-CZ" sz="1800" kern="1200" dirty="0"/>
            <a:t> </a:t>
          </a:r>
          <a:r>
            <a:rPr lang="cs-CZ" sz="1800" kern="1200" dirty="0" err="1"/>
            <a:t>or</a:t>
          </a:r>
          <a:r>
            <a:rPr lang="cs-CZ" sz="1800" kern="1200" dirty="0"/>
            <a:t> </a:t>
          </a:r>
          <a:r>
            <a:rPr lang="cs-CZ" sz="1800" kern="1200" dirty="0" err="1"/>
            <a:t>good</a:t>
          </a:r>
          <a:r>
            <a:rPr lang="cs-CZ" sz="1800" kern="1200" dirty="0"/>
            <a:t> </a:t>
          </a:r>
          <a:r>
            <a:rPr lang="cs-CZ" sz="1800" kern="1200" dirty="0" err="1"/>
            <a:t>they</a:t>
          </a:r>
          <a:r>
            <a:rPr lang="cs-CZ" sz="1800" kern="1200" dirty="0"/>
            <a:t> are </a:t>
          </a:r>
          <a:r>
            <a:rPr lang="cs-CZ" sz="1800" kern="1200" dirty="0" err="1"/>
            <a:t>from</a:t>
          </a:r>
          <a:r>
            <a:rPr lang="cs-CZ" sz="1800" kern="1200" dirty="0"/>
            <a:t> </a:t>
          </a:r>
          <a:r>
            <a:rPr lang="cs-CZ" sz="1800" kern="1200" dirty="0" err="1"/>
            <a:t>ethical</a:t>
          </a:r>
          <a:r>
            <a:rPr lang="cs-CZ" sz="1800" kern="1200" dirty="0"/>
            <a:t> </a:t>
          </a:r>
          <a:r>
            <a:rPr lang="cs-CZ" sz="1800" kern="1200" dirty="0" err="1"/>
            <a:t>sense</a:t>
          </a:r>
          <a:r>
            <a:rPr lang="cs-CZ" sz="1800" kern="1200" dirty="0"/>
            <a:t>).</a:t>
          </a:r>
          <a:endParaRPr lang="en-US" sz="1800" kern="1200" dirty="0"/>
        </a:p>
      </dgm:t>
    </dgm:pt>
    <dgm:pt modelId="{F30270C2-324D-4E13-967B-79E04C531CED}" type="parTrans" cxnId="{1E7F5C73-7B43-46D0-8DD8-76BB96730DC0}">
      <dgm:prSet/>
      <dgm:spPr/>
      <dgm:t>
        <a:bodyPr/>
        <a:lstStyle/>
        <a:p>
          <a:endParaRPr lang="cs-CZ"/>
        </a:p>
      </dgm:t>
    </dgm:pt>
    <dgm:pt modelId="{835FA018-85AE-48BB-8614-ED042F978DFD}" type="sibTrans" cxnId="{1E7F5C73-7B43-46D0-8DD8-76BB96730DC0}">
      <dgm:prSet/>
      <dgm:spPr/>
      <dgm:t>
        <a:bodyPr/>
        <a:lstStyle/>
        <a:p>
          <a:endParaRPr lang="cs-CZ"/>
        </a:p>
      </dgm:t>
    </dgm:pt>
    <dgm:pt modelId="{149E27A9-9135-4E45-BC86-4C2962F11EAE}">
      <dgm:prSet custT="1"/>
      <dgm:spPr/>
      <dgm:t>
        <a:bodyPr/>
        <a:lstStyle/>
        <a:p>
          <a:endParaRPr lang="en-US" sz="1800" kern="1200" dirty="0"/>
        </a:p>
      </dgm:t>
    </dgm:pt>
    <dgm:pt modelId="{61A077CC-0E2D-4CD3-8D11-B3F7E2B97D08}" type="parTrans" cxnId="{46667902-B403-4F05-B9AD-11753DA75F83}">
      <dgm:prSet/>
      <dgm:spPr/>
      <dgm:t>
        <a:bodyPr/>
        <a:lstStyle/>
        <a:p>
          <a:endParaRPr lang="cs-CZ"/>
        </a:p>
      </dgm:t>
    </dgm:pt>
    <dgm:pt modelId="{07493BF5-1F9D-4321-8FE2-AF9234717F13}" type="sibTrans" cxnId="{46667902-B403-4F05-B9AD-11753DA75F83}">
      <dgm:prSet/>
      <dgm:spPr/>
      <dgm:t>
        <a:bodyPr/>
        <a:lstStyle/>
        <a:p>
          <a:endParaRPr lang="cs-CZ"/>
        </a:p>
      </dgm:t>
    </dgm:pt>
    <dgm:pt modelId="{3364D62A-7B37-4A90-B0CB-5921030CC7DF}">
      <dgm:prSet custT="1"/>
      <dgm:spPr/>
      <dgm:t>
        <a:bodyPr/>
        <a:lstStyle/>
        <a:p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9CCAADAD-CE07-4E7A-818A-C9A19C7A364B}" type="parTrans" cxnId="{483DB68E-FDBA-4C62-A7A9-C0BA0068B20F}">
      <dgm:prSet/>
      <dgm:spPr/>
      <dgm:t>
        <a:bodyPr/>
        <a:lstStyle/>
        <a:p>
          <a:endParaRPr lang="cs-CZ"/>
        </a:p>
      </dgm:t>
    </dgm:pt>
    <dgm:pt modelId="{DE5708BF-0EDC-4FFB-B8E7-DC995FECFE00}" type="sibTrans" cxnId="{483DB68E-FDBA-4C62-A7A9-C0BA0068B20F}">
      <dgm:prSet/>
      <dgm:spPr/>
      <dgm:t>
        <a:bodyPr/>
        <a:lstStyle/>
        <a:p>
          <a:endParaRPr lang="cs-CZ"/>
        </a:p>
      </dgm:t>
    </dgm:pt>
    <dgm:pt modelId="{C0ECC4EA-A863-4617-ADFB-61AAE9787BB8}">
      <dgm:prSet custT="1"/>
      <dgm:spPr/>
      <dgm:t>
        <a:bodyPr/>
        <a:lstStyle/>
        <a:p>
          <a:r>
            <a:rPr lang="en-US" sz="1800" kern="1200" dirty="0"/>
            <a:t>Every individual makes decisions addressed to maximize his personal well-being based on a reasonable assessment of all the facts.</a:t>
          </a:r>
        </a:p>
      </dgm:t>
    </dgm:pt>
    <dgm:pt modelId="{56E92E17-850B-4804-83F6-150BD071F6FB}" type="parTrans" cxnId="{CC6EA886-2700-4F8D-9C60-1BFEB4010A05}">
      <dgm:prSet/>
      <dgm:spPr/>
      <dgm:t>
        <a:bodyPr/>
        <a:lstStyle/>
        <a:p>
          <a:endParaRPr lang="cs-CZ"/>
        </a:p>
      </dgm:t>
    </dgm:pt>
    <dgm:pt modelId="{444F580A-CC4C-48E4-BE8D-528E5D6E2DAE}" type="sibTrans" cxnId="{CC6EA886-2700-4F8D-9C60-1BFEB4010A05}">
      <dgm:prSet/>
      <dgm:spPr/>
      <dgm:t>
        <a:bodyPr/>
        <a:lstStyle/>
        <a:p>
          <a:endParaRPr lang="cs-CZ"/>
        </a:p>
      </dgm:t>
    </dgm:pt>
    <dgm:pt modelId="{460C0A18-389A-4DC4-AB92-6F93A3764242}">
      <dgm:prSet custT="1"/>
      <dgm:spPr/>
      <dgm:t>
        <a:bodyPr/>
        <a:lstStyle/>
        <a:p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Consumer makes the decision to such option that provides the greatest benefits (satisfaction) with the smallest effort (cost)</a:t>
          </a:r>
          <a:r>
            <a:rPr lang="cs-CZ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.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7BE0424A-A0F7-47CE-89A7-6241B7FC2069}" type="parTrans" cxnId="{C7C23F35-29E5-422A-9507-B1DF7EBAB39E}">
      <dgm:prSet/>
      <dgm:spPr/>
      <dgm:t>
        <a:bodyPr/>
        <a:lstStyle/>
        <a:p>
          <a:endParaRPr lang="cs-CZ"/>
        </a:p>
      </dgm:t>
    </dgm:pt>
    <dgm:pt modelId="{47E33171-2A80-4EB1-9AE3-A6180E85FF74}" type="sibTrans" cxnId="{C7C23F35-29E5-422A-9507-B1DF7EBAB39E}">
      <dgm:prSet/>
      <dgm:spPr/>
      <dgm:t>
        <a:bodyPr/>
        <a:lstStyle/>
        <a:p>
          <a:endParaRPr lang="cs-CZ"/>
        </a:p>
      </dgm:t>
    </dgm:pt>
    <dgm:pt modelId="{7086D4AF-6154-45EE-9887-720B4FEE7125}">
      <dgm:prSet custT="1"/>
      <dgm:spPr/>
      <dgm:t>
        <a:bodyPr/>
        <a:lstStyle/>
        <a:p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If you choose an option which cost is higher than the benefit you </a:t>
          </a:r>
          <a:r>
            <a:rPr lang="cs-CZ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receive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from it</a:t>
          </a:r>
          <a:r>
            <a:rPr lang="cs-CZ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,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then you are being irrational.</a:t>
          </a:r>
        </a:p>
      </dgm:t>
    </dgm:pt>
    <dgm:pt modelId="{913B6BC6-E2BB-45D4-9BA6-781BE3F68616}" type="parTrans" cxnId="{627029F6-11DD-4C3F-99A1-80254C889CCC}">
      <dgm:prSet/>
      <dgm:spPr/>
      <dgm:t>
        <a:bodyPr/>
        <a:lstStyle/>
        <a:p>
          <a:endParaRPr lang="cs-CZ"/>
        </a:p>
      </dgm:t>
    </dgm:pt>
    <dgm:pt modelId="{E1DB7DE5-2078-44F2-8EB3-11748E2ACE7B}" type="sibTrans" cxnId="{627029F6-11DD-4C3F-99A1-80254C889CCC}">
      <dgm:prSet/>
      <dgm:spPr/>
      <dgm:t>
        <a:bodyPr/>
        <a:lstStyle/>
        <a:p>
          <a:endParaRPr lang="cs-CZ"/>
        </a:p>
      </dgm:t>
    </dgm:pt>
    <dgm:pt modelId="{C0C1EC82-232A-40C4-85BB-E45B236CEEB4}" type="pres">
      <dgm:prSet presAssocID="{6048486E-01B8-4451-B618-93E6D366734B}" presName="linear" presStyleCnt="0">
        <dgm:presLayoutVars>
          <dgm:animLvl val="lvl"/>
          <dgm:resizeHandles val="exact"/>
        </dgm:presLayoutVars>
      </dgm:prSet>
      <dgm:spPr/>
    </dgm:pt>
    <dgm:pt modelId="{44431639-1EFA-4B89-A143-87571AE8A82C}" type="pres">
      <dgm:prSet presAssocID="{AD283940-67AB-4356-AAA4-64EF8AB6FB6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8D5B99A-AC99-4E42-A34B-34722F4C8076}" type="pres">
      <dgm:prSet presAssocID="{6A88814E-FF53-42DA-8E13-6F53F5A6A076}" presName="spacer" presStyleCnt="0"/>
      <dgm:spPr/>
    </dgm:pt>
    <dgm:pt modelId="{B76A07D0-6E9D-47FA-8BC1-1374C26E9D20}" type="pres">
      <dgm:prSet presAssocID="{E9D9588F-8A01-4ED4-96C3-979260383B32}" presName="parentText" presStyleLbl="node1" presStyleIdx="1" presStyleCnt="2" custScaleY="45523">
        <dgm:presLayoutVars>
          <dgm:chMax val="0"/>
          <dgm:bulletEnabled val="1"/>
        </dgm:presLayoutVars>
      </dgm:prSet>
      <dgm:spPr>
        <a:prstGeom prst="actionButtonBlank">
          <a:avLst/>
        </a:prstGeom>
      </dgm:spPr>
    </dgm:pt>
    <dgm:pt modelId="{4DD13628-06A6-4B1E-BBEE-213E57908E8C}" type="pres">
      <dgm:prSet presAssocID="{E9D9588F-8A01-4ED4-96C3-979260383B32}" presName="childText" presStyleLbl="revTx" presStyleIdx="0" presStyleCnt="1" custScaleY="427960" custLinFactNeighborX="-14" custLinFactNeighborY="-37037">
        <dgm:presLayoutVars>
          <dgm:bulletEnabled val="1"/>
        </dgm:presLayoutVars>
      </dgm:prSet>
      <dgm:spPr/>
    </dgm:pt>
  </dgm:ptLst>
  <dgm:cxnLst>
    <dgm:cxn modelId="{46667902-B403-4F05-B9AD-11753DA75F83}" srcId="{E9D9588F-8A01-4ED4-96C3-979260383B32}" destId="{149E27A9-9135-4E45-BC86-4C2962F11EAE}" srcOrd="8" destOrd="0" parTransId="{61A077CC-0E2D-4CD3-8D11-B3F7E2B97D08}" sibTransId="{07493BF5-1F9D-4321-8FE2-AF9234717F13}"/>
    <dgm:cxn modelId="{7ABEFA0E-42B3-436A-A3DF-7AE14FC6EFEF}" type="presOf" srcId="{C4D1FD67-260B-4600-8BA1-4EC780D4FB66}" destId="{4DD13628-06A6-4B1E-BBEE-213E57908E8C}" srcOrd="0" destOrd="2" presId="urn:microsoft.com/office/officeart/2005/8/layout/vList2"/>
    <dgm:cxn modelId="{DB0C9914-BDFA-459B-869F-1A706588D7BA}" type="presOf" srcId="{E9D9588F-8A01-4ED4-96C3-979260383B32}" destId="{B76A07D0-6E9D-47FA-8BC1-1374C26E9D20}" srcOrd="0" destOrd="0" presId="urn:microsoft.com/office/officeart/2005/8/layout/vList2"/>
    <dgm:cxn modelId="{F3835918-E165-4A3D-A6A1-569BC647D091}" type="presOf" srcId="{8062AF19-52C0-4547-AA9B-D9A293166F97}" destId="{4DD13628-06A6-4B1E-BBEE-213E57908E8C}" srcOrd="0" destOrd="3" presId="urn:microsoft.com/office/officeart/2005/8/layout/vList2"/>
    <dgm:cxn modelId="{C7C23F35-29E5-422A-9507-B1DF7EBAB39E}" srcId="{E9D9588F-8A01-4ED4-96C3-979260383B32}" destId="{460C0A18-389A-4DC4-AB92-6F93A3764242}" srcOrd="5" destOrd="0" parTransId="{7BE0424A-A0F7-47CE-89A7-6241B7FC2069}" sibTransId="{47E33171-2A80-4EB1-9AE3-A6180E85FF74}"/>
    <dgm:cxn modelId="{7AE4D43C-42D8-482D-81A3-11E8641ACB64}" srcId="{E9D9588F-8A01-4ED4-96C3-979260383B32}" destId="{9DF328CF-6157-4F52-B7AF-D2F25F093C6C}" srcOrd="0" destOrd="0" parTransId="{FC630FF2-02D6-4CD4-81C3-BE034DBE7AE4}" sibTransId="{1AD8C778-0CEE-456E-8CDF-13154503C3B5}"/>
    <dgm:cxn modelId="{8EFF253F-4A37-48F5-8A6B-F4570C046647}" type="presOf" srcId="{C0ECC4EA-A863-4617-ADFB-61AAE9787BB8}" destId="{4DD13628-06A6-4B1E-BBEE-213E57908E8C}" srcOrd="0" destOrd="4" presId="urn:microsoft.com/office/officeart/2005/8/layout/vList2"/>
    <dgm:cxn modelId="{265DAD63-8749-4B3A-BF10-55BAB26666B2}" type="presOf" srcId="{149E27A9-9135-4E45-BC86-4C2962F11EAE}" destId="{4DD13628-06A6-4B1E-BBEE-213E57908E8C}" srcOrd="0" destOrd="8" presId="urn:microsoft.com/office/officeart/2005/8/layout/vList2"/>
    <dgm:cxn modelId="{68F1E163-3D57-47DF-ADA5-83256200A4A0}" type="presOf" srcId="{9DF328CF-6157-4F52-B7AF-D2F25F093C6C}" destId="{4DD13628-06A6-4B1E-BBEE-213E57908E8C}" srcOrd="0" destOrd="0" presId="urn:microsoft.com/office/officeart/2005/8/layout/vList2"/>
    <dgm:cxn modelId="{62CBE966-2540-4115-A9DB-985F9FD08973}" srcId="{E9D9588F-8A01-4ED4-96C3-979260383B32}" destId="{EA082D58-992A-46BC-86BC-3934408F30E4}" srcOrd="1" destOrd="0" parTransId="{99908540-707D-4B90-B23A-E0EAF03E1CD2}" sibTransId="{99EC404B-9515-4DCD-A5C4-2120E2EF94CE}"/>
    <dgm:cxn modelId="{1E7F5C73-7B43-46D0-8DD8-76BB96730DC0}" srcId="{E9D9588F-8A01-4ED4-96C3-979260383B32}" destId="{8062AF19-52C0-4547-AA9B-D9A293166F97}" srcOrd="3" destOrd="0" parTransId="{F30270C2-324D-4E13-967B-79E04C531CED}" sibTransId="{835FA018-85AE-48BB-8614-ED042F978DFD}"/>
    <dgm:cxn modelId="{309AB175-F981-4360-B7F7-D45A52C53991}" type="presOf" srcId="{460C0A18-389A-4DC4-AB92-6F93A3764242}" destId="{4DD13628-06A6-4B1E-BBEE-213E57908E8C}" srcOrd="0" destOrd="5" presId="urn:microsoft.com/office/officeart/2005/8/layout/vList2"/>
    <dgm:cxn modelId="{7113767B-B0CC-4879-B21D-5CB4F1A74026}" type="presOf" srcId="{3364D62A-7B37-4A90-B0CB-5921030CC7DF}" destId="{4DD13628-06A6-4B1E-BBEE-213E57908E8C}" srcOrd="0" destOrd="7" presId="urn:microsoft.com/office/officeart/2005/8/layout/vList2"/>
    <dgm:cxn modelId="{23BCD97C-339A-4274-A6FA-820A39330612}" type="presOf" srcId="{7086D4AF-6154-45EE-9887-720B4FEE7125}" destId="{4DD13628-06A6-4B1E-BBEE-213E57908E8C}" srcOrd="0" destOrd="6" presId="urn:microsoft.com/office/officeart/2005/8/layout/vList2"/>
    <dgm:cxn modelId="{CC6EA886-2700-4F8D-9C60-1BFEB4010A05}" srcId="{E9D9588F-8A01-4ED4-96C3-979260383B32}" destId="{C0ECC4EA-A863-4617-ADFB-61AAE9787BB8}" srcOrd="4" destOrd="0" parTransId="{56E92E17-850B-4804-83F6-150BD071F6FB}" sibTransId="{444F580A-CC4C-48E4-BE8D-528E5D6E2DAE}"/>
    <dgm:cxn modelId="{483DB68E-FDBA-4C62-A7A9-C0BA0068B20F}" srcId="{E9D9588F-8A01-4ED4-96C3-979260383B32}" destId="{3364D62A-7B37-4A90-B0CB-5921030CC7DF}" srcOrd="7" destOrd="0" parTransId="{9CCAADAD-CE07-4E7A-818A-C9A19C7A364B}" sibTransId="{DE5708BF-0EDC-4FFB-B8E7-DC995FECFE00}"/>
    <dgm:cxn modelId="{25F86DAB-E24A-479F-9452-84E683F72058}" type="presOf" srcId="{EA082D58-992A-46BC-86BC-3934408F30E4}" destId="{4DD13628-06A6-4B1E-BBEE-213E57908E8C}" srcOrd="0" destOrd="1" presId="urn:microsoft.com/office/officeart/2005/8/layout/vList2"/>
    <dgm:cxn modelId="{CCB82FAD-E421-47DC-881D-C1E5E21A0026}" type="presOf" srcId="{6048486E-01B8-4451-B618-93E6D366734B}" destId="{C0C1EC82-232A-40C4-85BB-E45B236CEEB4}" srcOrd="0" destOrd="0" presId="urn:microsoft.com/office/officeart/2005/8/layout/vList2"/>
    <dgm:cxn modelId="{A24EA6E7-E93D-404E-A219-EFF00E92FE9C}" srcId="{6048486E-01B8-4451-B618-93E6D366734B}" destId="{AD283940-67AB-4356-AAA4-64EF8AB6FB60}" srcOrd="0" destOrd="0" parTransId="{044C141F-71AA-4D23-9C84-46B0288A36D9}" sibTransId="{6A88814E-FF53-42DA-8E13-6F53F5A6A076}"/>
    <dgm:cxn modelId="{627029F6-11DD-4C3F-99A1-80254C889CCC}" srcId="{E9D9588F-8A01-4ED4-96C3-979260383B32}" destId="{7086D4AF-6154-45EE-9887-720B4FEE7125}" srcOrd="6" destOrd="0" parTransId="{913B6BC6-E2BB-45D4-9BA6-781BE3F68616}" sibTransId="{E1DB7DE5-2078-44F2-8EB3-11748E2ACE7B}"/>
    <dgm:cxn modelId="{FBE175F7-BA1C-49B0-B208-90CDACF91678}" srcId="{E9D9588F-8A01-4ED4-96C3-979260383B32}" destId="{C4D1FD67-260B-4600-8BA1-4EC780D4FB66}" srcOrd="2" destOrd="0" parTransId="{C8196DBD-E396-4F6C-9E23-AB2997FCE832}" sibTransId="{47A03B22-5C0F-47F9-BA65-524BB3A938E3}"/>
    <dgm:cxn modelId="{5574A6FA-24ED-4168-B3EF-ED5C00C2E839}" type="presOf" srcId="{AD283940-67AB-4356-AAA4-64EF8AB6FB60}" destId="{44431639-1EFA-4B89-A143-87571AE8A82C}" srcOrd="0" destOrd="0" presId="urn:microsoft.com/office/officeart/2005/8/layout/vList2"/>
    <dgm:cxn modelId="{6B9B07FE-E1DD-430F-9F1D-356A3A25A6D6}" srcId="{6048486E-01B8-4451-B618-93E6D366734B}" destId="{E9D9588F-8A01-4ED4-96C3-979260383B32}" srcOrd="1" destOrd="0" parTransId="{A0A40720-42D9-4212-BA03-BA79678DC839}" sibTransId="{842C1962-1D80-4C4A-B026-D137FCD240C1}"/>
    <dgm:cxn modelId="{0D09A374-FD9E-4BDF-AF3D-A1E8A7FC874D}" type="presParOf" srcId="{C0C1EC82-232A-40C4-85BB-E45B236CEEB4}" destId="{44431639-1EFA-4B89-A143-87571AE8A82C}" srcOrd="0" destOrd="0" presId="urn:microsoft.com/office/officeart/2005/8/layout/vList2"/>
    <dgm:cxn modelId="{FA1197A4-6F0D-4D16-9338-B5354D7710CB}" type="presParOf" srcId="{C0C1EC82-232A-40C4-85BB-E45B236CEEB4}" destId="{08D5B99A-AC99-4E42-A34B-34722F4C8076}" srcOrd="1" destOrd="0" presId="urn:microsoft.com/office/officeart/2005/8/layout/vList2"/>
    <dgm:cxn modelId="{03FFE288-E981-476D-87F9-B843D9CB3CF8}" type="presParOf" srcId="{C0C1EC82-232A-40C4-85BB-E45B236CEEB4}" destId="{B76A07D0-6E9D-47FA-8BC1-1374C26E9D20}" srcOrd="2" destOrd="0" presId="urn:microsoft.com/office/officeart/2005/8/layout/vList2"/>
    <dgm:cxn modelId="{9D899EBA-3F84-45D5-85F7-9E364D36E6F4}" type="presParOf" srcId="{C0C1EC82-232A-40C4-85BB-E45B236CEEB4}" destId="{4DD13628-06A6-4B1E-BBEE-213E57908E8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E00163-2ECC-4C1B-8653-84559C35E867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5B5008F-0780-4075-B0A9-2016B00BD7D5}">
      <dgm:prSet/>
      <dgm:spPr/>
      <dgm:t>
        <a:bodyPr/>
        <a:lstStyle/>
        <a:p>
          <a:r>
            <a:rPr lang="cs-CZ" b="1" dirty="0" err="1"/>
            <a:t>Total</a:t>
          </a:r>
          <a:r>
            <a:rPr lang="cs-CZ" b="1" dirty="0"/>
            <a:t> Utility (TU)</a:t>
          </a:r>
        </a:p>
        <a:p>
          <a:r>
            <a:rPr lang="cs-CZ" dirty="0"/>
            <a:t>– </a:t>
          </a:r>
          <a:r>
            <a:rPr lang="cs-CZ" dirty="0" err="1"/>
            <a:t>total</a:t>
          </a:r>
          <a:r>
            <a:rPr lang="cs-CZ" dirty="0"/>
            <a:t> </a:t>
          </a:r>
          <a:r>
            <a:rPr lang="cs-CZ" dirty="0" err="1"/>
            <a:t>satisfaction</a:t>
          </a:r>
          <a:r>
            <a:rPr lang="cs-CZ" dirty="0"/>
            <a:t> </a:t>
          </a:r>
          <a:r>
            <a:rPr lang="cs-CZ" dirty="0" err="1"/>
            <a:t>enjoyed</a:t>
          </a:r>
          <a:r>
            <a:rPr lang="cs-CZ" dirty="0"/>
            <a:t> </a:t>
          </a:r>
          <a:r>
            <a:rPr lang="cs-CZ" dirty="0" err="1"/>
            <a:t>from</a:t>
          </a:r>
          <a:r>
            <a:rPr lang="cs-CZ" dirty="0"/>
            <a:t> </a:t>
          </a:r>
          <a:r>
            <a:rPr lang="cs-CZ" dirty="0" err="1"/>
            <a:t>consuming</a:t>
          </a:r>
          <a:r>
            <a:rPr lang="cs-CZ" dirty="0"/>
            <a:t> any </a:t>
          </a:r>
          <a:r>
            <a:rPr lang="cs-CZ" dirty="0" err="1"/>
            <a:t>given</a:t>
          </a:r>
          <a:r>
            <a:rPr lang="cs-CZ" dirty="0"/>
            <a:t> </a:t>
          </a:r>
          <a:r>
            <a:rPr lang="cs-CZ" dirty="0" err="1"/>
            <a:t>quantity</a:t>
          </a:r>
          <a:endParaRPr lang="en-US" dirty="0"/>
        </a:p>
      </dgm:t>
    </dgm:pt>
    <dgm:pt modelId="{FEA23D4E-C7CD-4E50-8532-9485E13D1FE4}" type="parTrans" cxnId="{C8B51C9C-DA7A-4311-8C19-5F4828EB947C}">
      <dgm:prSet/>
      <dgm:spPr/>
      <dgm:t>
        <a:bodyPr/>
        <a:lstStyle/>
        <a:p>
          <a:endParaRPr lang="en-US"/>
        </a:p>
      </dgm:t>
    </dgm:pt>
    <dgm:pt modelId="{70CF1695-F559-48DE-BDB5-3027D1BA0E30}" type="sibTrans" cxnId="{C8B51C9C-DA7A-4311-8C19-5F4828EB947C}">
      <dgm:prSet/>
      <dgm:spPr/>
      <dgm:t>
        <a:bodyPr/>
        <a:lstStyle/>
        <a:p>
          <a:endParaRPr lang="en-US"/>
        </a:p>
      </dgm:t>
    </dgm:pt>
    <dgm:pt modelId="{9C9A2F9B-9327-43EE-A9B2-FB6F7A97DA41}">
      <dgm:prSet/>
      <dgm:spPr/>
      <dgm:t>
        <a:bodyPr/>
        <a:lstStyle/>
        <a:p>
          <a:r>
            <a:rPr lang="cs-CZ" b="1" dirty="0" err="1"/>
            <a:t>Problems</a:t>
          </a:r>
          <a:r>
            <a:rPr lang="cs-CZ" b="1" dirty="0"/>
            <a:t> </a:t>
          </a:r>
          <a:r>
            <a:rPr lang="cs-CZ" b="1" dirty="0" err="1"/>
            <a:t>of</a:t>
          </a:r>
          <a:r>
            <a:rPr lang="cs-CZ" b="1" dirty="0"/>
            <a:t> TU:</a:t>
          </a:r>
          <a:endParaRPr lang="en-US" dirty="0"/>
        </a:p>
      </dgm:t>
    </dgm:pt>
    <dgm:pt modelId="{DDD379BA-97AD-41F2-9C9F-E59FF2CE873E}" type="parTrans" cxnId="{6105F1B9-B944-4611-A10D-7A57DD6D9A12}">
      <dgm:prSet/>
      <dgm:spPr/>
      <dgm:t>
        <a:bodyPr/>
        <a:lstStyle/>
        <a:p>
          <a:endParaRPr lang="en-US"/>
        </a:p>
      </dgm:t>
    </dgm:pt>
    <dgm:pt modelId="{C7AF0D30-68CB-477C-B96C-4E753A56B9F1}" type="sibTrans" cxnId="{6105F1B9-B944-4611-A10D-7A57DD6D9A12}">
      <dgm:prSet/>
      <dgm:spPr/>
      <dgm:t>
        <a:bodyPr/>
        <a:lstStyle/>
        <a:p>
          <a:endParaRPr lang="en-US"/>
        </a:p>
      </dgm:t>
    </dgm:pt>
    <dgm:pt modelId="{5A9EDD9D-11E8-47BC-ADD6-03A51C900A34}">
      <dgm:prSet/>
      <dgm:spPr/>
      <dgm:t>
        <a:bodyPr/>
        <a:lstStyle/>
        <a:p>
          <a:r>
            <a:rPr lang="cs-CZ"/>
            <a:t>Can anyone else but the person concerned estimate the total satisfaction from consuming 20 Big Macs in a week?</a:t>
          </a:r>
          <a:endParaRPr lang="en-US"/>
        </a:p>
      </dgm:t>
    </dgm:pt>
    <dgm:pt modelId="{41EE5C0C-FB92-4DA5-A938-F130AFB90D67}" type="parTrans" cxnId="{3DA97066-1E14-4269-8F1B-2884856E7164}">
      <dgm:prSet/>
      <dgm:spPr/>
      <dgm:t>
        <a:bodyPr/>
        <a:lstStyle/>
        <a:p>
          <a:endParaRPr lang="en-US"/>
        </a:p>
      </dgm:t>
    </dgm:pt>
    <dgm:pt modelId="{394C4D42-C7B3-4F74-A22F-A34304397D88}" type="sibTrans" cxnId="{3DA97066-1E14-4269-8F1B-2884856E7164}">
      <dgm:prSet/>
      <dgm:spPr/>
      <dgm:t>
        <a:bodyPr/>
        <a:lstStyle/>
        <a:p>
          <a:endParaRPr lang="en-US"/>
        </a:p>
      </dgm:t>
    </dgm:pt>
    <dgm:pt modelId="{8D74EC25-8C1E-41A4-AF6D-22FD8A8AAB87}">
      <dgm:prSet/>
      <dgm:spPr/>
      <dgm:t>
        <a:bodyPr/>
        <a:lstStyle/>
        <a:p>
          <a:r>
            <a:rPr lang="cs-CZ" dirty="0" err="1"/>
            <a:t>Is</a:t>
          </a:r>
          <a:r>
            <a:rPr lang="cs-CZ" dirty="0"/>
            <a:t> </a:t>
          </a:r>
          <a:r>
            <a:rPr lang="cs-CZ" dirty="0" err="1"/>
            <a:t>it</a:t>
          </a:r>
          <a:r>
            <a:rPr lang="cs-CZ" dirty="0"/>
            <a:t> </a:t>
          </a:r>
          <a:r>
            <a:rPr lang="cs-CZ" dirty="0" err="1"/>
            <a:t>possible</a:t>
          </a:r>
          <a:r>
            <a:rPr lang="cs-CZ" dirty="0"/>
            <a:t> to </a:t>
          </a:r>
          <a:r>
            <a:rPr lang="cs-CZ" dirty="0" err="1"/>
            <a:t>compare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this</a:t>
          </a:r>
          <a:r>
            <a:rPr lang="cs-CZ" dirty="0"/>
            <a:t> </a:t>
          </a:r>
          <a:r>
            <a:rPr lang="cs-CZ" dirty="0" err="1"/>
            <a:t>satisfaction</a:t>
          </a:r>
          <a:r>
            <a:rPr lang="cs-CZ" dirty="0"/>
            <a:t> </a:t>
          </a:r>
          <a:r>
            <a:rPr lang="cs-CZ" dirty="0" err="1"/>
            <a:t>with</a:t>
          </a:r>
          <a:r>
            <a:rPr lang="cs-CZ" dirty="0"/>
            <a:t> a </a:t>
          </a:r>
          <a:r>
            <a:rPr lang="cs-CZ" dirty="0" err="1"/>
            <a:t>satisfaction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different</a:t>
          </a:r>
          <a:r>
            <a:rPr lang="cs-CZ" dirty="0"/>
            <a:t> person </a:t>
          </a:r>
          <a:r>
            <a:rPr lang="cs-CZ" dirty="0" err="1"/>
            <a:t>consuming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same</a:t>
          </a:r>
          <a:r>
            <a:rPr lang="cs-CZ" dirty="0"/>
            <a:t> </a:t>
          </a:r>
          <a:r>
            <a:rPr lang="cs-CZ" dirty="0" err="1"/>
            <a:t>ammount</a:t>
          </a:r>
          <a:r>
            <a:rPr lang="cs-CZ" dirty="0"/>
            <a:t>?</a:t>
          </a:r>
          <a:endParaRPr lang="en-US" dirty="0"/>
        </a:p>
      </dgm:t>
    </dgm:pt>
    <dgm:pt modelId="{AC629495-98C3-4491-9F8B-0177611FCA2B}" type="parTrans" cxnId="{38EFA09B-57D6-47F0-8BBD-967E294D39D4}">
      <dgm:prSet/>
      <dgm:spPr/>
      <dgm:t>
        <a:bodyPr/>
        <a:lstStyle/>
        <a:p>
          <a:endParaRPr lang="en-US"/>
        </a:p>
      </dgm:t>
    </dgm:pt>
    <dgm:pt modelId="{8A936FD8-4C01-4854-964C-8B135CF76C97}" type="sibTrans" cxnId="{38EFA09B-57D6-47F0-8BBD-967E294D39D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6B3E5CD2-DD4E-40AA-85F1-F05350995FA0}">
          <dgm:prSet/>
          <dgm:spPr/>
          <dgm:t>
            <a:bodyPr/>
            <a:lstStyle/>
            <a:p>
              <a:r>
                <a:rPr lang="cs-CZ" b="1" kern="1200" dirty="0" err="1"/>
                <a:t>Marginal</a:t>
              </a:r>
              <a:r>
                <a:rPr lang="cs-CZ" b="1" kern="1200" dirty="0"/>
                <a:t> Utility (MU) </a:t>
              </a:r>
            </a:p>
            <a:p>
              <a:r>
                <a:rPr lang="cs-CZ" kern="1200" dirty="0"/>
                <a:t>– a </a:t>
              </a:r>
              <a:r>
                <a:rPr lang="cs-CZ" kern="1200" dirty="0" err="1"/>
                <a:t>change</a:t>
              </a:r>
              <a:r>
                <a:rPr lang="cs-CZ" kern="1200" dirty="0"/>
                <a:t> in </a:t>
              </a:r>
              <a:r>
                <a:rPr lang="cs-CZ" kern="1200" dirty="0" err="1"/>
                <a:t>total</a:t>
              </a:r>
              <a:r>
                <a:rPr lang="cs-CZ" kern="1200" dirty="0"/>
                <a:t> utility </a:t>
              </a:r>
              <a:r>
                <a:rPr lang="en-US" kern="1200" dirty="0"/>
                <a:t>generated by </a:t>
              </a:r>
              <a:r>
                <a:rPr lang="cs-CZ" kern="1200" dirty="0" err="1"/>
                <a:t>consuming</a:t>
              </a:r>
              <a:r>
                <a:rPr lang="cs-CZ" kern="1200" dirty="0"/>
                <a:t> </a:t>
              </a:r>
              <a:r>
                <a:rPr lang="cs-CZ" kern="1200" dirty="0" err="1"/>
                <a:t>one</a:t>
              </a:r>
              <a:r>
                <a:rPr lang="cs-CZ" kern="1200" dirty="0"/>
                <a:t> more unit </a:t>
              </a:r>
              <a:r>
                <a:rPr lang="cs-CZ" kern="1200" dirty="0" err="1"/>
                <a:t>of</a:t>
              </a:r>
              <a:r>
                <a:rPr lang="cs-CZ" kern="1200" dirty="0"/>
                <a:t> </a:t>
              </a:r>
              <a:r>
                <a:rPr lang="cs-CZ" kern="1200" dirty="0" err="1"/>
                <a:t>goods</a:t>
              </a:r>
              <a:r>
                <a:rPr lang="cs-CZ" kern="1200" dirty="0"/>
                <a:t> </a:t>
              </a:r>
              <a:r>
                <a:rPr lang="en-US" altLang="cs-CZ" kern="1200" dirty="0">
                  <a:latin typeface="Calibri" panose="020F0502020204030204"/>
                  <a:ea typeface="+mn-ea"/>
                  <a:cs typeface="+mn-cs"/>
                </a:rPr>
                <a:t>(Jevons, 1862)</a:t>
              </a:r>
              <a:endParaRPr lang="cs-CZ" altLang="cs-CZ" kern="1200" dirty="0">
                <a:latin typeface="Calibri" panose="020F0502020204030204"/>
                <a:ea typeface="+mn-ea"/>
                <a:cs typeface="+mn-cs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m:rPr>
                        <m:nor/>
                      </m:rPr>
                      <a:rPr lang="cs-CZ" altLang="cs-CZ" b="0" i="0" kern="1200" dirty="0" smtClean="0">
                        <a:latin typeface="Arial" panose="020B0604020202020204" pitchFamily="34" charset="0"/>
                      </a:rPr>
                      <m:t>MUx</m:t>
                    </m:r>
                    <m:r>
                      <m:rPr>
                        <m:nor/>
                      </m:rPr>
                      <a:rPr lang="cs-CZ" altLang="cs-CZ" kern="1200" dirty="0" smtClean="0">
                        <a:latin typeface="Arial" panose="020B0604020202020204" pitchFamily="34" charset="0"/>
                      </a:rPr>
                      <m:t> =</m:t>
                    </m:r>
                    <m:f>
                      <m:fPr>
                        <m:ctrlPr>
                          <a:rPr lang="cs-CZ" altLang="cs-CZ" i="1" kern="12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i="1" kern="1200">
                            <a:latin typeface="Cambria Math" panose="02040503050406030204" pitchFamily="18" charset="0"/>
                          </a:rPr>
                          <m:t>△</m:t>
                        </m:r>
                        <m:r>
                          <a:rPr lang="cs-CZ" altLang="cs-CZ" i="1" kern="1200">
                            <a:latin typeface="Cambria Math" panose="02040503050406030204" pitchFamily="18" charset="0"/>
                          </a:rPr>
                          <m:t>𝑇𝑈</m:t>
                        </m:r>
                      </m:num>
                      <m:den>
                        <m:r>
                          <a:rPr lang="cs-CZ" altLang="cs-CZ" i="1" kern="1200">
                            <a:latin typeface="Cambria Math" panose="02040503050406030204" pitchFamily="18" charset="0"/>
                          </a:rPr>
                          <m:t>△</m:t>
                        </m:r>
                        <m:r>
                          <a:rPr lang="cs-CZ" altLang="cs-CZ" i="1" kern="120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m:oMathPara>
              </a14:m>
              <a:endParaRPr lang="en-US" kern="1200" dirty="0">
                <a:latin typeface="Calibri" panose="020F0502020204030204"/>
                <a:ea typeface="+mn-ea"/>
                <a:cs typeface="+mn-cs"/>
              </a:endParaRPr>
            </a:p>
          </dgm:t>
        </dgm:pt>
      </mc:Choice>
      <mc:Fallback xmlns="">
        <dgm:pt modelId="{6B3E5CD2-DD4E-40AA-85F1-F05350995FA0}">
          <dgm:prSet/>
          <dgm:spPr/>
          <dgm:t>
            <a:bodyPr/>
            <a:lstStyle/>
            <a:p>
              <a:r>
                <a:rPr lang="cs-CZ" b="1" kern="1200" dirty="0" err="1"/>
                <a:t>Marginal</a:t>
              </a:r>
              <a:r>
                <a:rPr lang="cs-CZ" b="1" kern="1200" dirty="0"/>
                <a:t> Utility (MU) </a:t>
              </a:r>
            </a:p>
            <a:p>
              <a:r>
                <a:rPr lang="cs-CZ" kern="1200" dirty="0"/>
                <a:t>– a </a:t>
              </a:r>
              <a:r>
                <a:rPr lang="cs-CZ" kern="1200" dirty="0" err="1"/>
                <a:t>change</a:t>
              </a:r>
              <a:r>
                <a:rPr lang="cs-CZ" kern="1200" dirty="0"/>
                <a:t> in </a:t>
              </a:r>
              <a:r>
                <a:rPr lang="cs-CZ" kern="1200" dirty="0" err="1"/>
                <a:t>total</a:t>
              </a:r>
              <a:r>
                <a:rPr lang="cs-CZ" kern="1200" dirty="0"/>
                <a:t> utility </a:t>
              </a:r>
              <a:r>
                <a:rPr lang="en-US" kern="1200" dirty="0"/>
                <a:t>generated by </a:t>
              </a:r>
              <a:r>
                <a:rPr lang="cs-CZ" kern="1200" dirty="0" err="1"/>
                <a:t>consuming</a:t>
              </a:r>
              <a:r>
                <a:rPr lang="cs-CZ" kern="1200" dirty="0"/>
                <a:t> </a:t>
              </a:r>
              <a:r>
                <a:rPr lang="cs-CZ" kern="1200" dirty="0" err="1"/>
                <a:t>one</a:t>
              </a:r>
              <a:r>
                <a:rPr lang="cs-CZ" kern="1200" dirty="0"/>
                <a:t> more unit </a:t>
              </a:r>
              <a:r>
                <a:rPr lang="cs-CZ" kern="1200" dirty="0" err="1"/>
                <a:t>of</a:t>
              </a:r>
              <a:r>
                <a:rPr lang="cs-CZ" kern="1200" dirty="0"/>
                <a:t> </a:t>
              </a:r>
              <a:r>
                <a:rPr lang="cs-CZ" kern="1200" dirty="0" err="1"/>
                <a:t>goods</a:t>
              </a:r>
              <a:r>
                <a:rPr lang="cs-CZ" kern="1200" dirty="0"/>
                <a:t> </a:t>
              </a:r>
              <a:r>
                <a:rPr lang="en-US" altLang="cs-CZ" kern="1200" dirty="0">
                  <a:latin typeface="Calibri" panose="020F0502020204030204"/>
                  <a:ea typeface="+mn-ea"/>
                  <a:cs typeface="+mn-cs"/>
                </a:rPr>
                <a:t>(Jevons, 1862)</a:t>
              </a:r>
              <a:endParaRPr lang="cs-CZ" altLang="cs-CZ" kern="1200" dirty="0">
                <a:latin typeface="Calibri" panose="020F0502020204030204"/>
                <a:ea typeface="+mn-ea"/>
                <a:cs typeface="+mn-cs"/>
              </a:endParaRPr>
            </a:p>
            <a:p>
              <a:r>
                <a:rPr lang="cs-CZ" altLang="cs-CZ" b="0" i="0" kern="1200" dirty="0">
                  <a:latin typeface="Cambria Math" panose="02040503050406030204" pitchFamily="18" charset="0"/>
                </a:rPr>
                <a:t>"MUx</a:t>
              </a:r>
              <a:r>
                <a:rPr lang="cs-CZ" altLang="cs-CZ" i="0" kern="1200" dirty="0">
                  <a:latin typeface="Cambria Math" panose="02040503050406030204" pitchFamily="18" charset="0"/>
                </a:rPr>
                <a:t> =</a:t>
              </a:r>
              <a:r>
                <a:rPr lang="cs-CZ" altLang="cs-CZ" i="0" kern="1200">
                  <a:latin typeface="Cambria Math" panose="02040503050406030204" pitchFamily="18" charset="0"/>
                </a:rPr>
                <a:t>"  (△𝑇𝑈)/(△𝑥)</a:t>
              </a:r>
              <a:endParaRPr lang="en-US" kern="1200" dirty="0">
                <a:latin typeface="Calibri" panose="020F0502020204030204"/>
                <a:ea typeface="+mn-ea"/>
                <a:cs typeface="+mn-cs"/>
              </a:endParaRPr>
            </a:p>
          </dgm:t>
        </dgm:pt>
      </mc:Fallback>
    </mc:AlternateContent>
    <dgm:pt modelId="{5486C1FB-F17F-4F06-9120-718308BE001D}" type="parTrans" cxnId="{9CE09B66-EE99-4D3C-81A6-1DFB792FF423}">
      <dgm:prSet/>
      <dgm:spPr/>
      <dgm:t>
        <a:bodyPr/>
        <a:lstStyle/>
        <a:p>
          <a:endParaRPr lang="en-US"/>
        </a:p>
      </dgm:t>
    </dgm:pt>
    <dgm:pt modelId="{9707F935-B4BD-4C4B-9C55-22378A419083}" type="sibTrans" cxnId="{9CE09B66-EE99-4D3C-81A6-1DFB792FF423}">
      <dgm:prSet/>
      <dgm:spPr/>
      <dgm:t>
        <a:bodyPr/>
        <a:lstStyle/>
        <a:p>
          <a:endParaRPr lang="en-US"/>
        </a:p>
      </dgm:t>
    </dgm:pt>
    <dgm:pt modelId="{F4481715-929D-4173-B555-87659C76E96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altLang="cs-CZ" sz="1400" b="1" kern="1200" dirty="0">
              <a:latin typeface="Arial" panose="020B0604020202020204" pitchFamily="34" charset="0"/>
            </a:rPr>
            <a:t>Law of diminishing marginal utility</a:t>
          </a:r>
          <a:r>
            <a:rPr lang="cs-CZ" altLang="cs-CZ" sz="1400" b="1" kern="1200" dirty="0">
              <a:latin typeface="Arial" panose="020B0604020202020204" pitchFamily="34" charset="0"/>
            </a:rPr>
            <a:t> (</a:t>
          </a:r>
          <a:r>
            <a:rPr lang="en-US" altLang="cs-CZ" sz="1400" b="1" i="1" kern="1200" dirty="0">
              <a:solidFill>
                <a:schemeClr val="bg1"/>
              </a:solidFill>
              <a:latin typeface="Arial" panose="020B0604020202020204" pitchFamily="34" charset="0"/>
            </a:rPr>
            <a:t>first </a:t>
          </a:r>
          <a:r>
            <a:rPr lang="en-US" altLang="cs-CZ" sz="1400" b="1" i="1" kern="1200" dirty="0" err="1">
              <a:solidFill>
                <a:schemeClr val="bg1"/>
              </a:solidFill>
              <a:latin typeface="Arial" panose="020B0604020202020204" pitchFamily="34" charset="0"/>
            </a:rPr>
            <a:t>Gossen</a:t>
          </a:r>
          <a:r>
            <a:rPr lang="cs-CZ" altLang="cs-CZ" sz="1400" b="1" i="1" kern="1200" dirty="0">
              <a:solidFill>
                <a:schemeClr val="bg1"/>
              </a:solidFill>
              <a:latin typeface="Arial" panose="020B0604020202020204" pitchFamily="34" charset="0"/>
            </a:rPr>
            <a:t>´s</a:t>
          </a:r>
          <a:r>
            <a:rPr lang="en-US" altLang="cs-CZ" sz="1400" b="1" i="1" kern="1200" dirty="0">
              <a:solidFill>
                <a:schemeClr val="bg1"/>
              </a:solidFill>
              <a:latin typeface="Arial" panose="020B0604020202020204" pitchFamily="34" charset="0"/>
            </a:rPr>
            <a:t> law</a:t>
          </a:r>
          <a:r>
            <a:rPr lang="cs-CZ" altLang="cs-CZ" sz="1400" b="1" i="1" kern="1200" dirty="0">
              <a:solidFill>
                <a:schemeClr val="bg1"/>
              </a:solidFill>
              <a:latin typeface="Arial" panose="020B0604020202020204" pitchFamily="34" charset="0"/>
            </a:rPr>
            <a:t>):</a:t>
          </a:r>
          <a:r>
            <a:rPr lang="en-US" altLang="cs-CZ" sz="1400" kern="1200" dirty="0">
              <a:solidFill>
                <a:schemeClr val="bg1"/>
              </a:solidFill>
              <a:latin typeface="Arial" panose="020B0604020202020204" pitchFamily="34" charset="0"/>
            </a:rPr>
            <a:t> consumers</a:t>
          </a:r>
          <a:r>
            <a:rPr lang="cs-CZ" altLang="cs-CZ" sz="1400" kern="1200" dirty="0">
              <a:solidFill>
                <a:schemeClr val="bg1"/>
              </a:solidFill>
              <a:latin typeface="Arial" panose="020B0604020202020204" pitchFamily="34" charset="0"/>
            </a:rPr>
            <a:t> </a:t>
          </a:r>
          <a:r>
            <a:rPr lang="cs-CZ" altLang="cs-CZ" sz="1400" kern="1200" dirty="0" err="1">
              <a:solidFill>
                <a:schemeClr val="bg1"/>
              </a:solidFill>
              <a:latin typeface="Arial" panose="020B0604020202020204" pitchFamily="34" charset="0"/>
            </a:rPr>
            <a:t>marginal</a:t>
          </a:r>
          <a:r>
            <a:rPr lang="cs-CZ" altLang="cs-CZ" sz="1400" kern="1200" dirty="0">
              <a:solidFill>
                <a:schemeClr val="bg1"/>
              </a:solidFill>
              <a:latin typeface="Arial" panose="020B0604020202020204" pitchFamily="34" charset="0"/>
            </a:rPr>
            <a:t> utility</a:t>
          </a:r>
          <a:r>
            <a:rPr lang="en-US" altLang="cs-CZ" sz="1400" kern="1200" dirty="0">
              <a:solidFill>
                <a:schemeClr val="bg1"/>
              </a:solidFill>
              <a:latin typeface="Arial" panose="020B0604020202020204" pitchFamily="34" charset="0"/>
            </a:rPr>
            <a:t> </a:t>
          </a:r>
          <a:r>
            <a:rPr lang="cs-CZ" altLang="cs-CZ" sz="1400" kern="1200" dirty="0" err="1">
              <a:solidFill>
                <a:schemeClr val="bg1"/>
              </a:solidFill>
              <a:latin typeface="Arial" panose="020B0604020202020204" pitchFamily="34" charset="0"/>
            </a:rPr>
            <a:t>of</a:t>
          </a:r>
          <a:r>
            <a:rPr lang="cs-CZ" altLang="cs-CZ" sz="1400" kern="1200" dirty="0">
              <a:solidFill>
                <a:schemeClr val="bg1"/>
              </a:solidFill>
              <a:latin typeface="Arial" panose="020B0604020202020204" pitchFamily="34" charset="0"/>
            </a:rPr>
            <a:t> any </a:t>
          </a:r>
          <a:r>
            <a:rPr lang="cs-CZ" altLang="cs-CZ" sz="1400" kern="1200" dirty="0" err="1">
              <a:solidFill>
                <a:schemeClr val="bg1"/>
              </a:solidFill>
              <a:latin typeface="Arial" panose="020B0604020202020204" pitchFamily="34" charset="0"/>
            </a:rPr>
            <a:t>item</a:t>
          </a:r>
          <a:r>
            <a:rPr lang="en-US" altLang="cs-CZ" sz="1400" kern="1200" dirty="0">
              <a:solidFill>
                <a:schemeClr val="bg1"/>
              </a:solidFill>
              <a:latin typeface="Arial" panose="020B0604020202020204" pitchFamily="34" charset="0"/>
            </a:rPr>
            <a:t> </a:t>
          </a:r>
          <a:r>
            <a:rPr lang="cs-CZ" altLang="cs-CZ" sz="1400" kern="1200" dirty="0" err="1">
              <a:solidFill>
                <a:schemeClr val="bg1"/>
              </a:solidFill>
              <a:latin typeface="Arial" panose="020B0604020202020204" pitchFamily="34" charset="0"/>
            </a:rPr>
            <a:t>declines</a:t>
          </a:r>
          <a:r>
            <a:rPr lang="cs-CZ" altLang="cs-CZ" sz="1400" kern="1200" dirty="0">
              <a:solidFill>
                <a:schemeClr val="bg1"/>
              </a:solidFill>
              <a:latin typeface="Arial" panose="020B0604020202020204" pitchFamily="34" charset="0"/>
            </a:rPr>
            <a:t> as more </a:t>
          </a:r>
          <a:r>
            <a:rPr lang="cs-CZ" altLang="cs-CZ" sz="1400" kern="1200" dirty="0" err="1">
              <a:solidFill>
                <a:schemeClr val="bg1"/>
              </a:solidFill>
              <a:latin typeface="Arial" panose="020B0604020202020204" pitchFamily="34" charset="0"/>
            </a:rPr>
            <a:t>is</a:t>
          </a:r>
          <a:r>
            <a:rPr lang="cs-CZ" altLang="cs-CZ" sz="1400" kern="1200" dirty="0">
              <a:solidFill>
                <a:schemeClr val="bg1"/>
              </a:solidFill>
              <a:latin typeface="Arial" panose="020B0604020202020204" pitchFamily="34" charset="0"/>
            </a:rPr>
            <a:t> </a:t>
          </a:r>
          <a:r>
            <a:rPr lang="cs-CZ" altLang="cs-CZ" sz="1400" kern="1200" dirty="0" err="1">
              <a:solidFill>
                <a:schemeClr val="bg1"/>
              </a:solidFill>
              <a:latin typeface="Arial" panose="020B0604020202020204" pitchFamily="34" charset="0"/>
            </a:rPr>
            <a:t>consumed</a:t>
          </a:r>
          <a:r>
            <a:rPr lang="cs-CZ" altLang="cs-CZ" sz="1400" kern="1200" dirty="0">
              <a:solidFill>
                <a:schemeClr val="bg1"/>
              </a:solidFill>
              <a:latin typeface="Arial" panose="020B0604020202020204" pitchFamily="34" charset="0"/>
            </a:rPr>
            <a:t> </a:t>
          </a:r>
          <a:r>
            <a:rPr lang="cs-CZ" altLang="cs-CZ" sz="1400" kern="1200" dirty="0" err="1">
              <a:solidFill>
                <a:schemeClr val="bg1"/>
              </a:solidFill>
              <a:latin typeface="Arial" panose="020B0604020202020204" pitchFamily="34" charset="0"/>
            </a:rPr>
            <a:t>over</a:t>
          </a:r>
          <a:r>
            <a:rPr lang="cs-CZ" altLang="cs-CZ" sz="1400" kern="1200" dirty="0">
              <a:solidFill>
                <a:schemeClr val="bg1"/>
              </a:solidFill>
              <a:latin typeface="Arial" panose="020B0604020202020204" pitchFamily="34" charset="0"/>
            </a:rPr>
            <a:t> any </a:t>
          </a:r>
          <a:r>
            <a:rPr lang="cs-CZ" altLang="cs-CZ" sz="1400" kern="1200" dirty="0" err="1">
              <a:solidFill>
                <a:schemeClr val="bg1"/>
              </a:solidFill>
              <a:latin typeface="Arial" panose="020B0604020202020204" pitchFamily="34" charset="0"/>
            </a:rPr>
            <a:t>given</a:t>
          </a:r>
          <a:r>
            <a:rPr lang="cs-CZ" altLang="cs-CZ" sz="1400" kern="1200" dirty="0">
              <a:solidFill>
                <a:schemeClr val="bg1"/>
              </a:solidFill>
              <a:latin typeface="Arial" panose="020B0604020202020204" pitchFamily="34" charset="0"/>
            </a:rPr>
            <a:t> period.</a:t>
          </a:r>
        </a:p>
        <a:p>
          <a:pPr>
            <a:buFont typeface="Arial" panose="020B0604020202020204" pitchFamily="34" charset="0"/>
            <a:buChar char="•"/>
          </a:pPr>
          <a:endParaRPr lang="cs-CZ" sz="140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+mn-cs"/>
          </a:endParaRPr>
        </a:p>
        <a:p>
          <a:pPr>
            <a:buFont typeface="Arial" panose="020B0604020202020204" pitchFamily="34" charset="0"/>
            <a:buChar char="•"/>
          </a:pPr>
          <a:r>
            <a:rPr lang="cs-CZ" sz="1400" kern="1200" dirty="0" err="1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rPr>
            <a:t>Thus</a:t>
          </a:r>
          <a:r>
            <a:rPr lang="cs-CZ" sz="14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rPr>
            <a:t> MU </a:t>
          </a:r>
          <a:r>
            <a:rPr lang="cs-CZ" sz="1400" kern="1200" dirty="0" err="1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rPr>
            <a:t>is</a:t>
          </a:r>
          <a:r>
            <a:rPr lang="cs-CZ" sz="14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rPr>
            <a:t> </a:t>
          </a:r>
          <a:r>
            <a:rPr lang="cs-CZ" sz="1400" kern="1200" dirty="0" err="1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rPr>
            <a:t>always</a:t>
          </a:r>
          <a:r>
            <a:rPr lang="cs-CZ" sz="14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rPr>
            <a:t> </a:t>
          </a:r>
          <a:r>
            <a:rPr lang="cs-CZ" sz="1400" kern="1200" dirty="0" err="1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rPr>
            <a:t>decreasing</a:t>
          </a:r>
          <a:r>
            <a:rPr lang="cs-CZ" sz="14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rPr>
            <a:t>.</a:t>
          </a:r>
        </a:p>
      </dgm:t>
    </dgm:pt>
    <dgm:pt modelId="{A9ACBC73-3E8F-43EF-8D57-53C32E639A43}" type="parTrans" cxnId="{0C229210-16F3-4AF9-B32F-5D4F3D7815A9}">
      <dgm:prSet/>
      <dgm:spPr/>
      <dgm:t>
        <a:bodyPr/>
        <a:lstStyle/>
        <a:p>
          <a:endParaRPr lang="cs-CZ"/>
        </a:p>
      </dgm:t>
    </dgm:pt>
    <dgm:pt modelId="{1B2185D4-6F12-46AF-B0BA-6840336DF45C}" type="sibTrans" cxnId="{0C229210-16F3-4AF9-B32F-5D4F3D7815A9}">
      <dgm:prSet/>
      <dgm:spPr/>
      <dgm:t>
        <a:bodyPr/>
        <a:lstStyle/>
        <a:p>
          <a:endParaRPr lang="cs-CZ"/>
        </a:p>
      </dgm:t>
    </dgm:pt>
    <dgm:pt modelId="{6C04ACD8-178E-4E11-8AF2-C926F8949F69}" type="pres">
      <dgm:prSet presAssocID="{77E00163-2ECC-4C1B-8653-84559C35E867}" presName="diagram" presStyleCnt="0">
        <dgm:presLayoutVars>
          <dgm:dir/>
          <dgm:resizeHandles val="exact"/>
        </dgm:presLayoutVars>
      </dgm:prSet>
      <dgm:spPr/>
    </dgm:pt>
    <dgm:pt modelId="{163FB55C-928B-4F53-9EB9-806A172B36C7}" type="pres">
      <dgm:prSet presAssocID="{D5B5008F-0780-4075-B0A9-2016B00BD7D5}" presName="node" presStyleLbl="node1" presStyleIdx="0" presStyleCnt="4" custScaleX="115805">
        <dgm:presLayoutVars>
          <dgm:bulletEnabled val="1"/>
        </dgm:presLayoutVars>
      </dgm:prSet>
      <dgm:spPr/>
    </dgm:pt>
    <dgm:pt modelId="{610D7E5B-A21C-4673-9987-BAD983AA78DC}" type="pres">
      <dgm:prSet presAssocID="{70CF1695-F559-48DE-BDB5-3027D1BA0E30}" presName="sibTrans" presStyleCnt="0"/>
      <dgm:spPr/>
    </dgm:pt>
    <dgm:pt modelId="{F11D5009-2BDC-422C-9896-B895E5086E98}" type="pres">
      <dgm:prSet presAssocID="{9C9A2F9B-9327-43EE-A9B2-FB6F7A97DA41}" presName="node" presStyleLbl="node1" presStyleIdx="1" presStyleCnt="4" custScaleX="117966">
        <dgm:presLayoutVars>
          <dgm:bulletEnabled val="1"/>
        </dgm:presLayoutVars>
      </dgm:prSet>
      <dgm:spPr/>
    </dgm:pt>
    <dgm:pt modelId="{BAE3A6FF-B156-4CFF-9CC3-0AB685723168}" type="pres">
      <dgm:prSet presAssocID="{C7AF0D30-68CB-477C-B96C-4E753A56B9F1}" presName="sibTrans" presStyleCnt="0"/>
      <dgm:spPr/>
    </dgm:pt>
    <dgm:pt modelId="{E36C2833-FD48-405D-9105-8D104E6CDB1C}" type="pres">
      <dgm:prSet presAssocID="{6B3E5CD2-DD4E-40AA-85F1-F05350995FA0}" presName="node" presStyleLbl="node1" presStyleIdx="2" presStyleCnt="4" custScaleX="109726">
        <dgm:presLayoutVars>
          <dgm:bulletEnabled val="1"/>
        </dgm:presLayoutVars>
      </dgm:prSet>
      <dgm:spPr/>
    </dgm:pt>
    <dgm:pt modelId="{45FE4325-2CC8-4FD2-8FCB-280604D55A85}" type="pres">
      <dgm:prSet presAssocID="{9707F935-B4BD-4C4B-9C55-22378A419083}" presName="sibTrans" presStyleCnt="0"/>
      <dgm:spPr/>
    </dgm:pt>
    <dgm:pt modelId="{CB15B728-2FA6-4221-9CDD-EBC3964E4AB3}" type="pres">
      <dgm:prSet presAssocID="{F4481715-929D-4173-B555-87659C76E960}" presName="node" presStyleLbl="node1" presStyleIdx="3" presStyleCnt="4" custScaleX="119790">
        <dgm:presLayoutVars>
          <dgm:bulletEnabled val="1"/>
        </dgm:presLayoutVars>
      </dgm:prSet>
      <dgm:spPr/>
    </dgm:pt>
  </dgm:ptLst>
  <dgm:cxnLst>
    <dgm:cxn modelId="{0C229210-16F3-4AF9-B32F-5D4F3D7815A9}" srcId="{77E00163-2ECC-4C1B-8653-84559C35E867}" destId="{F4481715-929D-4173-B555-87659C76E960}" srcOrd="3" destOrd="0" parTransId="{A9ACBC73-3E8F-43EF-8D57-53C32E639A43}" sibTransId="{1B2185D4-6F12-46AF-B0BA-6840336DF45C}"/>
    <dgm:cxn modelId="{5C17C815-76E2-4860-B1C3-71160336DD79}" type="presOf" srcId="{D5B5008F-0780-4075-B0A9-2016B00BD7D5}" destId="{163FB55C-928B-4F53-9EB9-806A172B36C7}" srcOrd="0" destOrd="0" presId="urn:microsoft.com/office/officeart/2005/8/layout/default"/>
    <dgm:cxn modelId="{BF0FB828-D812-4240-8C11-2348BD66A262}" type="presOf" srcId="{5A9EDD9D-11E8-47BC-ADD6-03A51C900A34}" destId="{F11D5009-2BDC-422C-9896-B895E5086E98}" srcOrd="0" destOrd="1" presId="urn:microsoft.com/office/officeart/2005/8/layout/default"/>
    <dgm:cxn modelId="{38203B38-2955-4DCC-8DD6-17522552F61A}" type="presOf" srcId="{F4481715-929D-4173-B555-87659C76E960}" destId="{CB15B728-2FA6-4221-9CDD-EBC3964E4AB3}" srcOrd="0" destOrd="0" presId="urn:microsoft.com/office/officeart/2005/8/layout/default"/>
    <dgm:cxn modelId="{3DA97066-1E14-4269-8F1B-2884856E7164}" srcId="{9C9A2F9B-9327-43EE-A9B2-FB6F7A97DA41}" destId="{5A9EDD9D-11E8-47BC-ADD6-03A51C900A34}" srcOrd="0" destOrd="0" parTransId="{41EE5C0C-FB92-4DA5-A938-F130AFB90D67}" sibTransId="{394C4D42-C7B3-4F74-A22F-A34304397D88}"/>
    <dgm:cxn modelId="{9CE09B66-EE99-4D3C-81A6-1DFB792FF423}" srcId="{77E00163-2ECC-4C1B-8653-84559C35E867}" destId="{6B3E5CD2-DD4E-40AA-85F1-F05350995FA0}" srcOrd="2" destOrd="0" parTransId="{5486C1FB-F17F-4F06-9120-718308BE001D}" sibTransId="{9707F935-B4BD-4C4B-9C55-22378A419083}"/>
    <dgm:cxn modelId="{5E662054-EDAC-48A4-98E8-7D88BD455F5B}" type="presOf" srcId="{77E00163-2ECC-4C1B-8653-84559C35E867}" destId="{6C04ACD8-178E-4E11-8AF2-C926F8949F69}" srcOrd="0" destOrd="0" presId="urn:microsoft.com/office/officeart/2005/8/layout/default"/>
    <dgm:cxn modelId="{700CCF89-52F1-4B37-AFCA-7C7941044D7A}" type="presOf" srcId="{9C9A2F9B-9327-43EE-A9B2-FB6F7A97DA41}" destId="{F11D5009-2BDC-422C-9896-B895E5086E98}" srcOrd="0" destOrd="0" presId="urn:microsoft.com/office/officeart/2005/8/layout/default"/>
    <dgm:cxn modelId="{38EFA09B-57D6-47F0-8BBD-967E294D39D4}" srcId="{9C9A2F9B-9327-43EE-A9B2-FB6F7A97DA41}" destId="{8D74EC25-8C1E-41A4-AF6D-22FD8A8AAB87}" srcOrd="1" destOrd="0" parTransId="{AC629495-98C3-4491-9F8B-0177611FCA2B}" sibTransId="{8A936FD8-4C01-4854-964C-8B135CF76C97}"/>
    <dgm:cxn modelId="{C8B51C9C-DA7A-4311-8C19-5F4828EB947C}" srcId="{77E00163-2ECC-4C1B-8653-84559C35E867}" destId="{D5B5008F-0780-4075-B0A9-2016B00BD7D5}" srcOrd="0" destOrd="0" parTransId="{FEA23D4E-C7CD-4E50-8532-9485E13D1FE4}" sibTransId="{70CF1695-F559-48DE-BDB5-3027D1BA0E30}"/>
    <dgm:cxn modelId="{6105F1B9-B944-4611-A10D-7A57DD6D9A12}" srcId="{77E00163-2ECC-4C1B-8653-84559C35E867}" destId="{9C9A2F9B-9327-43EE-A9B2-FB6F7A97DA41}" srcOrd="1" destOrd="0" parTransId="{DDD379BA-97AD-41F2-9C9F-E59FF2CE873E}" sibTransId="{C7AF0D30-68CB-477C-B96C-4E753A56B9F1}"/>
    <dgm:cxn modelId="{7EDDDABF-0935-42A3-8D48-1EA140554223}" type="presOf" srcId="{6B3E5CD2-DD4E-40AA-85F1-F05350995FA0}" destId="{E36C2833-FD48-405D-9105-8D104E6CDB1C}" srcOrd="0" destOrd="0" presId="urn:microsoft.com/office/officeart/2005/8/layout/default"/>
    <dgm:cxn modelId="{6B0C0BE9-8BF6-4DDA-BF77-5650BFB85D96}" type="presOf" srcId="{8D74EC25-8C1E-41A4-AF6D-22FD8A8AAB87}" destId="{F11D5009-2BDC-422C-9896-B895E5086E98}" srcOrd="0" destOrd="2" presId="urn:microsoft.com/office/officeart/2005/8/layout/default"/>
    <dgm:cxn modelId="{C69D494B-3BD6-44EA-A485-8176B460B081}" type="presParOf" srcId="{6C04ACD8-178E-4E11-8AF2-C926F8949F69}" destId="{163FB55C-928B-4F53-9EB9-806A172B36C7}" srcOrd="0" destOrd="0" presId="urn:microsoft.com/office/officeart/2005/8/layout/default"/>
    <dgm:cxn modelId="{410166CE-A3E3-4F6D-8647-085699C518F4}" type="presParOf" srcId="{6C04ACD8-178E-4E11-8AF2-C926F8949F69}" destId="{610D7E5B-A21C-4673-9987-BAD983AA78DC}" srcOrd="1" destOrd="0" presId="urn:microsoft.com/office/officeart/2005/8/layout/default"/>
    <dgm:cxn modelId="{7A09C35C-2235-4894-889F-7CDB325EC379}" type="presParOf" srcId="{6C04ACD8-178E-4E11-8AF2-C926F8949F69}" destId="{F11D5009-2BDC-422C-9896-B895E5086E98}" srcOrd="2" destOrd="0" presId="urn:microsoft.com/office/officeart/2005/8/layout/default"/>
    <dgm:cxn modelId="{5B3BFCDF-3A03-4EA0-8B89-02256D96C9A5}" type="presParOf" srcId="{6C04ACD8-178E-4E11-8AF2-C926F8949F69}" destId="{BAE3A6FF-B156-4CFF-9CC3-0AB685723168}" srcOrd="3" destOrd="0" presId="urn:microsoft.com/office/officeart/2005/8/layout/default"/>
    <dgm:cxn modelId="{2BDF1D06-BA26-4853-A84D-913711CAFF6A}" type="presParOf" srcId="{6C04ACD8-178E-4E11-8AF2-C926F8949F69}" destId="{E36C2833-FD48-405D-9105-8D104E6CDB1C}" srcOrd="4" destOrd="0" presId="urn:microsoft.com/office/officeart/2005/8/layout/default"/>
    <dgm:cxn modelId="{02EA1702-8A3D-4F0B-8303-E74EC6ADC891}" type="presParOf" srcId="{6C04ACD8-178E-4E11-8AF2-C926F8949F69}" destId="{45FE4325-2CC8-4FD2-8FCB-280604D55A85}" srcOrd="5" destOrd="0" presId="urn:microsoft.com/office/officeart/2005/8/layout/default"/>
    <dgm:cxn modelId="{3931D8EF-0680-4CBD-8283-BD6F1DFE3499}" type="presParOf" srcId="{6C04ACD8-178E-4E11-8AF2-C926F8949F69}" destId="{CB15B728-2FA6-4221-9CDD-EBC3964E4AB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E00163-2ECC-4C1B-8653-84559C35E867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5B5008F-0780-4075-B0A9-2016B00BD7D5}">
      <dgm:prSet/>
      <dgm:spPr/>
      <dgm:t>
        <a:bodyPr/>
        <a:lstStyle/>
        <a:p>
          <a:r>
            <a:rPr lang="cs-CZ" b="1" dirty="0" err="1"/>
            <a:t>Total</a:t>
          </a:r>
          <a:r>
            <a:rPr lang="cs-CZ" b="1" dirty="0"/>
            <a:t> Utility (TU)</a:t>
          </a:r>
        </a:p>
        <a:p>
          <a:r>
            <a:rPr lang="cs-CZ" dirty="0"/>
            <a:t>– </a:t>
          </a:r>
          <a:r>
            <a:rPr lang="cs-CZ" dirty="0" err="1"/>
            <a:t>total</a:t>
          </a:r>
          <a:r>
            <a:rPr lang="cs-CZ" dirty="0"/>
            <a:t> </a:t>
          </a:r>
          <a:r>
            <a:rPr lang="cs-CZ" dirty="0" err="1"/>
            <a:t>satisfaction</a:t>
          </a:r>
          <a:r>
            <a:rPr lang="cs-CZ" dirty="0"/>
            <a:t> </a:t>
          </a:r>
          <a:r>
            <a:rPr lang="cs-CZ" dirty="0" err="1"/>
            <a:t>enjoyed</a:t>
          </a:r>
          <a:r>
            <a:rPr lang="cs-CZ" dirty="0"/>
            <a:t> </a:t>
          </a:r>
          <a:r>
            <a:rPr lang="cs-CZ" dirty="0" err="1"/>
            <a:t>from</a:t>
          </a:r>
          <a:r>
            <a:rPr lang="cs-CZ" dirty="0"/>
            <a:t> </a:t>
          </a:r>
          <a:r>
            <a:rPr lang="cs-CZ" dirty="0" err="1"/>
            <a:t>consuming</a:t>
          </a:r>
          <a:r>
            <a:rPr lang="cs-CZ" dirty="0"/>
            <a:t> any </a:t>
          </a:r>
          <a:r>
            <a:rPr lang="cs-CZ" dirty="0" err="1"/>
            <a:t>given</a:t>
          </a:r>
          <a:r>
            <a:rPr lang="cs-CZ" dirty="0"/>
            <a:t> </a:t>
          </a:r>
          <a:r>
            <a:rPr lang="cs-CZ" dirty="0" err="1"/>
            <a:t>quantity</a:t>
          </a:r>
          <a:endParaRPr lang="en-US" dirty="0"/>
        </a:p>
      </dgm:t>
    </dgm:pt>
    <dgm:pt modelId="{FEA23D4E-C7CD-4E50-8532-9485E13D1FE4}" type="parTrans" cxnId="{C8B51C9C-DA7A-4311-8C19-5F4828EB947C}">
      <dgm:prSet/>
      <dgm:spPr/>
      <dgm:t>
        <a:bodyPr/>
        <a:lstStyle/>
        <a:p>
          <a:endParaRPr lang="en-US"/>
        </a:p>
      </dgm:t>
    </dgm:pt>
    <dgm:pt modelId="{70CF1695-F559-48DE-BDB5-3027D1BA0E30}" type="sibTrans" cxnId="{C8B51C9C-DA7A-4311-8C19-5F4828EB947C}">
      <dgm:prSet/>
      <dgm:spPr/>
      <dgm:t>
        <a:bodyPr/>
        <a:lstStyle/>
        <a:p>
          <a:endParaRPr lang="en-US"/>
        </a:p>
      </dgm:t>
    </dgm:pt>
    <dgm:pt modelId="{9C9A2F9B-9327-43EE-A9B2-FB6F7A97DA41}">
      <dgm:prSet/>
      <dgm:spPr/>
      <dgm:t>
        <a:bodyPr/>
        <a:lstStyle/>
        <a:p>
          <a:r>
            <a:rPr lang="cs-CZ" b="1" dirty="0" err="1"/>
            <a:t>Problems</a:t>
          </a:r>
          <a:r>
            <a:rPr lang="cs-CZ" b="1" dirty="0"/>
            <a:t> </a:t>
          </a:r>
          <a:r>
            <a:rPr lang="cs-CZ" b="1" dirty="0" err="1"/>
            <a:t>of</a:t>
          </a:r>
          <a:r>
            <a:rPr lang="cs-CZ" b="1" dirty="0"/>
            <a:t> TU:</a:t>
          </a:r>
          <a:endParaRPr lang="en-US" dirty="0"/>
        </a:p>
      </dgm:t>
    </dgm:pt>
    <dgm:pt modelId="{DDD379BA-97AD-41F2-9C9F-E59FF2CE873E}" type="parTrans" cxnId="{6105F1B9-B944-4611-A10D-7A57DD6D9A12}">
      <dgm:prSet/>
      <dgm:spPr/>
      <dgm:t>
        <a:bodyPr/>
        <a:lstStyle/>
        <a:p>
          <a:endParaRPr lang="en-US"/>
        </a:p>
      </dgm:t>
    </dgm:pt>
    <dgm:pt modelId="{C7AF0D30-68CB-477C-B96C-4E753A56B9F1}" type="sibTrans" cxnId="{6105F1B9-B944-4611-A10D-7A57DD6D9A12}">
      <dgm:prSet/>
      <dgm:spPr/>
      <dgm:t>
        <a:bodyPr/>
        <a:lstStyle/>
        <a:p>
          <a:endParaRPr lang="en-US"/>
        </a:p>
      </dgm:t>
    </dgm:pt>
    <dgm:pt modelId="{5A9EDD9D-11E8-47BC-ADD6-03A51C900A34}">
      <dgm:prSet/>
      <dgm:spPr/>
      <dgm:t>
        <a:bodyPr/>
        <a:lstStyle/>
        <a:p>
          <a:r>
            <a:rPr lang="cs-CZ"/>
            <a:t>Can anyone else but the person concerned estimate the total satisfaction from consuming 20 Big Macs in a week?</a:t>
          </a:r>
          <a:endParaRPr lang="en-US"/>
        </a:p>
      </dgm:t>
    </dgm:pt>
    <dgm:pt modelId="{41EE5C0C-FB92-4DA5-A938-F130AFB90D67}" type="parTrans" cxnId="{3DA97066-1E14-4269-8F1B-2884856E7164}">
      <dgm:prSet/>
      <dgm:spPr/>
      <dgm:t>
        <a:bodyPr/>
        <a:lstStyle/>
        <a:p>
          <a:endParaRPr lang="en-US"/>
        </a:p>
      </dgm:t>
    </dgm:pt>
    <dgm:pt modelId="{394C4D42-C7B3-4F74-A22F-A34304397D88}" type="sibTrans" cxnId="{3DA97066-1E14-4269-8F1B-2884856E7164}">
      <dgm:prSet/>
      <dgm:spPr/>
      <dgm:t>
        <a:bodyPr/>
        <a:lstStyle/>
        <a:p>
          <a:endParaRPr lang="en-US"/>
        </a:p>
      </dgm:t>
    </dgm:pt>
    <dgm:pt modelId="{8D74EC25-8C1E-41A4-AF6D-22FD8A8AAB87}">
      <dgm:prSet/>
      <dgm:spPr/>
      <dgm:t>
        <a:bodyPr/>
        <a:lstStyle/>
        <a:p>
          <a:r>
            <a:rPr lang="cs-CZ" dirty="0" err="1"/>
            <a:t>Is</a:t>
          </a:r>
          <a:r>
            <a:rPr lang="cs-CZ" dirty="0"/>
            <a:t> </a:t>
          </a:r>
          <a:r>
            <a:rPr lang="cs-CZ" dirty="0" err="1"/>
            <a:t>it</a:t>
          </a:r>
          <a:r>
            <a:rPr lang="cs-CZ" dirty="0"/>
            <a:t> </a:t>
          </a:r>
          <a:r>
            <a:rPr lang="cs-CZ" dirty="0" err="1"/>
            <a:t>possible</a:t>
          </a:r>
          <a:r>
            <a:rPr lang="cs-CZ" dirty="0"/>
            <a:t> to </a:t>
          </a:r>
          <a:r>
            <a:rPr lang="cs-CZ" dirty="0" err="1"/>
            <a:t>compare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this</a:t>
          </a:r>
          <a:r>
            <a:rPr lang="cs-CZ" dirty="0"/>
            <a:t> </a:t>
          </a:r>
          <a:r>
            <a:rPr lang="cs-CZ" dirty="0" err="1"/>
            <a:t>satisfaction</a:t>
          </a:r>
          <a:r>
            <a:rPr lang="cs-CZ" dirty="0"/>
            <a:t> </a:t>
          </a:r>
          <a:r>
            <a:rPr lang="cs-CZ" dirty="0" err="1"/>
            <a:t>with</a:t>
          </a:r>
          <a:r>
            <a:rPr lang="cs-CZ" dirty="0"/>
            <a:t> a </a:t>
          </a:r>
          <a:r>
            <a:rPr lang="cs-CZ" dirty="0" err="1"/>
            <a:t>satisfaction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different</a:t>
          </a:r>
          <a:r>
            <a:rPr lang="cs-CZ" dirty="0"/>
            <a:t> person </a:t>
          </a:r>
          <a:r>
            <a:rPr lang="cs-CZ" dirty="0" err="1"/>
            <a:t>consuming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same</a:t>
          </a:r>
          <a:r>
            <a:rPr lang="cs-CZ" dirty="0"/>
            <a:t> </a:t>
          </a:r>
          <a:r>
            <a:rPr lang="cs-CZ" dirty="0" err="1"/>
            <a:t>ammount</a:t>
          </a:r>
          <a:r>
            <a:rPr lang="cs-CZ" dirty="0"/>
            <a:t>?</a:t>
          </a:r>
          <a:endParaRPr lang="en-US" dirty="0"/>
        </a:p>
      </dgm:t>
    </dgm:pt>
    <dgm:pt modelId="{AC629495-98C3-4491-9F8B-0177611FCA2B}" type="parTrans" cxnId="{38EFA09B-57D6-47F0-8BBD-967E294D39D4}">
      <dgm:prSet/>
      <dgm:spPr/>
      <dgm:t>
        <a:bodyPr/>
        <a:lstStyle/>
        <a:p>
          <a:endParaRPr lang="en-US"/>
        </a:p>
      </dgm:t>
    </dgm:pt>
    <dgm:pt modelId="{8A936FD8-4C01-4854-964C-8B135CF76C97}" type="sibTrans" cxnId="{38EFA09B-57D6-47F0-8BBD-967E294D39D4}">
      <dgm:prSet/>
      <dgm:spPr/>
      <dgm:t>
        <a:bodyPr/>
        <a:lstStyle/>
        <a:p>
          <a:endParaRPr lang="en-US"/>
        </a:p>
      </dgm:t>
    </dgm:pt>
    <dgm:pt modelId="{6B3E5CD2-DD4E-40AA-85F1-F05350995FA0}">
      <dgm:prSet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5486C1FB-F17F-4F06-9120-718308BE001D}" type="parTrans" cxnId="{9CE09B66-EE99-4D3C-81A6-1DFB792FF423}">
      <dgm:prSet/>
      <dgm:spPr/>
      <dgm:t>
        <a:bodyPr/>
        <a:lstStyle/>
        <a:p>
          <a:endParaRPr lang="en-US"/>
        </a:p>
      </dgm:t>
    </dgm:pt>
    <dgm:pt modelId="{9707F935-B4BD-4C4B-9C55-22378A419083}" type="sibTrans" cxnId="{9CE09B66-EE99-4D3C-81A6-1DFB792FF423}">
      <dgm:prSet/>
      <dgm:spPr/>
      <dgm:t>
        <a:bodyPr/>
        <a:lstStyle/>
        <a:p>
          <a:endParaRPr lang="en-US"/>
        </a:p>
      </dgm:t>
    </dgm:pt>
    <dgm:pt modelId="{F4481715-929D-4173-B555-87659C76E96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altLang="cs-CZ" sz="1400" b="1" kern="1200" dirty="0">
              <a:latin typeface="Arial" panose="020B0604020202020204" pitchFamily="34" charset="0"/>
            </a:rPr>
            <a:t>Law of diminishing marginal utility</a:t>
          </a:r>
          <a:r>
            <a:rPr lang="cs-CZ" altLang="cs-CZ" sz="1400" b="1" kern="1200" dirty="0">
              <a:latin typeface="Arial" panose="020B0604020202020204" pitchFamily="34" charset="0"/>
            </a:rPr>
            <a:t> (</a:t>
          </a:r>
          <a:r>
            <a:rPr lang="en-US" altLang="cs-CZ" sz="1400" b="1" i="1" kern="1200" dirty="0">
              <a:solidFill>
                <a:schemeClr val="bg1"/>
              </a:solidFill>
              <a:latin typeface="Arial" panose="020B0604020202020204" pitchFamily="34" charset="0"/>
            </a:rPr>
            <a:t>first </a:t>
          </a:r>
          <a:r>
            <a:rPr lang="en-US" altLang="cs-CZ" sz="1400" b="1" i="1" kern="1200" dirty="0" err="1">
              <a:solidFill>
                <a:schemeClr val="bg1"/>
              </a:solidFill>
              <a:latin typeface="Arial" panose="020B0604020202020204" pitchFamily="34" charset="0"/>
            </a:rPr>
            <a:t>Gossen</a:t>
          </a:r>
          <a:r>
            <a:rPr lang="cs-CZ" altLang="cs-CZ" sz="1400" b="1" i="1" kern="1200" dirty="0">
              <a:solidFill>
                <a:schemeClr val="bg1"/>
              </a:solidFill>
              <a:latin typeface="Arial" panose="020B0604020202020204" pitchFamily="34" charset="0"/>
            </a:rPr>
            <a:t>´s</a:t>
          </a:r>
          <a:r>
            <a:rPr lang="en-US" altLang="cs-CZ" sz="1400" b="1" i="1" kern="1200" dirty="0">
              <a:solidFill>
                <a:schemeClr val="bg1"/>
              </a:solidFill>
              <a:latin typeface="Arial" panose="020B0604020202020204" pitchFamily="34" charset="0"/>
            </a:rPr>
            <a:t> law</a:t>
          </a:r>
          <a:r>
            <a:rPr lang="cs-CZ" altLang="cs-CZ" sz="1400" b="1" i="1" kern="1200" dirty="0">
              <a:solidFill>
                <a:schemeClr val="bg1"/>
              </a:solidFill>
              <a:latin typeface="Arial" panose="020B0604020202020204" pitchFamily="34" charset="0"/>
            </a:rPr>
            <a:t>):</a:t>
          </a:r>
          <a:r>
            <a:rPr lang="en-US" altLang="cs-CZ" sz="1400" kern="1200" dirty="0">
              <a:solidFill>
                <a:schemeClr val="bg1"/>
              </a:solidFill>
              <a:latin typeface="Arial" panose="020B0604020202020204" pitchFamily="34" charset="0"/>
            </a:rPr>
            <a:t> consumers</a:t>
          </a:r>
          <a:r>
            <a:rPr lang="cs-CZ" altLang="cs-CZ" sz="1400" kern="1200" dirty="0">
              <a:solidFill>
                <a:schemeClr val="bg1"/>
              </a:solidFill>
              <a:latin typeface="Arial" panose="020B0604020202020204" pitchFamily="34" charset="0"/>
            </a:rPr>
            <a:t> </a:t>
          </a:r>
          <a:r>
            <a:rPr lang="cs-CZ" altLang="cs-CZ" sz="1400" kern="1200" dirty="0" err="1">
              <a:solidFill>
                <a:schemeClr val="bg1"/>
              </a:solidFill>
              <a:latin typeface="Arial" panose="020B0604020202020204" pitchFamily="34" charset="0"/>
            </a:rPr>
            <a:t>marginal</a:t>
          </a:r>
          <a:r>
            <a:rPr lang="cs-CZ" altLang="cs-CZ" sz="1400" kern="1200" dirty="0">
              <a:solidFill>
                <a:schemeClr val="bg1"/>
              </a:solidFill>
              <a:latin typeface="Arial" panose="020B0604020202020204" pitchFamily="34" charset="0"/>
            </a:rPr>
            <a:t> utility</a:t>
          </a:r>
          <a:r>
            <a:rPr lang="en-US" altLang="cs-CZ" sz="1400" kern="1200" dirty="0">
              <a:solidFill>
                <a:schemeClr val="bg1"/>
              </a:solidFill>
              <a:latin typeface="Arial" panose="020B0604020202020204" pitchFamily="34" charset="0"/>
            </a:rPr>
            <a:t> </a:t>
          </a:r>
          <a:r>
            <a:rPr lang="cs-CZ" altLang="cs-CZ" sz="1400" kern="1200" dirty="0" err="1">
              <a:solidFill>
                <a:schemeClr val="bg1"/>
              </a:solidFill>
              <a:latin typeface="Arial" panose="020B0604020202020204" pitchFamily="34" charset="0"/>
            </a:rPr>
            <a:t>of</a:t>
          </a:r>
          <a:r>
            <a:rPr lang="cs-CZ" altLang="cs-CZ" sz="1400" kern="1200" dirty="0">
              <a:solidFill>
                <a:schemeClr val="bg1"/>
              </a:solidFill>
              <a:latin typeface="Arial" panose="020B0604020202020204" pitchFamily="34" charset="0"/>
            </a:rPr>
            <a:t> any </a:t>
          </a:r>
          <a:r>
            <a:rPr lang="cs-CZ" altLang="cs-CZ" sz="1400" kern="1200" dirty="0" err="1">
              <a:solidFill>
                <a:schemeClr val="bg1"/>
              </a:solidFill>
              <a:latin typeface="Arial" panose="020B0604020202020204" pitchFamily="34" charset="0"/>
            </a:rPr>
            <a:t>item</a:t>
          </a:r>
          <a:r>
            <a:rPr lang="en-US" altLang="cs-CZ" sz="1400" kern="1200" dirty="0">
              <a:solidFill>
                <a:schemeClr val="bg1"/>
              </a:solidFill>
              <a:latin typeface="Arial" panose="020B0604020202020204" pitchFamily="34" charset="0"/>
            </a:rPr>
            <a:t> </a:t>
          </a:r>
          <a:r>
            <a:rPr lang="cs-CZ" altLang="cs-CZ" sz="1400" kern="1200" dirty="0" err="1">
              <a:solidFill>
                <a:schemeClr val="bg1"/>
              </a:solidFill>
              <a:latin typeface="Arial" panose="020B0604020202020204" pitchFamily="34" charset="0"/>
            </a:rPr>
            <a:t>declines</a:t>
          </a:r>
          <a:r>
            <a:rPr lang="cs-CZ" altLang="cs-CZ" sz="1400" kern="1200" dirty="0">
              <a:solidFill>
                <a:schemeClr val="bg1"/>
              </a:solidFill>
              <a:latin typeface="Arial" panose="020B0604020202020204" pitchFamily="34" charset="0"/>
            </a:rPr>
            <a:t> as more </a:t>
          </a:r>
          <a:r>
            <a:rPr lang="cs-CZ" altLang="cs-CZ" sz="1400" kern="1200" dirty="0" err="1">
              <a:solidFill>
                <a:schemeClr val="bg1"/>
              </a:solidFill>
              <a:latin typeface="Arial" panose="020B0604020202020204" pitchFamily="34" charset="0"/>
            </a:rPr>
            <a:t>is</a:t>
          </a:r>
          <a:r>
            <a:rPr lang="cs-CZ" altLang="cs-CZ" sz="1400" kern="1200" dirty="0">
              <a:solidFill>
                <a:schemeClr val="bg1"/>
              </a:solidFill>
              <a:latin typeface="Arial" panose="020B0604020202020204" pitchFamily="34" charset="0"/>
            </a:rPr>
            <a:t> </a:t>
          </a:r>
          <a:r>
            <a:rPr lang="cs-CZ" altLang="cs-CZ" sz="1400" kern="1200" dirty="0" err="1">
              <a:solidFill>
                <a:schemeClr val="bg1"/>
              </a:solidFill>
              <a:latin typeface="Arial" panose="020B0604020202020204" pitchFamily="34" charset="0"/>
            </a:rPr>
            <a:t>consumed</a:t>
          </a:r>
          <a:r>
            <a:rPr lang="cs-CZ" altLang="cs-CZ" sz="1400" kern="1200" dirty="0">
              <a:solidFill>
                <a:schemeClr val="bg1"/>
              </a:solidFill>
              <a:latin typeface="Arial" panose="020B0604020202020204" pitchFamily="34" charset="0"/>
            </a:rPr>
            <a:t> </a:t>
          </a:r>
          <a:r>
            <a:rPr lang="cs-CZ" altLang="cs-CZ" sz="1400" kern="1200" dirty="0" err="1">
              <a:solidFill>
                <a:schemeClr val="bg1"/>
              </a:solidFill>
              <a:latin typeface="Arial" panose="020B0604020202020204" pitchFamily="34" charset="0"/>
            </a:rPr>
            <a:t>over</a:t>
          </a:r>
          <a:r>
            <a:rPr lang="cs-CZ" altLang="cs-CZ" sz="1400" kern="1200" dirty="0">
              <a:solidFill>
                <a:schemeClr val="bg1"/>
              </a:solidFill>
              <a:latin typeface="Arial" panose="020B0604020202020204" pitchFamily="34" charset="0"/>
            </a:rPr>
            <a:t> any </a:t>
          </a:r>
          <a:r>
            <a:rPr lang="cs-CZ" altLang="cs-CZ" sz="1400" kern="1200" dirty="0" err="1">
              <a:solidFill>
                <a:schemeClr val="bg1"/>
              </a:solidFill>
              <a:latin typeface="Arial" panose="020B0604020202020204" pitchFamily="34" charset="0"/>
            </a:rPr>
            <a:t>given</a:t>
          </a:r>
          <a:r>
            <a:rPr lang="cs-CZ" altLang="cs-CZ" sz="1400" kern="1200" dirty="0">
              <a:solidFill>
                <a:schemeClr val="bg1"/>
              </a:solidFill>
              <a:latin typeface="Arial" panose="020B0604020202020204" pitchFamily="34" charset="0"/>
            </a:rPr>
            <a:t> period.</a:t>
          </a:r>
        </a:p>
        <a:p>
          <a:pPr>
            <a:buFont typeface="Arial" panose="020B0604020202020204" pitchFamily="34" charset="0"/>
            <a:buChar char="•"/>
          </a:pPr>
          <a:endParaRPr lang="cs-CZ" sz="140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+mn-cs"/>
          </a:endParaRPr>
        </a:p>
        <a:p>
          <a:pPr>
            <a:buFont typeface="Arial" panose="020B0604020202020204" pitchFamily="34" charset="0"/>
            <a:buChar char="•"/>
          </a:pPr>
          <a:r>
            <a:rPr lang="cs-CZ" sz="1400" kern="1200" dirty="0" err="1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rPr>
            <a:t>Thus</a:t>
          </a:r>
          <a:r>
            <a:rPr lang="cs-CZ" sz="14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rPr>
            <a:t> MU </a:t>
          </a:r>
          <a:r>
            <a:rPr lang="cs-CZ" sz="1400" kern="1200" dirty="0" err="1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rPr>
            <a:t>is</a:t>
          </a:r>
          <a:r>
            <a:rPr lang="cs-CZ" sz="14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rPr>
            <a:t> </a:t>
          </a:r>
          <a:r>
            <a:rPr lang="cs-CZ" sz="1400" kern="1200" dirty="0" err="1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rPr>
            <a:t>always</a:t>
          </a:r>
          <a:r>
            <a:rPr lang="cs-CZ" sz="14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rPr>
            <a:t> </a:t>
          </a:r>
          <a:r>
            <a:rPr lang="cs-CZ" sz="1400" kern="1200" dirty="0" err="1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rPr>
            <a:t>decreasing</a:t>
          </a:r>
          <a:r>
            <a:rPr lang="cs-CZ" sz="14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rPr>
            <a:t>.</a:t>
          </a:r>
        </a:p>
      </dgm:t>
    </dgm:pt>
    <dgm:pt modelId="{A9ACBC73-3E8F-43EF-8D57-53C32E639A43}" type="parTrans" cxnId="{0C229210-16F3-4AF9-B32F-5D4F3D7815A9}">
      <dgm:prSet/>
      <dgm:spPr/>
      <dgm:t>
        <a:bodyPr/>
        <a:lstStyle/>
        <a:p>
          <a:endParaRPr lang="cs-CZ"/>
        </a:p>
      </dgm:t>
    </dgm:pt>
    <dgm:pt modelId="{1B2185D4-6F12-46AF-B0BA-6840336DF45C}" type="sibTrans" cxnId="{0C229210-16F3-4AF9-B32F-5D4F3D7815A9}">
      <dgm:prSet/>
      <dgm:spPr/>
      <dgm:t>
        <a:bodyPr/>
        <a:lstStyle/>
        <a:p>
          <a:endParaRPr lang="cs-CZ"/>
        </a:p>
      </dgm:t>
    </dgm:pt>
    <dgm:pt modelId="{6C04ACD8-178E-4E11-8AF2-C926F8949F69}" type="pres">
      <dgm:prSet presAssocID="{77E00163-2ECC-4C1B-8653-84559C35E867}" presName="diagram" presStyleCnt="0">
        <dgm:presLayoutVars>
          <dgm:dir/>
          <dgm:resizeHandles val="exact"/>
        </dgm:presLayoutVars>
      </dgm:prSet>
      <dgm:spPr/>
    </dgm:pt>
    <dgm:pt modelId="{163FB55C-928B-4F53-9EB9-806A172B36C7}" type="pres">
      <dgm:prSet presAssocID="{D5B5008F-0780-4075-B0A9-2016B00BD7D5}" presName="node" presStyleLbl="node1" presStyleIdx="0" presStyleCnt="4" custScaleX="115805">
        <dgm:presLayoutVars>
          <dgm:bulletEnabled val="1"/>
        </dgm:presLayoutVars>
      </dgm:prSet>
      <dgm:spPr/>
    </dgm:pt>
    <dgm:pt modelId="{610D7E5B-A21C-4673-9987-BAD983AA78DC}" type="pres">
      <dgm:prSet presAssocID="{70CF1695-F559-48DE-BDB5-3027D1BA0E30}" presName="sibTrans" presStyleCnt="0"/>
      <dgm:spPr/>
    </dgm:pt>
    <dgm:pt modelId="{F11D5009-2BDC-422C-9896-B895E5086E98}" type="pres">
      <dgm:prSet presAssocID="{9C9A2F9B-9327-43EE-A9B2-FB6F7A97DA41}" presName="node" presStyleLbl="node1" presStyleIdx="1" presStyleCnt="4" custScaleX="117966">
        <dgm:presLayoutVars>
          <dgm:bulletEnabled val="1"/>
        </dgm:presLayoutVars>
      </dgm:prSet>
      <dgm:spPr/>
    </dgm:pt>
    <dgm:pt modelId="{BAE3A6FF-B156-4CFF-9CC3-0AB685723168}" type="pres">
      <dgm:prSet presAssocID="{C7AF0D30-68CB-477C-B96C-4E753A56B9F1}" presName="sibTrans" presStyleCnt="0"/>
      <dgm:spPr/>
    </dgm:pt>
    <dgm:pt modelId="{E36C2833-FD48-405D-9105-8D104E6CDB1C}" type="pres">
      <dgm:prSet presAssocID="{6B3E5CD2-DD4E-40AA-85F1-F05350995FA0}" presName="node" presStyleLbl="node1" presStyleIdx="2" presStyleCnt="4" custScaleX="109726">
        <dgm:presLayoutVars>
          <dgm:bulletEnabled val="1"/>
        </dgm:presLayoutVars>
      </dgm:prSet>
      <dgm:spPr/>
    </dgm:pt>
    <dgm:pt modelId="{45FE4325-2CC8-4FD2-8FCB-280604D55A85}" type="pres">
      <dgm:prSet presAssocID="{9707F935-B4BD-4C4B-9C55-22378A419083}" presName="sibTrans" presStyleCnt="0"/>
      <dgm:spPr/>
    </dgm:pt>
    <dgm:pt modelId="{CB15B728-2FA6-4221-9CDD-EBC3964E4AB3}" type="pres">
      <dgm:prSet presAssocID="{F4481715-929D-4173-B555-87659C76E960}" presName="node" presStyleLbl="node1" presStyleIdx="3" presStyleCnt="4" custScaleX="119790">
        <dgm:presLayoutVars>
          <dgm:bulletEnabled val="1"/>
        </dgm:presLayoutVars>
      </dgm:prSet>
      <dgm:spPr/>
    </dgm:pt>
  </dgm:ptLst>
  <dgm:cxnLst>
    <dgm:cxn modelId="{0C229210-16F3-4AF9-B32F-5D4F3D7815A9}" srcId="{77E00163-2ECC-4C1B-8653-84559C35E867}" destId="{F4481715-929D-4173-B555-87659C76E960}" srcOrd="3" destOrd="0" parTransId="{A9ACBC73-3E8F-43EF-8D57-53C32E639A43}" sibTransId="{1B2185D4-6F12-46AF-B0BA-6840336DF45C}"/>
    <dgm:cxn modelId="{5C17C815-76E2-4860-B1C3-71160336DD79}" type="presOf" srcId="{D5B5008F-0780-4075-B0A9-2016B00BD7D5}" destId="{163FB55C-928B-4F53-9EB9-806A172B36C7}" srcOrd="0" destOrd="0" presId="urn:microsoft.com/office/officeart/2005/8/layout/default"/>
    <dgm:cxn modelId="{BF0FB828-D812-4240-8C11-2348BD66A262}" type="presOf" srcId="{5A9EDD9D-11E8-47BC-ADD6-03A51C900A34}" destId="{F11D5009-2BDC-422C-9896-B895E5086E98}" srcOrd="0" destOrd="1" presId="urn:microsoft.com/office/officeart/2005/8/layout/default"/>
    <dgm:cxn modelId="{38203B38-2955-4DCC-8DD6-17522552F61A}" type="presOf" srcId="{F4481715-929D-4173-B555-87659C76E960}" destId="{CB15B728-2FA6-4221-9CDD-EBC3964E4AB3}" srcOrd="0" destOrd="0" presId="urn:microsoft.com/office/officeart/2005/8/layout/default"/>
    <dgm:cxn modelId="{3DA97066-1E14-4269-8F1B-2884856E7164}" srcId="{9C9A2F9B-9327-43EE-A9B2-FB6F7A97DA41}" destId="{5A9EDD9D-11E8-47BC-ADD6-03A51C900A34}" srcOrd="0" destOrd="0" parTransId="{41EE5C0C-FB92-4DA5-A938-F130AFB90D67}" sibTransId="{394C4D42-C7B3-4F74-A22F-A34304397D88}"/>
    <dgm:cxn modelId="{9CE09B66-EE99-4D3C-81A6-1DFB792FF423}" srcId="{77E00163-2ECC-4C1B-8653-84559C35E867}" destId="{6B3E5CD2-DD4E-40AA-85F1-F05350995FA0}" srcOrd="2" destOrd="0" parTransId="{5486C1FB-F17F-4F06-9120-718308BE001D}" sibTransId="{9707F935-B4BD-4C4B-9C55-22378A419083}"/>
    <dgm:cxn modelId="{5E662054-EDAC-48A4-98E8-7D88BD455F5B}" type="presOf" srcId="{77E00163-2ECC-4C1B-8653-84559C35E867}" destId="{6C04ACD8-178E-4E11-8AF2-C926F8949F69}" srcOrd="0" destOrd="0" presId="urn:microsoft.com/office/officeart/2005/8/layout/default"/>
    <dgm:cxn modelId="{700CCF89-52F1-4B37-AFCA-7C7941044D7A}" type="presOf" srcId="{9C9A2F9B-9327-43EE-A9B2-FB6F7A97DA41}" destId="{F11D5009-2BDC-422C-9896-B895E5086E98}" srcOrd="0" destOrd="0" presId="urn:microsoft.com/office/officeart/2005/8/layout/default"/>
    <dgm:cxn modelId="{38EFA09B-57D6-47F0-8BBD-967E294D39D4}" srcId="{9C9A2F9B-9327-43EE-A9B2-FB6F7A97DA41}" destId="{8D74EC25-8C1E-41A4-AF6D-22FD8A8AAB87}" srcOrd="1" destOrd="0" parTransId="{AC629495-98C3-4491-9F8B-0177611FCA2B}" sibTransId="{8A936FD8-4C01-4854-964C-8B135CF76C97}"/>
    <dgm:cxn modelId="{C8B51C9C-DA7A-4311-8C19-5F4828EB947C}" srcId="{77E00163-2ECC-4C1B-8653-84559C35E867}" destId="{D5B5008F-0780-4075-B0A9-2016B00BD7D5}" srcOrd="0" destOrd="0" parTransId="{FEA23D4E-C7CD-4E50-8532-9485E13D1FE4}" sibTransId="{70CF1695-F559-48DE-BDB5-3027D1BA0E30}"/>
    <dgm:cxn modelId="{6105F1B9-B944-4611-A10D-7A57DD6D9A12}" srcId="{77E00163-2ECC-4C1B-8653-84559C35E867}" destId="{9C9A2F9B-9327-43EE-A9B2-FB6F7A97DA41}" srcOrd="1" destOrd="0" parTransId="{DDD379BA-97AD-41F2-9C9F-E59FF2CE873E}" sibTransId="{C7AF0D30-68CB-477C-B96C-4E753A56B9F1}"/>
    <dgm:cxn modelId="{7EDDDABF-0935-42A3-8D48-1EA140554223}" type="presOf" srcId="{6B3E5CD2-DD4E-40AA-85F1-F05350995FA0}" destId="{E36C2833-FD48-405D-9105-8D104E6CDB1C}" srcOrd="0" destOrd="0" presId="urn:microsoft.com/office/officeart/2005/8/layout/default"/>
    <dgm:cxn modelId="{6B0C0BE9-8BF6-4DDA-BF77-5650BFB85D96}" type="presOf" srcId="{8D74EC25-8C1E-41A4-AF6D-22FD8A8AAB87}" destId="{F11D5009-2BDC-422C-9896-B895E5086E98}" srcOrd="0" destOrd="2" presId="urn:microsoft.com/office/officeart/2005/8/layout/default"/>
    <dgm:cxn modelId="{C69D494B-3BD6-44EA-A485-8176B460B081}" type="presParOf" srcId="{6C04ACD8-178E-4E11-8AF2-C926F8949F69}" destId="{163FB55C-928B-4F53-9EB9-806A172B36C7}" srcOrd="0" destOrd="0" presId="urn:microsoft.com/office/officeart/2005/8/layout/default"/>
    <dgm:cxn modelId="{410166CE-A3E3-4F6D-8647-085699C518F4}" type="presParOf" srcId="{6C04ACD8-178E-4E11-8AF2-C926F8949F69}" destId="{610D7E5B-A21C-4673-9987-BAD983AA78DC}" srcOrd="1" destOrd="0" presId="urn:microsoft.com/office/officeart/2005/8/layout/default"/>
    <dgm:cxn modelId="{7A09C35C-2235-4894-889F-7CDB325EC379}" type="presParOf" srcId="{6C04ACD8-178E-4E11-8AF2-C926F8949F69}" destId="{F11D5009-2BDC-422C-9896-B895E5086E98}" srcOrd="2" destOrd="0" presId="urn:microsoft.com/office/officeart/2005/8/layout/default"/>
    <dgm:cxn modelId="{5B3BFCDF-3A03-4EA0-8B89-02256D96C9A5}" type="presParOf" srcId="{6C04ACD8-178E-4E11-8AF2-C926F8949F69}" destId="{BAE3A6FF-B156-4CFF-9CC3-0AB685723168}" srcOrd="3" destOrd="0" presId="urn:microsoft.com/office/officeart/2005/8/layout/default"/>
    <dgm:cxn modelId="{2BDF1D06-BA26-4853-A84D-913711CAFF6A}" type="presParOf" srcId="{6C04ACD8-178E-4E11-8AF2-C926F8949F69}" destId="{E36C2833-FD48-405D-9105-8D104E6CDB1C}" srcOrd="4" destOrd="0" presId="urn:microsoft.com/office/officeart/2005/8/layout/default"/>
    <dgm:cxn modelId="{02EA1702-8A3D-4F0B-8303-E74EC6ADC891}" type="presParOf" srcId="{6C04ACD8-178E-4E11-8AF2-C926F8949F69}" destId="{45FE4325-2CC8-4FD2-8FCB-280604D55A85}" srcOrd="5" destOrd="0" presId="urn:microsoft.com/office/officeart/2005/8/layout/default"/>
    <dgm:cxn modelId="{3931D8EF-0680-4CBD-8283-BD6F1DFE3499}" type="presParOf" srcId="{6C04ACD8-178E-4E11-8AF2-C926F8949F69}" destId="{CB15B728-2FA6-4221-9CDD-EBC3964E4AB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E00163-2ECC-4C1B-8653-84559C35E867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C04ACD8-178E-4E11-8AF2-C926F8949F69}" type="pres">
      <dgm:prSet presAssocID="{77E00163-2ECC-4C1B-8653-84559C35E867}" presName="diagram" presStyleCnt="0">
        <dgm:presLayoutVars>
          <dgm:dir/>
          <dgm:resizeHandles val="exact"/>
        </dgm:presLayoutVars>
      </dgm:prSet>
      <dgm:spPr/>
    </dgm:pt>
  </dgm:ptLst>
  <dgm:cxnLst>
    <dgm:cxn modelId="{5E662054-EDAC-48A4-98E8-7D88BD455F5B}" type="presOf" srcId="{77E00163-2ECC-4C1B-8653-84559C35E867}" destId="{6C04ACD8-178E-4E11-8AF2-C926F8949F6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31639-1EFA-4B89-A143-87571AE8A82C}">
      <dsp:nvSpPr>
        <dsp:cNvPr id="0" name=""/>
        <dsp:cNvSpPr/>
      </dsp:nvSpPr>
      <dsp:spPr>
        <a:xfrm>
          <a:off x="0" y="1455"/>
          <a:ext cx="10515600" cy="1053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1" kern="1200" dirty="0"/>
            <a:t>"It is not from the benevolence of the butcher, the brewer, or the baker, that we expect our dinner, but from their </a:t>
          </a:r>
          <a:r>
            <a:rPr lang="en-US" sz="2000" b="1" i="1" kern="1200" dirty="0"/>
            <a:t>regard to their own interest</a:t>
          </a:r>
          <a:r>
            <a:rPr lang="en-US" sz="2000" b="0" i="1" kern="1200" dirty="0"/>
            <a:t>. We address ourselves, not to their humanity, but to their </a:t>
          </a:r>
          <a:r>
            <a:rPr lang="en-US" sz="2000" b="1" i="1" kern="1200" dirty="0"/>
            <a:t>self-love</a:t>
          </a:r>
          <a:r>
            <a:rPr lang="en-US" sz="2000" b="0" i="1" kern="1200" dirty="0"/>
            <a:t>, and never talk to them of our own necessities but of </a:t>
          </a:r>
          <a:r>
            <a:rPr lang="en-US" sz="2000" b="1" i="1" kern="1200" dirty="0"/>
            <a:t>their advantages</a:t>
          </a:r>
          <a:r>
            <a:rPr lang="en-US" sz="2000" b="0" i="1" kern="1200" dirty="0"/>
            <a:t>.</a:t>
          </a:r>
          <a:r>
            <a:rPr lang="cs-CZ" sz="2000" b="0" i="1" kern="1200" dirty="0"/>
            <a:t>“</a:t>
          </a:r>
          <a:endParaRPr lang="en-US" sz="500" i="1" kern="1200" dirty="0"/>
        </a:p>
      </dsp:txBody>
      <dsp:txXfrm>
        <a:off x="51419" y="52874"/>
        <a:ext cx="10412762" cy="950489"/>
      </dsp:txXfrm>
    </dsp:sp>
    <dsp:sp modelId="{B76A07D0-6E9D-47FA-8BC1-1374C26E9D20}">
      <dsp:nvSpPr>
        <dsp:cNvPr id="0" name=""/>
        <dsp:cNvSpPr/>
      </dsp:nvSpPr>
      <dsp:spPr>
        <a:xfrm>
          <a:off x="0" y="1061061"/>
          <a:ext cx="10515600" cy="479506"/>
        </a:xfrm>
        <a:prstGeom prst="actionButtonBlank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chemeClr val="tx1"/>
            </a:solidFill>
          </a:endParaRPr>
        </a:p>
      </dsp:txBody>
      <dsp:txXfrm>
        <a:off x="0" y="1061061"/>
        <a:ext cx="10515600" cy="479506"/>
      </dsp:txXfrm>
    </dsp:sp>
    <dsp:sp modelId="{4DD13628-06A6-4B1E-BBEE-213E57908E8C}">
      <dsp:nvSpPr>
        <dsp:cNvPr id="0" name=""/>
        <dsp:cNvSpPr/>
      </dsp:nvSpPr>
      <dsp:spPr>
        <a:xfrm>
          <a:off x="0" y="1150447"/>
          <a:ext cx="10515600" cy="1192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kern="1200" dirty="0" err="1"/>
            <a:t>Key</a:t>
          </a:r>
          <a:r>
            <a:rPr lang="cs-CZ" sz="1800" kern="1200" dirty="0"/>
            <a:t> </a:t>
          </a:r>
          <a:r>
            <a:rPr lang="cs-CZ" sz="1800" kern="1200" dirty="0" err="1"/>
            <a:t>economic</a:t>
          </a:r>
          <a:r>
            <a:rPr lang="cs-CZ" sz="1800" kern="1200" dirty="0"/>
            <a:t> </a:t>
          </a:r>
          <a:r>
            <a:rPr lang="cs-CZ" sz="1800" kern="1200" dirty="0" err="1"/>
            <a:t>assumption</a:t>
          </a:r>
          <a:r>
            <a:rPr lang="cs-CZ" sz="1800" kern="1200" dirty="0"/>
            <a:t> in many </a:t>
          </a:r>
          <a:r>
            <a:rPr lang="cs-CZ" sz="1800" kern="1200" dirty="0" err="1"/>
            <a:t>economic</a:t>
          </a:r>
          <a:r>
            <a:rPr lang="cs-CZ" sz="1800" kern="1200" dirty="0"/>
            <a:t> </a:t>
          </a:r>
          <a:r>
            <a:rPr lang="cs-CZ" sz="1800" kern="1200" dirty="0" err="1"/>
            <a:t>models</a:t>
          </a:r>
          <a:r>
            <a:rPr lang="cs-CZ" sz="1800" kern="1200" dirty="0"/>
            <a:t>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 dirty="0">
              <a:solidFill>
                <a:schemeClr val="tx1"/>
              </a:solidFill>
            </a:rPr>
            <a:t>The theory originated in the 18th century and can be traced back to political economist and philosopher</a:t>
          </a:r>
          <a:r>
            <a:rPr lang="cs-CZ" sz="1800" kern="1200" dirty="0">
              <a:solidFill>
                <a:schemeClr val="tx1"/>
              </a:solidFill>
            </a:rPr>
            <a:t> </a:t>
          </a:r>
          <a:r>
            <a:rPr lang="en-US" sz="1800" b="1" i="0" kern="1200" dirty="0">
              <a:solidFill>
                <a:schemeClr val="tx1"/>
              </a:solidFill>
            </a:rPr>
            <a:t>Adam Smith</a:t>
          </a:r>
          <a:r>
            <a:rPr lang="en-US" sz="1800" b="0" i="0" kern="1200" dirty="0">
              <a:solidFill>
                <a:schemeClr val="tx1"/>
              </a:solidFill>
            </a:rPr>
            <a:t>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People are rational creatures, with their own interests </a:t>
          </a:r>
          <a:r>
            <a:rPr lang="cs-CZ" sz="1800" kern="1200" dirty="0" err="1"/>
            <a:t>aka</a:t>
          </a:r>
          <a:r>
            <a:rPr lang="cs-CZ" sz="1800" kern="1200" dirty="0"/>
            <a:t> </a:t>
          </a:r>
          <a:r>
            <a:rPr lang="en-US" sz="1800" b="1" kern="1200" dirty="0"/>
            <a:t>"homo economicus“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kern="1200" dirty="0" err="1"/>
            <a:t>You</a:t>
          </a:r>
          <a:r>
            <a:rPr lang="cs-CZ" sz="1800" kern="1200" dirty="0"/>
            <a:t> are </a:t>
          </a:r>
          <a:r>
            <a:rPr lang="cs-CZ" sz="1800" kern="1200" dirty="0" err="1"/>
            <a:t>regarded</a:t>
          </a:r>
          <a:r>
            <a:rPr lang="cs-CZ" sz="1800" kern="1200" dirty="0"/>
            <a:t> as </a:t>
          </a:r>
          <a:r>
            <a:rPr lang="cs-CZ" sz="1800" kern="1200" dirty="0" err="1"/>
            <a:t>rational</a:t>
          </a:r>
          <a:r>
            <a:rPr lang="cs-CZ" sz="1800" kern="1200" dirty="0"/>
            <a:t> in </a:t>
          </a:r>
          <a:r>
            <a:rPr lang="cs-CZ" sz="1800" kern="1200" dirty="0" err="1"/>
            <a:t>economics</a:t>
          </a:r>
          <a:r>
            <a:rPr lang="cs-CZ" sz="1800" kern="1200" dirty="0"/>
            <a:t> </a:t>
          </a:r>
          <a:r>
            <a:rPr lang="cs-CZ" sz="1800" kern="1200" dirty="0" err="1"/>
            <a:t>if</a:t>
          </a:r>
          <a:r>
            <a:rPr lang="cs-CZ" sz="1800" kern="1200" dirty="0"/>
            <a:t> </a:t>
          </a:r>
          <a:r>
            <a:rPr lang="cs-CZ" sz="1800" kern="1200" dirty="0" err="1"/>
            <a:t>you</a:t>
          </a:r>
          <a:r>
            <a:rPr lang="cs-CZ" sz="1800" kern="1200" dirty="0"/>
            <a:t> </a:t>
          </a:r>
          <a:r>
            <a:rPr lang="cs-CZ" sz="1800" kern="1200" dirty="0" err="1"/>
            <a:t>systematically</a:t>
          </a:r>
          <a:r>
            <a:rPr lang="cs-CZ" sz="1800" kern="1200" dirty="0"/>
            <a:t> </a:t>
          </a:r>
          <a:r>
            <a:rPr lang="cs-CZ" sz="1800" kern="1200" dirty="0" err="1"/>
            <a:t>undertake</a:t>
          </a:r>
          <a:r>
            <a:rPr lang="cs-CZ" sz="1800" kern="1200" dirty="0"/>
            <a:t> </a:t>
          </a:r>
          <a:r>
            <a:rPr lang="cs-CZ" sz="1800" kern="1200" dirty="0" err="1"/>
            <a:t>actions</a:t>
          </a:r>
          <a:r>
            <a:rPr lang="cs-CZ" sz="1800" kern="1200" dirty="0"/>
            <a:t> to </a:t>
          </a:r>
          <a:r>
            <a:rPr lang="cs-CZ" sz="1800" kern="1200" dirty="0" err="1"/>
            <a:t>achieve</a:t>
          </a:r>
          <a:r>
            <a:rPr lang="cs-CZ" sz="1800" kern="1200" dirty="0"/>
            <a:t> </a:t>
          </a:r>
          <a:r>
            <a:rPr lang="cs-CZ" sz="1800" kern="1200" dirty="0" err="1"/>
            <a:t>your</a:t>
          </a:r>
          <a:r>
            <a:rPr lang="cs-CZ" sz="1800" kern="1200" dirty="0"/>
            <a:t> </a:t>
          </a:r>
          <a:r>
            <a:rPr lang="cs-CZ" sz="1800" kern="1200" dirty="0" err="1"/>
            <a:t>desired</a:t>
          </a:r>
          <a:r>
            <a:rPr lang="cs-CZ" sz="1800" kern="1200" dirty="0"/>
            <a:t> </a:t>
          </a:r>
          <a:r>
            <a:rPr lang="cs-CZ" sz="1800" kern="1200" dirty="0" err="1"/>
            <a:t>goals</a:t>
          </a:r>
          <a:r>
            <a:rPr lang="cs-CZ" sz="1800" kern="1200" dirty="0"/>
            <a:t> (</a:t>
          </a:r>
          <a:r>
            <a:rPr lang="cs-CZ" sz="1800" kern="1200" dirty="0" err="1"/>
            <a:t>doesn‘t</a:t>
          </a:r>
          <a:r>
            <a:rPr lang="cs-CZ" sz="1800" kern="1200" dirty="0"/>
            <a:t> </a:t>
          </a:r>
          <a:r>
            <a:rPr lang="cs-CZ" sz="1800" kern="1200" dirty="0" err="1"/>
            <a:t>matter</a:t>
          </a:r>
          <a:r>
            <a:rPr lang="cs-CZ" sz="1800" kern="1200" dirty="0"/>
            <a:t> </a:t>
          </a:r>
          <a:r>
            <a:rPr lang="cs-CZ" sz="1800" kern="1200" dirty="0" err="1"/>
            <a:t>how</a:t>
          </a:r>
          <a:r>
            <a:rPr lang="cs-CZ" sz="1800" kern="1200" dirty="0"/>
            <a:t> </a:t>
          </a:r>
          <a:r>
            <a:rPr lang="cs-CZ" sz="1800" kern="1200" dirty="0" err="1"/>
            <a:t>bad</a:t>
          </a:r>
          <a:r>
            <a:rPr lang="cs-CZ" sz="1800" kern="1200" dirty="0"/>
            <a:t> </a:t>
          </a:r>
          <a:r>
            <a:rPr lang="cs-CZ" sz="1800" kern="1200" dirty="0" err="1"/>
            <a:t>or</a:t>
          </a:r>
          <a:r>
            <a:rPr lang="cs-CZ" sz="1800" kern="1200" dirty="0"/>
            <a:t> </a:t>
          </a:r>
          <a:r>
            <a:rPr lang="cs-CZ" sz="1800" kern="1200" dirty="0" err="1"/>
            <a:t>good</a:t>
          </a:r>
          <a:r>
            <a:rPr lang="cs-CZ" sz="1800" kern="1200" dirty="0"/>
            <a:t> </a:t>
          </a:r>
          <a:r>
            <a:rPr lang="cs-CZ" sz="1800" kern="1200" dirty="0" err="1"/>
            <a:t>they</a:t>
          </a:r>
          <a:r>
            <a:rPr lang="cs-CZ" sz="1800" kern="1200" dirty="0"/>
            <a:t> are </a:t>
          </a:r>
          <a:r>
            <a:rPr lang="cs-CZ" sz="1800" kern="1200" dirty="0" err="1"/>
            <a:t>from</a:t>
          </a:r>
          <a:r>
            <a:rPr lang="cs-CZ" sz="1800" kern="1200" dirty="0"/>
            <a:t> </a:t>
          </a:r>
          <a:r>
            <a:rPr lang="cs-CZ" sz="1800" kern="1200" dirty="0" err="1"/>
            <a:t>ethical</a:t>
          </a:r>
          <a:r>
            <a:rPr lang="cs-CZ" sz="1800" kern="1200" dirty="0"/>
            <a:t> </a:t>
          </a:r>
          <a:r>
            <a:rPr lang="cs-CZ" sz="1800" kern="1200" dirty="0" err="1"/>
            <a:t>sense</a:t>
          </a:r>
          <a:r>
            <a:rPr lang="cs-CZ" sz="1800" kern="1200" dirty="0"/>
            <a:t>).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Every individual makes decisions addressed to maximize his personal well-being based on a reasonable assessment of all the facts.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Consumer makes the decision to such option that provides the greatest benefits (satisfaction) with the smallest effort (cost)</a:t>
          </a:r>
          <a:r>
            <a:rPr lang="cs-CZ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.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If you choose an option which cost is higher than the benefit you </a:t>
          </a:r>
          <a:r>
            <a:rPr lang="cs-CZ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receive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from it</a:t>
          </a:r>
          <a:r>
            <a:rPr lang="cs-CZ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,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then you are being irrational.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</dsp:txBody>
      <dsp:txXfrm>
        <a:off x="0" y="1150447"/>
        <a:ext cx="10515600" cy="11920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FB55C-928B-4F53-9EB9-806A172B36C7}">
      <dsp:nvSpPr>
        <dsp:cNvPr id="0" name=""/>
        <dsp:cNvSpPr/>
      </dsp:nvSpPr>
      <dsp:spPr>
        <a:xfrm>
          <a:off x="1519455" y="1901"/>
          <a:ext cx="3872817" cy="200655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 err="1"/>
            <a:t>Total</a:t>
          </a:r>
          <a:r>
            <a:rPr lang="cs-CZ" sz="1800" b="1" kern="1200" dirty="0"/>
            <a:t> Utility (TU)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– </a:t>
          </a:r>
          <a:r>
            <a:rPr lang="cs-CZ" sz="1800" kern="1200" dirty="0" err="1"/>
            <a:t>total</a:t>
          </a:r>
          <a:r>
            <a:rPr lang="cs-CZ" sz="1800" kern="1200" dirty="0"/>
            <a:t> </a:t>
          </a:r>
          <a:r>
            <a:rPr lang="cs-CZ" sz="1800" kern="1200" dirty="0" err="1"/>
            <a:t>satisfaction</a:t>
          </a:r>
          <a:r>
            <a:rPr lang="cs-CZ" sz="1800" kern="1200" dirty="0"/>
            <a:t> </a:t>
          </a:r>
          <a:r>
            <a:rPr lang="cs-CZ" sz="1800" kern="1200" dirty="0" err="1"/>
            <a:t>enjoyed</a:t>
          </a:r>
          <a:r>
            <a:rPr lang="cs-CZ" sz="1800" kern="1200" dirty="0"/>
            <a:t> </a:t>
          </a:r>
          <a:r>
            <a:rPr lang="cs-CZ" sz="1800" kern="1200" dirty="0" err="1"/>
            <a:t>from</a:t>
          </a:r>
          <a:r>
            <a:rPr lang="cs-CZ" sz="1800" kern="1200" dirty="0"/>
            <a:t> </a:t>
          </a:r>
          <a:r>
            <a:rPr lang="cs-CZ" sz="1800" kern="1200" dirty="0" err="1"/>
            <a:t>consuming</a:t>
          </a:r>
          <a:r>
            <a:rPr lang="cs-CZ" sz="1800" kern="1200" dirty="0"/>
            <a:t> any </a:t>
          </a:r>
          <a:r>
            <a:rPr lang="cs-CZ" sz="1800" kern="1200" dirty="0" err="1"/>
            <a:t>given</a:t>
          </a:r>
          <a:r>
            <a:rPr lang="cs-CZ" sz="1800" kern="1200" dirty="0"/>
            <a:t> </a:t>
          </a:r>
          <a:r>
            <a:rPr lang="cs-CZ" sz="1800" kern="1200" dirty="0" err="1"/>
            <a:t>quantity</a:t>
          </a:r>
          <a:endParaRPr lang="en-US" sz="1800" kern="1200" dirty="0"/>
        </a:p>
      </dsp:txBody>
      <dsp:txXfrm>
        <a:off x="1519455" y="1901"/>
        <a:ext cx="3872817" cy="2006554"/>
      </dsp:txXfrm>
    </dsp:sp>
    <dsp:sp modelId="{F11D5009-2BDC-422C-9896-B895E5086E98}">
      <dsp:nvSpPr>
        <dsp:cNvPr id="0" name=""/>
        <dsp:cNvSpPr/>
      </dsp:nvSpPr>
      <dsp:spPr>
        <a:xfrm>
          <a:off x="5726698" y="1901"/>
          <a:ext cx="3945086" cy="200655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 err="1"/>
            <a:t>Problems</a:t>
          </a:r>
          <a:r>
            <a:rPr lang="cs-CZ" sz="1800" b="1" kern="1200" dirty="0"/>
            <a:t> </a:t>
          </a:r>
          <a:r>
            <a:rPr lang="cs-CZ" sz="1800" b="1" kern="1200" dirty="0" err="1"/>
            <a:t>of</a:t>
          </a:r>
          <a:r>
            <a:rPr lang="cs-CZ" sz="1800" b="1" kern="1200" dirty="0"/>
            <a:t> TU: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/>
            <a:t>Can anyone else but the person concerned estimate the total satisfaction from consuming 20 Big Macs in a week?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 err="1"/>
            <a:t>Is</a:t>
          </a:r>
          <a:r>
            <a:rPr lang="cs-CZ" sz="1400" kern="1200" dirty="0"/>
            <a:t> </a:t>
          </a:r>
          <a:r>
            <a:rPr lang="cs-CZ" sz="1400" kern="1200" dirty="0" err="1"/>
            <a:t>it</a:t>
          </a:r>
          <a:r>
            <a:rPr lang="cs-CZ" sz="1400" kern="1200" dirty="0"/>
            <a:t> </a:t>
          </a:r>
          <a:r>
            <a:rPr lang="cs-CZ" sz="1400" kern="1200" dirty="0" err="1"/>
            <a:t>possible</a:t>
          </a:r>
          <a:r>
            <a:rPr lang="cs-CZ" sz="1400" kern="1200" dirty="0"/>
            <a:t> to </a:t>
          </a:r>
          <a:r>
            <a:rPr lang="cs-CZ" sz="1400" kern="1200" dirty="0" err="1"/>
            <a:t>compare</a:t>
          </a:r>
          <a:r>
            <a:rPr lang="cs-CZ" sz="1400" kern="1200" dirty="0"/>
            <a:t> </a:t>
          </a:r>
          <a:r>
            <a:rPr lang="cs-CZ" sz="1400" kern="1200" dirty="0" err="1"/>
            <a:t>the</a:t>
          </a:r>
          <a:r>
            <a:rPr lang="cs-CZ" sz="1400" kern="1200" dirty="0"/>
            <a:t> </a:t>
          </a:r>
          <a:r>
            <a:rPr lang="cs-CZ" sz="1400" kern="1200" dirty="0" err="1"/>
            <a:t>this</a:t>
          </a:r>
          <a:r>
            <a:rPr lang="cs-CZ" sz="1400" kern="1200" dirty="0"/>
            <a:t> </a:t>
          </a:r>
          <a:r>
            <a:rPr lang="cs-CZ" sz="1400" kern="1200" dirty="0" err="1"/>
            <a:t>satisfaction</a:t>
          </a:r>
          <a:r>
            <a:rPr lang="cs-CZ" sz="1400" kern="1200" dirty="0"/>
            <a:t> </a:t>
          </a:r>
          <a:r>
            <a:rPr lang="cs-CZ" sz="1400" kern="1200" dirty="0" err="1"/>
            <a:t>with</a:t>
          </a:r>
          <a:r>
            <a:rPr lang="cs-CZ" sz="1400" kern="1200" dirty="0"/>
            <a:t> a </a:t>
          </a:r>
          <a:r>
            <a:rPr lang="cs-CZ" sz="1400" kern="1200" dirty="0" err="1"/>
            <a:t>satisfaction</a:t>
          </a:r>
          <a:r>
            <a:rPr lang="cs-CZ" sz="1400" kern="1200" dirty="0"/>
            <a:t> </a:t>
          </a:r>
          <a:r>
            <a:rPr lang="cs-CZ" sz="1400" kern="1200" dirty="0" err="1"/>
            <a:t>of</a:t>
          </a:r>
          <a:r>
            <a:rPr lang="cs-CZ" sz="1400" kern="1200" dirty="0"/>
            <a:t> </a:t>
          </a:r>
          <a:r>
            <a:rPr lang="cs-CZ" sz="1400" kern="1200" dirty="0" err="1"/>
            <a:t>different</a:t>
          </a:r>
          <a:r>
            <a:rPr lang="cs-CZ" sz="1400" kern="1200" dirty="0"/>
            <a:t> person </a:t>
          </a:r>
          <a:r>
            <a:rPr lang="cs-CZ" sz="1400" kern="1200" dirty="0" err="1"/>
            <a:t>consuming</a:t>
          </a:r>
          <a:r>
            <a:rPr lang="cs-CZ" sz="1400" kern="1200" dirty="0"/>
            <a:t> </a:t>
          </a:r>
          <a:r>
            <a:rPr lang="cs-CZ" sz="1400" kern="1200" dirty="0" err="1"/>
            <a:t>the</a:t>
          </a:r>
          <a:r>
            <a:rPr lang="cs-CZ" sz="1400" kern="1200" dirty="0"/>
            <a:t> </a:t>
          </a:r>
          <a:r>
            <a:rPr lang="cs-CZ" sz="1400" kern="1200" dirty="0" err="1"/>
            <a:t>same</a:t>
          </a:r>
          <a:r>
            <a:rPr lang="cs-CZ" sz="1400" kern="1200" dirty="0"/>
            <a:t> </a:t>
          </a:r>
          <a:r>
            <a:rPr lang="cs-CZ" sz="1400" kern="1200" dirty="0" err="1"/>
            <a:t>ammount</a:t>
          </a:r>
          <a:r>
            <a:rPr lang="cs-CZ" sz="1400" kern="1200" dirty="0"/>
            <a:t>?</a:t>
          </a:r>
          <a:endParaRPr lang="en-US" sz="1400" kern="1200" dirty="0"/>
        </a:p>
      </dsp:txBody>
      <dsp:txXfrm>
        <a:off x="5726698" y="1901"/>
        <a:ext cx="3945086" cy="2006554"/>
      </dsp:txXfrm>
    </dsp:sp>
    <dsp:sp modelId="{E36C2833-FD48-405D-9105-8D104E6CDB1C}">
      <dsp:nvSpPr>
        <dsp:cNvPr id="0" name=""/>
        <dsp:cNvSpPr/>
      </dsp:nvSpPr>
      <dsp:spPr>
        <a:xfrm>
          <a:off x="1590604" y="2342881"/>
          <a:ext cx="3669519" cy="200655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 err="1"/>
            <a:t>Marginal</a:t>
          </a:r>
          <a:r>
            <a:rPr lang="cs-CZ" sz="1800" b="1" kern="1200" dirty="0"/>
            <a:t> Utility (MU)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– a </a:t>
          </a:r>
          <a:r>
            <a:rPr lang="cs-CZ" sz="1800" kern="1200" dirty="0" err="1"/>
            <a:t>change</a:t>
          </a:r>
          <a:r>
            <a:rPr lang="cs-CZ" sz="1800" kern="1200" dirty="0"/>
            <a:t> in </a:t>
          </a:r>
          <a:r>
            <a:rPr lang="cs-CZ" sz="1800" kern="1200" dirty="0" err="1"/>
            <a:t>total</a:t>
          </a:r>
          <a:r>
            <a:rPr lang="cs-CZ" sz="1800" kern="1200" dirty="0"/>
            <a:t> utility </a:t>
          </a:r>
          <a:r>
            <a:rPr lang="en-US" sz="1800" kern="1200" dirty="0"/>
            <a:t>generated by </a:t>
          </a:r>
          <a:r>
            <a:rPr lang="cs-CZ" sz="1800" kern="1200" dirty="0" err="1"/>
            <a:t>consuming</a:t>
          </a:r>
          <a:r>
            <a:rPr lang="cs-CZ" sz="1800" kern="1200" dirty="0"/>
            <a:t> </a:t>
          </a:r>
          <a:r>
            <a:rPr lang="cs-CZ" sz="1800" kern="1200" dirty="0" err="1"/>
            <a:t>one</a:t>
          </a:r>
          <a:r>
            <a:rPr lang="cs-CZ" sz="1800" kern="1200" dirty="0"/>
            <a:t> more unit </a:t>
          </a:r>
          <a:r>
            <a:rPr lang="cs-CZ" sz="1800" kern="1200" dirty="0" err="1"/>
            <a:t>of</a:t>
          </a:r>
          <a:r>
            <a:rPr lang="cs-CZ" sz="1800" kern="1200" dirty="0"/>
            <a:t> </a:t>
          </a:r>
          <a:r>
            <a:rPr lang="cs-CZ" sz="1800" kern="1200" dirty="0" err="1"/>
            <a:t>goods</a:t>
          </a:r>
          <a:r>
            <a:rPr lang="cs-CZ" sz="1800" kern="1200" dirty="0"/>
            <a:t> </a:t>
          </a:r>
          <a:r>
            <a:rPr lang="en-US" altLang="cs-CZ" sz="1800" kern="1200" dirty="0">
              <a:latin typeface="Calibri" panose="020F0502020204030204"/>
              <a:ea typeface="+mn-ea"/>
              <a:cs typeface="+mn-cs"/>
            </a:rPr>
            <a:t>(Jevons, 1862)</a:t>
          </a:r>
          <a:endParaRPr lang="cs-CZ" altLang="cs-CZ" sz="1800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m:rPr>
                    <m:nor/>
                  </m:rPr>
                  <a:rPr lang="cs-CZ" altLang="cs-CZ" sz="1800" b="0" i="0" kern="1200" dirty="0" smtClean="0">
                    <a:latin typeface="Arial" panose="020B0604020202020204" pitchFamily="34" charset="0"/>
                  </a:rPr>
                  <m:t>MUx</m:t>
                </m:r>
                <m:r>
                  <m:rPr>
                    <m:nor/>
                  </m:rPr>
                  <a:rPr lang="cs-CZ" altLang="cs-CZ" sz="1800" kern="1200" dirty="0" smtClean="0">
                    <a:latin typeface="Arial" panose="020B0604020202020204" pitchFamily="34" charset="0"/>
                  </a:rPr>
                  <m:t> =</m:t>
                </m:r>
                <m:f>
                  <m:fPr>
                    <m:ctrlPr>
                      <a:rPr lang="cs-CZ" altLang="cs-CZ" sz="1800" i="1" kern="1200"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 lang="cs-CZ" altLang="cs-CZ" sz="1800" i="1" kern="1200">
                        <a:latin typeface="Cambria Math" panose="02040503050406030204" pitchFamily="18" charset="0"/>
                      </a:rPr>
                      <m:t>△</m:t>
                    </m:r>
                    <m:r>
                      <a:rPr lang="cs-CZ" altLang="cs-CZ" sz="1800" i="1" kern="1200">
                        <a:latin typeface="Cambria Math" panose="02040503050406030204" pitchFamily="18" charset="0"/>
                      </a:rPr>
                      <m:t>𝑇𝑈</m:t>
                    </m:r>
                  </m:num>
                  <m:den>
                    <m:r>
                      <a:rPr lang="cs-CZ" altLang="cs-CZ" sz="1800" i="1" kern="1200">
                        <a:latin typeface="Cambria Math" panose="02040503050406030204" pitchFamily="18" charset="0"/>
                      </a:rPr>
                      <m:t>△</m:t>
                    </m:r>
                    <m:r>
                      <a:rPr lang="cs-CZ" altLang="cs-CZ" sz="1800" i="1" kern="1200">
                        <a:latin typeface="Cambria Math" panose="02040503050406030204" pitchFamily="18" charset="0"/>
                      </a:rPr>
                      <m:t>𝑥</m:t>
                    </m:r>
                  </m:den>
                </m:f>
              </m:oMath>
            </m:oMathPara>
          </a14:m>
          <a:endParaRPr lang="en-US" sz="1800" kern="1200" dirty="0">
            <a:latin typeface="Calibri" panose="020F0502020204030204"/>
            <a:ea typeface="+mn-ea"/>
            <a:cs typeface="+mn-cs"/>
          </a:endParaRPr>
        </a:p>
      </dsp:txBody>
      <dsp:txXfrm>
        <a:off x="1590604" y="2342881"/>
        <a:ext cx="3669519" cy="2006554"/>
      </dsp:txXfrm>
    </dsp:sp>
    <dsp:sp modelId="{CB15B728-2FA6-4221-9CDD-EBC3964E4AB3}">
      <dsp:nvSpPr>
        <dsp:cNvPr id="0" name=""/>
        <dsp:cNvSpPr/>
      </dsp:nvSpPr>
      <dsp:spPr>
        <a:xfrm>
          <a:off x="5594549" y="2342881"/>
          <a:ext cx="4006085" cy="200655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altLang="cs-CZ" sz="1400" b="1" kern="1200" dirty="0">
              <a:latin typeface="Arial" panose="020B0604020202020204" pitchFamily="34" charset="0"/>
            </a:rPr>
            <a:t>Law of diminishing marginal utility</a:t>
          </a:r>
          <a:r>
            <a:rPr lang="cs-CZ" altLang="cs-CZ" sz="1400" b="1" kern="1200" dirty="0">
              <a:latin typeface="Arial" panose="020B0604020202020204" pitchFamily="34" charset="0"/>
            </a:rPr>
            <a:t> (</a:t>
          </a:r>
          <a:r>
            <a:rPr lang="en-US" altLang="cs-CZ" sz="1400" b="1" i="1" kern="1200" dirty="0">
              <a:solidFill>
                <a:schemeClr val="bg1"/>
              </a:solidFill>
              <a:latin typeface="Arial" panose="020B0604020202020204" pitchFamily="34" charset="0"/>
            </a:rPr>
            <a:t>first </a:t>
          </a:r>
          <a:r>
            <a:rPr lang="en-US" altLang="cs-CZ" sz="1400" b="1" i="1" kern="1200" dirty="0" err="1">
              <a:solidFill>
                <a:schemeClr val="bg1"/>
              </a:solidFill>
              <a:latin typeface="Arial" panose="020B0604020202020204" pitchFamily="34" charset="0"/>
            </a:rPr>
            <a:t>Gossen</a:t>
          </a:r>
          <a:r>
            <a:rPr lang="cs-CZ" altLang="cs-CZ" sz="1400" b="1" i="1" kern="1200" dirty="0">
              <a:solidFill>
                <a:schemeClr val="bg1"/>
              </a:solidFill>
              <a:latin typeface="Arial" panose="020B0604020202020204" pitchFamily="34" charset="0"/>
            </a:rPr>
            <a:t>´s</a:t>
          </a:r>
          <a:r>
            <a:rPr lang="en-US" altLang="cs-CZ" sz="1400" b="1" i="1" kern="1200" dirty="0">
              <a:solidFill>
                <a:schemeClr val="bg1"/>
              </a:solidFill>
              <a:latin typeface="Arial" panose="020B0604020202020204" pitchFamily="34" charset="0"/>
            </a:rPr>
            <a:t> law</a:t>
          </a:r>
          <a:r>
            <a:rPr lang="cs-CZ" altLang="cs-CZ" sz="1400" b="1" i="1" kern="1200" dirty="0">
              <a:solidFill>
                <a:schemeClr val="bg1"/>
              </a:solidFill>
              <a:latin typeface="Arial" panose="020B0604020202020204" pitchFamily="34" charset="0"/>
            </a:rPr>
            <a:t>):</a:t>
          </a:r>
          <a:r>
            <a:rPr lang="en-US" altLang="cs-CZ" sz="1400" kern="1200" dirty="0">
              <a:solidFill>
                <a:schemeClr val="bg1"/>
              </a:solidFill>
              <a:latin typeface="Arial" panose="020B0604020202020204" pitchFamily="34" charset="0"/>
            </a:rPr>
            <a:t> consumers</a:t>
          </a:r>
          <a:r>
            <a:rPr lang="cs-CZ" altLang="cs-CZ" sz="1400" kern="1200" dirty="0">
              <a:solidFill>
                <a:schemeClr val="bg1"/>
              </a:solidFill>
              <a:latin typeface="Arial" panose="020B0604020202020204" pitchFamily="34" charset="0"/>
            </a:rPr>
            <a:t> </a:t>
          </a:r>
          <a:r>
            <a:rPr lang="cs-CZ" altLang="cs-CZ" sz="1400" kern="1200" dirty="0" err="1">
              <a:solidFill>
                <a:schemeClr val="bg1"/>
              </a:solidFill>
              <a:latin typeface="Arial" panose="020B0604020202020204" pitchFamily="34" charset="0"/>
            </a:rPr>
            <a:t>marginal</a:t>
          </a:r>
          <a:r>
            <a:rPr lang="cs-CZ" altLang="cs-CZ" sz="1400" kern="1200" dirty="0">
              <a:solidFill>
                <a:schemeClr val="bg1"/>
              </a:solidFill>
              <a:latin typeface="Arial" panose="020B0604020202020204" pitchFamily="34" charset="0"/>
            </a:rPr>
            <a:t> utility</a:t>
          </a:r>
          <a:r>
            <a:rPr lang="en-US" altLang="cs-CZ" sz="1400" kern="1200" dirty="0">
              <a:solidFill>
                <a:schemeClr val="bg1"/>
              </a:solidFill>
              <a:latin typeface="Arial" panose="020B0604020202020204" pitchFamily="34" charset="0"/>
            </a:rPr>
            <a:t> </a:t>
          </a:r>
          <a:r>
            <a:rPr lang="cs-CZ" altLang="cs-CZ" sz="1400" kern="1200" dirty="0" err="1">
              <a:solidFill>
                <a:schemeClr val="bg1"/>
              </a:solidFill>
              <a:latin typeface="Arial" panose="020B0604020202020204" pitchFamily="34" charset="0"/>
            </a:rPr>
            <a:t>of</a:t>
          </a:r>
          <a:r>
            <a:rPr lang="cs-CZ" altLang="cs-CZ" sz="1400" kern="1200" dirty="0">
              <a:solidFill>
                <a:schemeClr val="bg1"/>
              </a:solidFill>
              <a:latin typeface="Arial" panose="020B0604020202020204" pitchFamily="34" charset="0"/>
            </a:rPr>
            <a:t> any </a:t>
          </a:r>
          <a:r>
            <a:rPr lang="cs-CZ" altLang="cs-CZ" sz="1400" kern="1200" dirty="0" err="1">
              <a:solidFill>
                <a:schemeClr val="bg1"/>
              </a:solidFill>
              <a:latin typeface="Arial" panose="020B0604020202020204" pitchFamily="34" charset="0"/>
            </a:rPr>
            <a:t>item</a:t>
          </a:r>
          <a:r>
            <a:rPr lang="en-US" altLang="cs-CZ" sz="1400" kern="1200" dirty="0">
              <a:solidFill>
                <a:schemeClr val="bg1"/>
              </a:solidFill>
              <a:latin typeface="Arial" panose="020B0604020202020204" pitchFamily="34" charset="0"/>
            </a:rPr>
            <a:t> </a:t>
          </a:r>
          <a:r>
            <a:rPr lang="cs-CZ" altLang="cs-CZ" sz="1400" kern="1200" dirty="0" err="1">
              <a:solidFill>
                <a:schemeClr val="bg1"/>
              </a:solidFill>
              <a:latin typeface="Arial" panose="020B0604020202020204" pitchFamily="34" charset="0"/>
            </a:rPr>
            <a:t>declines</a:t>
          </a:r>
          <a:r>
            <a:rPr lang="cs-CZ" altLang="cs-CZ" sz="1400" kern="1200" dirty="0">
              <a:solidFill>
                <a:schemeClr val="bg1"/>
              </a:solidFill>
              <a:latin typeface="Arial" panose="020B0604020202020204" pitchFamily="34" charset="0"/>
            </a:rPr>
            <a:t> as more </a:t>
          </a:r>
          <a:r>
            <a:rPr lang="cs-CZ" altLang="cs-CZ" sz="1400" kern="1200" dirty="0" err="1">
              <a:solidFill>
                <a:schemeClr val="bg1"/>
              </a:solidFill>
              <a:latin typeface="Arial" panose="020B0604020202020204" pitchFamily="34" charset="0"/>
            </a:rPr>
            <a:t>is</a:t>
          </a:r>
          <a:r>
            <a:rPr lang="cs-CZ" altLang="cs-CZ" sz="1400" kern="1200" dirty="0">
              <a:solidFill>
                <a:schemeClr val="bg1"/>
              </a:solidFill>
              <a:latin typeface="Arial" panose="020B0604020202020204" pitchFamily="34" charset="0"/>
            </a:rPr>
            <a:t> </a:t>
          </a:r>
          <a:r>
            <a:rPr lang="cs-CZ" altLang="cs-CZ" sz="1400" kern="1200" dirty="0" err="1">
              <a:solidFill>
                <a:schemeClr val="bg1"/>
              </a:solidFill>
              <a:latin typeface="Arial" panose="020B0604020202020204" pitchFamily="34" charset="0"/>
            </a:rPr>
            <a:t>consumed</a:t>
          </a:r>
          <a:r>
            <a:rPr lang="cs-CZ" altLang="cs-CZ" sz="1400" kern="1200" dirty="0">
              <a:solidFill>
                <a:schemeClr val="bg1"/>
              </a:solidFill>
              <a:latin typeface="Arial" panose="020B0604020202020204" pitchFamily="34" charset="0"/>
            </a:rPr>
            <a:t> </a:t>
          </a:r>
          <a:r>
            <a:rPr lang="cs-CZ" altLang="cs-CZ" sz="1400" kern="1200" dirty="0" err="1">
              <a:solidFill>
                <a:schemeClr val="bg1"/>
              </a:solidFill>
              <a:latin typeface="Arial" panose="020B0604020202020204" pitchFamily="34" charset="0"/>
            </a:rPr>
            <a:t>over</a:t>
          </a:r>
          <a:r>
            <a:rPr lang="cs-CZ" altLang="cs-CZ" sz="1400" kern="1200" dirty="0">
              <a:solidFill>
                <a:schemeClr val="bg1"/>
              </a:solidFill>
              <a:latin typeface="Arial" panose="020B0604020202020204" pitchFamily="34" charset="0"/>
            </a:rPr>
            <a:t> any </a:t>
          </a:r>
          <a:r>
            <a:rPr lang="cs-CZ" altLang="cs-CZ" sz="1400" kern="1200" dirty="0" err="1">
              <a:solidFill>
                <a:schemeClr val="bg1"/>
              </a:solidFill>
              <a:latin typeface="Arial" panose="020B0604020202020204" pitchFamily="34" charset="0"/>
            </a:rPr>
            <a:t>given</a:t>
          </a:r>
          <a:r>
            <a:rPr lang="cs-CZ" altLang="cs-CZ" sz="1400" kern="1200" dirty="0">
              <a:solidFill>
                <a:schemeClr val="bg1"/>
              </a:solidFill>
              <a:latin typeface="Arial" panose="020B0604020202020204" pitchFamily="34" charset="0"/>
            </a:rPr>
            <a:t> period.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cs-CZ" sz="140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1400" kern="1200" dirty="0" err="1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rPr>
            <a:t>Thus</a:t>
          </a:r>
          <a:r>
            <a:rPr lang="cs-CZ" sz="14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rPr>
            <a:t> MU </a:t>
          </a:r>
          <a:r>
            <a:rPr lang="cs-CZ" sz="1400" kern="1200" dirty="0" err="1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rPr>
            <a:t>is</a:t>
          </a:r>
          <a:r>
            <a:rPr lang="cs-CZ" sz="14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rPr>
            <a:t> </a:t>
          </a:r>
          <a:r>
            <a:rPr lang="cs-CZ" sz="1400" kern="1200" dirty="0" err="1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rPr>
            <a:t>always</a:t>
          </a:r>
          <a:r>
            <a:rPr lang="cs-CZ" sz="14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rPr>
            <a:t> </a:t>
          </a:r>
          <a:r>
            <a:rPr lang="cs-CZ" sz="1400" kern="1200" dirty="0" err="1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rPr>
            <a:t>decreasing</a:t>
          </a:r>
          <a:r>
            <a:rPr lang="cs-CZ" sz="14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rPr>
            <a:t>.</a:t>
          </a:r>
        </a:p>
      </dsp:txBody>
      <dsp:txXfrm>
        <a:off x="5594549" y="2342881"/>
        <a:ext cx="4006085" cy="20065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4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BC4C4F8-4063-EFCB-92CD-A9A40F3C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Consumer</a:t>
            </a:r>
            <a:r>
              <a:rPr lang="cs-CZ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Choice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C1E405E-F2B3-E07E-941E-EB164BE1F195}"/>
              </a:ext>
            </a:extLst>
          </p:cNvPr>
          <p:cNvSpPr txBox="1"/>
          <p:nvPr/>
        </p:nvSpPr>
        <p:spPr>
          <a:xfrm>
            <a:off x="9897473" y="5547360"/>
            <a:ext cx="20384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b="1" dirty="0"/>
              <a:t>LESSON 3</a:t>
            </a:r>
          </a:p>
          <a:p>
            <a:pPr algn="r"/>
            <a:r>
              <a:rPr lang="cs-CZ" b="1" dirty="0"/>
              <a:t>MICROECONOMICS</a:t>
            </a:r>
          </a:p>
          <a:p>
            <a:pPr algn="r"/>
            <a:r>
              <a:rPr lang="cs-CZ" b="1" dirty="0"/>
              <a:t>2023/2024</a:t>
            </a:r>
          </a:p>
        </p:txBody>
      </p:sp>
    </p:spTree>
    <p:extLst>
      <p:ext uri="{BB962C8B-B14F-4D97-AF65-F5344CB8AC3E}">
        <p14:creationId xmlns:p14="http://schemas.microsoft.com/office/powerpoint/2010/main" val="169409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0D8071-E652-11AF-C6CD-FF8CBAE02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Cardinal Approach</a:t>
            </a:r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F9ECF077-88D6-8839-F49E-98FED2CF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96" r="20473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E5852C-B26D-AD3D-2FA6-929F1FAE3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>
              <a:spcBef>
                <a:spcPct val="0"/>
              </a:spcBef>
              <a:defRPr/>
            </a:pPr>
            <a:r>
              <a:rPr lang="en-US" altLang="cs-CZ" sz="1900" dirty="0" err="1"/>
              <a:t>Cardinalism</a:t>
            </a:r>
            <a:r>
              <a:rPr lang="en-US" altLang="cs-CZ" sz="1900" dirty="0"/>
              <a:t> (origin of the word cardinal = </a:t>
            </a:r>
            <a:r>
              <a:rPr lang="en-US" altLang="cs-CZ" sz="1900" dirty="0" err="1"/>
              <a:t>crusial</a:t>
            </a:r>
            <a:r>
              <a:rPr lang="en-US" altLang="cs-CZ" sz="1900" dirty="0"/>
              <a:t>) considers utility as a measurable unit</a:t>
            </a:r>
          </a:p>
          <a:p>
            <a:pPr marL="342900">
              <a:spcBef>
                <a:spcPct val="0"/>
              </a:spcBef>
              <a:defRPr/>
            </a:pPr>
            <a:endParaRPr lang="en-US" altLang="cs-CZ" sz="1900" dirty="0"/>
          </a:p>
          <a:p>
            <a:pPr>
              <a:spcBef>
                <a:spcPct val="0"/>
              </a:spcBef>
              <a:defRPr/>
            </a:pPr>
            <a:r>
              <a:rPr lang="cs-CZ" altLang="cs-CZ" sz="1900" dirty="0"/>
              <a:t>C</a:t>
            </a:r>
            <a:r>
              <a:rPr lang="en-US" altLang="cs-CZ" sz="1900" dirty="0" err="1"/>
              <a:t>ardinal</a:t>
            </a:r>
            <a:r>
              <a:rPr lang="en-US" altLang="cs-CZ" sz="1900" dirty="0"/>
              <a:t> units - </a:t>
            </a:r>
            <a:r>
              <a:rPr lang="en-US" altLang="cs-CZ" sz="1900" i="1" dirty="0"/>
              <a:t>utilities</a:t>
            </a:r>
            <a:r>
              <a:rPr lang="en-US" altLang="cs-CZ" sz="1900" dirty="0"/>
              <a:t> (Willian Stanley Jevons, 1871, neoclassical school)</a:t>
            </a:r>
          </a:p>
          <a:p>
            <a:pPr marL="342900">
              <a:spcBef>
                <a:spcPct val="0"/>
              </a:spcBef>
              <a:defRPr/>
            </a:pPr>
            <a:endParaRPr lang="en-US" altLang="cs-CZ" sz="1900" dirty="0"/>
          </a:p>
          <a:p>
            <a:pPr marL="342900">
              <a:spcBef>
                <a:spcPct val="0"/>
              </a:spcBef>
              <a:defRPr/>
            </a:pPr>
            <a:r>
              <a:rPr lang="cs-CZ" altLang="cs-CZ" sz="1900" dirty="0"/>
              <a:t>O</a:t>
            </a:r>
            <a:r>
              <a:rPr lang="en-US" altLang="cs-CZ" sz="1900" dirty="0" err="1"/>
              <a:t>ther</a:t>
            </a:r>
            <a:r>
              <a:rPr lang="en-US" altLang="cs-CZ" sz="1900" dirty="0"/>
              <a:t> representatives - Carl </a:t>
            </a:r>
            <a:r>
              <a:rPr lang="en-US" altLang="cs-CZ" sz="1900" dirty="0" err="1"/>
              <a:t>Menger</a:t>
            </a:r>
            <a:r>
              <a:rPr lang="en-US" altLang="cs-CZ" sz="1900" dirty="0"/>
              <a:t>, Herrmann Heinrich </a:t>
            </a:r>
            <a:r>
              <a:rPr lang="en-US" altLang="cs-CZ" sz="1900" dirty="0" err="1"/>
              <a:t>Gossen</a:t>
            </a:r>
            <a:endParaRPr lang="en-US" altLang="cs-CZ" sz="1900" dirty="0"/>
          </a:p>
          <a:p>
            <a:pPr marL="342900">
              <a:spcBef>
                <a:spcPct val="0"/>
              </a:spcBef>
              <a:defRPr/>
            </a:pPr>
            <a:endParaRPr lang="en-US" altLang="cs-CZ" sz="1900" dirty="0"/>
          </a:p>
          <a:p>
            <a:pPr marL="342900">
              <a:spcBef>
                <a:spcPct val="0"/>
              </a:spcBef>
              <a:defRPr/>
            </a:pPr>
            <a:r>
              <a:rPr lang="cs-CZ" altLang="cs-CZ" sz="1900" dirty="0"/>
              <a:t>B</a:t>
            </a:r>
            <a:r>
              <a:rPr lang="en-US" altLang="cs-CZ" sz="1900" dirty="0" err="1"/>
              <a:t>enefit</a:t>
            </a:r>
            <a:r>
              <a:rPr lang="en-US" altLang="cs-CZ" sz="1900" dirty="0"/>
              <a:t> is measured by the </a:t>
            </a:r>
            <a:r>
              <a:rPr lang="en-US" altLang="cs-CZ" sz="1900" b="1" dirty="0"/>
              <a:t>total utility </a:t>
            </a:r>
            <a:r>
              <a:rPr lang="en-US" altLang="cs-CZ" sz="1900" dirty="0"/>
              <a:t>and </a:t>
            </a:r>
            <a:r>
              <a:rPr lang="en-US" altLang="cs-CZ" sz="1900" b="1" dirty="0"/>
              <a:t>marginal utility</a:t>
            </a:r>
            <a:r>
              <a:rPr lang="cs-CZ" altLang="cs-CZ" sz="1900" b="1" dirty="0"/>
              <a:t>.</a:t>
            </a:r>
            <a:endParaRPr lang="en-US" altLang="cs-CZ" sz="1900" b="1" dirty="0"/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273360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F9ECF077-88D6-8839-F49E-98FED2CF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664" r="7544" b="134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0D8071-E652-11AF-C6CD-FF8CBAE02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Cardinal Approach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Zástupný obsah 2">
                <a:extLst>
                  <a:ext uri="{FF2B5EF4-FFF2-40B4-BE49-F238E27FC236}">
                    <a16:creationId xmlns:a16="http://schemas.microsoft.com/office/drawing/2014/main" id="{F1327019-F880-8248-18DD-6E89CAEEF3B7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987519896"/>
                  </p:ext>
                </p:extLst>
              </p:nvPr>
            </p:nvGraphicFramePr>
            <p:xfrm>
              <a:off x="500380" y="1815465"/>
              <a:ext cx="11191240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13" name="Zástupný obsah 2">
                <a:extLst>
                  <a:ext uri="{FF2B5EF4-FFF2-40B4-BE49-F238E27FC236}">
                    <a16:creationId xmlns:a16="http://schemas.microsoft.com/office/drawing/2014/main" id="{F1327019-F880-8248-18DD-6E89CAEEF3B7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987519896"/>
                  </p:ext>
                </p:extLst>
              </p:nvPr>
            </p:nvGraphicFramePr>
            <p:xfrm>
              <a:off x="500380" y="1815465"/>
              <a:ext cx="11191240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89597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F9ECF077-88D6-8839-F49E-98FED2CF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664" r="7544" b="134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0D8071-E652-11AF-C6CD-FF8CBAE02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Cardinal Approach</a:t>
            </a:r>
          </a:p>
        </p:txBody>
      </p:sp>
      <p:graphicFrame>
        <p:nvGraphicFramePr>
          <p:cNvPr id="13" name="Zástupný obsah 2">
            <a:extLst>
              <a:ext uri="{FF2B5EF4-FFF2-40B4-BE49-F238E27FC236}">
                <a16:creationId xmlns:a16="http://schemas.microsoft.com/office/drawing/2014/main" id="{F1327019-F880-8248-18DD-6E89CAEEF3B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454785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Zástupný symbol pro obsah 2">
            <a:extLst>
              <a:ext uri="{FF2B5EF4-FFF2-40B4-BE49-F238E27FC236}">
                <a16:creationId xmlns:a16="http://schemas.microsoft.com/office/drawing/2014/main" id="{EBD70807-9C5C-E15B-61C4-C5B4972AB9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6578" y="1288983"/>
            <a:ext cx="3137222" cy="447896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BCEFBBB-05A2-DFC3-1FC0-32807F7688CB}"/>
              </a:ext>
            </a:extLst>
          </p:cNvPr>
          <p:cNvSpPr txBox="1"/>
          <p:nvPr/>
        </p:nvSpPr>
        <p:spPr>
          <a:xfrm>
            <a:off x="548328" y="1825625"/>
            <a:ext cx="724916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cs-CZ" altLang="cs-CZ" sz="1800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biggest</a:t>
            </a:r>
            <a:r>
              <a:rPr lang="cs-CZ" altLang="cs-CZ" dirty="0"/>
              <a:t> </a:t>
            </a:r>
            <a:r>
              <a:rPr lang="cs-CZ" altLang="cs-CZ" dirty="0" err="1"/>
              <a:t>satisfaction</a:t>
            </a:r>
            <a:r>
              <a:rPr lang="cs-CZ" altLang="cs-CZ" dirty="0"/>
              <a:t> </a:t>
            </a:r>
            <a:r>
              <a:rPr lang="cs-CZ" altLang="cs-CZ" dirty="0" err="1"/>
              <a:t>is</a:t>
            </a:r>
            <a:r>
              <a:rPr lang="cs-CZ" altLang="cs-CZ" dirty="0"/>
              <a:t> </a:t>
            </a:r>
            <a:r>
              <a:rPr lang="cs-CZ" altLang="cs-CZ" dirty="0" err="1"/>
              <a:t>brought</a:t>
            </a:r>
            <a:r>
              <a:rPr lang="cs-CZ" altLang="cs-CZ" dirty="0"/>
              <a:t> by 1st unit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consumed</a:t>
            </a:r>
            <a:r>
              <a:rPr lang="cs-CZ" altLang="cs-CZ" dirty="0"/>
              <a:t> </a:t>
            </a:r>
            <a:r>
              <a:rPr lang="cs-CZ" altLang="cs-CZ" dirty="0" err="1"/>
              <a:t>goods</a:t>
            </a:r>
            <a:r>
              <a:rPr lang="cs-CZ" altLang="cs-CZ" dirty="0"/>
              <a:t>, </a:t>
            </a:r>
            <a:r>
              <a:rPr lang="cs-CZ" altLang="cs-CZ" dirty="0" err="1"/>
              <a:t>this</a:t>
            </a:r>
            <a:r>
              <a:rPr lang="cs-CZ" altLang="cs-CZ" dirty="0"/>
              <a:t> </a:t>
            </a:r>
            <a:r>
              <a:rPr lang="cs-CZ" altLang="cs-CZ" dirty="0" err="1"/>
              <a:t>means</a:t>
            </a:r>
            <a:r>
              <a:rPr lang="cs-CZ" altLang="cs-CZ" dirty="0"/>
              <a:t> MARGINAL UTILITY </a:t>
            </a:r>
            <a:r>
              <a:rPr lang="cs-CZ" altLang="cs-CZ" dirty="0" err="1"/>
              <a:t>is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highest</a:t>
            </a:r>
            <a:r>
              <a:rPr lang="cs-CZ" altLang="cs-CZ" dirty="0"/>
              <a:t> </a:t>
            </a:r>
            <a:r>
              <a:rPr lang="cs-CZ" altLang="cs-CZ" dirty="0" err="1"/>
              <a:t>for</a:t>
            </a:r>
            <a:r>
              <a:rPr lang="cs-CZ" altLang="cs-CZ" dirty="0"/>
              <a:t> 1st unit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goods</a:t>
            </a:r>
            <a:r>
              <a:rPr lang="cs-CZ" altLang="cs-CZ" dirty="0"/>
              <a:t>.</a:t>
            </a:r>
          </a:p>
          <a:p>
            <a:pPr algn="just">
              <a:spcBef>
                <a:spcPct val="0"/>
              </a:spcBef>
              <a:defRPr/>
            </a:pPr>
            <a:r>
              <a:rPr lang="cs-CZ" altLang="cs-CZ" i="1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cs-CZ" altLang="cs-CZ" i="1" dirty="0" err="1">
                <a:solidFill>
                  <a:schemeClr val="bg2">
                    <a:lumMod val="50000"/>
                  </a:schemeClr>
                </a:solidFill>
              </a:rPr>
              <a:t>When</a:t>
            </a:r>
            <a:r>
              <a:rPr lang="cs-CZ" altLang="cs-CZ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i="1" dirty="0" err="1">
                <a:solidFill>
                  <a:schemeClr val="bg2">
                    <a:lumMod val="50000"/>
                  </a:schemeClr>
                </a:solidFill>
              </a:rPr>
              <a:t>thirsty</a:t>
            </a:r>
            <a:r>
              <a:rPr lang="cs-CZ" altLang="cs-CZ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i="1" dirty="0" err="1">
                <a:solidFill>
                  <a:schemeClr val="bg2">
                    <a:lumMod val="50000"/>
                  </a:schemeClr>
                </a:solidFill>
              </a:rPr>
              <a:t>or</a:t>
            </a:r>
            <a:r>
              <a:rPr lang="cs-CZ" altLang="cs-CZ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i="1" dirty="0" err="1">
                <a:solidFill>
                  <a:schemeClr val="bg2">
                    <a:lumMod val="50000"/>
                  </a:schemeClr>
                </a:solidFill>
              </a:rPr>
              <a:t>hungry</a:t>
            </a:r>
            <a:r>
              <a:rPr lang="cs-CZ" altLang="cs-CZ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i="1" dirty="0" err="1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cs-CZ" altLang="cs-CZ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i="1" dirty="0" err="1">
                <a:solidFill>
                  <a:schemeClr val="bg2">
                    <a:lumMod val="50000"/>
                  </a:schemeClr>
                </a:solidFill>
              </a:rPr>
              <a:t>first</a:t>
            </a:r>
            <a:r>
              <a:rPr lang="cs-CZ" altLang="cs-CZ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i="1" dirty="0" err="1">
                <a:solidFill>
                  <a:schemeClr val="bg2">
                    <a:lumMod val="50000"/>
                  </a:schemeClr>
                </a:solidFill>
              </a:rPr>
              <a:t>piece</a:t>
            </a:r>
            <a:r>
              <a:rPr lang="cs-CZ" altLang="cs-CZ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i="1" dirty="0" err="1">
                <a:solidFill>
                  <a:schemeClr val="bg2">
                    <a:lumMod val="50000"/>
                  </a:schemeClr>
                </a:solidFill>
              </a:rPr>
              <a:t>is</a:t>
            </a:r>
            <a:r>
              <a:rPr lang="cs-CZ" altLang="cs-CZ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i="1" dirty="0" err="1">
                <a:solidFill>
                  <a:schemeClr val="bg2">
                    <a:lumMod val="50000"/>
                  </a:schemeClr>
                </a:solidFill>
              </a:rPr>
              <a:t>always</a:t>
            </a:r>
            <a:r>
              <a:rPr lang="cs-CZ" altLang="cs-CZ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i="1" dirty="0" err="1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cs-CZ" altLang="cs-CZ" i="1" dirty="0">
                <a:solidFill>
                  <a:schemeClr val="bg2">
                    <a:lumMod val="50000"/>
                  </a:schemeClr>
                </a:solidFill>
              </a:rPr>
              <a:t> most </a:t>
            </a:r>
            <a:r>
              <a:rPr lang="cs-CZ" altLang="cs-CZ" i="1" dirty="0" err="1">
                <a:solidFill>
                  <a:schemeClr val="bg2">
                    <a:lumMod val="50000"/>
                  </a:schemeClr>
                </a:solidFill>
              </a:rPr>
              <a:t>beneficial</a:t>
            </a:r>
            <a:r>
              <a:rPr lang="cs-CZ" altLang="cs-CZ" i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just">
              <a:spcBef>
                <a:spcPct val="0"/>
              </a:spcBef>
              <a:defRPr/>
            </a:pPr>
            <a:r>
              <a:rPr lang="cs-CZ" altLang="cs-CZ" i="1" dirty="0" err="1">
                <a:solidFill>
                  <a:schemeClr val="bg2">
                    <a:lumMod val="50000"/>
                  </a:schemeClr>
                </a:solidFill>
              </a:rPr>
              <a:t>Buying</a:t>
            </a:r>
            <a:r>
              <a:rPr lang="cs-CZ" altLang="cs-CZ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i="1" dirty="0" err="1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cs-CZ" altLang="cs-CZ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i="1" dirty="0" err="1">
                <a:solidFill>
                  <a:schemeClr val="bg2">
                    <a:lumMod val="50000"/>
                  </a:schemeClr>
                </a:solidFill>
              </a:rPr>
              <a:t>first</a:t>
            </a:r>
            <a:r>
              <a:rPr lang="cs-CZ" altLang="cs-CZ" i="1" dirty="0">
                <a:solidFill>
                  <a:schemeClr val="bg2">
                    <a:lumMod val="50000"/>
                  </a:schemeClr>
                </a:solidFill>
              </a:rPr>
              <a:t> laptop, car, </a:t>
            </a:r>
            <a:r>
              <a:rPr lang="cs-CZ" altLang="cs-CZ" i="1" dirty="0" err="1">
                <a:solidFill>
                  <a:schemeClr val="bg2">
                    <a:lumMod val="50000"/>
                  </a:schemeClr>
                </a:solidFill>
              </a:rPr>
              <a:t>etc</a:t>
            </a:r>
            <a:r>
              <a:rPr lang="cs-CZ" altLang="cs-CZ" i="1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cs-CZ" altLang="cs-CZ" i="1" dirty="0" err="1">
                <a:solidFill>
                  <a:schemeClr val="bg2">
                    <a:lumMod val="50000"/>
                  </a:schemeClr>
                </a:solidFill>
              </a:rPr>
              <a:t>is</a:t>
            </a:r>
            <a:r>
              <a:rPr lang="cs-CZ" altLang="cs-CZ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i="1" dirty="0" err="1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cs-CZ" altLang="cs-CZ" i="1" dirty="0">
                <a:solidFill>
                  <a:schemeClr val="bg2">
                    <a:lumMod val="50000"/>
                  </a:schemeClr>
                </a:solidFill>
              </a:rPr>
              <a:t> most </a:t>
            </a:r>
            <a:r>
              <a:rPr lang="cs-CZ" altLang="cs-CZ" i="1" dirty="0" err="1">
                <a:solidFill>
                  <a:schemeClr val="bg2">
                    <a:lumMod val="50000"/>
                  </a:schemeClr>
                </a:solidFill>
              </a:rPr>
              <a:t>useful</a:t>
            </a:r>
            <a:r>
              <a:rPr lang="cs-CZ" altLang="cs-CZ" i="1" dirty="0">
                <a:solidFill>
                  <a:schemeClr val="bg2">
                    <a:lumMod val="50000"/>
                  </a:schemeClr>
                </a:solidFill>
              </a:rPr>
              <a:t>.)</a:t>
            </a:r>
          </a:p>
          <a:p>
            <a:pPr algn="just">
              <a:spcBef>
                <a:spcPct val="0"/>
              </a:spcBef>
              <a:defRPr/>
            </a:pPr>
            <a:endParaRPr lang="cs-CZ" altLang="cs-CZ" sz="1800" dirty="0"/>
          </a:p>
          <a:p>
            <a:pPr algn="just">
              <a:spcBef>
                <a:spcPct val="0"/>
              </a:spcBef>
              <a:defRPr/>
            </a:pPr>
            <a:r>
              <a:rPr lang="cs-CZ" altLang="cs-CZ" sz="1800" dirty="0" err="1"/>
              <a:t>After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the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first</a:t>
            </a:r>
            <a:r>
              <a:rPr lang="cs-CZ" altLang="cs-CZ" sz="1800" dirty="0"/>
              <a:t> unit, </a:t>
            </a:r>
            <a:r>
              <a:rPr lang="cs-CZ" altLang="cs-CZ" sz="1800" dirty="0" err="1"/>
              <a:t>the</a:t>
            </a:r>
            <a:r>
              <a:rPr lang="cs-CZ" altLang="cs-CZ" sz="1800" dirty="0"/>
              <a:t> </a:t>
            </a:r>
            <a:r>
              <a:rPr lang="cs-CZ" altLang="cs-CZ" dirty="0"/>
              <a:t>TOTAL </a:t>
            </a:r>
            <a:r>
              <a:rPr lang="cs-CZ" altLang="cs-CZ" sz="1800" dirty="0"/>
              <a:t>UTILITY </a:t>
            </a:r>
            <a:r>
              <a:rPr lang="en-US" altLang="cs-CZ" sz="1800" dirty="0"/>
              <a:t>increase</a:t>
            </a:r>
            <a:r>
              <a:rPr lang="cs-CZ" altLang="cs-CZ" sz="1800" dirty="0"/>
              <a:t>s</a:t>
            </a:r>
            <a:r>
              <a:rPr lang="en-US" altLang="cs-CZ" sz="1800" dirty="0"/>
              <a:t> more slowly</a:t>
            </a:r>
            <a:r>
              <a:rPr lang="cs-CZ" altLang="cs-CZ" sz="1800" dirty="0"/>
              <a:t> and MARGINAL UTILITY </a:t>
            </a:r>
            <a:r>
              <a:rPr lang="cs-CZ" altLang="cs-CZ" sz="1800" dirty="0" err="1"/>
              <a:t>decreases</a:t>
            </a:r>
            <a:r>
              <a:rPr lang="cs-CZ" altLang="cs-CZ" sz="1800" dirty="0"/>
              <a:t> w</a:t>
            </a:r>
            <a:r>
              <a:rPr lang="en-US" altLang="cs-CZ" sz="1800" dirty="0" err="1"/>
              <a:t>ith</a:t>
            </a:r>
            <a:r>
              <a:rPr lang="en-US" altLang="cs-CZ" sz="1800" dirty="0"/>
              <a:t> </a:t>
            </a:r>
            <a:r>
              <a:rPr lang="cs-CZ" altLang="cs-CZ" sz="1800" dirty="0" err="1"/>
              <a:t>every</a:t>
            </a:r>
            <a:r>
              <a:rPr lang="cs-CZ" altLang="cs-CZ" sz="1800" dirty="0"/>
              <a:t> unit </a:t>
            </a:r>
            <a:r>
              <a:rPr lang="cs-CZ" altLang="cs-CZ" sz="1800" dirty="0" err="1"/>
              <a:t>of</a:t>
            </a:r>
            <a:r>
              <a:rPr lang="cs-CZ" altLang="cs-CZ" sz="1800" dirty="0"/>
              <a:t> </a:t>
            </a:r>
            <a:r>
              <a:rPr lang="cs-CZ" altLang="cs-CZ" sz="1800" dirty="0" err="1"/>
              <a:t>consumed</a:t>
            </a:r>
            <a:r>
              <a:rPr lang="cs-CZ" altLang="cs-CZ" sz="1800" dirty="0"/>
              <a:t> </a:t>
            </a:r>
            <a:r>
              <a:rPr lang="cs-CZ" altLang="cs-CZ" sz="1800" dirty="0" err="1"/>
              <a:t>goods</a:t>
            </a:r>
            <a:r>
              <a:rPr lang="cs-CZ" altLang="cs-CZ" sz="1800" dirty="0"/>
              <a:t>.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1800" dirty="0"/>
          </a:p>
          <a:p>
            <a:pPr algn="just">
              <a:spcBef>
                <a:spcPct val="0"/>
              </a:spcBef>
              <a:defRPr/>
            </a:pPr>
            <a:r>
              <a:rPr lang="cs-CZ" altLang="cs-CZ" sz="1800" dirty="0"/>
              <a:t>SATURATION POINT</a:t>
            </a:r>
            <a:r>
              <a:rPr lang="cs-CZ" altLang="cs-CZ" dirty="0"/>
              <a:t>: </a:t>
            </a:r>
            <a:r>
              <a:rPr lang="en-US" altLang="cs-CZ" sz="1800" dirty="0"/>
              <a:t>TU</a:t>
            </a:r>
            <a:r>
              <a:rPr lang="cs-CZ" altLang="cs-CZ" sz="1800" dirty="0"/>
              <a:t> (max)</a:t>
            </a:r>
            <a:r>
              <a:rPr lang="en-US" altLang="cs-CZ" sz="1800" dirty="0"/>
              <a:t> =</a:t>
            </a:r>
            <a:r>
              <a:rPr lang="cs-CZ" altLang="cs-CZ" sz="1800" dirty="0"/>
              <a:t> </a:t>
            </a:r>
            <a:r>
              <a:rPr lang="en-US" altLang="cs-CZ" sz="1800" dirty="0"/>
              <a:t>MU equals 0</a:t>
            </a:r>
            <a:endParaRPr lang="cs-CZ" altLang="cs-CZ" sz="1800" dirty="0"/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1800" dirty="0"/>
          </a:p>
          <a:p>
            <a:pPr algn="just">
              <a:spcBef>
                <a:spcPct val="0"/>
              </a:spcBef>
              <a:defRPr/>
            </a:pPr>
            <a:r>
              <a:rPr lang="cs-CZ" altLang="cs-CZ" sz="1800" dirty="0" err="1"/>
              <a:t>After</a:t>
            </a:r>
            <a:r>
              <a:rPr lang="cs-CZ" altLang="cs-CZ" sz="1800" dirty="0"/>
              <a:t> </a:t>
            </a:r>
            <a:r>
              <a:rPr lang="cs-CZ" altLang="cs-CZ" sz="1800" dirty="0" err="1"/>
              <a:t>saturation</a:t>
            </a:r>
            <a:r>
              <a:rPr lang="cs-CZ" altLang="cs-CZ" sz="1800" dirty="0"/>
              <a:t> point </a:t>
            </a:r>
            <a:r>
              <a:rPr lang="en-US" altLang="cs-CZ" sz="1800" dirty="0"/>
              <a:t>the </a:t>
            </a:r>
            <a:r>
              <a:rPr lang="cs-CZ" altLang="cs-CZ" sz="1800" dirty="0"/>
              <a:t>TOTAL UTILITY </a:t>
            </a:r>
            <a:r>
              <a:rPr lang="en-US" altLang="cs-CZ" sz="1800" dirty="0"/>
              <a:t>is declining and </a:t>
            </a:r>
            <a:r>
              <a:rPr lang="cs-CZ" altLang="cs-CZ" sz="1800" dirty="0"/>
              <a:t>MARGINAL UTILITY </a:t>
            </a:r>
            <a:r>
              <a:rPr lang="en-US" altLang="cs-CZ" sz="1800" dirty="0"/>
              <a:t>is negative</a:t>
            </a:r>
            <a:r>
              <a:rPr lang="cs-CZ" altLang="cs-CZ" sz="1800" dirty="0"/>
              <a:t>.</a:t>
            </a:r>
          </a:p>
          <a:p>
            <a:pPr algn="just">
              <a:spcBef>
                <a:spcPct val="0"/>
              </a:spcBef>
              <a:defRPr/>
            </a:pPr>
            <a:endParaRPr lang="cs-CZ" dirty="0"/>
          </a:p>
          <a:p>
            <a:pPr algn="just">
              <a:spcBef>
                <a:spcPct val="0"/>
              </a:spcBef>
              <a:defRPr/>
            </a:pPr>
            <a:r>
              <a:rPr lang="cs-CZ" sz="1800" b="1" dirty="0" err="1"/>
              <a:t>The</a:t>
            </a:r>
            <a:r>
              <a:rPr lang="cs-CZ" sz="1800" b="1" dirty="0"/>
              <a:t> </a:t>
            </a:r>
            <a:r>
              <a:rPr lang="cs-CZ" sz="1800" b="1" dirty="0" err="1"/>
              <a:t>rational</a:t>
            </a:r>
            <a:r>
              <a:rPr lang="cs-CZ" sz="1800" b="1" dirty="0"/>
              <a:t> </a:t>
            </a:r>
            <a:r>
              <a:rPr lang="cs-CZ" sz="1800" b="1" dirty="0" err="1"/>
              <a:t>consumer</a:t>
            </a:r>
            <a:r>
              <a:rPr lang="cs-CZ" sz="1800" b="1" dirty="0"/>
              <a:t> </a:t>
            </a:r>
            <a:r>
              <a:rPr lang="cs-CZ" sz="1800" b="1" dirty="0" err="1"/>
              <a:t>aims</a:t>
            </a:r>
            <a:r>
              <a:rPr lang="cs-CZ" sz="1800" b="1" dirty="0"/>
              <a:t> to </a:t>
            </a:r>
            <a:r>
              <a:rPr lang="cs-CZ" sz="1800" b="1" dirty="0" err="1"/>
              <a:t>consumer</a:t>
            </a:r>
            <a:r>
              <a:rPr lang="cs-CZ" sz="1800" b="1" dirty="0"/>
              <a:t> such a </a:t>
            </a:r>
            <a:r>
              <a:rPr lang="cs-CZ" sz="1800" b="1" dirty="0" err="1"/>
              <a:t>quantity</a:t>
            </a:r>
            <a:r>
              <a:rPr lang="cs-CZ" sz="1800" b="1" dirty="0"/>
              <a:t> </a:t>
            </a:r>
            <a:r>
              <a:rPr lang="cs-CZ" sz="1800" b="1" dirty="0" err="1"/>
              <a:t>that</a:t>
            </a:r>
            <a:r>
              <a:rPr lang="cs-CZ" sz="1800" b="1" dirty="0"/>
              <a:t> </a:t>
            </a:r>
            <a:r>
              <a:rPr lang="cs-CZ" sz="1800" b="1" dirty="0" err="1"/>
              <a:t>maximalizes</a:t>
            </a:r>
            <a:r>
              <a:rPr lang="cs-CZ" sz="1800" b="1" dirty="0"/>
              <a:t> </a:t>
            </a:r>
            <a:r>
              <a:rPr lang="cs-CZ" sz="1800" b="1" dirty="0" err="1"/>
              <a:t>their</a:t>
            </a:r>
            <a:r>
              <a:rPr lang="cs-CZ" sz="1800" b="1" dirty="0"/>
              <a:t> </a:t>
            </a:r>
            <a:r>
              <a:rPr lang="cs-CZ" sz="1800" b="1" dirty="0" err="1"/>
              <a:t>total</a:t>
            </a:r>
            <a:r>
              <a:rPr lang="cs-CZ" sz="1800" b="1" dirty="0"/>
              <a:t> utility.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4148517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F9ECF077-88D6-8839-F49E-98FED2CF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664" r="7544" b="134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0D8071-E652-11AF-C6CD-FF8CBAE02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/>
              <a:t>Task</a:t>
            </a:r>
            <a:r>
              <a:rPr lang="cs-CZ" dirty="0"/>
              <a:t> 2: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12982FE-584C-47E5-D396-B8860B81C327}"/>
              </a:ext>
            </a:extLst>
          </p:cNvPr>
          <p:cNvSpPr txBox="1"/>
          <p:nvPr/>
        </p:nvSpPr>
        <p:spPr>
          <a:xfrm>
            <a:off x="838200" y="1506022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Table </a:t>
            </a:r>
            <a:r>
              <a:rPr lang="cs-CZ" dirty="0" err="1"/>
              <a:t>derive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MU </a:t>
            </a:r>
            <a:r>
              <a:rPr lang="cs-CZ" dirty="0" err="1"/>
              <a:t>schedule</a:t>
            </a:r>
            <a:r>
              <a:rPr lang="cs-CZ" dirty="0"/>
              <a:t> and plot </a:t>
            </a:r>
            <a:r>
              <a:rPr lang="cs-CZ" dirty="0" err="1"/>
              <a:t>the</a:t>
            </a:r>
            <a:r>
              <a:rPr lang="cs-CZ" dirty="0"/>
              <a:t> TU and MU </a:t>
            </a:r>
            <a:r>
              <a:rPr lang="cs-CZ" dirty="0" err="1"/>
              <a:t>functions</a:t>
            </a:r>
            <a:r>
              <a:rPr lang="cs-CZ" dirty="0"/>
              <a:t>.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056B1FD3-44E0-0AA7-EF0E-C902E57B7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969630"/>
              </p:ext>
            </p:extLst>
          </p:nvPr>
        </p:nvGraphicFramePr>
        <p:xfrm>
          <a:off x="838200" y="2273302"/>
          <a:ext cx="745066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6713674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43809775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29393056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06167887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01997968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42875728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042968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74268331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15653187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72423269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5480661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907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84163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E64B2492-031A-49E8-E7E0-F9508012E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945570"/>
              </p:ext>
            </p:extLst>
          </p:nvPr>
        </p:nvGraphicFramePr>
        <p:xfrm>
          <a:off x="838200" y="2273302"/>
          <a:ext cx="745066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6713674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43809775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29393056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06167887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01997968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42875728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042968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74268331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15653187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72423269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5480661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907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84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628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42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F9ECF077-88D6-8839-F49E-98FED2CF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664" r="7544" b="134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0D8071-E652-11AF-C6CD-FF8CBAE02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/>
              <a:t>Cardinal</a:t>
            </a:r>
            <a:r>
              <a:rPr lang="en-US" dirty="0"/>
              <a:t> Approach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BCEFBBB-05A2-DFC3-1FC0-32807F7688CB}"/>
              </a:ext>
            </a:extLst>
          </p:cNvPr>
          <p:cNvSpPr txBox="1"/>
          <p:nvPr/>
        </p:nvSpPr>
        <p:spPr>
          <a:xfrm>
            <a:off x="507688" y="1469023"/>
            <a:ext cx="10373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cs-CZ" altLang="cs-CZ" sz="1800" dirty="0"/>
              <a:t>Until </a:t>
            </a:r>
            <a:r>
              <a:rPr lang="cs-CZ" altLang="cs-CZ" sz="1800" dirty="0" err="1"/>
              <a:t>this</a:t>
            </a:r>
            <a:r>
              <a:rPr lang="cs-CZ" altLang="cs-CZ" sz="1800" dirty="0"/>
              <a:t> point </a:t>
            </a:r>
            <a:r>
              <a:rPr lang="cs-CZ" altLang="cs-CZ" sz="1800" dirty="0" err="1"/>
              <a:t>we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only</a:t>
            </a:r>
            <a:r>
              <a:rPr lang="cs-CZ" altLang="cs-CZ" sz="1800" dirty="0"/>
              <a:t> </a:t>
            </a:r>
            <a:r>
              <a:rPr lang="cs-CZ" altLang="cs-CZ" sz="1800" dirty="0" err="1"/>
              <a:t>considered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the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total</a:t>
            </a:r>
            <a:r>
              <a:rPr lang="cs-CZ" altLang="cs-CZ" sz="1800" dirty="0"/>
              <a:t> utility </a:t>
            </a:r>
            <a:r>
              <a:rPr lang="cs-CZ" altLang="cs-CZ" sz="1800" dirty="0" err="1"/>
              <a:t>of</a:t>
            </a:r>
            <a:r>
              <a:rPr lang="cs-CZ" altLang="cs-CZ" sz="1800" dirty="0"/>
              <a:t> </a:t>
            </a:r>
            <a:r>
              <a:rPr lang="cs-CZ" altLang="cs-CZ" sz="1800" dirty="0" err="1"/>
              <a:t>consumption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without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considering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the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aspect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of</a:t>
            </a:r>
            <a:r>
              <a:rPr lang="cs-CZ" altLang="cs-CZ" sz="1800" dirty="0"/>
              <a:t> </a:t>
            </a:r>
            <a:r>
              <a:rPr lang="cs-CZ" altLang="cs-CZ" sz="1800" dirty="0" err="1"/>
              <a:t>price</a:t>
            </a:r>
            <a:r>
              <a:rPr lang="cs-CZ" altLang="cs-CZ" sz="1800" dirty="0"/>
              <a:t>. But </a:t>
            </a:r>
            <a:r>
              <a:rPr lang="cs-CZ" altLang="cs-CZ" sz="1800" dirty="0" err="1"/>
              <a:t>consider</a:t>
            </a:r>
            <a:r>
              <a:rPr lang="cs-CZ" altLang="cs-CZ" sz="1800" dirty="0"/>
              <a:t> </a:t>
            </a:r>
            <a:r>
              <a:rPr lang="cs-CZ" altLang="cs-CZ" sz="1800" dirty="0" err="1"/>
              <a:t>how</a:t>
            </a:r>
            <a:r>
              <a:rPr lang="cs-CZ" altLang="cs-CZ" sz="1800" dirty="0"/>
              <a:t> many </a:t>
            </a:r>
            <a:r>
              <a:rPr lang="cs-CZ" altLang="cs-CZ" sz="1800" dirty="0" err="1"/>
              <a:t>pieces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of</a:t>
            </a:r>
            <a:r>
              <a:rPr lang="cs-CZ" altLang="cs-CZ" sz="1800" dirty="0"/>
              <a:t> </a:t>
            </a:r>
            <a:r>
              <a:rPr lang="cs-CZ" altLang="cs-CZ" sz="1800" dirty="0" err="1"/>
              <a:t>goods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would</a:t>
            </a:r>
            <a:r>
              <a:rPr lang="cs-CZ" altLang="cs-CZ" sz="1800" dirty="0"/>
              <a:t> a </a:t>
            </a:r>
            <a:r>
              <a:rPr lang="cs-CZ" altLang="cs-CZ" sz="1800" dirty="0" err="1"/>
              <a:t>rational</a:t>
            </a:r>
            <a:r>
              <a:rPr lang="cs-CZ" altLang="cs-CZ" sz="1800" dirty="0"/>
              <a:t> </a:t>
            </a:r>
            <a:r>
              <a:rPr lang="cs-CZ" altLang="cs-CZ" sz="1800" dirty="0" err="1"/>
              <a:t>consumer</a:t>
            </a:r>
            <a:r>
              <a:rPr lang="cs-CZ" altLang="cs-CZ" sz="1800" dirty="0"/>
              <a:t> </a:t>
            </a:r>
            <a:r>
              <a:rPr lang="cs-CZ" altLang="cs-CZ" sz="1800" dirty="0" err="1"/>
              <a:t>buy</a:t>
            </a:r>
            <a:r>
              <a:rPr lang="cs-CZ" altLang="cs-CZ" sz="1800" dirty="0"/>
              <a:t> </a:t>
            </a:r>
            <a:r>
              <a:rPr lang="cs-CZ" altLang="cs-CZ" sz="1800" dirty="0" err="1"/>
              <a:t>if</a:t>
            </a:r>
            <a:r>
              <a:rPr lang="cs-CZ" altLang="cs-CZ" sz="1800" dirty="0"/>
              <a:t> he </a:t>
            </a:r>
            <a:r>
              <a:rPr lang="cs-CZ" altLang="cs-CZ" sz="1800" dirty="0" err="1"/>
              <a:t>knew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price</a:t>
            </a:r>
            <a:r>
              <a:rPr lang="cs-CZ" altLang="cs-CZ" dirty="0"/>
              <a:t>.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BCB2CE1-E54C-8F3B-A9D2-052E765C7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38274"/>
              </p:ext>
            </p:extLst>
          </p:nvPr>
        </p:nvGraphicFramePr>
        <p:xfrm>
          <a:off x="554985" y="2184311"/>
          <a:ext cx="791549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215">
                  <a:extLst>
                    <a:ext uri="{9D8B030D-6E8A-4147-A177-3AD203B41FA5}">
                      <a16:colId xmlns:a16="http://schemas.microsoft.com/office/drawing/2014/main" val="2671367405"/>
                    </a:ext>
                  </a:extLst>
                </a:gridCol>
                <a:gridCol w="520965">
                  <a:extLst>
                    <a:ext uri="{9D8B030D-6E8A-4147-A177-3AD203B41FA5}">
                      <a16:colId xmlns:a16="http://schemas.microsoft.com/office/drawing/2014/main" val="2438097752"/>
                    </a:ext>
                  </a:extLst>
                </a:gridCol>
                <a:gridCol w="719590">
                  <a:extLst>
                    <a:ext uri="{9D8B030D-6E8A-4147-A177-3AD203B41FA5}">
                      <a16:colId xmlns:a16="http://schemas.microsoft.com/office/drawing/2014/main" val="4293930568"/>
                    </a:ext>
                  </a:extLst>
                </a:gridCol>
                <a:gridCol w="719590">
                  <a:extLst>
                    <a:ext uri="{9D8B030D-6E8A-4147-A177-3AD203B41FA5}">
                      <a16:colId xmlns:a16="http://schemas.microsoft.com/office/drawing/2014/main" val="3061678877"/>
                    </a:ext>
                  </a:extLst>
                </a:gridCol>
                <a:gridCol w="719590">
                  <a:extLst>
                    <a:ext uri="{9D8B030D-6E8A-4147-A177-3AD203B41FA5}">
                      <a16:colId xmlns:a16="http://schemas.microsoft.com/office/drawing/2014/main" val="4019979686"/>
                    </a:ext>
                  </a:extLst>
                </a:gridCol>
                <a:gridCol w="719590">
                  <a:extLst>
                    <a:ext uri="{9D8B030D-6E8A-4147-A177-3AD203B41FA5}">
                      <a16:colId xmlns:a16="http://schemas.microsoft.com/office/drawing/2014/main" val="3428757288"/>
                    </a:ext>
                  </a:extLst>
                </a:gridCol>
                <a:gridCol w="719590">
                  <a:extLst>
                    <a:ext uri="{9D8B030D-6E8A-4147-A177-3AD203B41FA5}">
                      <a16:colId xmlns:a16="http://schemas.microsoft.com/office/drawing/2014/main" val="304296801"/>
                    </a:ext>
                  </a:extLst>
                </a:gridCol>
                <a:gridCol w="719590">
                  <a:extLst>
                    <a:ext uri="{9D8B030D-6E8A-4147-A177-3AD203B41FA5}">
                      <a16:colId xmlns:a16="http://schemas.microsoft.com/office/drawing/2014/main" val="2742683318"/>
                    </a:ext>
                  </a:extLst>
                </a:gridCol>
                <a:gridCol w="719590">
                  <a:extLst>
                    <a:ext uri="{9D8B030D-6E8A-4147-A177-3AD203B41FA5}">
                      <a16:colId xmlns:a16="http://schemas.microsoft.com/office/drawing/2014/main" val="3156531879"/>
                    </a:ext>
                  </a:extLst>
                </a:gridCol>
                <a:gridCol w="719590">
                  <a:extLst>
                    <a:ext uri="{9D8B030D-6E8A-4147-A177-3AD203B41FA5}">
                      <a16:colId xmlns:a16="http://schemas.microsoft.com/office/drawing/2014/main" val="724232697"/>
                    </a:ext>
                  </a:extLst>
                </a:gridCol>
                <a:gridCol w="719590">
                  <a:extLst>
                    <a:ext uri="{9D8B030D-6E8A-4147-A177-3AD203B41FA5}">
                      <a16:colId xmlns:a16="http://schemas.microsoft.com/office/drawing/2014/main" val="15480661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907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84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628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 (CZK)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64902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AA6820E6-F6E4-1043-27E3-0825425B70A6}"/>
              </a:ext>
            </a:extLst>
          </p:cNvPr>
          <p:cNvSpPr txBox="1"/>
          <p:nvPr/>
        </p:nvSpPr>
        <p:spPr>
          <a:xfrm>
            <a:off x="1800906" y="3616798"/>
            <a:ext cx="3078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dirty="0" err="1"/>
              <a:t>Consumer</a:t>
            </a:r>
            <a:r>
              <a:rPr lang="cs-CZ" altLang="cs-CZ" dirty="0"/>
              <a:t> </a:t>
            </a:r>
            <a:r>
              <a:rPr lang="cs-CZ" altLang="cs-CZ" dirty="0" err="1"/>
              <a:t>is</a:t>
            </a:r>
            <a:r>
              <a:rPr lang="cs-CZ" altLang="cs-CZ" dirty="0"/>
              <a:t> </a:t>
            </a:r>
            <a:r>
              <a:rPr lang="cs-CZ" altLang="cs-CZ" dirty="0" err="1"/>
              <a:t>motivated</a:t>
            </a:r>
            <a:r>
              <a:rPr lang="cs-CZ" altLang="cs-CZ" dirty="0"/>
              <a:t> to </a:t>
            </a:r>
            <a:r>
              <a:rPr lang="cs-CZ" altLang="cs-CZ" dirty="0" err="1"/>
              <a:t>buy</a:t>
            </a:r>
            <a:r>
              <a:rPr lang="cs-CZ" altLang="cs-CZ" dirty="0"/>
              <a:t> </a:t>
            </a:r>
          </a:p>
          <a:p>
            <a:r>
              <a:rPr lang="cs-CZ" altLang="cs-CZ" dirty="0" err="1"/>
              <a:t>another</a:t>
            </a:r>
            <a:r>
              <a:rPr lang="cs-CZ" altLang="cs-CZ" dirty="0"/>
              <a:t> </a:t>
            </a:r>
            <a:r>
              <a:rPr lang="cs-CZ" altLang="cs-CZ" dirty="0" err="1"/>
              <a:t>piece</a:t>
            </a:r>
            <a:r>
              <a:rPr lang="cs-CZ" altLang="cs-CZ" dirty="0"/>
              <a:t> </a:t>
            </a:r>
            <a:r>
              <a:rPr lang="cs-CZ" altLang="cs-CZ" dirty="0" err="1"/>
              <a:t>because</a:t>
            </a:r>
            <a:r>
              <a:rPr lang="cs-CZ" altLang="cs-CZ" dirty="0"/>
              <a:t> MU &gt; P.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D55C7B4-F75C-CFA2-BA3A-2A88294E6E96}"/>
              </a:ext>
            </a:extLst>
          </p:cNvPr>
          <p:cNvSpPr txBox="1"/>
          <p:nvPr/>
        </p:nvSpPr>
        <p:spPr>
          <a:xfrm>
            <a:off x="4903346" y="3602554"/>
            <a:ext cx="3425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dirty="0" err="1"/>
              <a:t>Consumer</a:t>
            </a:r>
            <a:r>
              <a:rPr lang="cs-CZ" altLang="cs-CZ" dirty="0"/>
              <a:t> </a:t>
            </a:r>
            <a:r>
              <a:rPr lang="cs-CZ" altLang="cs-CZ" dirty="0" err="1"/>
              <a:t>is</a:t>
            </a:r>
            <a:r>
              <a:rPr lang="cs-CZ" altLang="cs-CZ" dirty="0"/>
              <a:t> not </a:t>
            </a:r>
            <a:r>
              <a:rPr lang="cs-CZ" altLang="cs-CZ" dirty="0" err="1"/>
              <a:t>motivated</a:t>
            </a:r>
            <a:r>
              <a:rPr lang="cs-CZ" altLang="cs-CZ" dirty="0"/>
              <a:t> to </a:t>
            </a:r>
            <a:r>
              <a:rPr lang="cs-CZ" altLang="cs-CZ" dirty="0" err="1"/>
              <a:t>buy</a:t>
            </a:r>
            <a:r>
              <a:rPr lang="cs-CZ" altLang="cs-CZ" dirty="0"/>
              <a:t> </a:t>
            </a:r>
          </a:p>
          <a:p>
            <a:r>
              <a:rPr lang="cs-CZ" altLang="cs-CZ" dirty="0" err="1"/>
              <a:t>another</a:t>
            </a:r>
            <a:r>
              <a:rPr lang="cs-CZ" altLang="cs-CZ" dirty="0"/>
              <a:t> </a:t>
            </a:r>
            <a:r>
              <a:rPr lang="cs-CZ" altLang="cs-CZ" dirty="0" err="1"/>
              <a:t>piece</a:t>
            </a:r>
            <a:r>
              <a:rPr lang="cs-CZ" altLang="cs-CZ" dirty="0"/>
              <a:t> </a:t>
            </a:r>
            <a:r>
              <a:rPr lang="cs-CZ" altLang="cs-CZ" dirty="0" err="1"/>
              <a:t>because</a:t>
            </a:r>
            <a:r>
              <a:rPr lang="cs-CZ" altLang="cs-CZ" dirty="0"/>
              <a:t> MU &lt; P.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ACE1FF57-E769-4C38-5B8F-9451A740C8D9}"/>
              </a:ext>
            </a:extLst>
          </p:cNvPr>
          <p:cNvSpPr/>
          <p:nvPr/>
        </p:nvSpPr>
        <p:spPr>
          <a:xfrm>
            <a:off x="4201401" y="2184311"/>
            <a:ext cx="622658" cy="15575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5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F9ECF077-88D6-8839-F49E-98FED2CF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664" r="7544" b="134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0D8071-E652-11AF-C6CD-FF8CBAE02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/>
              <a:t>Cardinal</a:t>
            </a:r>
            <a:r>
              <a:rPr lang="en-US" dirty="0"/>
              <a:t> Approach</a:t>
            </a:r>
            <a:r>
              <a:rPr lang="cs-CZ" dirty="0"/>
              <a:t> – </a:t>
            </a:r>
            <a:r>
              <a:rPr lang="cs-CZ" dirty="0" err="1"/>
              <a:t>Consumer</a:t>
            </a:r>
            <a:r>
              <a:rPr lang="cs-CZ" dirty="0"/>
              <a:t> </a:t>
            </a:r>
            <a:r>
              <a:rPr lang="cs-CZ" dirty="0" err="1"/>
              <a:t>Equilibrium</a:t>
            </a:r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BCEFBBB-05A2-DFC3-1FC0-32807F7688CB}"/>
              </a:ext>
            </a:extLst>
          </p:cNvPr>
          <p:cNvSpPr txBox="1"/>
          <p:nvPr/>
        </p:nvSpPr>
        <p:spPr>
          <a:xfrm>
            <a:off x="507688" y="1469023"/>
            <a:ext cx="10373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cs-CZ" altLang="cs-CZ" sz="1800" dirty="0"/>
              <a:t>Until </a:t>
            </a:r>
            <a:r>
              <a:rPr lang="cs-CZ" altLang="cs-CZ" sz="1800" dirty="0" err="1"/>
              <a:t>this</a:t>
            </a:r>
            <a:r>
              <a:rPr lang="cs-CZ" altLang="cs-CZ" sz="1800" dirty="0"/>
              <a:t> point </a:t>
            </a:r>
            <a:r>
              <a:rPr lang="cs-CZ" altLang="cs-CZ" sz="1800" dirty="0" err="1"/>
              <a:t>we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only</a:t>
            </a:r>
            <a:r>
              <a:rPr lang="cs-CZ" altLang="cs-CZ" sz="1800" dirty="0"/>
              <a:t> </a:t>
            </a:r>
            <a:r>
              <a:rPr lang="cs-CZ" altLang="cs-CZ" sz="1800" dirty="0" err="1"/>
              <a:t>considered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the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total</a:t>
            </a:r>
            <a:r>
              <a:rPr lang="cs-CZ" altLang="cs-CZ" sz="1800" dirty="0"/>
              <a:t> utility </a:t>
            </a:r>
            <a:r>
              <a:rPr lang="cs-CZ" altLang="cs-CZ" sz="1800" dirty="0" err="1"/>
              <a:t>of</a:t>
            </a:r>
            <a:r>
              <a:rPr lang="cs-CZ" altLang="cs-CZ" sz="1800" dirty="0"/>
              <a:t> </a:t>
            </a:r>
            <a:r>
              <a:rPr lang="cs-CZ" altLang="cs-CZ" sz="1800" dirty="0" err="1"/>
              <a:t>consumption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without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considering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the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aspect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of</a:t>
            </a:r>
            <a:r>
              <a:rPr lang="cs-CZ" altLang="cs-CZ" sz="1800" dirty="0"/>
              <a:t> </a:t>
            </a:r>
            <a:r>
              <a:rPr lang="cs-CZ" altLang="cs-CZ" sz="1800" dirty="0" err="1"/>
              <a:t>price</a:t>
            </a:r>
            <a:r>
              <a:rPr lang="cs-CZ" altLang="cs-CZ" sz="1800" dirty="0"/>
              <a:t>. But </a:t>
            </a:r>
            <a:r>
              <a:rPr lang="cs-CZ" altLang="cs-CZ" sz="1800" dirty="0" err="1"/>
              <a:t>consider</a:t>
            </a:r>
            <a:r>
              <a:rPr lang="cs-CZ" altLang="cs-CZ" sz="1800" dirty="0"/>
              <a:t> </a:t>
            </a:r>
            <a:r>
              <a:rPr lang="cs-CZ" altLang="cs-CZ" sz="1800" dirty="0" err="1"/>
              <a:t>how</a:t>
            </a:r>
            <a:r>
              <a:rPr lang="cs-CZ" altLang="cs-CZ" sz="1800" dirty="0"/>
              <a:t> many </a:t>
            </a:r>
            <a:r>
              <a:rPr lang="cs-CZ" altLang="cs-CZ" sz="1800" dirty="0" err="1"/>
              <a:t>pieces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of</a:t>
            </a:r>
            <a:r>
              <a:rPr lang="cs-CZ" altLang="cs-CZ" sz="1800" dirty="0"/>
              <a:t> </a:t>
            </a:r>
            <a:r>
              <a:rPr lang="cs-CZ" altLang="cs-CZ" sz="1800" dirty="0" err="1"/>
              <a:t>goods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would</a:t>
            </a:r>
            <a:r>
              <a:rPr lang="cs-CZ" altLang="cs-CZ" sz="1800" dirty="0"/>
              <a:t> a </a:t>
            </a:r>
            <a:r>
              <a:rPr lang="cs-CZ" altLang="cs-CZ" sz="1800" dirty="0" err="1"/>
              <a:t>rational</a:t>
            </a:r>
            <a:r>
              <a:rPr lang="cs-CZ" altLang="cs-CZ" sz="1800" dirty="0"/>
              <a:t> </a:t>
            </a:r>
            <a:r>
              <a:rPr lang="cs-CZ" altLang="cs-CZ" sz="1800" dirty="0" err="1"/>
              <a:t>consumer</a:t>
            </a:r>
            <a:r>
              <a:rPr lang="cs-CZ" altLang="cs-CZ" sz="1800" dirty="0"/>
              <a:t> </a:t>
            </a:r>
            <a:r>
              <a:rPr lang="cs-CZ" altLang="cs-CZ" sz="1800" dirty="0" err="1"/>
              <a:t>buy</a:t>
            </a:r>
            <a:r>
              <a:rPr lang="cs-CZ" altLang="cs-CZ" sz="1800" dirty="0"/>
              <a:t> </a:t>
            </a:r>
            <a:r>
              <a:rPr lang="cs-CZ" altLang="cs-CZ" sz="1800" dirty="0" err="1"/>
              <a:t>if</a:t>
            </a:r>
            <a:r>
              <a:rPr lang="cs-CZ" altLang="cs-CZ" sz="1800" dirty="0"/>
              <a:t> he </a:t>
            </a:r>
            <a:r>
              <a:rPr lang="cs-CZ" altLang="cs-CZ" sz="1800" dirty="0" err="1"/>
              <a:t>knew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price</a:t>
            </a:r>
            <a:r>
              <a:rPr lang="cs-CZ" altLang="cs-CZ" dirty="0"/>
              <a:t>.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BCB2CE1-E54C-8F3B-A9D2-052E765C75C9}"/>
              </a:ext>
            </a:extLst>
          </p:cNvPr>
          <p:cNvGraphicFramePr>
            <a:graphicFrameLocks noGrp="1"/>
          </p:cNvGraphicFramePr>
          <p:nvPr/>
        </p:nvGraphicFramePr>
        <p:xfrm>
          <a:off x="554985" y="2184311"/>
          <a:ext cx="791549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215">
                  <a:extLst>
                    <a:ext uri="{9D8B030D-6E8A-4147-A177-3AD203B41FA5}">
                      <a16:colId xmlns:a16="http://schemas.microsoft.com/office/drawing/2014/main" val="2671367405"/>
                    </a:ext>
                  </a:extLst>
                </a:gridCol>
                <a:gridCol w="520965">
                  <a:extLst>
                    <a:ext uri="{9D8B030D-6E8A-4147-A177-3AD203B41FA5}">
                      <a16:colId xmlns:a16="http://schemas.microsoft.com/office/drawing/2014/main" val="2438097752"/>
                    </a:ext>
                  </a:extLst>
                </a:gridCol>
                <a:gridCol w="719590">
                  <a:extLst>
                    <a:ext uri="{9D8B030D-6E8A-4147-A177-3AD203B41FA5}">
                      <a16:colId xmlns:a16="http://schemas.microsoft.com/office/drawing/2014/main" val="4293930568"/>
                    </a:ext>
                  </a:extLst>
                </a:gridCol>
                <a:gridCol w="719590">
                  <a:extLst>
                    <a:ext uri="{9D8B030D-6E8A-4147-A177-3AD203B41FA5}">
                      <a16:colId xmlns:a16="http://schemas.microsoft.com/office/drawing/2014/main" val="3061678877"/>
                    </a:ext>
                  </a:extLst>
                </a:gridCol>
                <a:gridCol w="719590">
                  <a:extLst>
                    <a:ext uri="{9D8B030D-6E8A-4147-A177-3AD203B41FA5}">
                      <a16:colId xmlns:a16="http://schemas.microsoft.com/office/drawing/2014/main" val="4019979686"/>
                    </a:ext>
                  </a:extLst>
                </a:gridCol>
                <a:gridCol w="719590">
                  <a:extLst>
                    <a:ext uri="{9D8B030D-6E8A-4147-A177-3AD203B41FA5}">
                      <a16:colId xmlns:a16="http://schemas.microsoft.com/office/drawing/2014/main" val="3428757288"/>
                    </a:ext>
                  </a:extLst>
                </a:gridCol>
                <a:gridCol w="719590">
                  <a:extLst>
                    <a:ext uri="{9D8B030D-6E8A-4147-A177-3AD203B41FA5}">
                      <a16:colId xmlns:a16="http://schemas.microsoft.com/office/drawing/2014/main" val="304296801"/>
                    </a:ext>
                  </a:extLst>
                </a:gridCol>
                <a:gridCol w="719590">
                  <a:extLst>
                    <a:ext uri="{9D8B030D-6E8A-4147-A177-3AD203B41FA5}">
                      <a16:colId xmlns:a16="http://schemas.microsoft.com/office/drawing/2014/main" val="2742683318"/>
                    </a:ext>
                  </a:extLst>
                </a:gridCol>
                <a:gridCol w="719590">
                  <a:extLst>
                    <a:ext uri="{9D8B030D-6E8A-4147-A177-3AD203B41FA5}">
                      <a16:colId xmlns:a16="http://schemas.microsoft.com/office/drawing/2014/main" val="3156531879"/>
                    </a:ext>
                  </a:extLst>
                </a:gridCol>
                <a:gridCol w="719590">
                  <a:extLst>
                    <a:ext uri="{9D8B030D-6E8A-4147-A177-3AD203B41FA5}">
                      <a16:colId xmlns:a16="http://schemas.microsoft.com/office/drawing/2014/main" val="724232697"/>
                    </a:ext>
                  </a:extLst>
                </a:gridCol>
                <a:gridCol w="719590">
                  <a:extLst>
                    <a:ext uri="{9D8B030D-6E8A-4147-A177-3AD203B41FA5}">
                      <a16:colId xmlns:a16="http://schemas.microsoft.com/office/drawing/2014/main" val="15480661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907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84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628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 (CZK)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64902"/>
                  </a:ext>
                </a:extLst>
              </a:tr>
            </a:tbl>
          </a:graphicData>
        </a:graphic>
      </p:graphicFrame>
      <p:sp>
        <p:nvSpPr>
          <p:cNvPr id="9" name="Ovál 8">
            <a:extLst>
              <a:ext uri="{FF2B5EF4-FFF2-40B4-BE49-F238E27FC236}">
                <a16:creationId xmlns:a16="http://schemas.microsoft.com/office/drawing/2014/main" id="{ACE1FF57-E769-4C38-5B8F-9451A740C8D9}"/>
              </a:ext>
            </a:extLst>
          </p:cNvPr>
          <p:cNvSpPr/>
          <p:nvPr/>
        </p:nvSpPr>
        <p:spPr>
          <a:xfrm>
            <a:off x="4201401" y="2184311"/>
            <a:ext cx="622658" cy="15575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05001E42-D1E5-0DCE-8C81-E3B5598CF4C2}"/>
                  </a:ext>
                </a:extLst>
              </p:cNvPr>
              <p:cNvSpPr txBox="1"/>
              <p:nvPr/>
            </p:nvSpPr>
            <p:spPr>
              <a:xfrm>
                <a:off x="507688" y="3810781"/>
                <a:ext cx="10983272" cy="2596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0"/>
                  </a:spcBef>
                  <a:defRPr/>
                </a:pPr>
                <a:r>
                  <a:rPr lang="cs-CZ" altLang="cs-CZ" b="1" dirty="0"/>
                  <a:t>Thus </a:t>
                </a:r>
                <a:r>
                  <a:rPr lang="cs-CZ" altLang="cs-CZ" b="1" dirty="0" err="1"/>
                  <a:t>when</a:t>
                </a:r>
                <a:r>
                  <a:rPr lang="cs-CZ" altLang="cs-CZ" b="1" dirty="0"/>
                  <a:t> </a:t>
                </a:r>
                <a:r>
                  <a:rPr lang="cs-CZ" altLang="cs-CZ" b="1" dirty="0" err="1"/>
                  <a:t>considering</a:t>
                </a:r>
                <a:r>
                  <a:rPr lang="cs-CZ" altLang="cs-CZ" b="1" dirty="0"/>
                  <a:t> </a:t>
                </a:r>
                <a:r>
                  <a:rPr lang="cs-CZ" altLang="cs-CZ" b="1" dirty="0" err="1"/>
                  <a:t>both</a:t>
                </a:r>
                <a:r>
                  <a:rPr lang="cs-CZ" altLang="cs-CZ" b="1" dirty="0"/>
                  <a:t> </a:t>
                </a:r>
                <a:r>
                  <a:rPr lang="cs-CZ" altLang="cs-CZ" b="1" dirty="0" err="1"/>
                  <a:t>the</a:t>
                </a:r>
                <a:r>
                  <a:rPr lang="cs-CZ" altLang="cs-CZ" b="1" dirty="0"/>
                  <a:t> utility and </a:t>
                </a:r>
                <a:r>
                  <a:rPr lang="cs-CZ" altLang="cs-CZ" b="1" dirty="0" err="1"/>
                  <a:t>price</a:t>
                </a:r>
                <a:r>
                  <a:rPr lang="cs-CZ" altLang="cs-CZ" b="1" dirty="0"/>
                  <a:t> </a:t>
                </a:r>
                <a:r>
                  <a:rPr lang="cs-CZ" altLang="cs-CZ" b="1" dirty="0" err="1"/>
                  <a:t>of</a:t>
                </a:r>
                <a:r>
                  <a:rPr lang="cs-CZ" altLang="cs-CZ" b="1" dirty="0"/>
                  <a:t> </a:t>
                </a:r>
                <a:r>
                  <a:rPr lang="cs-CZ" altLang="cs-CZ" b="1" dirty="0" err="1"/>
                  <a:t>goods</a:t>
                </a:r>
                <a:r>
                  <a:rPr lang="cs-CZ" altLang="cs-CZ" b="1" dirty="0"/>
                  <a:t>, </a:t>
                </a:r>
                <a:r>
                  <a:rPr lang="cs-CZ" altLang="cs-CZ" b="1" dirty="0" err="1"/>
                  <a:t>the</a:t>
                </a:r>
                <a:r>
                  <a:rPr lang="cs-CZ" altLang="cs-CZ" b="1" dirty="0"/>
                  <a:t> </a:t>
                </a:r>
                <a:r>
                  <a:rPr lang="cs-CZ" altLang="cs-CZ" b="1" dirty="0" err="1"/>
                  <a:t>optimal</a:t>
                </a:r>
                <a:r>
                  <a:rPr lang="cs-CZ" altLang="cs-CZ" b="1" dirty="0"/>
                  <a:t> </a:t>
                </a:r>
                <a:r>
                  <a:rPr lang="cs-CZ" altLang="cs-CZ" b="1" dirty="0" err="1"/>
                  <a:t>quantity</a:t>
                </a:r>
                <a:r>
                  <a:rPr lang="cs-CZ" altLang="cs-CZ" b="1" dirty="0"/>
                  <a:t> to </a:t>
                </a:r>
                <a:r>
                  <a:rPr lang="cs-CZ" altLang="cs-CZ" b="1" dirty="0" err="1"/>
                  <a:t>consume</a:t>
                </a:r>
                <a:r>
                  <a:rPr lang="cs-CZ" altLang="cs-CZ" b="1" dirty="0"/>
                  <a:t> </a:t>
                </a:r>
                <a:r>
                  <a:rPr lang="cs-CZ" altLang="cs-CZ" b="1" dirty="0" err="1"/>
                  <a:t>is</a:t>
                </a:r>
                <a:r>
                  <a:rPr lang="cs-CZ" altLang="cs-CZ" b="1" dirty="0"/>
                  <a:t> such </a:t>
                </a:r>
                <a:r>
                  <a:rPr lang="cs-CZ" altLang="cs-CZ" b="1" dirty="0" err="1"/>
                  <a:t>for</a:t>
                </a:r>
                <a:r>
                  <a:rPr lang="cs-CZ" altLang="cs-CZ" b="1" dirty="0"/>
                  <a:t> </a:t>
                </a:r>
                <a:r>
                  <a:rPr lang="cs-CZ" altLang="cs-CZ" b="1" dirty="0" err="1"/>
                  <a:t>which</a:t>
                </a:r>
                <a:r>
                  <a:rPr lang="cs-CZ" altLang="cs-CZ" b="1" dirty="0"/>
                  <a:t>:</a:t>
                </a:r>
              </a:p>
              <a:p>
                <a:pPr algn="ctr">
                  <a:spcBef>
                    <a:spcPct val="0"/>
                  </a:spcBef>
                  <a:defRPr/>
                </a:pPr>
                <a:r>
                  <a:rPr lang="cs-CZ" altLang="cs-CZ" b="1" dirty="0"/>
                  <a:t>MU = P.</a:t>
                </a:r>
              </a:p>
              <a:p>
                <a:pPr algn="just">
                  <a:spcBef>
                    <a:spcPct val="0"/>
                  </a:spcBef>
                  <a:defRPr/>
                </a:pPr>
                <a:endParaRPr lang="cs-CZ" altLang="cs-CZ" sz="1800" b="1" dirty="0"/>
              </a:p>
              <a:p>
                <a:pPr algn="just">
                  <a:spcBef>
                    <a:spcPct val="0"/>
                  </a:spcBef>
                  <a:defRPr/>
                </a:pPr>
                <a:r>
                  <a:rPr lang="cs-CZ" altLang="cs-CZ" dirty="0" err="1"/>
                  <a:t>However</a:t>
                </a:r>
                <a:r>
                  <a:rPr lang="cs-CZ" altLang="cs-CZ" dirty="0"/>
                  <a:t> </a:t>
                </a:r>
                <a:r>
                  <a:rPr lang="cs-CZ" altLang="cs-CZ" dirty="0" err="1"/>
                  <a:t>consumers</a:t>
                </a:r>
                <a:r>
                  <a:rPr lang="cs-CZ" altLang="cs-CZ" dirty="0"/>
                  <a:t> </a:t>
                </a:r>
                <a:r>
                  <a:rPr lang="cs-CZ" altLang="cs-CZ" dirty="0" err="1"/>
                  <a:t>need</a:t>
                </a:r>
                <a:r>
                  <a:rPr lang="cs-CZ" altLang="cs-CZ" dirty="0"/>
                  <a:t> to </a:t>
                </a:r>
                <a:r>
                  <a:rPr lang="cs-CZ" altLang="cs-CZ" dirty="0" err="1"/>
                  <a:t>decide</a:t>
                </a:r>
                <a:r>
                  <a:rPr lang="cs-CZ" altLang="cs-CZ" dirty="0"/>
                  <a:t> </a:t>
                </a:r>
                <a:r>
                  <a:rPr lang="cs-CZ" altLang="cs-CZ" dirty="0" err="1"/>
                  <a:t>between</a:t>
                </a:r>
                <a:r>
                  <a:rPr lang="cs-CZ" altLang="cs-CZ" dirty="0"/>
                  <a:t> </a:t>
                </a:r>
                <a:r>
                  <a:rPr lang="cs-CZ" altLang="cs-CZ" dirty="0" err="1"/>
                  <a:t>allocating</a:t>
                </a:r>
                <a:r>
                  <a:rPr lang="cs-CZ" altLang="cs-CZ" dirty="0"/>
                  <a:t> </a:t>
                </a:r>
                <a:r>
                  <a:rPr lang="cs-CZ" altLang="cs-CZ" dirty="0" err="1"/>
                  <a:t>resources</a:t>
                </a:r>
                <a:r>
                  <a:rPr lang="cs-CZ" altLang="cs-CZ" dirty="0"/>
                  <a:t> </a:t>
                </a:r>
                <a:r>
                  <a:rPr lang="cs-CZ" altLang="cs-CZ" dirty="0" err="1"/>
                  <a:t>between</a:t>
                </a:r>
                <a:r>
                  <a:rPr lang="cs-CZ" altLang="cs-CZ" dirty="0"/>
                  <a:t> many </a:t>
                </a:r>
                <a:r>
                  <a:rPr lang="cs-CZ" altLang="cs-CZ" dirty="0" err="1"/>
                  <a:t>goods</a:t>
                </a:r>
                <a:r>
                  <a:rPr lang="cs-CZ" altLang="cs-CZ" dirty="0"/>
                  <a:t>, not </a:t>
                </a:r>
                <a:r>
                  <a:rPr lang="cs-CZ" altLang="cs-CZ" dirty="0" err="1"/>
                  <a:t>only</a:t>
                </a:r>
                <a:r>
                  <a:rPr lang="cs-CZ" altLang="cs-CZ" dirty="0"/>
                  <a:t> </a:t>
                </a:r>
                <a:r>
                  <a:rPr lang="cs-CZ" altLang="cs-CZ" dirty="0" err="1"/>
                  <a:t>one</a:t>
                </a:r>
                <a:r>
                  <a:rPr lang="cs-CZ" altLang="cs-CZ" dirty="0"/>
                  <a:t>. In </a:t>
                </a:r>
                <a:r>
                  <a:rPr lang="cs-CZ" altLang="cs-CZ" dirty="0" err="1"/>
                  <a:t>that</a:t>
                </a:r>
                <a:r>
                  <a:rPr lang="cs-CZ" altLang="cs-CZ" dirty="0"/>
                  <a:t> case </a:t>
                </a:r>
                <a:r>
                  <a:rPr lang="cs-CZ" altLang="cs-CZ" dirty="0" err="1"/>
                  <a:t>equimarginal</a:t>
                </a:r>
                <a:r>
                  <a:rPr lang="cs-CZ" altLang="cs-CZ" dirty="0"/>
                  <a:t> </a:t>
                </a:r>
                <a:r>
                  <a:rPr lang="cs-CZ" altLang="cs-CZ" dirty="0" err="1"/>
                  <a:t>principle</a:t>
                </a:r>
                <a:r>
                  <a:rPr lang="cs-CZ" altLang="cs-CZ" dirty="0"/>
                  <a:t> </a:t>
                </a:r>
                <a:r>
                  <a:rPr lang="cs-CZ" altLang="cs-CZ" dirty="0" err="1"/>
                  <a:t>applies</a:t>
                </a:r>
                <a:r>
                  <a:rPr lang="cs-CZ" altLang="cs-CZ" dirty="0"/>
                  <a:t>: </a:t>
                </a:r>
                <a:r>
                  <a:rPr lang="cs-CZ" altLang="cs-CZ" sz="1800" b="1" dirty="0"/>
                  <a:t>A </a:t>
                </a:r>
                <a:r>
                  <a:rPr lang="cs-CZ" altLang="cs-CZ" sz="1800" b="1" dirty="0" err="1"/>
                  <a:t>consumer</a:t>
                </a:r>
                <a:r>
                  <a:rPr lang="cs-CZ" altLang="cs-CZ" sz="1800" b="1" dirty="0"/>
                  <a:t> </a:t>
                </a:r>
                <a:r>
                  <a:rPr lang="cs-CZ" altLang="cs-CZ" sz="1800" b="1" dirty="0" err="1"/>
                  <a:t>equilibrium</a:t>
                </a:r>
                <a:r>
                  <a:rPr lang="cs-CZ" altLang="cs-CZ" sz="1800" b="1" dirty="0"/>
                  <a:t> </a:t>
                </a:r>
                <a:r>
                  <a:rPr lang="cs-CZ" altLang="cs-CZ" sz="1800" b="1" dirty="0" err="1"/>
                  <a:t>is</a:t>
                </a:r>
                <a:r>
                  <a:rPr lang="cs-CZ" altLang="cs-CZ" sz="1800" b="1" dirty="0"/>
                  <a:t> </a:t>
                </a:r>
                <a:r>
                  <a:rPr lang="cs-CZ" altLang="cs-CZ" sz="1800" b="1" dirty="0" err="1"/>
                  <a:t>attained</a:t>
                </a:r>
                <a:r>
                  <a:rPr lang="cs-CZ" altLang="cs-CZ" sz="1800" b="1" dirty="0"/>
                  <a:t> </a:t>
                </a:r>
                <a:r>
                  <a:rPr lang="cs-CZ" altLang="cs-CZ" sz="1800" b="1" dirty="0" err="1"/>
                  <a:t>when</a:t>
                </a:r>
                <a:r>
                  <a:rPr lang="cs-CZ" altLang="cs-CZ" sz="1800" b="1" dirty="0"/>
                  <a:t> a </a:t>
                </a:r>
                <a:r>
                  <a:rPr lang="cs-CZ" altLang="cs-CZ" sz="1800" b="1" dirty="0" err="1"/>
                  <a:t>consumer</a:t>
                </a:r>
                <a:r>
                  <a:rPr lang="cs-CZ" altLang="cs-CZ" sz="1800" b="1" dirty="0"/>
                  <a:t> </a:t>
                </a:r>
                <a:r>
                  <a:rPr lang="cs-CZ" altLang="cs-CZ" sz="1800" b="1" dirty="0" err="1"/>
                  <a:t>purchases</a:t>
                </a:r>
                <a:r>
                  <a:rPr lang="cs-CZ" altLang="cs-CZ" sz="1800" b="1" dirty="0"/>
                  <a:t> </a:t>
                </a:r>
                <a:r>
                  <a:rPr lang="cs-CZ" altLang="cs-CZ" sz="1800" b="1" dirty="0" err="1"/>
                  <a:t>goods</a:t>
                </a:r>
                <a:r>
                  <a:rPr lang="cs-CZ" altLang="cs-CZ" sz="1800" b="1" dirty="0"/>
                  <a:t> </a:t>
                </a:r>
                <a:r>
                  <a:rPr lang="cs-CZ" altLang="cs-CZ" sz="1800" b="1" dirty="0" err="1"/>
                  <a:t>until</a:t>
                </a:r>
                <a:r>
                  <a:rPr lang="cs-CZ" altLang="cs-CZ" sz="1800" b="1" dirty="0"/>
                  <a:t> </a:t>
                </a:r>
                <a:r>
                  <a:rPr lang="cs-CZ" altLang="cs-CZ" sz="1800" b="1" dirty="0" err="1"/>
                  <a:t>the</a:t>
                </a:r>
                <a:r>
                  <a:rPr lang="cs-CZ" altLang="cs-CZ" sz="1800" b="1" dirty="0"/>
                  <a:t> </a:t>
                </a:r>
                <a:r>
                  <a:rPr lang="cs-CZ" altLang="cs-CZ" sz="1800" b="1" dirty="0" err="1"/>
                  <a:t>marginal</a:t>
                </a:r>
                <a:r>
                  <a:rPr lang="cs-CZ" altLang="cs-CZ" sz="1800" b="1" dirty="0"/>
                  <a:t> utility per </a:t>
                </a:r>
                <a:r>
                  <a:rPr lang="cs-CZ" altLang="cs-CZ" sz="1800" b="1" dirty="0" err="1"/>
                  <a:t>dollar</a:t>
                </a:r>
                <a:r>
                  <a:rPr lang="cs-CZ" altLang="cs-CZ" sz="1800" b="1" dirty="0"/>
                  <a:t> </a:t>
                </a:r>
                <a:r>
                  <a:rPr lang="cs-CZ" altLang="cs-CZ" sz="1800" b="1" dirty="0" err="1"/>
                  <a:t>is</a:t>
                </a:r>
                <a:r>
                  <a:rPr lang="cs-CZ" altLang="cs-CZ" sz="1800" b="1" dirty="0"/>
                  <a:t> </a:t>
                </a:r>
                <a:r>
                  <a:rPr lang="cs-CZ" altLang="cs-CZ" sz="1800" b="1" dirty="0" err="1"/>
                  <a:t>the</a:t>
                </a:r>
                <a:r>
                  <a:rPr lang="cs-CZ" altLang="cs-CZ" sz="1800" b="1" dirty="0"/>
                  <a:t> </a:t>
                </a:r>
                <a:r>
                  <a:rPr lang="cs-CZ" altLang="cs-CZ" sz="1800" b="1" dirty="0" err="1"/>
                  <a:t>same</a:t>
                </a:r>
                <a:r>
                  <a:rPr lang="cs-CZ" altLang="cs-CZ" sz="1800" b="1" dirty="0"/>
                  <a:t> </a:t>
                </a:r>
                <a:r>
                  <a:rPr lang="cs-CZ" altLang="cs-CZ" sz="1800" b="1" dirty="0" err="1"/>
                  <a:t>for</a:t>
                </a:r>
                <a:r>
                  <a:rPr lang="cs-CZ" altLang="cs-CZ" sz="1800" b="1" dirty="0"/>
                  <a:t> </a:t>
                </a:r>
                <a:r>
                  <a:rPr lang="cs-CZ" altLang="cs-CZ" sz="1800" b="1" dirty="0" err="1"/>
                  <a:t>all</a:t>
                </a:r>
                <a:r>
                  <a:rPr lang="cs-CZ" altLang="cs-CZ" sz="1800" b="1" dirty="0"/>
                  <a:t> </a:t>
                </a:r>
                <a:r>
                  <a:rPr lang="cs-CZ" altLang="cs-CZ" sz="1800" b="1" dirty="0" err="1"/>
                  <a:t>goods</a:t>
                </a:r>
                <a:r>
                  <a:rPr lang="cs-CZ" altLang="cs-CZ" sz="1800" b="1" dirty="0"/>
                  <a:t> </a:t>
                </a:r>
                <a:r>
                  <a:rPr lang="cs-CZ" altLang="cs-CZ" sz="1800" b="1" dirty="0" err="1"/>
                  <a:t>consumed</a:t>
                </a:r>
                <a:r>
                  <a:rPr lang="cs-CZ" altLang="cs-CZ" b="1" dirty="0"/>
                  <a:t>:</a:t>
                </a:r>
              </a:p>
              <a:p>
                <a:pPr algn="just">
                  <a:spcBef>
                    <a:spcPct val="0"/>
                  </a:spcBef>
                  <a:defRPr/>
                </a:pPr>
                <a:endParaRPr lang="cs-CZ" altLang="cs-CZ" sz="1800" b="1" dirty="0"/>
              </a:p>
              <a:p>
                <a:pPr algn="just">
                  <a:spcBef>
                    <a:spcPct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altLang="cs-CZ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altLang="cs-CZ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1800" b="1" i="1" smtClean="0">
                                  <a:latin typeface="Cambria Math" panose="02040503050406030204" pitchFamily="18" charset="0"/>
                                </a:rPr>
                                <m:t>𝑴𝑼</m:t>
                              </m:r>
                            </m:e>
                            <m:sub>
                              <m:r>
                                <a:rPr lang="cs-CZ" altLang="cs-CZ" sz="1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altLang="cs-CZ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18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cs-CZ" altLang="cs-CZ" sz="1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den>
                      </m:f>
                      <m:r>
                        <a:rPr lang="cs-CZ" altLang="cs-CZ" sz="18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altLang="cs-CZ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altLang="cs-CZ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1800" b="1" i="1" smtClean="0">
                                  <a:latin typeface="Cambria Math" panose="02040503050406030204" pitchFamily="18" charset="0"/>
                                </a:rPr>
                                <m:t>𝑴𝑼</m:t>
                              </m:r>
                            </m:e>
                            <m:sub>
                              <m:r>
                                <a:rPr lang="cs-CZ" altLang="cs-CZ" sz="18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altLang="cs-CZ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18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cs-CZ" altLang="cs-CZ" sz="18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den>
                      </m:f>
                      <m:r>
                        <a:rPr lang="cs-CZ" altLang="cs-CZ" sz="18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altLang="cs-CZ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altLang="cs-CZ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1800" b="1" i="1" smtClean="0">
                                  <a:latin typeface="Cambria Math" panose="02040503050406030204" pitchFamily="18" charset="0"/>
                                </a:rPr>
                                <m:t>𝑴𝑼</m:t>
                              </m:r>
                            </m:e>
                            <m:sub>
                              <m:r>
                                <a:rPr lang="cs-CZ" altLang="cs-CZ" sz="18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altLang="cs-CZ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18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cs-CZ" altLang="cs-CZ" sz="18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sub>
                          </m:sSub>
                        </m:den>
                      </m:f>
                      <m:r>
                        <a:rPr lang="cs-CZ" altLang="cs-CZ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altLang="cs-CZ" sz="1800" b="1" i="1" smtClean="0"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cs-CZ" altLang="cs-CZ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altLang="cs-CZ" sz="1800" b="1" i="1" smtClean="0">
                          <a:latin typeface="Cambria Math" panose="02040503050406030204" pitchFamily="18" charset="0"/>
                        </a:rPr>
                        <m:t>𝒔𝒐</m:t>
                      </m:r>
                      <m:r>
                        <a:rPr lang="cs-CZ" altLang="cs-CZ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altLang="cs-CZ" sz="1800" b="1" i="1" smtClean="0">
                          <a:latin typeface="Cambria Math" panose="02040503050406030204" pitchFamily="18" charset="0"/>
                        </a:rPr>
                        <m:t>𝒐𝒏</m:t>
                      </m:r>
                      <m:r>
                        <a:rPr lang="cs-CZ" altLang="cs-CZ" sz="1800" b="1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cs-CZ" altLang="cs-CZ" sz="1800" b="1" dirty="0"/>
              </a:p>
            </p:txBody>
          </p:sp>
        </mc:Choice>
        <mc:Fallback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05001E42-D1E5-0DCE-8C81-E3B5598CF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88" y="3810781"/>
                <a:ext cx="10983272" cy="2596545"/>
              </a:xfrm>
              <a:prstGeom prst="rect">
                <a:avLst/>
              </a:prstGeom>
              <a:blipFill>
                <a:blip r:embed="rId3"/>
                <a:stretch>
                  <a:fillRect l="-444" t="-1174" r="-49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466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F9ECF077-88D6-8839-F49E-98FED2CF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664" r="7544" b="134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0D8071-E652-11AF-C6CD-FF8CBAE02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/>
              <a:t>Task</a:t>
            </a:r>
            <a:r>
              <a:rPr lang="cs-CZ" dirty="0"/>
              <a:t> 3: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412982FE-584C-47E5-D396-B8860B81C327}"/>
                  </a:ext>
                </a:extLst>
              </p:cNvPr>
              <p:cNvSpPr txBox="1"/>
              <p:nvPr/>
            </p:nvSpPr>
            <p:spPr>
              <a:xfrm>
                <a:off x="838200" y="1692970"/>
                <a:ext cx="10515600" cy="3422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A) </a:t>
                </a:r>
                <a:r>
                  <a:rPr lang="cs-CZ" dirty="0" err="1"/>
                  <a:t>How</a:t>
                </a:r>
                <a:r>
                  <a:rPr lang="cs-CZ" dirty="0"/>
                  <a:t> many </a:t>
                </a:r>
                <a:r>
                  <a:rPr lang="cs-CZ" dirty="0" err="1"/>
                  <a:t>oranges</a:t>
                </a:r>
                <a:r>
                  <a:rPr lang="cs-CZ" dirty="0"/>
                  <a:t> </a:t>
                </a:r>
                <a:r>
                  <a:rPr lang="cs-CZ" dirty="0" err="1"/>
                  <a:t>should</a:t>
                </a:r>
                <a:r>
                  <a:rPr lang="cs-CZ" dirty="0"/>
                  <a:t> Peter </a:t>
                </a:r>
                <a:r>
                  <a:rPr lang="cs-CZ" dirty="0" err="1"/>
                  <a:t>consume</a:t>
                </a:r>
                <a:r>
                  <a:rPr lang="cs-CZ" dirty="0"/>
                  <a:t> to </a:t>
                </a:r>
                <a:r>
                  <a:rPr lang="cs-CZ" dirty="0" err="1"/>
                  <a:t>maximalize</a:t>
                </a:r>
                <a:r>
                  <a:rPr lang="cs-CZ" dirty="0"/>
                  <a:t> his utility </a:t>
                </a:r>
                <a:r>
                  <a:rPr lang="cs-CZ" dirty="0" err="1"/>
                  <a:t>from</a:t>
                </a:r>
                <a:r>
                  <a:rPr lang="cs-CZ" dirty="0"/>
                  <a:t> </a:t>
                </a:r>
                <a:r>
                  <a:rPr lang="cs-CZ" dirty="0" err="1"/>
                  <a:t>orange</a:t>
                </a:r>
                <a:r>
                  <a:rPr lang="cs-CZ" dirty="0"/>
                  <a:t> </a:t>
                </a:r>
                <a:r>
                  <a:rPr lang="cs-CZ" dirty="0" err="1"/>
                  <a:t>consumption</a:t>
                </a:r>
                <a:r>
                  <a:rPr lang="cs-CZ" dirty="0"/>
                  <a:t> </a:t>
                </a:r>
                <a:r>
                  <a:rPr lang="cs-CZ" dirty="0" err="1"/>
                  <a:t>if</a:t>
                </a:r>
                <a:r>
                  <a:rPr lang="cs-CZ" dirty="0"/>
                  <a:t> </a:t>
                </a:r>
                <a:r>
                  <a:rPr lang="cs-CZ" dirty="0" err="1"/>
                  <a:t>the</a:t>
                </a:r>
                <a:r>
                  <a:rPr lang="cs-CZ" dirty="0"/>
                  <a:t> </a:t>
                </a:r>
                <a:r>
                  <a:rPr lang="cs-CZ" dirty="0" err="1"/>
                  <a:t>equation</a:t>
                </a:r>
                <a:r>
                  <a:rPr lang="cs-CZ" dirty="0"/>
                  <a:t> </a:t>
                </a:r>
                <a:r>
                  <a:rPr lang="cs-CZ" dirty="0" err="1"/>
                  <a:t>of</a:t>
                </a:r>
                <a:r>
                  <a:rPr lang="cs-CZ" dirty="0"/>
                  <a:t> </a:t>
                </a:r>
                <a:r>
                  <a:rPr lang="cs-CZ" dirty="0" err="1"/>
                  <a:t>total</a:t>
                </a:r>
                <a:r>
                  <a:rPr lang="cs-CZ" dirty="0"/>
                  <a:t> utility </a:t>
                </a:r>
                <a:r>
                  <a:rPr lang="cs-CZ" dirty="0" err="1"/>
                  <a:t>is</a:t>
                </a:r>
                <a:r>
                  <a:rPr lang="cs-CZ" dirty="0"/>
                  <a:t>: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𝑻𝑼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𝟖</m:t>
                    </m:r>
                    <m:sSup>
                      <m:sSup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cs-CZ" b="1" dirty="0"/>
                  <a:t> </a:t>
                </a:r>
                <a:r>
                  <a:rPr lang="cs-CZ" dirty="0"/>
                  <a:t>				( x = </a:t>
                </a:r>
                <a:r>
                  <a:rPr lang="cs-CZ" dirty="0" err="1"/>
                  <a:t>quantity</a:t>
                </a:r>
                <a:r>
                  <a:rPr lang="cs-CZ" dirty="0"/>
                  <a:t> </a:t>
                </a:r>
                <a:r>
                  <a:rPr lang="cs-CZ" dirty="0" err="1"/>
                  <a:t>of</a:t>
                </a:r>
                <a:r>
                  <a:rPr lang="cs-CZ" dirty="0"/>
                  <a:t> </a:t>
                </a:r>
                <a:r>
                  <a:rPr lang="cs-CZ" dirty="0" err="1"/>
                  <a:t>oranges</a:t>
                </a:r>
                <a:r>
                  <a:rPr lang="cs-CZ" dirty="0"/>
                  <a:t>)</a:t>
                </a:r>
              </a:p>
              <a:p>
                <a:endParaRPr lang="cs-CZ" dirty="0"/>
              </a:p>
              <a:p>
                <a:r>
                  <a:rPr lang="cs-CZ" dirty="0"/>
                  <a:t>B) </a:t>
                </a:r>
                <a:r>
                  <a:rPr lang="cs-CZ" dirty="0" err="1"/>
                  <a:t>What</a:t>
                </a:r>
                <a:r>
                  <a:rPr lang="cs-CZ" dirty="0"/>
                  <a:t> </a:t>
                </a:r>
                <a:r>
                  <a:rPr lang="cs-CZ" dirty="0" err="1"/>
                  <a:t>is</a:t>
                </a:r>
                <a:r>
                  <a:rPr lang="cs-CZ" dirty="0"/>
                  <a:t> </a:t>
                </a:r>
                <a:r>
                  <a:rPr lang="cs-CZ" dirty="0" err="1"/>
                  <a:t>the</a:t>
                </a:r>
                <a:r>
                  <a:rPr lang="cs-CZ" dirty="0"/>
                  <a:t> level </a:t>
                </a:r>
                <a:r>
                  <a:rPr lang="cs-CZ" dirty="0" err="1"/>
                  <a:t>of</a:t>
                </a:r>
                <a:r>
                  <a:rPr lang="cs-CZ" dirty="0"/>
                  <a:t> </a:t>
                </a:r>
                <a:r>
                  <a:rPr lang="cs-CZ" dirty="0" err="1"/>
                  <a:t>Peter‘s</a:t>
                </a:r>
                <a:r>
                  <a:rPr lang="cs-CZ" dirty="0"/>
                  <a:t> </a:t>
                </a:r>
                <a:r>
                  <a:rPr lang="cs-CZ" dirty="0" err="1"/>
                  <a:t>total</a:t>
                </a:r>
                <a:r>
                  <a:rPr lang="cs-CZ" dirty="0"/>
                  <a:t> utility </a:t>
                </a:r>
                <a:r>
                  <a:rPr lang="cs-CZ" dirty="0" err="1"/>
                  <a:t>when</a:t>
                </a:r>
                <a:r>
                  <a:rPr lang="cs-CZ" dirty="0"/>
                  <a:t> </a:t>
                </a:r>
                <a:r>
                  <a:rPr lang="cs-CZ" dirty="0" err="1"/>
                  <a:t>he‘s</a:t>
                </a:r>
                <a:r>
                  <a:rPr lang="cs-CZ" dirty="0"/>
                  <a:t> </a:t>
                </a:r>
                <a:r>
                  <a:rPr lang="cs-CZ" dirty="0" err="1"/>
                  <a:t>maximizing</a:t>
                </a:r>
                <a:r>
                  <a:rPr lang="cs-CZ" dirty="0"/>
                  <a:t> his </a:t>
                </a:r>
                <a:r>
                  <a:rPr lang="cs-CZ" dirty="0" err="1"/>
                  <a:t>total</a:t>
                </a:r>
                <a:r>
                  <a:rPr lang="cs-CZ" dirty="0"/>
                  <a:t> utility?</a:t>
                </a:r>
              </a:p>
              <a:p>
                <a:endParaRPr lang="cs-CZ" dirty="0"/>
              </a:p>
              <a:p>
                <a:r>
                  <a:rPr lang="cs-CZ" dirty="0"/>
                  <a:t>C) </a:t>
                </a:r>
                <a:r>
                  <a:rPr lang="cs-CZ" dirty="0" err="1"/>
                  <a:t>What</a:t>
                </a:r>
                <a:r>
                  <a:rPr lang="cs-CZ" dirty="0"/>
                  <a:t> </a:t>
                </a:r>
                <a:r>
                  <a:rPr lang="cs-CZ" dirty="0" err="1"/>
                  <a:t>will</a:t>
                </a:r>
                <a:r>
                  <a:rPr lang="cs-CZ" dirty="0"/>
                  <a:t> </a:t>
                </a:r>
                <a:r>
                  <a:rPr lang="cs-CZ" dirty="0" err="1"/>
                  <a:t>be</a:t>
                </a:r>
                <a:r>
                  <a:rPr lang="cs-CZ" dirty="0"/>
                  <a:t> </a:t>
                </a:r>
                <a:r>
                  <a:rPr lang="cs-CZ" dirty="0" err="1"/>
                  <a:t>Peter‘s</a:t>
                </a:r>
                <a:r>
                  <a:rPr lang="cs-CZ" dirty="0"/>
                  <a:t> </a:t>
                </a:r>
                <a:r>
                  <a:rPr lang="cs-CZ" dirty="0" err="1"/>
                  <a:t>total</a:t>
                </a:r>
                <a:r>
                  <a:rPr lang="cs-CZ" dirty="0"/>
                  <a:t> utility </a:t>
                </a:r>
                <a:r>
                  <a:rPr lang="cs-CZ" dirty="0" err="1"/>
                  <a:t>from</a:t>
                </a:r>
                <a:r>
                  <a:rPr lang="cs-CZ" dirty="0"/>
                  <a:t> </a:t>
                </a:r>
                <a:r>
                  <a:rPr lang="cs-CZ" dirty="0" err="1"/>
                  <a:t>consuming</a:t>
                </a:r>
                <a:r>
                  <a:rPr lang="cs-CZ" dirty="0"/>
                  <a:t> 2 </a:t>
                </a:r>
                <a:r>
                  <a:rPr lang="cs-CZ" dirty="0" err="1"/>
                  <a:t>oranges</a:t>
                </a:r>
                <a:r>
                  <a:rPr lang="cs-CZ" dirty="0"/>
                  <a:t>?</a:t>
                </a:r>
              </a:p>
              <a:p>
                <a:endParaRPr lang="cs-CZ" dirty="0"/>
              </a:p>
              <a:p>
                <a:r>
                  <a:rPr lang="cs-CZ" dirty="0"/>
                  <a:t>D) </a:t>
                </a:r>
                <a:r>
                  <a:rPr lang="cs-CZ" dirty="0" err="1"/>
                  <a:t>What</a:t>
                </a:r>
                <a:r>
                  <a:rPr lang="cs-CZ" dirty="0"/>
                  <a:t> </a:t>
                </a:r>
                <a:r>
                  <a:rPr lang="cs-CZ" dirty="0" err="1"/>
                  <a:t>will</a:t>
                </a:r>
                <a:r>
                  <a:rPr lang="cs-CZ" dirty="0"/>
                  <a:t> </a:t>
                </a:r>
                <a:r>
                  <a:rPr lang="cs-CZ" dirty="0" err="1"/>
                  <a:t>be</a:t>
                </a:r>
                <a:r>
                  <a:rPr lang="cs-CZ" dirty="0"/>
                  <a:t> </a:t>
                </a:r>
                <a:r>
                  <a:rPr lang="cs-CZ" dirty="0" err="1"/>
                  <a:t>Peter‘s</a:t>
                </a:r>
                <a:r>
                  <a:rPr lang="cs-CZ" dirty="0"/>
                  <a:t> </a:t>
                </a:r>
                <a:r>
                  <a:rPr lang="cs-CZ" dirty="0" err="1"/>
                  <a:t>marginal</a:t>
                </a:r>
                <a:r>
                  <a:rPr lang="cs-CZ" dirty="0"/>
                  <a:t> utility </a:t>
                </a:r>
                <a:r>
                  <a:rPr lang="cs-CZ" dirty="0" err="1"/>
                  <a:t>from</a:t>
                </a:r>
                <a:r>
                  <a:rPr lang="cs-CZ" dirty="0"/>
                  <a:t> </a:t>
                </a:r>
                <a:r>
                  <a:rPr lang="cs-CZ" dirty="0" err="1"/>
                  <a:t>consuming</a:t>
                </a:r>
                <a:r>
                  <a:rPr lang="cs-CZ" dirty="0"/>
                  <a:t> 2 </a:t>
                </a:r>
                <a:r>
                  <a:rPr lang="cs-CZ" dirty="0" err="1"/>
                  <a:t>oranges</a:t>
                </a:r>
                <a:r>
                  <a:rPr lang="cs-CZ" dirty="0"/>
                  <a:t>?</a:t>
                </a:r>
              </a:p>
              <a:p>
                <a:endParaRPr lang="cs-CZ" dirty="0"/>
              </a:p>
              <a:p>
                <a:r>
                  <a:rPr lang="cs-CZ" dirty="0"/>
                  <a:t>E) </a:t>
                </a:r>
                <a:r>
                  <a:rPr lang="cs-CZ" dirty="0" err="1"/>
                  <a:t>Draw</a:t>
                </a:r>
                <a:r>
                  <a:rPr lang="cs-CZ" dirty="0"/>
                  <a:t> </a:t>
                </a:r>
                <a:r>
                  <a:rPr lang="cs-CZ" dirty="0" err="1"/>
                  <a:t>the</a:t>
                </a:r>
                <a:r>
                  <a:rPr lang="cs-CZ" dirty="0"/>
                  <a:t> </a:t>
                </a:r>
                <a:r>
                  <a:rPr lang="cs-CZ" dirty="0" err="1"/>
                  <a:t>graph</a:t>
                </a:r>
                <a:r>
                  <a:rPr lang="cs-CZ" dirty="0"/>
                  <a:t> </a:t>
                </a:r>
                <a:r>
                  <a:rPr lang="cs-CZ" dirty="0" err="1"/>
                  <a:t>of</a:t>
                </a:r>
                <a:r>
                  <a:rPr lang="cs-CZ" dirty="0"/>
                  <a:t> TU and MU.</a:t>
                </a:r>
              </a:p>
              <a:p>
                <a:endParaRPr lang="cs-CZ" dirty="0"/>
              </a:p>
              <a:p>
                <a:r>
                  <a:rPr lang="cs-CZ" dirty="0"/>
                  <a:t>F) </a:t>
                </a:r>
                <a:r>
                  <a:rPr lang="cs-CZ" dirty="0" err="1"/>
                  <a:t>How</a:t>
                </a:r>
                <a:r>
                  <a:rPr lang="cs-CZ" dirty="0"/>
                  <a:t> many </a:t>
                </a:r>
                <a:r>
                  <a:rPr lang="cs-CZ" dirty="0" err="1"/>
                  <a:t>oranges</a:t>
                </a:r>
                <a:r>
                  <a:rPr lang="cs-CZ" dirty="0"/>
                  <a:t> </a:t>
                </a:r>
                <a:r>
                  <a:rPr lang="cs-CZ" dirty="0" err="1"/>
                  <a:t>should</a:t>
                </a:r>
                <a:r>
                  <a:rPr lang="cs-CZ" dirty="0"/>
                  <a:t> Peter </a:t>
                </a:r>
                <a:r>
                  <a:rPr lang="cs-CZ" dirty="0" err="1"/>
                  <a:t>actually</a:t>
                </a:r>
                <a:r>
                  <a:rPr lang="cs-CZ" dirty="0"/>
                  <a:t> </a:t>
                </a:r>
                <a:r>
                  <a:rPr lang="cs-CZ" dirty="0" err="1"/>
                  <a:t>buy</a:t>
                </a:r>
                <a:r>
                  <a:rPr lang="cs-CZ" dirty="0"/>
                  <a:t> </a:t>
                </a:r>
                <a:r>
                  <a:rPr lang="cs-CZ" dirty="0" err="1"/>
                  <a:t>if</a:t>
                </a:r>
                <a:r>
                  <a:rPr lang="cs-CZ" dirty="0"/>
                  <a:t> </a:t>
                </a:r>
                <a:r>
                  <a:rPr lang="cs-CZ" dirty="0" err="1"/>
                  <a:t>the</a:t>
                </a:r>
                <a:r>
                  <a:rPr lang="cs-CZ" dirty="0"/>
                  <a:t> </a:t>
                </a:r>
                <a:r>
                  <a:rPr lang="cs-CZ" dirty="0" err="1"/>
                  <a:t>price</a:t>
                </a:r>
                <a:r>
                  <a:rPr lang="cs-CZ" dirty="0"/>
                  <a:t> </a:t>
                </a:r>
                <a:r>
                  <a:rPr lang="cs-CZ" dirty="0" err="1"/>
                  <a:t>of</a:t>
                </a:r>
                <a:r>
                  <a:rPr lang="cs-CZ" dirty="0"/>
                  <a:t> </a:t>
                </a:r>
                <a:r>
                  <a:rPr lang="cs-CZ" dirty="0" err="1"/>
                  <a:t>one</a:t>
                </a:r>
                <a:r>
                  <a:rPr lang="cs-CZ" dirty="0"/>
                  <a:t> </a:t>
                </a:r>
                <a:r>
                  <a:rPr lang="cs-CZ" dirty="0" err="1"/>
                  <a:t>orange</a:t>
                </a:r>
                <a:r>
                  <a:rPr lang="cs-CZ" dirty="0"/>
                  <a:t> </a:t>
                </a:r>
                <a:r>
                  <a:rPr lang="cs-CZ" dirty="0" err="1"/>
                  <a:t>is</a:t>
                </a:r>
                <a:r>
                  <a:rPr lang="cs-CZ" dirty="0"/>
                  <a:t> 20 CZK.</a:t>
                </a:r>
              </a:p>
            </p:txBody>
          </p:sp>
        </mc:Choice>
        <mc:Fallback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412982FE-584C-47E5-D396-B8860B81C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2970"/>
                <a:ext cx="10515600" cy="3422540"/>
              </a:xfrm>
              <a:prstGeom prst="rect">
                <a:avLst/>
              </a:prstGeom>
              <a:blipFill>
                <a:blip r:embed="rId3"/>
                <a:stretch>
                  <a:fillRect l="-522" t="-1070" r="-58" b="-19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11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F9ECF077-88D6-8839-F49E-98FED2CF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664" r="7544" b="134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0D8071-E652-11AF-C6CD-FF8CBAE02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/>
              <a:t>Task</a:t>
            </a:r>
            <a:r>
              <a:rPr lang="cs-CZ" dirty="0"/>
              <a:t> 4: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12982FE-584C-47E5-D396-B8860B81C327}"/>
              </a:ext>
            </a:extLst>
          </p:cNvPr>
          <p:cNvSpPr txBox="1"/>
          <p:nvPr/>
        </p:nvSpPr>
        <p:spPr>
          <a:xfrm>
            <a:off x="838200" y="1692970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A) In </a:t>
            </a:r>
            <a:r>
              <a:rPr lang="cs-CZ" sz="2000" dirty="0" err="1"/>
              <a:t>the</a:t>
            </a:r>
            <a:r>
              <a:rPr lang="cs-CZ" sz="2000" dirty="0"/>
              <a:t> table </a:t>
            </a:r>
            <a:r>
              <a:rPr lang="cs-CZ" sz="2000" dirty="0" err="1"/>
              <a:t>below</a:t>
            </a:r>
            <a:r>
              <a:rPr lang="cs-CZ" sz="2000" dirty="0"/>
              <a:t> are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marginal</a:t>
            </a:r>
            <a:r>
              <a:rPr lang="cs-CZ" sz="2000" dirty="0"/>
              <a:t> </a:t>
            </a:r>
            <a:r>
              <a:rPr lang="cs-CZ" sz="2000" dirty="0" err="1"/>
              <a:t>utilities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apples</a:t>
            </a:r>
            <a:r>
              <a:rPr lang="cs-CZ" sz="2000" dirty="0"/>
              <a:t> and </a:t>
            </a:r>
            <a:r>
              <a:rPr lang="cs-CZ" sz="2000" dirty="0" err="1"/>
              <a:t>pear</a:t>
            </a:r>
            <a:r>
              <a:rPr lang="cs-CZ" sz="2000" dirty="0"/>
              <a:t>, </a:t>
            </a:r>
            <a:r>
              <a:rPr lang="cs-CZ" sz="2000" dirty="0" err="1"/>
              <a:t>decide</a:t>
            </a:r>
            <a:r>
              <a:rPr lang="cs-CZ" sz="2000" dirty="0"/>
              <a:t> </a:t>
            </a:r>
            <a:r>
              <a:rPr lang="cs-CZ" sz="2000" dirty="0" err="1"/>
              <a:t>how</a:t>
            </a:r>
            <a:r>
              <a:rPr lang="cs-CZ" sz="2000" dirty="0"/>
              <a:t> many </a:t>
            </a:r>
            <a:r>
              <a:rPr lang="cs-CZ" sz="2000" dirty="0" err="1"/>
              <a:t>bags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apples</a:t>
            </a:r>
            <a:r>
              <a:rPr lang="cs-CZ" sz="2000" dirty="0"/>
              <a:t> and </a:t>
            </a:r>
            <a:r>
              <a:rPr lang="cs-CZ" sz="2000" dirty="0" err="1"/>
              <a:t>pears</a:t>
            </a:r>
            <a:r>
              <a:rPr lang="cs-CZ" sz="2000" dirty="0"/>
              <a:t> </a:t>
            </a:r>
            <a:r>
              <a:rPr lang="cs-CZ" sz="2000" dirty="0" err="1"/>
              <a:t>shall</a:t>
            </a:r>
            <a:r>
              <a:rPr lang="cs-CZ" sz="2000" dirty="0"/>
              <a:t> </a:t>
            </a:r>
            <a:r>
              <a:rPr lang="cs-CZ" sz="2000" dirty="0" err="1"/>
              <a:t>consumer</a:t>
            </a:r>
            <a:r>
              <a:rPr lang="cs-CZ" sz="2000" dirty="0"/>
              <a:t> </a:t>
            </a:r>
            <a:r>
              <a:rPr lang="cs-CZ" sz="2000" dirty="0" err="1"/>
              <a:t>buy</a:t>
            </a:r>
            <a:r>
              <a:rPr lang="cs-CZ" sz="2000" dirty="0"/>
              <a:t>? </a:t>
            </a:r>
            <a:r>
              <a:rPr lang="cs-CZ" sz="2000" dirty="0" err="1"/>
              <a:t>You</a:t>
            </a:r>
            <a:r>
              <a:rPr lang="cs-CZ" sz="2000" dirty="0"/>
              <a:t> </a:t>
            </a:r>
            <a:r>
              <a:rPr lang="cs-CZ" sz="2000" dirty="0" err="1"/>
              <a:t>know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price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apples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2 EUR and </a:t>
            </a:r>
            <a:r>
              <a:rPr lang="cs-CZ" sz="2000" dirty="0" err="1"/>
              <a:t>price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pears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4 EUR.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C78EA469-0B69-97A1-B122-B2A7336A8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484231"/>
              </p:ext>
            </p:extLst>
          </p:nvPr>
        </p:nvGraphicFramePr>
        <p:xfrm>
          <a:off x="2143760" y="3208357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960">
                  <a:extLst>
                    <a:ext uri="{9D8B030D-6E8A-4147-A177-3AD203B41FA5}">
                      <a16:colId xmlns:a16="http://schemas.microsoft.com/office/drawing/2014/main" val="2913511661"/>
                    </a:ext>
                  </a:extLst>
                </a:gridCol>
                <a:gridCol w="849630">
                  <a:extLst>
                    <a:ext uri="{9D8B030D-6E8A-4147-A177-3AD203B41FA5}">
                      <a16:colId xmlns:a16="http://schemas.microsoft.com/office/drawing/2014/main" val="3376397946"/>
                    </a:ext>
                  </a:extLst>
                </a:gridCol>
                <a:gridCol w="849630">
                  <a:extLst>
                    <a:ext uri="{9D8B030D-6E8A-4147-A177-3AD203B41FA5}">
                      <a16:colId xmlns:a16="http://schemas.microsoft.com/office/drawing/2014/main" val="734255599"/>
                    </a:ext>
                  </a:extLst>
                </a:gridCol>
                <a:gridCol w="849630">
                  <a:extLst>
                    <a:ext uri="{9D8B030D-6E8A-4147-A177-3AD203B41FA5}">
                      <a16:colId xmlns:a16="http://schemas.microsoft.com/office/drawing/2014/main" val="1342373308"/>
                    </a:ext>
                  </a:extLst>
                </a:gridCol>
                <a:gridCol w="849630">
                  <a:extLst>
                    <a:ext uri="{9D8B030D-6E8A-4147-A177-3AD203B41FA5}">
                      <a16:colId xmlns:a16="http://schemas.microsoft.com/office/drawing/2014/main" val="2264393010"/>
                    </a:ext>
                  </a:extLst>
                </a:gridCol>
                <a:gridCol w="849630">
                  <a:extLst>
                    <a:ext uri="{9D8B030D-6E8A-4147-A177-3AD203B41FA5}">
                      <a16:colId xmlns:a16="http://schemas.microsoft.com/office/drawing/2014/main" val="253356375"/>
                    </a:ext>
                  </a:extLst>
                </a:gridCol>
                <a:gridCol w="849630">
                  <a:extLst>
                    <a:ext uri="{9D8B030D-6E8A-4147-A177-3AD203B41FA5}">
                      <a16:colId xmlns:a16="http://schemas.microsoft.com/office/drawing/2014/main" val="2924383033"/>
                    </a:ext>
                  </a:extLst>
                </a:gridCol>
                <a:gridCol w="849630">
                  <a:extLst>
                    <a:ext uri="{9D8B030D-6E8A-4147-A177-3AD203B41FA5}">
                      <a16:colId xmlns:a16="http://schemas.microsoft.com/office/drawing/2014/main" val="3135797693"/>
                    </a:ext>
                  </a:extLst>
                </a:gridCol>
                <a:gridCol w="849630">
                  <a:extLst>
                    <a:ext uri="{9D8B030D-6E8A-4147-A177-3AD203B41FA5}">
                      <a16:colId xmlns:a16="http://schemas.microsoft.com/office/drawing/2014/main" val="3045863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117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MU(</a:t>
                      </a:r>
                      <a:r>
                        <a:rPr lang="cs-CZ" dirty="0" err="1"/>
                        <a:t>apples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086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MU(</a:t>
                      </a:r>
                      <a:r>
                        <a:rPr lang="cs-CZ" dirty="0" err="1"/>
                        <a:t>pears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553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078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EF6818-EEFF-8FED-30AF-FC0BB5768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Ordinal Approach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ACA80B-030C-6557-6120-C030DA203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10515600" cy="4684776"/>
          </a:xfrm>
        </p:spPr>
        <p:txBody>
          <a:bodyPr vert="horz" lIns="91440" tIns="45720" rIns="91440" bIns="45720" rtlCol="0">
            <a:normAutofit/>
          </a:bodyPr>
          <a:lstStyle/>
          <a:p>
            <a:pPr marL="400050" indent="-285750"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sz="1800" dirty="0"/>
              <a:t>R</a:t>
            </a:r>
            <a:r>
              <a:rPr lang="en-US" altLang="cs-CZ" sz="1800" dirty="0" err="1"/>
              <a:t>epresentatives</a:t>
            </a:r>
            <a:r>
              <a:rPr lang="en-US" altLang="cs-CZ" sz="1800" dirty="0"/>
              <a:t> - </a:t>
            </a:r>
            <a:r>
              <a:rPr lang="en-US" altLang="cs-CZ" sz="1800" b="1" dirty="0"/>
              <a:t>Vilfredo Pareto, Francis Ysidro </a:t>
            </a:r>
            <a:r>
              <a:rPr lang="en-US" altLang="cs-CZ" sz="1800" b="1" dirty="0" err="1"/>
              <a:t>Egdeworth</a:t>
            </a:r>
            <a:r>
              <a:rPr lang="en-US" altLang="cs-CZ" sz="1800" b="1" dirty="0"/>
              <a:t> </a:t>
            </a:r>
            <a:r>
              <a:rPr lang="en-US" altLang="cs-CZ" sz="1800" dirty="0"/>
              <a:t>and</a:t>
            </a:r>
            <a:r>
              <a:rPr lang="en-US" altLang="cs-CZ" sz="1800" b="1" dirty="0"/>
              <a:t> John Richard Hicks</a:t>
            </a:r>
          </a:p>
          <a:p>
            <a:pPr marL="400050" indent="-285750">
              <a:spcBef>
                <a:spcPct val="0"/>
              </a:spcBef>
              <a:spcAft>
                <a:spcPts val="600"/>
              </a:spcAft>
              <a:defRPr/>
            </a:pPr>
            <a:endParaRPr lang="cs-CZ" altLang="cs-CZ" sz="1800" dirty="0"/>
          </a:p>
          <a:p>
            <a:pPr marL="400050" indent="-285750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cs-CZ" sz="1800" dirty="0"/>
              <a:t>In contrast to the </a:t>
            </a:r>
            <a:r>
              <a:rPr lang="en-US" altLang="cs-CZ" sz="1800" dirty="0" err="1"/>
              <a:t>cardinalism</a:t>
            </a:r>
            <a:r>
              <a:rPr lang="en-US" altLang="cs-CZ" sz="1800" dirty="0"/>
              <a:t> this approach argues that the utility </a:t>
            </a:r>
            <a:r>
              <a:rPr lang="cs-CZ" altLang="cs-CZ" sz="1800" dirty="0"/>
              <a:t>CAN NOT </a:t>
            </a:r>
            <a:r>
              <a:rPr lang="en-US" altLang="cs-CZ" sz="1800" dirty="0"/>
              <a:t>be measured, just </a:t>
            </a:r>
            <a:r>
              <a:rPr lang="cs-CZ" altLang="cs-CZ" sz="1800" dirty="0" err="1"/>
              <a:t>arranged</a:t>
            </a:r>
            <a:r>
              <a:rPr lang="en-US" altLang="cs-CZ" sz="1800" dirty="0"/>
              <a:t> </a:t>
            </a:r>
            <a:r>
              <a:rPr lang="cs-CZ" altLang="cs-CZ" sz="1800" dirty="0"/>
              <a:t>on </a:t>
            </a:r>
            <a:r>
              <a:rPr lang="cs-CZ" altLang="cs-CZ" sz="1800" dirty="0" err="1"/>
              <a:t>the</a:t>
            </a:r>
            <a:r>
              <a:rPr lang="en-US" altLang="cs-CZ" sz="1800" dirty="0"/>
              <a:t> ordinal scale.</a:t>
            </a:r>
            <a:endParaRPr lang="cs-CZ" altLang="cs-CZ" sz="1800" dirty="0"/>
          </a:p>
          <a:p>
            <a:pPr marL="400050" indent="-285750">
              <a:spcBef>
                <a:spcPct val="0"/>
              </a:spcBef>
              <a:spcAft>
                <a:spcPts val="600"/>
              </a:spcAft>
              <a:defRPr/>
            </a:pPr>
            <a:endParaRPr lang="cs-CZ" altLang="cs-CZ" sz="1800" dirty="0"/>
          </a:p>
          <a:p>
            <a:pPr marL="400050" indent="-285750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cs-CZ" sz="1800" dirty="0"/>
              <a:t>Combinations of goods are arranged so that the combination with lowest utility is located prior that with the second lowest utility etc., etc.</a:t>
            </a:r>
            <a:endParaRPr lang="cs-CZ" altLang="cs-CZ" sz="1800" dirty="0"/>
          </a:p>
          <a:p>
            <a:pPr marL="400050" indent="-285750">
              <a:spcBef>
                <a:spcPct val="0"/>
              </a:spcBef>
              <a:spcAft>
                <a:spcPts val="600"/>
              </a:spcAft>
              <a:defRPr/>
            </a:pPr>
            <a:endParaRPr lang="en-US" altLang="cs-CZ" sz="1800" dirty="0"/>
          </a:p>
          <a:p>
            <a:pPr marL="3429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cs-CZ" sz="1800" dirty="0"/>
              <a:t>The base of this approach is indifference analysis, </a:t>
            </a:r>
            <a:r>
              <a:rPr lang="en-US" altLang="cs-CZ" sz="1800" b="1" dirty="0"/>
              <a:t>or the theory of consumer behavior</a:t>
            </a:r>
            <a:r>
              <a:rPr lang="en-US" altLang="cs-CZ" sz="1800" dirty="0"/>
              <a:t> (author: Vilfredo Pareto).</a:t>
            </a:r>
            <a:endParaRPr lang="cs-CZ" altLang="cs-CZ" sz="1800" dirty="0"/>
          </a:p>
          <a:p>
            <a:pPr marL="342900">
              <a:spcBef>
                <a:spcPct val="0"/>
              </a:spcBef>
              <a:spcAft>
                <a:spcPts val="600"/>
              </a:spcAft>
              <a:defRPr/>
            </a:pPr>
            <a:endParaRPr lang="en-US" altLang="cs-CZ" sz="1800" dirty="0"/>
          </a:p>
          <a:p>
            <a:pPr marL="3429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cs-CZ" sz="1800" b="1" dirty="0"/>
              <a:t>The principle of consumer substitution </a:t>
            </a:r>
            <a:r>
              <a:rPr lang="en-US" altLang="cs-CZ" sz="1800" dirty="0"/>
              <a:t>- the consumer chooses, between goods that are substitutes, a combination that brings him the same satisfaction</a:t>
            </a:r>
            <a:endParaRPr lang="cs-CZ" altLang="cs-CZ" sz="1800" dirty="0"/>
          </a:p>
          <a:p>
            <a:pPr marL="342900">
              <a:spcBef>
                <a:spcPct val="0"/>
              </a:spcBef>
              <a:spcAft>
                <a:spcPts val="600"/>
              </a:spcAft>
              <a:defRPr/>
            </a:pPr>
            <a:endParaRPr lang="cs-CZ" altLang="cs-CZ" sz="1800" dirty="0"/>
          </a:p>
          <a:p>
            <a:pPr marL="342900"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sz="1800" dirty="0" err="1"/>
              <a:t>Graphically</a:t>
            </a:r>
            <a:r>
              <a:rPr lang="cs-CZ" altLang="cs-CZ" sz="1800" dirty="0"/>
              <a:t> </a:t>
            </a:r>
            <a:r>
              <a:rPr lang="en-US" altLang="cs-CZ" sz="1800" dirty="0"/>
              <a:t>– </a:t>
            </a:r>
            <a:r>
              <a:rPr lang="en-US" altLang="cs-CZ" sz="1800" b="1" dirty="0"/>
              <a:t>INDIFFERENCE CURVE </a:t>
            </a:r>
            <a:r>
              <a:rPr lang="en-US" altLang="cs-CZ" sz="1800" dirty="0"/>
              <a:t>(IC), whose author is F.Y. Edgeworth (1881)</a:t>
            </a:r>
          </a:p>
        </p:txBody>
      </p:sp>
    </p:spTree>
    <p:extLst>
      <p:ext uri="{BB962C8B-B14F-4D97-AF65-F5344CB8AC3E}">
        <p14:creationId xmlns:p14="http://schemas.microsoft.com/office/powerpoint/2010/main" val="3130397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3C5A06-3800-C748-6BCE-BD21153FC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cs-CZ" sz="5400" dirty="0" err="1"/>
              <a:t>Ordinal</a:t>
            </a:r>
            <a:r>
              <a:rPr lang="cs-CZ" sz="5400" dirty="0"/>
              <a:t> </a:t>
            </a:r>
            <a:r>
              <a:rPr lang="cs-CZ" sz="5400" dirty="0" err="1"/>
              <a:t>Approach</a:t>
            </a:r>
            <a:r>
              <a:rPr lang="cs-CZ" sz="5400" dirty="0"/>
              <a:t> – </a:t>
            </a:r>
            <a:r>
              <a:rPr lang="cs-CZ" sz="5400" dirty="0" err="1"/>
              <a:t>Indifference</a:t>
            </a:r>
            <a:r>
              <a:rPr lang="cs-CZ" sz="5400" dirty="0"/>
              <a:t> </a:t>
            </a:r>
            <a:r>
              <a:rPr lang="cs-CZ" sz="5400" dirty="0" err="1"/>
              <a:t>Curve</a:t>
            </a:r>
            <a:r>
              <a:rPr lang="cs-CZ" sz="5400" dirty="0"/>
              <a:t> (IC)</a:t>
            </a:r>
            <a:endParaRPr lang="en-US" sz="5400" dirty="0"/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3C80E2-A539-4E50-F1B2-97C8B22AA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6298" y="2107057"/>
            <a:ext cx="6970947" cy="411917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285750">
              <a:spcBef>
                <a:spcPct val="0"/>
              </a:spcBef>
              <a:defRPr/>
            </a:pPr>
            <a:r>
              <a:rPr lang="en-US" altLang="cs-CZ" sz="2200" dirty="0"/>
              <a:t>IC shows all baskets that bring the same level of</a:t>
            </a:r>
            <a:r>
              <a:rPr lang="cs-CZ" altLang="cs-CZ" sz="2200" dirty="0"/>
              <a:t> </a:t>
            </a:r>
            <a:r>
              <a:rPr lang="cs-CZ" altLang="cs-CZ" sz="2200" dirty="0" err="1"/>
              <a:t>total</a:t>
            </a:r>
            <a:r>
              <a:rPr lang="en-US" altLang="cs-CZ" sz="2200" dirty="0"/>
              <a:t> utility - consumer is indifferent to </a:t>
            </a:r>
            <a:r>
              <a:rPr lang="cs-CZ" altLang="cs-CZ" sz="2200" dirty="0" err="1"/>
              <a:t>the</a:t>
            </a:r>
            <a:r>
              <a:rPr lang="cs-CZ" altLang="cs-CZ" sz="2200" dirty="0"/>
              <a:t> </a:t>
            </a:r>
            <a:r>
              <a:rPr lang="cs-CZ" altLang="cs-CZ" sz="2200" dirty="0" err="1"/>
              <a:t>combination</a:t>
            </a:r>
            <a:r>
              <a:rPr lang="cs-CZ" altLang="cs-CZ" sz="2200" dirty="0"/>
              <a:t> </a:t>
            </a:r>
            <a:r>
              <a:rPr lang="cs-CZ" altLang="cs-CZ" sz="2200" dirty="0" err="1"/>
              <a:t>of</a:t>
            </a:r>
            <a:r>
              <a:rPr lang="cs-CZ" altLang="cs-CZ" sz="2200" dirty="0"/>
              <a:t> X and Y he </a:t>
            </a:r>
            <a:r>
              <a:rPr lang="en-US" altLang="cs-CZ" sz="2200" dirty="0"/>
              <a:t>will consume</a:t>
            </a:r>
            <a:r>
              <a:rPr lang="cs-CZ" altLang="cs-CZ" sz="2200" dirty="0"/>
              <a:t> as long as </a:t>
            </a:r>
            <a:r>
              <a:rPr lang="cs-CZ" altLang="cs-CZ" sz="2200" dirty="0" err="1"/>
              <a:t>it‘s</a:t>
            </a:r>
            <a:r>
              <a:rPr lang="cs-CZ" altLang="cs-CZ" sz="2200" dirty="0"/>
              <a:t> </a:t>
            </a:r>
            <a:r>
              <a:rPr lang="cs-CZ" altLang="cs-CZ" sz="2200" dirty="0" err="1"/>
              <a:t>located</a:t>
            </a:r>
            <a:r>
              <a:rPr lang="cs-CZ" altLang="cs-CZ" sz="2200" dirty="0"/>
              <a:t> on </a:t>
            </a:r>
            <a:r>
              <a:rPr lang="cs-CZ" altLang="cs-CZ" sz="2200" dirty="0" err="1"/>
              <a:t>the</a:t>
            </a:r>
            <a:r>
              <a:rPr lang="cs-CZ" altLang="cs-CZ" sz="2200" dirty="0"/>
              <a:t> </a:t>
            </a:r>
            <a:r>
              <a:rPr lang="cs-CZ" altLang="cs-CZ" sz="2200" dirty="0" err="1"/>
              <a:t>same</a:t>
            </a:r>
            <a:r>
              <a:rPr lang="cs-CZ" altLang="cs-CZ" sz="2200" dirty="0"/>
              <a:t> IC</a:t>
            </a:r>
            <a:r>
              <a:rPr lang="en-US" altLang="cs-CZ" sz="2200" dirty="0"/>
              <a:t>.</a:t>
            </a:r>
          </a:p>
          <a:p>
            <a:pPr marL="285750">
              <a:spcBef>
                <a:spcPct val="0"/>
              </a:spcBef>
              <a:defRPr/>
            </a:pPr>
            <a:endParaRPr lang="cs-CZ" altLang="cs-CZ" sz="2200" dirty="0"/>
          </a:p>
          <a:p>
            <a:pPr marL="285750">
              <a:spcBef>
                <a:spcPct val="0"/>
              </a:spcBef>
              <a:defRPr/>
            </a:pPr>
            <a:endParaRPr lang="cs-CZ" altLang="cs-CZ" sz="2200" dirty="0"/>
          </a:p>
          <a:p>
            <a:pPr marL="285750">
              <a:spcBef>
                <a:spcPct val="0"/>
              </a:spcBef>
              <a:defRPr/>
            </a:pPr>
            <a:r>
              <a:rPr lang="en-US" altLang="cs-CZ" sz="2200" dirty="0"/>
              <a:t>Slope  of IC shows the degree of substitutability of two goods</a:t>
            </a:r>
            <a:r>
              <a:rPr lang="cs-CZ" altLang="cs-CZ" sz="2200" dirty="0"/>
              <a:t> = </a:t>
            </a:r>
            <a:r>
              <a:rPr lang="en-US" altLang="cs-CZ" sz="2200" b="1" dirty="0"/>
              <a:t>THE MARGINAL RATE OF SUBSTITUTION</a:t>
            </a:r>
            <a:r>
              <a:rPr lang="cs-CZ" altLang="cs-CZ" sz="2200" b="1" dirty="0"/>
              <a:t> (IN CONSUMPTION)</a:t>
            </a:r>
            <a:endParaRPr lang="en-US" sz="2200" b="1" dirty="0"/>
          </a:p>
          <a:p>
            <a:pPr marL="285750">
              <a:spcBef>
                <a:spcPct val="0"/>
              </a:spcBef>
              <a:defRPr/>
            </a:pPr>
            <a:r>
              <a:rPr lang="cs-CZ" sz="2200" dirty="0" err="1"/>
              <a:t>It‘s</a:t>
            </a:r>
            <a:r>
              <a:rPr lang="cs-CZ" sz="2200" dirty="0"/>
              <a:t> a </a:t>
            </a:r>
            <a:r>
              <a:rPr lang="en-US" sz="2200" dirty="0"/>
              <a:t>ratio, in which one goods is replaced by a second one</a:t>
            </a:r>
            <a:r>
              <a:rPr lang="cs-CZ" sz="2200" dirty="0"/>
              <a:t>.</a:t>
            </a:r>
          </a:p>
          <a:p>
            <a:pPr marL="285750">
              <a:spcBef>
                <a:spcPct val="0"/>
              </a:spcBef>
              <a:defRPr/>
            </a:pPr>
            <a:endParaRPr lang="cs-CZ" sz="2200" dirty="0"/>
          </a:p>
          <a:p>
            <a:pPr marL="285750">
              <a:spcBef>
                <a:spcPct val="0"/>
              </a:spcBef>
              <a:defRPr/>
            </a:pPr>
            <a:endParaRPr lang="cs-CZ" sz="22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/>
              <a:t>A set</a:t>
            </a:r>
            <a:r>
              <a:rPr lang="cs-CZ" altLang="cs-CZ" sz="2200" dirty="0"/>
              <a:t> </a:t>
            </a:r>
            <a:r>
              <a:rPr lang="en-US" altLang="cs-CZ" sz="2200" dirty="0"/>
              <a:t>of indifference curves form</a:t>
            </a:r>
            <a:r>
              <a:rPr lang="cs-CZ" altLang="cs-CZ" sz="2200" dirty="0"/>
              <a:t>s</a:t>
            </a:r>
            <a:r>
              <a:rPr lang="en-US" altLang="cs-CZ" sz="2200" dirty="0"/>
              <a:t> the </a:t>
            </a:r>
            <a:r>
              <a:rPr lang="cs-CZ" altLang="cs-CZ" sz="2200" b="1" dirty="0"/>
              <a:t>INDIFFERENCE</a:t>
            </a:r>
            <a:r>
              <a:rPr lang="en-US" altLang="cs-CZ" sz="2200" b="1" dirty="0"/>
              <a:t> MAP</a:t>
            </a:r>
            <a:r>
              <a:rPr lang="en-US" altLang="cs-CZ" sz="2200" dirty="0"/>
              <a:t> </a:t>
            </a:r>
            <a:endParaRPr lang="cs-CZ" altLang="cs-CZ" sz="2200" dirty="0"/>
          </a:p>
          <a:p>
            <a:pPr>
              <a:spcBef>
                <a:spcPct val="0"/>
              </a:spcBef>
              <a:defRPr/>
            </a:pPr>
            <a:r>
              <a:rPr lang="cs-CZ" altLang="cs-CZ" sz="2200" dirty="0" err="1"/>
              <a:t>Higher</a:t>
            </a:r>
            <a:r>
              <a:rPr lang="cs-CZ" altLang="cs-CZ" sz="2200" dirty="0"/>
              <a:t> </a:t>
            </a:r>
            <a:r>
              <a:rPr lang="cs-CZ" altLang="cs-CZ" sz="2200" dirty="0" err="1"/>
              <a:t>positioned</a:t>
            </a:r>
            <a:r>
              <a:rPr lang="cs-CZ" altLang="cs-CZ" sz="2200" dirty="0"/>
              <a:t> </a:t>
            </a:r>
            <a:r>
              <a:rPr lang="en-US" altLang="cs-CZ" sz="2200" dirty="0"/>
              <a:t>curve</a:t>
            </a:r>
            <a:r>
              <a:rPr lang="cs-CZ" altLang="cs-CZ" sz="2200" dirty="0"/>
              <a:t>s</a:t>
            </a:r>
            <a:r>
              <a:rPr lang="en-US" altLang="cs-CZ" sz="2200" dirty="0"/>
              <a:t> show higher </a:t>
            </a:r>
            <a:r>
              <a:rPr lang="cs-CZ" altLang="cs-CZ" sz="2200" dirty="0" err="1"/>
              <a:t>total</a:t>
            </a:r>
            <a:r>
              <a:rPr lang="cs-CZ" altLang="cs-CZ" sz="2200" dirty="0"/>
              <a:t> </a:t>
            </a:r>
            <a:r>
              <a:rPr lang="en-US" altLang="cs-CZ" sz="2200" dirty="0"/>
              <a:t>utility </a:t>
            </a:r>
            <a:r>
              <a:rPr lang="cs-CZ" altLang="cs-CZ" sz="2200" dirty="0" err="1"/>
              <a:t>of</a:t>
            </a:r>
            <a:r>
              <a:rPr lang="cs-CZ" altLang="cs-CZ" sz="2200" dirty="0"/>
              <a:t> </a:t>
            </a:r>
            <a:r>
              <a:rPr lang="en-US" altLang="cs-CZ" sz="2200" dirty="0"/>
              <a:t>consumers</a:t>
            </a:r>
            <a:r>
              <a:rPr lang="cs-CZ" altLang="cs-CZ" sz="2200" dirty="0"/>
              <a:t> – </a:t>
            </a:r>
            <a:r>
              <a:rPr lang="cs-CZ" altLang="cs-CZ" sz="2200" dirty="0" err="1"/>
              <a:t>thus</a:t>
            </a:r>
            <a:r>
              <a:rPr lang="cs-CZ" altLang="cs-CZ" sz="2200" dirty="0"/>
              <a:t> </a:t>
            </a:r>
            <a:r>
              <a:rPr lang="cs-CZ" altLang="cs-CZ" sz="2200" dirty="0" err="1"/>
              <a:t>higher</a:t>
            </a:r>
            <a:r>
              <a:rPr lang="cs-CZ" altLang="cs-CZ" sz="2200" dirty="0"/>
              <a:t> IC </a:t>
            </a:r>
            <a:r>
              <a:rPr lang="cs-CZ" altLang="cs-CZ" sz="2200" dirty="0" err="1"/>
              <a:t>curves</a:t>
            </a:r>
            <a:r>
              <a:rPr lang="cs-CZ" altLang="cs-CZ" sz="2200" dirty="0"/>
              <a:t> are more </a:t>
            </a:r>
            <a:r>
              <a:rPr lang="cs-CZ" altLang="cs-CZ" sz="2200" dirty="0" err="1"/>
              <a:t>preferrable</a:t>
            </a:r>
            <a:r>
              <a:rPr lang="cs-CZ" altLang="cs-CZ" sz="2200" dirty="0"/>
              <a:t>.</a:t>
            </a:r>
            <a:endParaRPr lang="en-US" sz="2200" dirty="0"/>
          </a:p>
          <a:p>
            <a:endParaRPr lang="en-US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725FBB89-4355-1FFA-F7A2-7BF615484128}"/>
                  </a:ext>
                </a:extLst>
              </p:cNvPr>
              <p:cNvSpPr txBox="1"/>
              <p:nvPr/>
            </p:nvSpPr>
            <p:spPr>
              <a:xfrm>
                <a:off x="8873410" y="5993522"/>
                <a:ext cx="2038430" cy="699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400" dirty="0"/>
                  <a:t>MRS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cs-CZ" dirty="0"/>
              </a:p>
            </p:txBody>
          </p:sp>
        </mc:Choice>
        <mc:Fallback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725FBB89-4355-1FFA-F7A2-7BF615484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410" y="5993522"/>
                <a:ext cx="2038430" cy="699679"/>
              </a:xfrm>
              <a:prstGeom prst="rect">
                <a:avLst/>
              </a:prstGeom>
              <a:blipFill>
                <a:blip r:embed="rId2"/>
                <a:stretch>
                  <a:fillRect l="-47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Obrázek 23">
            <a:extLst>
              <a:ext uri="{FF2B5EF4-FFF2-40B4-BE49-F238E27FC236}">
                <a16:creationId xmlns:a16="http://schemas.microsoft.com/office/drawing/2014/main" id="{F03DD1BA-5790-78CD-29BD-6D1CCCF5E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529" y="2107057"/>
            <a:ext cx="4539311" cy="3700723"/>
          </a:xfrm>
          <a:prstGeom prst="rect">
            <a:avLst/>
          </a:prstGeom>
        </p:spPr>
      </p:pic>
      <p:pic>
        <p:nvPicPr>
          <p:cNvPr id="8" name="Zástupný symbol pro obsah 2">
            <a:extLst>
              <a:ext uri="{FF2B5EF4-FFF2-40B4-BE49-F238E27FC236}">
                <a16:creationId xmlns:a16="http://schemas.microsoft.com/office/drawing/2014/main" id="{1FF6F07D-1AB8-A76E-CF70-51A5165D6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411" y="2777702"/>
            <a:ext cx="3718882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3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09F7BE-9423-43C2-5DC7-3731E8053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1412488"/>
            <a:ext cx="3270029" cy="4363844"/>
          </a:xfrm>
        </p:spPr>
        <p:txBody>
          <a:bodyPr anchor="t">
            <a:normAutofit/>
          </a:bodyPr>
          <a:lstStyle/>
          <a:p>
            <a:r>
              <a:rPr kumimoji="0" lang="cs-CZ" sz="4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OUTLINE OF THE LECTURE</a:t>
            </a:r>
            <a:br>
              <a:rPr kumimoji="0" lang="cs-CZ" sz="4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4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</a:t>
            </a:r>
            <a:br>
              <a:rPr kumimoji="0" lang="cs-CZ" sz="4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4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STUDY GOALS</a:t>
            </a:r>
            <a:br>
              <a:rPr kumimoji="0" lang="en-US" sz="4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cs-CZ" sz="4000" dirty="0">
              <a:solidFill>
                <a:srgbClr val="FFFFFF"/>
              </a:solidFill>
            </a:endParaRP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0EBBBFF8-C373-A737-D4B0-15434DFE9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59492" y="1412488"/>
            <a:ext cx="3673016" cy="4363844"/>
          </a:xfrm>
        </p:spPr>
        <p:txBody>
          <a:bodyPr>
            <a:normAutofit/>
          </a:bodyPr>
          <a:lstStyle/>
          <a:p>
            <a:pPr marL="400050" indent="-285750">
              <a:spcAft>
                <a:spcPts val="600"/>
              </a:spcAft>
            </a:pPr>
            <a:r>
              <a:rPr lang="cs-CZ" sz="1800" dirty="0" err="1"/>
              <a:t>Theory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Rational</a:t>
            </a:r>
            <a:r>
              <a:rPr lang="cs-CZ" sz="1800" dirty="0"/>
              <a:t> </a:t>
            </a:r>
            <a:r>
              <a:rPr lang="cs-CZ" sz="1800" dirty="0" err="1"/>
              <a:t>Consumer</a:t>
            </a:r>
            <a:endParaRPr lang="cs-CZ" sz="1800" dirty="0"/>
          </a:p>
          <a:p>
            <a:pPr marL="400050" indent="-285750">
              <a:spcAft>
                <a:spcPts val="600"/>
              </a:spcAft>
            </a:pPr>
            <a:r>
              <a:rPr lang="cs-CZ" sz="1800" dirty="0"/>
              <a:t>Budget Line</a:t>
            </a:r>
          </a:p>
          <a:p>
            <a:pPr marL="400050" indent="-285750">
              <a:spcAft>
                <a:spcPts val="600"/>
              </a:spcAft>
            </a:pPr>
            <a:r>
              <a:rPr lang="cs-CZ" sz="1800" dirty="0" err="1"/>
              <a:t>Consumer</a:t>
            </a:r>
            <a:r>
              <a:rPr lang="cs-CZ" sz="1800" dirty="0"/>
              <a:t> </a:t>
            </a:r>
            <a:r>
              <a:rPr lang="cs-CZ" sz="1800" dirty="0" err="1"/>
              <a:t>Preferences</a:t>
            </a:r>
            <a:endParaRPr lang="cs-CZ" sz="1800" dirty="0"/>
          </a:p>
          <a:p>
            <a:pPr marL="400050" indent="-285750">
              <a:spcAft>
                <a:spcPts val="600"/>
              </a:spcAft>
            </a:pPr>
            <a:r>
              <a:rPr lang="cs-CZ" sz="1800" dirty="0" err="1"/>
              <a:t>Concept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Utility</a:t>
            </a:r>
          </a:p>
          <a:p>
            <a:pPr marL="400050" indent="-285750">
              <a:spcAft>
                <a:spcPts val="600"/>
              </a:spcAft>
            </a:pPr>
            <a:r>
              <a:rPr lang="cs-CZ" sz="1800" dirty="0" err="1"/>
              <a:t>Cardinal</a:t>
            </a:r>
            <a:r>
              <a:rPr lang="cs-CZ" sz="1800" dirty="0"/>
              <a:t> </a:t>
            </a:r>
            <a:r>
              <a:rPr lang="cs-CZ" sz="1800" dirty="0" err="1"/>
              <a:t>Approach</a:t>
            </a:r>
            <a:r>
              <a:rPr lang="cs-CZ" sz="1800" dirty="0"/>
              <a:t> to Utility</a:t>
            </a:r>
          </a:p>
          <a:p>
            <a:pPr marL="400050" indent="-285750">
              <a:spcAft>
                <a:spcPts val="600"/>
              </a:spcAft>
            </a:pPr>
            <a:r>
              <a:rPr lang="cs-CZ" sz="1800" dirty="0" err="1"/>
              <a:t>Ordinal</a:t>
            </a:r>
            <a:r>
              <a:rPr lang="cs-CZ" sz="1800" dirty="0"/>
              <a:t> </a:t>
            </a:r>
            <a:r>
              <a:rPr lang="cs-CZ" sz="1800" dirty="0" err="1"/>
              <a:t>Approach</a:t>
            </a:r>
            <a:r>
              <a:rPr lang="cs-CZ" sz="1800" dirty="0"/>
              <a:t> to Utility</a:t>
            </a:r>
            <a:endParaRPr lang="en-US" sz="1800" dirty="0"/>
          </a:p>
          <a:p>
            <a:pPr marL="400050" indent="-285750">
              <a:spcAft>
                <a:spcPts val="600"/>
              </a:spcAft>
            </a:pPr>
            <a:r>
              <a:rPr lang="cs-CZ" sz="1800" dirty="0" err="1"/>
              <a:t>Consumer</a:t>
            </a:r>
            <a:r>
              <a:rPr lang="cs-CZ" sz="1800" dirty="0"/>
              <a:t> </a:t>
            </a:r>
            <a:r>
              <a:rPr lang="cs-CZ" sz="1800" dirty="0" err="1"/>
              <a:t>Equilibrium</a:t>
            </a:r>
            <a:endParaRPr lang="en-US" sz="1800" dirty="0"/>
          </a:p>
          <a:p>
            <a:pPr marL="0" indent="0">
              <a:buNone/>
            </a:pPr>
            <a:endParaRPr lang="cs-CZ" sz="14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35931DB1-DCCE-D70E-D3A5-D80676661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518160"/>
            <a:ext cx="3197701" cy="58115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1900" dirty="0" err="1"/>
              <a:t>Students</a:t>
            </a:r>
            <a:r>
              <a:rPr lang="cs-CZ" sz="1900" dirty="0"/>
              <a:t> </a:t>
            </a:r>
            <a:r>
              <a:rPr lang="cs-CZ" sz="1900" dirty="0" err="1"/>
              <a:t>should</a:t>
            </a:r>
            <a:r>
              <a:rPr lang="cs-CZ" sz="1900" dirty="0"/>
              <a:t> </a:t>
            </a:r>
            <a:r>
              <a:rPr lang="cs-CZ" sz="1900" dirty="0" err="1"/>
              <a:t>be</a:t>
            </a:r>
            <a:r>
              <a:rPr lang="cs-CZ" sz="1900" dirty="0"/>
              <a:t> </a:t>
            </a:r>
            <a:r>
              <a:rPr lang="cs-CZ" sz="1900" dirty="0" err="1"/>
              <a:t>able</a:t>
            </a:r>
            <a:r>
              <a:rPr lang="cs-CZ" sz="1900" dirty="0"/>
              <a:t> to:</a:t>
            </a:r>
          </a:p>
          <a:p>
            <a:pPr marL="4572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900" dirty="0" err="1"/>
              <a:t>Understand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terms</a:t>
            </a:r>
            <a:r>
              <a:rPr lang="cs-CZ" sz="1900" dirty="0"/>
              <a:t> </a:t>
            </a:r>
            <a:r>
              <a:rPr lang="cs-CZ" sz="1900" dirty="0" err="1"/>
              <a:t>rational</a:t>
            </a:r>
            <a:r>
              <a:rPr lang="cs-CZ" sz="1900" dirty="0"/>
              <a:t>, </a:t>
            </a:r>
            <a:r>
              <a:rPr lang="cs-CZ" sz="1900" dirty="0" err="1"/>
              <a:t>preferences</a:t>
            </a:r>
            <a:r>
              <a:rPr lang="cs-CZ" sz="1900" dirty="0"/>
              <a:t>, utility, budget.</a:t>
            </a:r>
          </a:p>
          <a:p>
            <a:pPr marL="4572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900" dirty="0" err="1"/>
              <a:t>Discuss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difference</a:t>
            </a:r>
            <a:r>
              <a:rPr lang="cs-CZ" sz="1900" dirty="0"/>
              <a:t> </a:t>
            </a:r>
            <a:r>
              <a:rPr lang="cs-CZ" sz="1900" dirty="0" err="1"/>
              <a:t>between</a:t>
            </a:r>
            <a:r>
              <a:rPr lang="cs-CZ" sz="1900" dirty="0"/>
              <a:t> </a:t>
            </a:r>
            <a:r>
              <a:rPr lang="cs-CZ" sz="1900" dirty="0" err="1"/>
              <a:t>cardinal</a:t>
            </a:r>
            <a:r>
              <a:rPr lang="cs-CZ" sz="1900" dirty="0"/>
              <a:t> and </a:t>
            </a:r>
            <a:r>
              <a:rPr lang="cs-CZ" sz="1900" dirty="0" err="1"/>
              <a:t>ordinal</a:t>
            </a:r>
            <a:r>
              <a:rPr lang="cs-CZ" sz="1900" dirty="0"/>
              <a:t> </a:t>
            </a:r>
            <a:r>
              <a:rPr lang="cs-CZ" sz="1900" dirty="0" err="1"/>
              <a:t>approach</a:t>
            </a:r>
            <a:r>
              <a:rPr lang="cs-CZ" sz="1900" dirty="0"/>
              <a:t> to utility.</a:t>
            </a:r>
          </a:p>
          <a:p>
            <a:pPr marL="4572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900" dirty="0" err="1"/>
              <a:t>Explain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difference</a:t>
            </a:r>
            <a:r>
              <a:rPr lang="cs-CZ" sz="1900" dirty="0"/>
              <a:t> </a:t>
            </a:r>
            <a:r>
              <a:rPr lang="cs-CZ" sz="1900" dirty="0" err="1"/>
              <a:t>between</a:t>
            </a:r>
            <a:r>
              <a:rPr lang="cs-CZ" sz="1900" dirty="0"/>
              <a:t> </a:t>
            </a:r>
            <a:r>
              <a:rPr lang="cs-CZ" sz="1900" dirty="0" err="1"/>
              <a:t>total</a:t>
            </a:r>
            <a:r>
              <a:rPr lang="cs-CZ" sz="1900" dirty="0"/>
              <a:t> and </a:t>
            </a:r>
            <a:r>
              <a:rPr lang="cs-CZ" sz="1900" dirty="0" err="1"/>
              <a:t>marginal</a:t>
            </a:r>
            <a:r>
              <a:rPr lang="cs-CZ" sz="1900" dirty="0"/>
              <a:t> utility.</a:t>
            </a:r>
          </a:p>
          <a:p>
            <a:pPr marL="4572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900" dirty="0" err="1"/>
              <a:t>Describe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conditions</a:t>
            </a:r>
            <a:r>
              <a:rPr lang="cs-CZ" sz="1900" dirty="0"/>
              <a:t> </a:t>
            </a:r>
            <a:r>
              <a:rPr lang="cs-CZ" sz="1900" dirty="0" err="1"/>
              <a:t>for</a:t>
            </a:r>
            <a:r>
              <a:rPr lang="cs-CZ" sz="1900" dirty="0"/>
              <a:t> </a:t>
            </a:r>
            <a:r>
              <a:rPr lang="cs-CZ" sz="1900" dirty="0" err="1"/>
              <a:t>consumer</a:t>
            </a:r>
            <a:r>
              <a:rPr lang="cs-CZ" sz="1900" dirty="0"/>
              <a:t> </a:t>
            </a:r>
            <a:r>
              <a:rPr lang="cs-CZ" sz="1900" dirty="0" err="1"/>
              <a:t>equilibrium</a:t>
            </a:r>
            <a:r>
              <a:rPr lang="cs-CZ" sz="1900" dirty="0"/>
              <a:t>.</a:t>
            </a:r>
          </a:p>
          <a:p>
            <a:pPr marL="457200" indent="-342900">
              <a:spcAft>
                <a:spcPts val="600"/>
              </a:spcAft>
            </a:pPr>
            <a:r>
              <a:rPr lang="cs-CZ" sz="1900" dirty="0"/>
              <a:t>Analyse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impact</a:t>
            </a:r>
            <a:r>
              <a:rPr lang="cs-CZ" sz="1900" dirty="0"/>
              <a:t> </a:t>
            </a:r>
            <a:r>
              <a:rPr lang="cs-CZ" sz="1900" dirty="0" err="1"/>
              <a:t>of</a:t>
            </a:r>
            <a:r>
              <a:rPr lang="cs-CZ" sz="1900" dirty="0"/>
              <a:t> </a:t>
            </a:r>
            <a:r>
              <a:rPr lang="cs-CZ" sz="1900" dirty="0" err="1"/>
              <a:t>price</a:t>
            </a:r>
            <a:r>
              <a:rPr lang="cs-CZ" sz="1900" dirty="0"/>
              <a:t> </a:t>
            </a:r>
            <a:r>
              <a:rPr lang="cs-CZ" sz="1900" dirty="0" err="1"/>
              <a:t>change</a:t>
            </a:r>
            <a:r>
              <a:rPr lang="cs-CZ" sz="1900" dirty="0"/>
              <a:t> and </a:t>
            </a:r>
            <a:r>
              <a:rPr lang="cs-CZ" sz="1900" dirty="0" err="1"/>
              <a:t>income</a:t>
            </a:r>
            <a:r>
              <a:rPr lang="cs-CZ" sz="1900" dirty="0"/>
              <a:t> </a:t>
            </a:r>
            <a:r>
              <a:rPr lang="cs-CZ" sz="1900" dirty="0" err="1"/>
              <a:t>change</a:t>
            </a:r>
            <a:r>
              <a:rPr lang="cs-CZ" sz="1900" dirty="0"/>
              <a:t> on </a:t>
            </a:r>
            <a:r>
              <a:rPr lang="cs-CZ" sz="1900" dirty="0" err="1"/>
              <a:t>consumer</a:t>
            </a:r>
            <a:r>
              <a:rPr lang="cs-CZ" sz="1900" dirty="0"/>
              <a:t> </a:t>
            </a:r>
            <a:r>
              <a:rPr lang="cs-CZ" sz="1900" dirty="0" err="1"/>
              <a:t>choice</a:t>
            </a:r>
            <a:r>
              <a:rPr lang="cs-CZ" sz="1900" dirty="0"/>
              <a:t>.</a:t>
            </a:r>
          </a:p>
          <a:p>
            <a:pPr marL="4572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823699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218B449C-1C46-9939-3324-414E75DED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Ordinal Approach – Indifference Curve (IC)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57B015-A006-5440-9D7E-830108469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7005320" cy="425196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57150" indent="0">
              <a:spcBef>
                <a:spcPct val="0"/>
              </a:spcBef>
              <a:buNone/>
              <a:defRPr/>
            </a:pPr>
            <a:r>
              <a:rPr lang="en-US" altLang="cs-CZ" sz="2200" dirty="0"/>
              <a:t>Characteristics of IC:</a:t>
            </a:r>
          </a:p>
          <a:p>
            <a:pPr marL="285750">
              <a:spcBef>
                <a:spcPct val="0"/>
              </a:spcBef>
              <a:defRPr/>
            </a:pPr>
            <a:endParaRPr lang="en-US" altLang="cs-CZ" sz="2200" dirty="0"/>
          </a:p>
          <a:p>
            <a:pPr marL="342900">
              <a:spcBef>
                <a:spcPct val="0"/>
              </a:spcBef>
              <a:defRPr/>
            </a:pPr>
            <a:r>
              <a:rPr lang="en-US" altLang="cs-CZ" sz="2200" dirty="0"/>
              <a:t>The curves are </a:t>
            </a:r>
            <a:r>
              <a:rPr lang="en-US" altLang="cs-CZ" sz="2200" b="1" dirty="0"/>
              <a:t>CONVEX</a:t>
            </a:r>
            <a:r>
              <a:rPr lang="en-US" altLang="cs-CZ" sz="2200" dirty="0"/>
              <a:t> to the beginning - the marginal rate of substitution increases as the consumer progresses along IC upwards (increasingly replaces the goods x by goods y)</a:t>
            </a:r>
          </a:p>
          <a:p>
            <a:pPr marL="342900">
              <a:spcBef>
                <a:spcPct val="0"/>
              </a:spcBef>
              <a:defRPr/>
            </a:pPr>
            <a:endParaRPr lang="en-US" altLang="cs-CZ" sz="2200" dirty="0"/>
          </a:p>
          <a:p>
            <a:pPr marL="342900">
              <a:spcBef>
                <a:spcPct val="0"/>
              </a:spcBef>
              <a:defRPr/>
            </a:pPr>
            <a:r>
              <a:rPr lang="en-US" altLang="cs-CZ" sz="2200" dirty="0"/>
              <a:t>The curves have a </a:t>
            </a:r>
            <a:r>
              <a:rPr lang="en-US" altLang="cs-CZ" sz="2200" b="1" dirty="0"/>
              <a:t>DECREASING SHAPE </a:t>
            </a:r>
            <a:r>
              <a:rPr lang="en-US" altLang="cs-CZ" sz="2200" dirty="0"/>
              <a:t>- a reduction in the consumption of one good is offset by increasing consumption of second one</a:t>
            </a:r>
          </a:p>
          <a:p>
            <a:pPr marL="342900">
              <a:spcBef>
                <a:spcPct val="0"/>
              </a:spcBef>
              <a:defRPr/>
            </a:pPr>
            <a:endParaRPr lang="en-US" altLang="cs-CZ" sz="2200" dirty="0"/>
          </a:p>
          <a:p>
            <a:pPr marL="342900">
              <a:spcBef>
                <a:spcPct val="0"/>
              </a:spcBef>
              <a:defRPr/>
            </a:pPr>
            <a:r>
              <a:rPr lang="en-US" altLang="cs-CZ" sz="2200" dirty="0"/>
              <a:t>The</a:t>
            </a:r>
            <a:r>
              <a:rPr lang="cs-CZ" altLang="cs-CZ" sz="2200" dirty="0"/>
              <a:t> </a:t>
            </a:r>
            <a:r>
              <a:rPr lang="en-US" altLang="cs-CZ" sz="2200" dirty="0"/>
              <a:t>curves </a:t>
            </a:r>
            <a:r>
              <a:rPr lang="en-US" altLang="cs-CZ" sz="2200" b="1" dirty="0"/>
              <a:t>NEVER CROSS </a:t>
            </a:r>
            <a:r>
              <a:rPr lang="en-US" altLang="cs-CZ" sz="2200" dirty="0"/>
              <a:t>each other - if so, the consumer is irrational (not confess in his preferences and all combinations would be equally satisfactory).</a:t>
            </a:r>
            <a:endParaRPr lang="en-US" altLang="cs-CZ" sz="2200" b="1" dirty="0"/>
          </a:p>
          <a:p>
            <a:endParaRPr lang="en-US" sz="2200" dirty="0"/>
          </a:p>
        </p:txBody>
      </p:sp>
      <p:pic>
        <p:nvPicPr>
          <p:cNvPr id="6" name="Zástupný symbol pro obsah 2" descr="Obsah obrázku řada/pruh, diagram, Vykreslený graf, Paralelní&#10;&#10;Popis byl vytvořen automaticky">
            <a:extLst>
              <a:ext uri="{FF2B5EF4-FFF2-40B4-BE49-F238E27FC236}">
                <a16:creationId xmlns:a16="http://schemas.microsoft.com/office/drawing/2014/main" id="{72CDA8F0-DB70-E86E-8793-3CF8F2DD8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491" y="3318995"/>
            <a:ext cx="3718882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2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AB6ABB9-A7FD-3D03-A944-FA143E3D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9"/>
            <a:ext cx="9734166" cy="13228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Ordinal Approach – Special Shapes of Indifference Curve</a:t>
            </a:r>
            <a:r>
              <a:rPr lang="cs-CZ" sz="3700" dirty="0"/>
              <a:t>s</a:t>
            </a:r>
            <a:endParaRPr lang="en-US" sz="37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B573B51-C170-49C0-A3D9-8D99730C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9924" y="2"/>
            <a:ext cx="7602076" cy="470844"/>
          </a:xfrm>
          <a:custGeom>
            <a:avLst/>
            <a:gdLst>
              <a:gd name="connsiteX0" fmla="*/ 9683888 w 9683888"/>
              <a:gd name="connsiteY0" fmla="*/ 0 h 743457"/>
              <a:gd name="connsiteX1" fmla="*/ 0 w 9683888"/>
              <a:gd name="connsiteY1" fmla="*/ 0 h 743457"/>
              <a:gd name="connsiteX2" fmla="*/ 0 w 9683888"/>
              <a:gd name="connsiteY2" fmla="*/ 365878 h 743457"/>
              <a:gd name="connsiteX3" fmla="*/ 11844 w 9683888"/>
              <a:gd name="connsiteY3" fmla="*/ 367909 h 743457"/>
              <a:gd name="connsiteX4" fmla="*/ 106208 w 9683888"/>
              <a:gd name="connsiteY4" fmla="*/ 385974 h 743457"/>
              <a:gd name="connsiteX5" fmla="*/ 183667 w 9683888"/>
              <a:gd name="connsiteY5" fmla="*/ 399162 h 743457"/>
              <a:gd name="connsiteX6" fmla="*/ 292430 w 9683888"/>
              <a:gd name="connsiteY6" fmla="*/ 390408 h 743457"/>
              <a:gd name="connsiteX7" fmla="*/ 386942 w 9683888"/>
              <a:gd name="connsiteY7" fmla="*/ 395582 h 743457"/>
              <a:gd name="connsiteX8" fmla="*/ 485751 w 9683888"/>
              <a:gd name="connsiteY8" fmla="*/ 408404 h 743457"/>
              <a:gd name="connsiteX9" fmla="*/ 604107 w 9683888"/>
              <a:gd name="connsiteY9" fmla="*/ 418647 h 743457"/>
              <a:gd name="connsiteX10" fmla="*/ 694081 w 9683888"/>
              <a:gd name="connsiteY10" fmla="*/ 449524 h 743457"/>
              <a:gd name="connsiteX11" fmla="*/ 762452 w 9683888"/>
              <a:gd name="connsiteY11" fmla="*/ 456090 h 743457"/>
              <a:gd name="connsiteX12" fmla="*/ 987872 w 9683888"/>
              <a:gd name="connsiteY12" fmla="*/ 481862 h 743457"/>
              <a:gd name="connsiteX13" fmla="*/ 1077163 w 9683888"/>
              <a:gd name="connsiteY13" fmla="*/ 524467 h 743457"/>
              <a:gd name="connsiteX14" fmla="*/ 1258716 w 9683888"/>
              <a:gd name="connsiteY14" fmla="*/ 587975 h 743457"/>
              <a:gd name="connsiteX15" fmla="*/ 1298056 w 9683888"/>
              <a:gd name="connsiteY15" fmla="*/ 595413 h 743457"/>
              <a:gd name="connsiteX16" fmla="*/ 1327017 w 9683888"/>
              <a:gd name="connsiteY16" fmla="*/ 617412 h 743457"/>
              <a:gd name="connsiteX17" fmla="*/ 1347909 w 9683888"/>
              <a:gd name="connsiteY17" fmla="*/ 620209 h 743457"/>
              <a:gd name="connsiteX18" fmla="*/ 1421792 w 9683888"/>
              <a:gd name="connsiteY18" fmla="*/ 626139 h 743457"/>
              <a:gd name="connsiteX19" fmla="*/ 1519789 w 9683888"/>
              <a:gd name="connsiteY19" fmla="*/ 645011 h 743457"/>
              <a:gd name="connsiteX20" fmla="*/ 1620886 w 9683888"/>
              <a:gd name="connsiteY20" fmla="*/ 687715 h 743457"/>
              <a:gd name="connsiteX21" fmla="*/ 1676745 w 9683888"/>
              <a:gd name="connsiteY21" fmla="*/ 690130 h 743457"/>
              <a:gd name="connsiteX22" fmla="*/ 1832228 w 9683888"/>
              <a:gd name="connsiteY22" fmla="*/ 690860 h 743457"/>
              <a:gd name="connsiteX23" fmla="*/ 1980464 w 9683888"/>
              <a:gd name="connsiteY23" fmla="*/ 704858 h 743457"/>
              <a:gd name="connsiteX24" fmla="*/ 2051150 w 9683888"/>
              <a:gd name="connsiteY24" fmla="*/ 711187 h 743457"/>
              <a:gd name="connsiteX25" fmla="*/ 2162824 w 9683888"/>
              <a:gd name="connsiteY25" fmla="*/ 709178 h 743457"/>
              <a:gd name="connsiteX26" fmla="*/ 2259859 w 9683888"/>
              <a:gd name="connsiteY26" fmla="*/ 718188 h 743457"/>
              <a:gd name="connsiteX27" fmla="*/ 2378290 w 9683888"/>
              <a:gd name="connsiteY27" fmla="*/ 738748 h 743457"/>
              <a:gd name="connsiteX28" fmla="*/ 2407828 w 9683888"/>
              <a:gd name="connsiteY28" fmla="*/ 743457 h 743457"/>
              <a:gd name="connsiteX29" fmla="*/ 2428936 w 9683888"/>
              <a:gd name="connsiteY29" fmla="*/ 734697 h 743457"/>
              <a:gd name="connsiteX30" fmla="*/ 2646106 w 9683888"/>
              <a:gd name="connsiteY30" fmla="*/ 660204 h 743457"/>
              <a:gd name="connsiteX31" fmla="*/ 2799920 w 9683888"/>
              <a:gd name="connsiteY31" fmla="*/ 630451 h 743457"/>
              <a:gd name="connsiteX32" fmla="*/ 2953556 w 9683888"/>
              <a:gd name="connsiteY32" fmla="*/ 607173 h 743457"/>
              <a:gd name="connsiteX33" fmla="*/ 3009839 w 9683888"/>
              <a:gd name="connsiteY33" fmla="*/ 601743 h 743457"/>
              <a:gd name="connsiteX34" fmla="*/ 3115016 w 9683888"/>
              <a:gd name="connsiteY34" fmla="*/ 584982 h 743457"/>
              <a:gd name="connsiteX35" fmla="*/ 3185844 w 9683888"/>
              <a:gd name="connsiteY35" fmla="*/ 595356 h 743457"/>
              <a:gd name="connsiteX36" fmla="*/ 3246013 w 9683888"/>
              <a:gd name="connsiteY36" fmla="*/ 592418 h 743457"/>
              <a:gd name="connsiteX37" fmla="*/ 3313565 w 9683888"/>
              <a:gd name="connsiteY37" fmla="*/ 574138 h 743457"/>
              <a:gd name="connsiteX38" fmla="*/ 3414143 w 9683888"/>
              <a:gd name="connsiteY38" fmla="*/ 553730 h 743457"/>
              <a:gd name="connsiteX39" fmla="*/ 3552895 w 9683888"/>
              <a:gd name="connsiteY39" fmla="*/ 548563 h 743457"/>
              <a:gd name="connsiteX40" fmla="*/ 3753012 w 9683888"/>
              <a:gd name="connsiteY40" fmla="*/ 599520 h 743457"/>
              <a:gd name="connsiteX41" fmla="*/ 3804392 w 9683888"/>
              <a:gd name="connsiteY41" fmla="*/ 604131 h 743457"/>
              <a:gd name="connsiteX42" fmla="*/ 3916696 w 9683888"/>
              <a:gd name="connsiteY42" fmla="*/ 606540 h 743457"/>
              <a:gd name="connsiteX43" fmla="*/ 4063849 w 9683888"/>
              <a:gd name="connsiteY43" fmla="*/ 604058 h 743457"/>
              <a:gd name="connsiteX44" fmla="*/ 4172179 w 9683888"/>
              <a:gd name="connsiteY44" fmla="*/ 592355 h 743457"/>
              <a:gd name="connsiteX45" fmla="*/ 4276294 w 9683888"/>
              <a:gd name="connsiteY45" fmla="*/ 587119 h 743457"/>
              <a:gd name="connsiteX46" fmla="*/ 4411090 w 9683888"/>
              <a:gd name="connsiteY46" fmla="*/ 575600 h 743457"/>
              <a:gd name="connsiteX47" fmla="*/ 4540465 w 9683888"/>
              <a:gd name="connsiteY47" fmla="*/ 567464 h 743457"/>
              <a:gd name="connsiteX48" fmla="*/ 4545352 w 9683888"/>
              <a:gd name="connsiteY48" fmla="*/ 555554 h 743457"/>
              <a:gd name="connsiteX49" fmla="*/ 4564014 w 9683888"/>
              <a:gd name="connsiteY49" fmla="*/ 553660 h 743457"/>
              <a:gd name="connsiteX50" fmla="*/ 4568602 w 9683888"/>
              <a:gd name="connsiteY50" fmla="*/ 550913 h 743457"/>
              <a:gd name="connsiteX51" fmla="*/ 4595289 w 9683888"/>
              <a:gd name="connsiteY51" fmla="*/ 537407 h 743457"/>
              <a:gd name="connsiteX52" fmla="*/ 4739026 w 9683888"/>
              <a:gd name="connsiteY52" fmla="*/ 532483 h 743457"/>
              <a:gd name="connsiteX53" fmla="*/ 5061335 w 9683888"/>
              <a:gd name="connsiteY53" fmla="*/ 545635 h 743457"/>
              <a:gd name="connsiteX54" fmla="*/ 5338634 w 9683888"/>
              <a:gd name="connsiteY54" fmla="*/ 595754 h 743457"/>
              <a:gd name="connsiteX55" fmla="*/ 5529430 w 9683888"/>
              <a:gd name="connsiteY55" fmla="*/ 606335 h 743457"/>
              <a:gd name="connsiteX56" fmla="*/ 5604039 w 9683888"/>
              <a:gd name="connsiteY56" fmla="*/ 607676 h 743457"/>
              <a:gd name="connsiteX57" fmla="*/ 5625281 w 9683888"/>
              <a:gd name="connsiteY57" fmla="*/ 617253 h 743457"/>
              <a:gd name="connsiteX58" fmla="*/ 5628138 w 9683888"/>
              <a:gd name="connsiteY58" fmla="*/ 615483 h 743457"/>
              <a:gd name="connsiteX59" fmla="*/ 5653593 w 9683888"/>
              <a:gd name="connsiteY59" fmla="*/ 617873 h 743457"/>
              <a:gd name="connsiteX60" fmla="*/ 5658658 w 9683888"/>
              <a:gd name="connsiteY60" fmla="*/ 624279 h 743457"/>
              <a:gd name="connsiteX61" fmla="*/ 5675963 w 9683888"/>
              <a:gd name="connsiteY61" fmla="*/ 627762 h 743457"/>
              <a:gd name="connsiteX62" fmla="*/ 5709625 w 9683888"/>
              <a:gd name="connsiteY62" fmla="*/ 639593 h 743457"/>
              <a:gd name="connsiteX63" fmla="*/ 5716324 w 9683888"/>
              <a:gd name="connsiteY63" fmla="*/ 637148 h 743457"/>
              <a:gd name="connsiteX64" fmla="*/ 5767720 w 9683888"/>
              <a:gd name="connsiteY64" fmla="*/ 647737 h 743457"/>
              <a:gd name="connsiteX65" fmla="*/ 5768619 w 9683888"/>
              <a:gd name="connsiteY65" fmla="*/ 645671 h 743457"/>
              <a:gd name="connsiteX66" fmla="*/ 5858696 w 9683888"/>
              <a:gd name="connsiteY66" fmla="*/ 628099 h 743457"/>
              <a:gd name="connsiteX67" fmla="*/ 5935260 w 9683888"/>
              <a:gd name="connsiteY67" fmla="*/ 596904 h 743457"/>
              <a:gd name="connsiteX68" fmla="*/ 5946176 w 9683888"/>
              <a:gd name="connsiteY68" fmla="*/ 597874 h 743457"/>
              <a:gd name="connsiteX69" fmla="*/ 5946447 w 9683888"/>
              <a:gd name="connsiteY69" fmla="*/ 597396 h 743457"/>
              <a:gd name="connsiteX70" fmla="*/ 5958069 w 9683888"/>
              <a:gd name="connsiteY70" fmla="*/ 597432 h 743457"/>
              <a:gd name="connsiteX71" fmla="*/ 5966081 w 9683888"/>
              <a:gd name="connsiteY71" fmla="*/ 599643 h 743457"/>
              <a:gd name="connsiteX72" fmla="*/ 5987259 w 9683888"/>
              <a:gd name="connsiteY72" fmla="*/ 601523 h 743457"/>
              <a:gd name="connsiteX73" fmla="*/ 5994905 w 9683888"/>
              <a:gd name="connsiteY73" fmla="*/ 598873 h 743457"/>
              <a:gd name="connsiteX74" fmla="*/ 6054803 w 9683888"/>
              <a:gd name="connsiteY74" fmla="*/ 541202 h 743457"/>
              <a:gd name="connsiteX75" fmla="*/ 6188672 w 9683888"/>
              <a:gd name="connsiteY75" fmla="*/ 496389 h 743457"/>
              <a:gd name="connsiteX76" fmla="*/ 6323280 w 9683888"/>
              <a:gd name="connsiteY76" fmla="*/ 458013 h 743457"/>
              <a:gd name="connsiteX77" fmla="*/ 6457257 w 9683888"/>
              <a:gd name="connsiteY77" fmla="*/ 414621 h 743457"/>
              <a:gd name="connsiteX78" fmla="*/ 6530019 w 9683888"/>
              <a:gd name="connsiteY78" fmla="*/ 423168 h 743457"/>
              <a:gd name="connsiteX79" fmla="*/ 6626800 w 9683888"/>
              <a:gd name="connsiteY79" fmla="*/ 375078 h 743457"/>
              <a:gd name="connsiteX80" fmla="*/ 6689231 w 9683888"/>
              <a:gd name="connsiteY80" fmla="*/ 353501 h 743457"/>
              <a:gd name="connsiteX81" fmla="*/ 6726440 w 9683888"/>
              <a:gd name="connsiteY81" fmla="*/ 340276 h 743457"/>
              <a:gd name="connsiteX82" fmla="*/ 6835228 w 9683888"/>
              <a:gd name="connsiteY82" fmla="*/ 329393 h 743457"/>
              <a:gd name="connsiteX83" fmla="*/ 7039363 w 9683888"/>
              <a:gd name="connsiteY83" fmla="*/ 370823 h 743457"/>
              <a:gd name="connsiteX84" fmla="*/ 7095156 w 9683888"/>
              <a:gd name="connsiteY84" fmla="*/ 366075 h 743457"/>
              <a:gd name="connsiteX85" fmla="*/ 7187061 w 9683888"/>
              <a:gd name="connsiteY85" fmla="*/ 383876 h 743457"/>
              <a:gd name="connsiteX86" fmla="*/ 7295039 w 9683888"/>
              <a:gd name="connsiteY86" fmla="*/ 355046 h 743457"/>
              <a:gd name="connsiteX87" fmla="*/ 7373651 w 9683888"/>
              <a:gd name="connsiteY87" fmla="*/ 322299 h 743457"/>
              <a:gd name="connsiteX88" fmla="*/ 7418964 w 9683888"/>
              <a:gd name="connsiteY88" fmla="*/ 308685 h 743457"/>
              <a:gd name="connsiteX89" fmla="*/ 7450568 w 9683888"/>
              <a:gd name="connsiteY89" fmla="*/ 293511 h 743457"/>
              <a:gd name="connsiteX90" fmla="*/ 7538380 w 9683888"/>
              <a:gd name="connsiteY90" fmla="*/ 283235 h 743457"/>
              <a:gd name="connsiteX91" fmla="*/ 7786348 w 9683888"/>
              <a:gd name="connsiteY91" fmla="*/ 225377 h 743457"/>
              <a:gd name="connsiteX92" fmla="*/ 7849534 w 9683888"/>
              <a:gd name="connsiteY92" fmla="*/ 245434 h 743457"/>
              <a:gd name="connsiteX93" fmla="*/ 7981165 w 9683888"/>
              <a:gd name="connsiteY93" fmla="*/ 222252 h 743457"/>
              <a:gd name="connsiteX94" fmla="*/ 8171882 w 9683888"/>
              <a:gd name="connsiteY94" fmla="*/ 222497 h 743457"/>
              <a:gd name="connsiteX95" fmla="*/ 8242270 w 9683888"/>
              <a:gd name="connsiteY95" fmla="*/ 180535 h 743457"/>
              <a:gd name="connsiteX96" fmla="*/ 8490152 w 9683888"/>
              <a:gd name="connsiteY96" fmla="*/ 209193 h 743457"/>
              <a:gd name="connsiteX97" fmla="*/ 8622272 w 9683888"/>
              <a:gd name="connsiteY97" fmla="*/ 188859 h 743457"/>
              <a:gd name="connsiteX98" fmla="*/ 8738606 w 9683888"/>
              <a:gd name="connsiteY98" fmla="*/ 208945 h 743457"/>
              <a:gd name="connsiteX99" fmla="*/ 8831307 w 9683888"/>
              <a:gd name="connsiteY99" fmla="*/ 207738 h 743457"/>
              <a:gd name="connsiteX100" fmla="*/ 8891432 w 9683888"/>
              <a:gd name="connsiteY100" fmla="*/ 184510 h 743457"/>
              <a:gd name="connsiteX101" fmla="*/ 8946980 w 9683888"/>
              <a:gd name="connsiteY101" fmla="*/ 145578 h 743457"/>
              <a:gd name="connsiteX102" fmla="*/ 9107760 w 9683888"/>
              <a:gd name="connsiteY102" fmla="*/ 128052 h 743457"/>
              <a:gd name="connsiteX103" fmla="*/ 9195623 w 9683888"/>
              <a:gd name="connsiteY103" fmla="*/ 100212 h 743457"/>
              <a:gd name="connsiteX104" fmla="*/ 9256898 w 9683888"/>
              <a:gd name="connsiteY104" fmla="*/ 73900 h 743457"/>
              <a:gd name="connsiteX105" fmla="*/ 9351740 w 9683888"/>
              <a:gd name="connsiteY105" fmla="*/ 80439 h 743457"/>
              <a:gd name="connsiteX106" fmla="*/ 9539796 w 9683888"/>
              <a:gd name="connsiteY106" fmla="*/ 87069 h 743457"/>
              <a:gd name="connsiteX107" fmla="*/ 9619109 w 9683888"/>
              <a:gd name="connsiteY107" fmla="*/ 39994 h 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683888" h="743457">
                <a:moveTo>
                  <a:pt x="9683888" y="0"/>
                </a:moveTo>
                <a:lnTo>
                  <a:pt x="0" y="0"/>
                </a:lnTo>
                <a:lnTo>
                  <a:pt x="0" y="365878"/>
                </a:lnTo>
                <a:lnTo>
                  <a:pt x="11844" y="367909"/>
                </a:lnTo>
                <a:cubicBezTo>
                  <a:pt x="50423" y="374387"/>
                  <a:pt x="87879" y="380746"/>
                  <a:pt x="106208" y="385974"/>
                </a:cubicBezTo>
                <a:cubicBezTo>
                  <a:pt x="119919" y="389979"/>
                  <a:pt x="149687" y="402128"/>
                  <a:pt x="183667" y="399162"/>
                </a:cubicBezTo>
                <a:cubicBezTo>
                  <a:pt x="228274" y="394575"/>
                  <a:pt x="256969" y="398315"/>
                  <a:pt x="292430" y="390408"/>
                </a:cubicBezTo>
                <a:cubicBezTo>
                  <a:pt x="325377" y="395694"/>
                  <a:pt x="374510" y="420053"/>
                  <a:pt x="386942" y="395582"/>
                </a:cubicBezTo>
                <a:cubicBezTo>
                  <a:pt x="400429" y="416427"/>
                  <a:pt x="451168" y="399411"/>
                  <a:pt x="485751" y="408404"/>
                </a:cubicBezTo>
                <a:cubicBezTo>
                  <a:pt x="520399" y="423586"/>
                  <a:pt x="570416" y="404235"/>
                  <a:pt x="604107" y="418647"/>
                </a:cubicBezTo>
                <a:cubicBezTo>
                  <a:pt x="633631" y="425521"/>
                  <a:pt x="672063" y="446364"/>
                  <a:pt x="694081" y="449524"/>
                </a:cubicBezTo>
                <a:cubicBezTo>
                  <a:pt x="700528" y="463278"/>
                  <a:pt x="713487" y="450700"/>
                  <a:pt x="762452" y="456090"/>
                </a:cubicBezTo>
                <a:cubicBezTo>
                  <a:pt x="811417" y="461479"/>
                  <a:pt x="935420" y="470466"/>
                  <a:pt x="987872" y="481862"/>
                </a:cubicBezTo>
                <a:cubicBezTo>
                  <a:pt x="1018493" y="475799"/>
                  <a:pt x="1019470" y="516810"/>
                  <a:pt x="1077163" y="524467"/>
                </a:cubicBezTo>
                <a:cubicBezTo>
                  <a:pt x="1124222" y="535807"/>
                  <a:pt x="1202940" y="574855"/>
                  <a:pt x="1258716" y="587975"/>
                </a:cubicBezTo>
                <a:cubicBezTo>
                  <a:pt x="1274181" y="586466"/>
                  <a:pt x="1286859" y="589632"/>
                  <a:pt x="1298056" y="595413"/>
                </a:cubicBezTo>
                <a:lnTo>
                  <a:pt x="1327017" y="617412"/>
                </a:lnTo>
                <a:lnTo>
                  <a:pt x="1347909" y="620209"/>
                </a:lnTo>
                <a:cubicBezTo>
                  <a:pt x="1377004" y="628445"/>
                  <a:pt x="1394712" y="616344"/>
                  <a:pt x="1421792" y="626139"/>
                </a:cubicBezTo>
                <a:cubicBezTo>
                  <a:pt x="1466260" y="647543"/>
                  <a:pt x="1506099" y="610975"/>
                  <a:pt x="1519789" y="645011"/>
                </a:cubicBezTo>
                <a:cubicBezTo>
                  <a:pt x="1556219" y="665699"/>
                  <a:pt x="1578776" y="668950"/>
                  <a:pt x="1620886" y="687715"/>
                </a:cubicBezTo>
                <a:cubicBezTo>
                  <a:pt x="1658228" y="693647"/>
                  <a:pt x="1636224" y="694371"/>
                  <a:pt x="1676745" y="690130"/>
                </a:cubicBezTo>
                <a:cubicBezTo>
                  <a:pt x="1713709" y="697532"/>
                  <a:pt x="1774627" y="701403"/>
                  <a:pt x="1832228" y="690860"/>
                </a:cubicBezTo>
                <a:cubicBezTo>
                  <a:pt x="1866586" y="689181"/>
                  <a:pt x="1949046" y="755765"/>
                  <a:pt x="1980464" y="704858"/>
                </a:cubicBezTo>
                <a:cubicBezTo>
                  <a:pt x="2001472" y="716610"/>
                  <a:pt x="2020758" y="710467"/>
                  <a:pt x="2051150" y="711187"/>
                </a:cubicBezTo>
                <a:cubicBezTo>
                  <a:pt x="2081543" y="711907"/>
                  <a:pt x="2117567" y="736153"/>
                  <a:pt x="2162824" y="709178"/>
                </a:cubicBezTo>
                <a:cubicBezTo>
                  <a:pt x="2219712" y="701824"/>
                  <a:pt x="2181421" y="742368"/>
                  <a:pt x="2259859" y="718188"/>
                </a:cubicBezTo>
                <a:cubicBezTo>
                  <a:pt x="2296623" y="733933"/>
                  <a:pt x="2337412" y="741012"/>
                  <a:pt x="2378290" y="738748"/>
                </a:cubicBezTo>
                <a:cubicBezTo>
                  <a:pt x="2380041" y="725410"/>
                  <a:pt x="2399659" y="741017"/>
                  <a:pt x="2407828" y="743457"/>
                </a:cubicBezTo>
                <a:cubicBezTo>
                  <a:pt x="2406113" y="735180"/>
                  <a:pt x="2421642" y="728742"/>
                  <a:pt x="2428936" y="734697"/>
                </a:cubicBezTo>
                <a:cubicBezTo>
                  <a:pt x="2468648" y="720822"/>
                  <a:pt x="2584275" y="677579"/>
                  <a:pt x="2646106" y="660204"/>
                </a:cubicBezTo>
                <a:cubicBezTo>
                  <a:pt x="2706894" y="652346"/>
                  <a:pt x="2738390" y="612318"/>
                  <a:pt x="2799920" y="630451"/>
                </a:cubicBezTo>
                <a:cubicBezTo>
                  <a:pt x="2856798" y="622940"/>
                  <a:pt x="2902940" y="602232"/>
                  <a:pt x="2953556" y="607173"/>
                </a:cubicBezTo>
                <a:cubicBezTo>
                  <a:pt x="2970626" y="593247"/>
                  <a:pt x="2988095" y="586399"/>
                  <a:pt x="3009839" y="601743"/>
                </a:cubicBezTo>
                <a:cubicBezTo>
                  <a:pt x="3046166" y="594868"/>
                  <a:pt x="3085682" y="586046"/>
                  <a:pt x="3115016" y="584982"/>
                </a:cubicBezTo>
                <a:cubicBezTo>
                  <a:pt x="3144992" y="587935"/>
                  <a:pt x="3158740" y="599045"/>
                  <a:pt x="3185844" y="595356"/>
                </a:cubicBezTo>
                <a:cubicBezTo>
                  <a:pt x="3209939" y="576197"/>
                  <a:pt x="3221731" y="614583"/>
                  <a:pt x="3246013" y="592418"/>
                </a:cubicBezTo>
                <a:cubicBezTo>
                  <a:pt x="3228976" y="565486"/>
                  <a:pt x="3320172" y="599686"/>
                  <a:pt x="3313565" y="574138"/>
                </a:cubicBezTo>
                <a:cubicBezTo>
                  <a:pt x="3341586" y="564515"/>
                  <a:pt x="3371901" y="555346"/>
                  <a:pt x="3414143" y="553730"/>
                </a:cubicBezTo>
                <a:cubicBezTo>
                  <a:pt x="3463229" y="557630"/>
                  <a:pt x="3476532" y="539673"/>
                  <a:pt x="3552895" y="548563"/>
                </a:cubicBezTo>
                <a:cubicBezTo>
                  <a:pt x="3620356" y="561042"/>
                  <a:pt x="3688830" y="574962"/>
                  <a:pt x="3753012" y="599520"/>
                </a:cubicBezTo>
                <a:cubicBezTo>
                  <a:pt x="3769580" y="615048"/>
                  <a:pt x="3777112" y="602961"/>
                  <a:pt x="3804392" y="604131"/>
                </a:cubicBezTo>
                <a:cubicBezTo>
                  <a:pt x="3831672" y="605301"/>
                  <a:pt x="3878076" y="605222"/>
                  <a:pt x="3916696" y="606540"/>
                </a:cubicBezTo>
                <a:cubicBezTo>
                  <a:pt x="3970533" y="603881"/>
                  <a:pt x="3981244" y="618066"/>
                  <a:pt x="4063849" y="604058"/>
                </a:cubicBezTo>
                <a:cubicBezTo>
                  <a:pt x="4074473" y="605185"/>
                  <a:pt x="4134611" y="589365"/>
                  <a:pt x="4172179" y="592355"/>
                </a:cubicBezTo>
                <a:cubicBezTo>
                  <a:pt x="4180554" y="576172"/>
                  <a:pt x="4255433" y="602075"/>
                  <a:pt x="4276294" y="587119"/>
                </a:cubicBezTo>
                <a:cubicBezTo>
                  <a:pt x="4326119" y="586973"/>
                  <a:pt x="4361692" y="573867"/>
                  <a:pt x="4411090" y="575600"/>
                </a:cubicBezTo>
                <a:cubicBezTo>
                  <a:pt x="4465125" y="575500"/>
                  <a:pt x="4518088" y="570805"/>
                  <a:pt x="4540465" y="567464"/>
                </a:cubicBezTo>
                <a:lnTo>
                  <a:pt x="4545352" y="555554"/>
                </a:lnTo>
                <a:lnTo>
                  <a:pt x="4564014" y="553660"/>
                </a:lnTo>
                <a:lnTo>
                  <a:pt x="4568602" y="550913"/>
                </a:lnTo>
                <a:cubicBezTo>
                  <a:pt x="4577353" y="545618"/>
                  <a:pt x="4586105" y="540734"/>
                  <a:pt x="4595289" y="537407"/>
                </a:cubicBezTo>
                <a:cubicBezTo>
                  <a:pt x="4623104" y="537511"/>
                  <a:pt x="4660764" y="533229"/>
                  <a:pt x="4739026" y="532483"/>
                </a:cubicBezTo>
                <a:cubicBezTo>
                  <a:pt x="4806238" y="527255"/>
                  <a:pt x="4944577" y="524439"/>
                  <a:pt x="5061335" y="545635"/>
                </a:cubicBezTo>
                <a:cubicBezTo>
                  <a:pt x="5167156" y="553533"/>
                  <a:pt x="5251789" y="586167"/>
                  <a:pt x="5338634" y="595754"/>
                </a:cubicBezTo>
                <a:cubicBezTo>
                  <a:pt x="5415763" y="589622"/>
                  <a:pt x="5434719" y="609365"/>
                  <a:pt x="5529430" y="606335"/>
                </a:cubicBezTo>
                <a:cubicBezTo>
                  <a:pt x="5534498" y="613561"/>
                  <a:pt x="5597157" y="603269"/>
                  <a:pt x="5604039" y="607676"/>
                </a:cubicBezTo>
                <a:lnTo>
                  <a:pt x="5625281" y="617253"/>
                </a:lnTo>
                <a:lnTo>
                  <a:pt x="5628138" y="615483"/>
                </a:lnTo>
                <a:cubicBezTo>
                  <a:pt x="5640641" y="612245"/>
                  <a:pt x="5648217" y="613966"/>
                  <a:pt x="5653593" y="617873"/>
                </a:cubicBezTo>
                <a:lnTo>
                  <a:pt x="5658658" y="624279"/>
                </a:lnTo>
                <a:lnTo>
                  <a:pt x="5675963" y="627762"/>
                </a:lnTo>
                <a:lnTo>
                  <a:pt x="5709625" y="639593"/>
                </a:lnTo>
                <a:lnTo>
                  <a:pt x="5716324" y="637148"/>
                </a:lnTo>
                <a:lnTo>
                  <a:pt x="5767720" y="647737"/>
                </a:lnTo>
                <a:lnTo>
                  <a:pt x="5768619" y="645671"/>
                </a:lnTo>
                <a:cubicBezTo>
                  <a:pt x="5776130" y="642927"/>
                  <a:pt x="5830922" y="636226"/>
                  <a:pt x="5858696" y="628099"/>
                </a:cubicBezTo>
                <a:lnTo>
                  <a:pt x="5935260" y="596904"/>
                </a:lnTo>
                <a:lnTo>
                  <a:pt x="5946176" y="597874"/>
                </a:lnTo>
                <a:lnTo>
                  <a:pt x="5946447" y="597396"/>
                </a:lnTo>
                <a:cubicBezTo>
                  <a:pt x="5948934" y="596546"/>
                  <a:pt x="5952567" y="596468"/>
                  <a:pt x="5958069" y="597432"/>
                </a:cubicBezTo>
                <a:lnTo>
                  <a:pt x="5966081" y="599643"/>
                </a:lnTo>
                <a:lnTo>
                  <a:pt x="5987259" y="601523"/>
                </a:lnTo>
                <a:lnTo>
                  <a:pt x="5994905" y="598873"/>
                </a:lnTo>
                <a:cubicBezTo>
                  <a:pt x="6020610" y="579716"/>
                  <a:pt x="6016968" y="560235"/>
                  <a:pt x="6054803" y="541202"/>
                </a:cubicBezTo>
                <a:cubicBezTo>
                  <a:pt x="6108247" y="527358"/>
                  <a:pt x="6130976" y="484538"/>
                  <a:pt x="6188672" y="496389"/>
                </a:cubicBezTo>
                <a:cubicBezTo>
                  <a:pt x="6238659" y="483279"/>
                  <a:pt x="6277194" y="458153"/>
                  <a:pt x="6323280" y="458013"/>
                </a:cubicBezTo>
                <a:cubicBezTo>
                  <a:pt x="6368044" y="444385"/>
                  <a:pt x="6422801" y="420428"/>
                  <a:pt x="6457257" y="414621"/>
                </a:cubicBezTo>
                <a:cubicBezTo>
                  <a:pt x="6483424" y="410645"/>
                  <a:pt x="6508964" y="423228"/>
                  <a:pt x="6530019" y="423168"/>
                </a:cubicBezTo>
                <a:cubicBezTo>
                  <a:pt x="6558276" y="416578"/>
                  <a:pt x="6600264" y="386690"/>
                  <a:pt x="6626800" y="375078"/>
                </a:cubicBezTo>
                <a:cubicBezTo>
                  <a:pt x="6664418" y="400828"/>
                  <a:pt x="6655535" y="354302"/>
                  <a:pt x="6689231" y="353501"/>
                </a:cubicBezTo>
                <a:cubicBezTo>
                  <a:pt x="6708837" y="361122"/>
                  <a:pt x="6719642" y="359485"/>
                  <a:pt x="6726440" y="340276"/>
                </a:cubicBezTo>
                <a:cubicBezTo>
                  <a:pt x="6818329" y="378763"/>
                  <a:pt x="6765502" y="328183"/>
                  <a:pt x="6835228" y="329393"/>
                </a:cubicBezTo>
                <a:cubicBezTo>
                  <a:pt x="6897464" y="335048"/>
                  <a:pt x="6962224" y="329085"/>
                  <a:pt x="7039363" y="370823"/>
                </a:cubicBezTo>
                <a:cubicBezTo>
                  <a:pt x="7056368" y="384567"/>
                  <a:pt x="7070539" y="363899"/>
                  <a:pt x="7095156" y="366075"/>
                </a:cubicBezTo>
                <a:cubicBezTo>
                  <a:pt x="7119772" y="368250"/>
                  <a:pt x="7153748" y="385714"/>
                  <a:pt x="7187061" y="383876"/>
                </a:cubicBezTo>
                <a:cubicBezTo>
                  <a:pt x="7242115" y="377604"/>
                  <a:pt x="7270954" y="334249"/>
                  <a:pt x="7295039" y="355046"/>
                </a:cubicBezTo>
                <a:cubicBezTo>
                  <a:pt x="7320104" y="344159"/>
                  <a:pt x="7343179" y="301443"/>
                  <a:pt x="7373651" y="322299"/>
                </a:cubicBezTo>
                <a:cubicBezTo>
                  <a:pt x="7367160" y="298575"/>
                  <a:pt x="7410095" y="329040"/>
                  <a:pt x="7418964" y="308685"/>
                </a:cubicBezTo>
                <a:cubicBezTo>
                  <a:pt x="7424243" y="291807"/>
                  <a:pt x="7438503" y="297117"/>
                  <a:pt x="7450568" y="293511"/>
                </a:cubicBezTo>
                <a:cubicBezTo>
                  <a:pt x="7461276" y="277652"/>
                  <a:pt x="7519437" y="275664"/>
                  <a:pt x="7538380" y="283235"/>
                </a:cubicBezTo>
                <a:cubicBezTo>
                  <a:pt x="7594343" y="271879"/>
                  <a:pt x="7734488" y="231676"/>
                  <a:pt x="7786348" y="225377"/>
                </a:cubicBezTo>
                <a:cubicBezTo>
                  <a:pt x="7797693" y="277094"/>
                  <a:pt x="7847327" y="236176"/>
                  <a:pt x="7849534" y="245434"/>
                </a:cubicBezTo>
                <a:cubicBezTo>
                  <a:pt x="7894253" y="231282"/>
                  <a:pt x="7937937" y="238796"/>
                  <a:pt x="7981165" y="222252"/>
                </a:cubicBezTo>
                <a:cubicBezTo>
                  <a:pt x="8066564" y="234459"/>
                  <a:pt x="8127007" y="235277"/>
                  <a:pt x="8171882" y="222497"/>
                </a:cubicBezTo>
                <a:cubicBezTo>
                  <a:pt x="8183092" y="205785"/>
                  <a:pt x="8217423" y="177145"/>
                  <a:pt x="8242270" y="180535"/>
                </a:cubicBezTo>
                <a:cubicBezTo>
                  <a:pt x="8294138" y="178846"/>
                  <a:pt x="8410926" y="208334"/>
                  <a:pt x="8490152" y="209193"/>
                </a:cubicBezTo>
                <a:cubicBezTo>
                  <a:pt x="8558493" y="195433"/>
                  <a:pt x="8564727" y="233466"/>
                  <a:pt x="8622272" y="188859"/>
                </a:cubicBezTo>
                <a:cubicBezTo>
                  <a:pt x="8659556" y="191317"/>
                  <a:pt x="8666988" y="178214"/>
                  <a:pt x="8738606" y="208945"/>
                </a:cubicBezTo>
                <a:cubicBezTo>
                  <a:pt x="8769507" y="208543"/>
                  <a:pt x="8800406" y="224019"/>
                  <a:pt x="8831307" y="207738"/>
                </a:cubicBezTo>
                <a:cubicBezTo>
                  <a:pt x="8836477" y="191612"/>
                  <a:pt x="8870109" y="182455"/>
                  <a:pt x="8891432" y="184510"/>
                </a:cubicBezTo>
                <a:cubicBezTo>
                  <a:pt x="8876795" y="135260"/>
                  <a:pt x="8938553" y="173381"/>
                  <a:pt x="8946980" y="145578"/>
                </a:cubicBezTo>
                <a:cubicBezTo>
                  <a:pt x="9010957" y="156064"/>
                  <a:pt x="9046552" y="157746"/>
                  <a:pt x="9107760" y="128052"/>
                </a:cubicBezTo>
                <a:cubicBezTo>
                  <a:pt x="9135191" y="151813"/>
                  <a:pt x="9184204" y="114911"/>
                  <a:pt x="9195623" y="100212"/>
                </a:cubicBezTo>
                <a:cubicBezTo>
                  <a:pt x="9222736" y="85917"/>
                  <a:pt x="9230892" y="98248"/>
                  <a:pt x="9256898" y="73900"/>
                </a:cubicBezTo>
                <a:cubicBezTo>
                  <a:pt x="9276443" y="63724"/>
                  <a:pt x="9334001" y="80454"/>
                  <a:pt x="9351740" y="80439"/>
                </a:cubicBezTo>
                <a:cubicBezTo>
                  <a:pt x="9398889" y="82633"/>
                  <a:pt x="9473718" y="102566"/>
                  <a:pt x="9539796" y="87069"/>
                </a:cubicBezTo>
                <a:cubicBezTo>
                  <a:pt x="9565852" y="70987"/>
                  <a:pt x="9591569" y="56211"/>
                  <a:pt x="9619109" y="399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2FBA77-6A11-22A4-D775-1DD25AEE2F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034" y="2194101"/>
            <a:ext cx="10353926" cy="3361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But some of these characteristics are only valid for goods</a:t>
            </a:r>
            <a:r>
              <a:rPr lang="cs-CZ" sz="2000" dirty="0"/>
              <a:t> X and Y</a:t>
            </a:r>
            <a:r>
              <a:rPr lang="en-US" sz="2000" dirty="0"/>
              <a:t> that are </a:t>
            </a:r>
            <a:r>
              <a:rPr lang="cs-CZ" sz="2000" dirty="0" err="1"/>
              <a:t>both</a:t>
            </a:r>
            <a:r>
              <a:rPr lang="cs-CZ" sz="2000" dirty="0"/>
              <a:t> </a:t>
            </a:r>
            <a:r>
              <a:rPr lang="en-US" sz="2000" dirty="0"/>
              <a:t>preferred (desired) by the consumer</a:t>
            </a:r>
          </a:p>
          <a:p>
            <a:pPr marL="0">
              <a:spcBef>
                <a:spcPct val="0"/>
              </a:spcBef>
              <a:defRPr/>
            </a:pPr>
            <a:endParaRPr lang="en-US" sz="2000" dirty="0"/>
          </a:p>
          <a:p>
            <a:pPr>
              <a:spcBef>
                <a:spcPct val="0"/>
              </a:spcBef>
              <a:defRPr/>
            </a:pPr>
            <a:r>
              <a:rPr lang="en-US" sz="2000" dirty="0"/>
              <a:t>The slope is different for goods which are not desired or neuter</a:t>
            </a:r>
          </a:p>
          <a:p>
            <a:pPr>
              <a:spcBef>
                <a:spcPct val="0"/>
              </a:spcBef>
              <a:defRPr/>
            </a:pPr>
            <a:r>
              <a:rPr lang="en-US" sz="2000" dirty="0"/>
              <a:t>a) undesirable goods</a:t>
            </a:r>
            <a:r>
              <a:rPr lang="cs-CZ" sz="2000" dirty="0"/>
              <a:t> X</a:t>
            </a:r>
            <a:r>
              <a:rPr lang="en-US" sz="2000" dirty="0"/>
              <a:t>              		b) neuter goods</a:t>
            </a:r>
            <a:r>
              <a:rPr lang="cs-CZ" sz="2000" dirty="0"/>
              <a:t> X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Obrázek 4" descr="Obsah obrázku diagram, řada/pruh, kruh, Paralelní&#10;&#10;Popis byl vytvořen automaticky">
            <a:extLst>
              <a:ext uri="{FF2B5EF4-FFF2-40B4-BE49-F238E27FC236}">
                <a16:creationId xmlns:a16="http://schemas.microsoft.com/office/drawing/2014/main" id="{B4426E75-33C2-5E73-9AF1-3B6CA7646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034" y="3874663"/>
            <a:ext cx="2349685" cy="2055975"/>
          </a:xfrm>
          <a:prstGeom prst="rect">
            <a:avLst/>
          </a:prstGeom>
        </p:spPr>
      </p:pic>
      <p:pic>
        <p:nvPicPr>
          <p:cNvPr id="6" name="Obrázek 5" descr="Obsah obrázku text, řada/pruh, Paralelní, číslo&#10;&#10;Popis byl vytvořen automaticky">
            <a:extLst>
              <a:ext uri="{FF2B5EF4-FFF2-40B4-BE49-F238E27FC236}">
                <a16:creationId xmlns:a16="http://schemas.microsoft.com/office/drawing/2014/main" id="{348FB455-3D5F-716C-95CA-36AE06D19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604" y="3760865"/>
            <a:ext cx="2619075" cy="2055975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C7BCC73-A901-44EB-B0E7-879E19267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9827"/>
            <a:ext cx="10680562" cy="1078174"/>
          </a:xfrm>
          <a:custGeom>
            <a:avLst/>
            <a:gdLst>
              <a:gd name="connsiteX0" fmla="*/ 3617689 w 10680562"/>
              <a:gd name="connsiteY0" fmla="*/ 0 h 1605023"/>
              <a:gd name="connsiteX1" fmla="*/ 3635901 w 10680562"/>
              <a:gd name="connsiteY1" fmla="*/ 7738 h 1605023"/>
              <a:gd name="connsiteX2" fmla="*/ 3690891 w 10680562"/>
              <a:gd name="connsiteY2" fmla="*/ 7049 h 1605023"/>
              <a:gd name="connsiteX3" fmla="*/ 3832247 w 10680562"/>
              <a:gd name="connsiteY3" fmla="*/ 13937 h 1605023"/>
              <a:gd name="connsiteX4" fmla="*/ 3999111 w 10680562"/>
              <a:gd name="connsiteY4" fmla="*/ 44624 h 1605023"/>
              <a:gd name="connsiteX5" fmla="*/ 4034676 w 10680562"/>
              <a:gd name="connsiteY5" fmla="*/ 48775 h 1605023"/>
              <a:gd name="connsiteX6" fmla="*/ 4065394 w 10680562"/>
              <a:gd name="connsiteY6" fmla="*/ 42879 h 1605023"/>
              <a:gd name="connsiteX7" fmla="*/ 4072648 w 10680562"/>
              <a:gd name="connsiteY7" fmla="*/ 33262 h 1605023"/>
              <a:gd name="connsiteX8" fmla="*/ 4092232 w 10680562"/>
              <a:gd name="connsiteY8" fmla="*/ 34026 h 1605023"/>
              <a:gd name="connsiteX9" fmla="*/ 4097470 w 10680562"/>
              <a:gd name="connsiteY9" fmla="*/ 32252 h 1605023"/>
              <a:gd name="connsiteX10" fmla="*/ 4127488 w 10680562"/>
              <a:gd name="connsiteY10" fmla="*/ 24056 h 1605023"/>
              <a:gd name="connsiteX11" fmla="*/ 4190803 w 10680562"/>
              <a:gd name="connsiteY11" fmla="*/ 55685 h 1605023"/>
              <a:gd name="connsiteX12" fmla="*/ 4269333 w 10680562"/>
              <a:gd name="connsiteY12" fmla="*/ 54186 h 1605023"/>
              <a:gd name="connsiteX13" fmla="*/ 4481486 w 10680562"/>
              <a:gd name="connsiteY13" fmla="*/ 116915 h 1605023"/>
              <a:gd name="connsiteX14" fmla="*/ 4651418 w 10680562"/>
              <a:gd name="connsiteY14" fmla="*/ 150071 h 1605023"/>
              <a:gd name="connsiteX15" fmla="*/ 4863575 w 10680562"/>
              <a:gd name="connsiteY15" fmla="*/ 175458 h 1605023"/>
              <a:gd name="connsiteX16" fmla="*/ 5013635 w 10680562"/>
              <a:gd name="connsiteY16" fmla="*/ 213928 h 1605023"/>
              <a:gd name="connsiteX17" fmla="*/ 5203044 w 10680562"/>
              <a:gd name="connsiteY17" fmla="*/ 228946 h 1605023"/>
              <a:gd name="connsiteX18" fmla="*/ 5207070 w 10680562"/>
              <a:gd name="connsiteY18" fmla="*/ 235105 h 1605023"/>
              <a:gd name="connsiteX19" fmla="*/ 5224253 w 10680562"/>
              <a:gd name="connsiteY19" fmla="*/ 240320 h 1605023"/>
              <a:gd name="connsiteX20" fmla="*/ 5256736 w 10680562"/>
              <a:gd name="connsiteY20" fmla="*/ 254811 h 1605023"/>
              <a:gd name="connsiteX21" fmla="*/ 5264095 w 10680562"/>
              <a:gd name="connsiteY21" fmla="*/ 253567 h 1605023"/>
              <a:gd name="connsiteX22" fmla="*/ 5315084 w 10680562"/>
              <a:gd name="connsiteY22" fmla="*/ 269264 h 1605023"/>
              <a:gd name="connsiteX23" fmla="*/ 5316393 w 10680562"/>
              <a:gd name="connsiteY23" fmla="*/ 267603 h 1605023"/>
              <a:gd name="connsiteX24" fmla="*/ 5333427 w 10680562"/>
              <a:gd name="connsiteY24" fmla="*/ 263823 h 1605023"/>
              <a:gd name="connsiteX25" fmla="*/ 5364589 w 10680562"/>
              <a:gd name="connsiteY25" fmla="*/ 260882 h 1605023"/>
              <a:gd name="connsiteX26" fmla="*/ 5443973 w 10680562"/>
              <a:gd name="connsiteY26" fmla="*/ 230866 h 1605023"/>
              <a:gd name="connsiteX27" fmla="*/ 5497201 w 10680562"/>
              <a:gd name="connsiteY27" fmla="*/ 247023 h 1605023"/>
              <a:gd name="connsiteX28" fmla="*/ 5508269 w 10680562"/>
              <a:gd name="connsiteY28" fmla="*/ 249256 h 1605023"/>
              <a:gd name="connsiteX29" fmla="*/ 5508636 w 10680562"/>
              <a:gd name="connsiteY29" fmla="*/ 248880 h 1605023"/>
              <a:gd name="connsiteX30" fmla="*/ 5520606 w 10680562"/>
              <a:gd name="connsiteY30" fmla="*/ 250400 h 1605023"/>
              <a:gd name="connsiteX31" fmla="*/ 5528451 w 10680562"/>
              <a:gd name="connsiteY31" fmla="*/ 253330 h 1605023"/>
              <a:gd name="connsiteX32" fmla="*/ 5549923 w 10680562"/>
              <a:gd name="connsiteY32" fmla="*/ 257662 h 1605023"/>
              <a:gd name="connsiteX33" fmla="*/ 5558295 w 10680562"/>
              <a:gd name="connsiteY33" fmla="*/ 256364 h 1605023"/>
              <a:gd name="connsiteX34" fmla="*/ 5664799 w 10680562"/>
              <a:gd name="connsiteY34" fmla="*/ 278924 h 1605023"/>
              <a:gd name="connsiteX35" fmla="*/ 5796160 w 10680562"/>
              <a:gd name="connsiteY35" fmla="*/ 307979 h 1605023"/>
              <a:gd name="connsiteX36" fmla="*/ 5897647 w 10680562"/>
              <a:gd name="connsiteY36" fmla="*/ 339431 h 1605023"/>
              <a:gd name="connsiteX37" fmla="*/ 5978838 w 10680562"/>
              <a:gd name="connsiteY37" fmla="*/ 367970 h 1605023"/>
              <a:gd name="connsiteX38" fmla="*/ 6050367 w 10680562"/>
              <a:gd name="connsiteY38" fmla="*/ 386341 h 1605023"/>
              <a:gd name="connsiteX39" fmla="*/ 6140609 w 10680562"/>
              <a:gd name="connsiteY39" fmla="*/ 385135 h 1605023"/>
              <a:gd name="connsiteX40" fmla="*/ 6302950 w 10680562"/>
              <a:gd name="connsiteY40" fmla="*/ 448183 h 1605023"/>
              <a:gd name="connsiteX41" fmla="*/ 6308533 w 10680562"/>
              <a:gd name="connsiteY41" fmla="*/ 448551 h 1605023"/>
              <a:gd name="connsiteX42" fmla="*/ 6340278 w 10680562"/>
              <a:gd name="connsiteY42" fmla="*/ 468555 h 1605023"/>
              <a:gd name="connsiteX43" fmla="*/ 6341685 w 10680562"/>
              <a:gd name="connsiteY43" fmla="*/ 467587 h 1605023"/>
              <a:gd name="connsiteX44" fmla="*/ 6354862 w 10680562"/>
              <a:gd name="connsiteY44" fmla="*/ 467794 h 1605023"/>
              <a:gd name="connsiteX45" fmla="*/ 6377840 w 10680562"/>
              <a:gd name="connsiteY45" fmla="*/ 471024 h 1605023"/>
              <a:gd name="connsiteX46" fmla="*/ 6442804 w 10680562"/>
              <a:gd name="connsiteY46" fmla="*/ 463091 h 1605023"/>
              <a:gd name="connsiteX47" fmla="*/ 6476009 w 10680562"/>
              <a:gd name="connsiteY47" fmla="*/ 483807 h 1605023"/>
              <a:gd name="connsiteX48" fmla="*/ 6483237 w 10680562"/>
              <a:gd name="connsiteY48" fmla="*/ 487308 h 1605023"/>
              <a:gd name="connsiteX49" fmla="*/ 6483605 w 10680562"/>
              <a:gd name="connsiteY49" fmla="*/ 487102 h 1605023"/>
              <a:gd name="connsiteX50" fmla="*/ 6491673 w 10680562"/>
              <a:gd name="connsiteY50" fmla="*/ 490243 h 1605023"/>
              <a:gd name="connsiteX51" fmla="*/ 6496411 w 10680562"/>
              <a:gd name="connsiteY51" fmla="*/ 493689 h 1605023"/>
              <a:gd name="connsiteX52" fmla="*/ 6510429 w 10680562"/>
              <a:gd name="connsiteY52" fmla="*/ 500479 h 1605023"/>
              <a:gd name="connsiteX53" fmla="*/ 6516750 w 10680562"/>
              <a:gd name="connsiteY53" fmla="*/ 500983 h 1605023"/>
              <a:gd name="connsiteX54" fmla="*/ 6580199 w 10680562"/>
              <a:gd name="connsiteY54" fmla="*/ 483318 h 1605023"/>
              <a:gd name="connsiteX55" fmla="*/ 6690237 w 10680562"/>
              <a:gd name="connsiteY55" fmla="*/ 493051 h 1605023"/>
              <a:gd name="connsiteX56" fmla="*/ 6798356 w 10680562"/>
              <a:gd name="connsiteY56" fmla="*/ 506748 h 1605023"/>
              <a:gd name="connsiteX57" fmla="*/ 6837102 w 10680562"/>
              <a:gd name="connsiteY57" fmla="*/ 513677 h 1605023"/>
              <a:gd name="connsiteX58" fmla="*/ 6907934 w 10680562"/>
              <a:gd name="connsiteY58" fmla="*/ 517339 h 1605023"/>
              <a:gd name="connsiteX59" fmla="*/ 6941474 w 10680562"/>
              <a:gd name="connsiteY59" fmla="*/ 513632 h 1605023"/>
              <a:gd name="connsiteX60" fmla="*/ 6942754 w 10680562"/>
              <a:gd name="connsiteY60" fmla="*/ 514394 h 1605023"/>
              <a:gd name="connsiteX61" fmla="*/ 6946363 w 10680562"/>
              <a:gd name="connsiteY61" fmla="*/ 511066 h 1605023"/>
              <a:gd name="connsiteX62" fmla="*/ 6952592 w 10680562"/>
              <a:gd name="connsiteY62" fmla="*/ 510252 h 1605023"/>
              <a:gd name="connsiteX63" fmla="*/ 6968398 w 10680562"/>
              <a:gd name="connsiteY63" fmla="*/ 513946 h 1605023"/>
              <a:gd name="connsiteX64" fmla="*/ 6974142 w 10680562"/>
              <a:gd name="connsiteY64" fmla="*/ 516310 h 1605023"/>
              <a:gd name="connsiteX65" fmla="*/ 6982971 w 10680562"/>
              <a:gd name="connsiteY65" fmla="*/ 517694 h 1605023"/>
              <a:gd name="connsiteX66" fmla="*/ 6983252 w 10680562"/>
              <a:gd name="connsiteY66" fmla="*/ 517416 h 1605023"/>
              <a:gd name="connsiteX67" fmla="*/ 6991400 w 10680562"/>
              <a:gd name="connsiteY67" fmla="*/ 519321 h 1605023"/>
              <a:gd name="connsiteX68" fmla="*/ 7030460 w 10680562"/>
              <a:gd name="connsiteY68" fmla="*/ 532556 h 1605023"/>
              <a:gd name="connsiteX69" fmla="*/ 7089916 w 10680562"/>
              <a:gd name="connsiteY69" fmla="*/ 511503 h 1605023"/>
              <a:gd name="connsiteX70" fmla="*/ 7113059 w 10680562"/>
              <a:gd name="connsiteY70" fmla="*/ 509904 h 1605023"/>
              <a:gd name="connsiteX71" fmla="*/ 7125755 w 10680562"/>
              <a:gd name="connsiteY71" fmla="*/ 507393 h 1605023"/>
              <a:gd name="connsiteX72" fmla="*/ 7126765 w 10680562"/>
              <a:gd name="connsiteY72" fmla="*/ 506166 h 1605023"/>
              <a:gd name="connsiteX73" fmla="*/ 7164175 w 10680562"/>
              <a:gd name="connsiteY73" fmla="*/ 519011 h 1605023"/>
              <a:gd name="connsiteX74" fmla="*/ 7169654 w 10680562"/>
              <a:gd name="connsiteY74" fmla="*/ 518219 h 1605023"/>
              <a:gd name="connsiteX75" fmla="*/ 7193386 w 10680562"/>
              <a:gd name="connsiteY75" fmla="*/ 529788 h 1605023"/>
              <a:gd name="connsiteX76" fmla="*/ 7205997 w 10680562"/>
              <a:gd name="connsiteY76" fmla="*/ 534060 h 1605023"/>
              <a:gd name="connsiteX77" fmla="*/ 7208842 w 10680562"/>
              <a:gd name="connsiteY77" fmla="*/ 538783 h 1605023"/>
              <a:gd name="connsiteX78" fmla="*/ 7227817 w 10680562"/>
              <a:gd name="connsiteY78" fmla="*/ 543304 h 1605023"/>
              <a:gd name="connsiteX79" fmla="*/ 7230267 w 10680562"/>
              <a:gd name="connsiteY79" fmla="*/ 542497 h 1605023"/>
              <a:gd name="connsiteX80" fmla="*/ 7244913 w 10680562"/>
              <a:gd name="connsiteY80" fmla="*/ 551160 h 1605023"/>
              <a:gd name="connsiteX81" fmla="*/ 7255970 w 10680562"/>
              <a:gd name="connsiteY81" fmla="*/ 564383 h 1605023"/>
              <a:gd name="connsiteX82" fmla="*/ 7421156 w 10680562"/>
              <a:gd name="connsiteY82" fmla="*/ 584155 h 1605023"/>
              <a:gd name="connsiteX83" fmla="*/ 7553166 w 10680562"/>
              <a:gd name="connsiteY83" fmla="*/ 653085 h 1605023"/>
              <a:gd name="connsiteX84" fmla="*/ 7643092 w 10680562"/>
              <a:gd name="connsiteY84" fmla="*/ 662482 h 1605023"/>
              <a:gd name="connsiteX85" fmla="*/ 7896429 w 10680562"/>
              <a:gd name="connsiteY85" fmla="*/ 689054 h 1605023"/>
              <a:gd name="connsiteX86" fmla="*/ 7954620 w 10680562"/>
              <a:gd name="connsiteY86" fmla="*/ 689481 h 1605023"/>
              <a:gd name="connsiteX87" fmla="*/ 8000803 w 10680562"/>
              <a:gd name="connsiteY87" fmla="*/ 714583 h 1605023"/>
              <a:gd name="connsiteX88" fmla="*/ 8023216 w 10680562"/>
              <a:gd name="connsiteY88" fmla="*/ 709000 h 1605023"/>
              <a:gd name="connsiteX89" fmla="*/ 8027136 w 10680562"/>
              <a:gd name="connsiteY89" fmla="*/ 707765 h 1605023"/>
              <a:gd name="connsiteX90" fmla="*/ 8041622 w 10680562"/>
              <a:gd name="connsiteY90" fmla="*/ 708731 h 1605023"/>
              <a:gd name="connsiteX91" fmla="*/ 8047209 w 10680562"/>
              <a:gd name="connsiteY91" fmla="*/ 701624 h 1605023"/>
              <a:gd name="connsiteX92" fmla="*/ 8070088 w 10680562"/>
              <a:gd name="connsiteY92" fmla="*/ 697789 h 1605023"/>
              <a:gd name="connsiteX93" fmla="*/ 8096332 w 10680562"/>
              <a:gd name="connsiteY93" fmla="*/ 701624 h 1605023"/>
              <a:gd name="connsiteX94" fmla="*/ 8219225 w 10680562"/>
              <a:gd name="connsiteY94" fmla="*/ 728069 h 1605023"/>
              <a:gd name="connsiteX95" fmla="*/ 8293793 w 10680562"/>
              <a:gd name="connsiteY95" fmla="*/ 739200 h 1605023"/>
              <a:gd name="connsiteX96" fmla="*/ 8323753 w 10680562"/>
              <a:gd name="connsiteY96" fmla="*/ 736063 h 1605023"/>
              <a:gd name="connsiteX97" fmla="*/ 8364496 w 10680562"/>
              <a:gd name="connsiteY97" fmla="*/ 736635 h 1605023"/>
              <a:gd name="connsiteX98" fmla="*/ 8437662 w 10680562"/>
              <a:gd name="connsiteY98" fmla="*/ 731942 h 1605023"/>
              <a:gd name="connsiteX99" fmla="*/ 8533764 w 10680562"/>
              <a:gd name="connsiteY99" fmla="*/ 735554 h 1605023"/>
              <a:gd name="connsiteX100" fmla="*/ 8596769 w 10680562"/>
              <a:gd name="connsiteY100" fmla="*/ 769632 h 1605023"/>
              <a:gd name="connsiteX101" fmla="*/ 8604035 w 10680562"/>
              <a:gd name="connsiteY101" fmla="*/ 764982 h 1605023"/>
              <a:gd name="connsiteX102" fmla="*/ 8650929 w 10680562"/>
              <a:gd name="connsiteY102" fmla="*/ 773164 h 1605023"/>
              <a:gd name="connsiteX103" fmla="*/ 8806497 w 10680562"/>
              <a:gd name="connsiteY103" fmla="*/ 839707 h 1605023"/>
              <a:gd name="connsiteX104" fmla="*/ 8898377 w 10680562"/>
              <a:gd name="connsiteY104" fmla="*/ 854651 h 1605023"/>
              <a:gd name="connsiteX105" fmla="*/ 8932389 w 10680562"/>
              <a:gd name="connsiteY105" fmla="*/ 853846 h 1605023"/>
              <a:gd name="connsiteX106" fmla="*/ 8989288 w 10680562"/>
              <a:gd name="connsiteY106" fmla="*/ 852877 h 1605023"/>
              <a:gd name="connsiteX107" fmla="*/ 9035275 w 10680562"/>
              <a:gd name="connsiteY107" fmla="*/ 837110 h 1605023"/>
              <a:gd name="connsiteX108" fmla="*/ 9138626 w 10680562"/>
              <a:gd name="connsiteY108" fmla="*/ 862106 h 1605023"/>
              <a:gd name="connsiteX109" fmla="*/ 9216298 w 10680562"/>
              <a:gd name="connsiteY109" fmla="*/ 858754 h 1605023"/>
              <a:gd name="connsiteX110" fmla="*/ 9259941 w 10680562"/>
              <a:gd name="connsiteY110" fmla="*/ 861843 h 1605023"/>
              <a:gd name="connsiteX111" fmla="*/ 9380407 w 10680562"/>
              <a:gd name="connsiteY111" fmla="*/ 864825 h 1605023"/>
              <a:gd name="connsiteX112" fmla="*/ 9490772 w 10680562"/>
              <a:gd name="connsiteY112" fmla="*/ 901190 h 1605023"/>
              <a:gd name="connsiteX113" fmla="*/ 9584982 w 10680562"/>
              <a:gd name="connsiteY113" fmla="*/ 935980 h 1605023"/>
              <a:gd name="connsiteX114" fmla="*/ 9759797 w 10680562"/>
              <a:gd name="connsiteY114" fmla="*/ 1010923 h 1605023"/>
              <a:gd name="connsiteX115" fmla="*/ 9834455 w 10680562"/>
              <a:gd name="connsiteY115" fmla="*/ 1082908 h 1605023"/>
              <a:gd name="connsiteX116" fmla="*/ 9939504 w 10680562"/>
              <a:gd name="connsiteY116" fmla="*/ 1110614 h 1605023"/>
              <a:gd name="connsiteX117" fmla="*/ 10077001 w 10680562"/>
              <a:gd name="connsiteY117" fmla="*/ 1160906 h 1605023"/>
              <a:gd name="connsiteX118" fmla="*/ 10178431 w 10680562"/>
              <a:gd name="connsiteY118" fmla="*/ 1244920 h 1605023"/>
              <a:gd name="connsiteX119" fmla="*/ 10248658 w 10680562"/>
              <a:gd name="connsiteY119" fmla="*/ 1309335 h 1605023"/>
              <a:gd name="connsiteX120" fmla="*/ 10414709 w 10680562"/>
              <a:gd name="connsiteY120" fmla="*/ 1388645 h 1605023"/>
              <a:gd name="connsiteX121" fmla="*/ 10592469 w 10680562"/>
              <a:gd name="connsiteY121" fmla="*/ 1543828 h 1605023"/>
              <a:gd name="connsiteX122" fmla="*/ 10674941 w 10680562"/>
              <a:gd name="connsiteY122" fmla="*/ 1597388 h 1605023"/>
              <a:gd name="connsiteX123" fmla="*/ 10680562 w 10680562"/>
              <a:gd name="connsiteY123" fmla="*/ 1605023 h 1605023"/>
              <a:gd name="connsiteX124" fmla="*/ 0 w 10680562"/>
              <a:gd name="connsiteY124" fmla="*/ 1605023 h 1605023"/>
              <a:gd name="connsiteX125" fmla="*/ 0 w 10680562"/>
              <a:gd name="connsiteY125" fmla="*/ 415048 h 1605023"/>
              <a:gd name="connsiteX126" fmla="*/ 9656 w 10680562"/>
              <a:gd name="connsiteY126" fmla="*/ 416044 h 1605023"/>
              <a:gd name="connsiteX127" fmla="*/ 179196 w 10680562"/>
              <a:gd name="connsiteY127" fmla="*/ 423071 h 1605023"/>
              <a:gd name="connsiteX128" fmla="*/ 250912 w 10680562"/>
              <a:gd name="connsiteY128" fmla="*/ 408617 h 1605023"/>
              <a:gd name="connsiteX129" fmla="*/ 291375 w 10680562"/>
              <a:gd name="connsiteY129" fmla="*/ 403710 h 1605023"/>
              <a:gd name="connsiteX130" fmla="*/ 320542 w 10680562"/>
              <a:gd name="connsiteY130" fmla="*/ 396592 h 1605023"/>
              <a:gd name="connsiteX131" fmla="*/ 522426 w 10680562"/>
              <a:gd name="connsiteY131" fmla="*/ 407158 h 1605023"/>
              <a:gd name="connsiteX132" fmla="*/ 549068 w 10680562"/>
              <a:gd name="connsiteY132" fmla="*/ 407418 h 1605023"/>
              <a:gd name="connsiteX133" fmla="*/ 571100 w 10680562"/>
              <a:gd name="connsiteY133" fmla="*/ 400562 h 1605023"/>
              <a:gd name="connsiteX134" fmla="*/ 575457 w 10680562"/>
              <a:gd name="connsiteY134" fmla="*/ 392801 h 1605023"/>
              <a:gd name="connsiteX135" fmla="*/ 589968 w 10680562"/>
              <a:gd name="connsiteY135" fmla="*/ 391807 h 1605023"/>
              <a:gd name="connsiteX136" fmla="*/ 593649 w 10680562"/>
              <a:gd name="connsiteY136" fmla="*/ 390062 h 1605023"/>
              <a:gd name="connsiteX137" fmla="*/ 614928 w 10680562"/>
              <a:gd name="connsiteY137" fmla="*/ 381544 h 1605023"/>
              <a:gd name="connsiteX138" fmla="*/ 722580 w 10680562"/>
              <a:gd name="connsiteY138" fmla="*/ 392722 h 1605023"/>
              <a:gd name="connsiteX139" fmla="*/ 946884 w 10680562"/>
              <a:gd name="connsiteY139" fmla="*/ 411854 h 1605023"/>
              <a:gd name="connsiteX140" fmla="*/ 1210905 w 10680562"/>
              <a:gd name="connsiteY140" fmla="*/ 432414 h 1605023"/>
              <a:gd name="connsiteX141" fmla="*/ 1377854 w 10680562"/>
              <a:gd name="connsiteY141" fmla="*/ 429745 h 1605023"/>
              <a:gd name="connsiteX142" fmla="*/ 1391004 w 10680562"/>
              <a:gd name="connsiteY142" fmla="*/ 441307 h 1605023"/>
              <a:gd name="connsiteX143" fmla="*/ 1406953 w 10680562"/>
              <a:gd name="connsiteY143" fmla="*/ 447889 h 1605023"/>
              <a:gd name="connsiteX144" fmla="*/ 1409246 w 10680562"/>
              <a:gd name="connsiteY144" fmla="*/ 446765 h 1605023"/>
              <a:gd name="connsiteX145" fmla="*/ 1428800 w 10680562"/>
              <a:gd name="connsiteY145" fmla="*/ 448677 h 1605023"/>
              <a:gd name="connsiteX146" fmla="*/ 1432402 w 10680562"/>
              <a:gd name="connsiteY146" fmla="*/ 452956 h 1605023"/>
              <a:gd name="connsiteX147" fmla="*/ 1606578 w 10680562"/>
              <a:gd name="connsiteY147" fmla="*/ 430870 h 1605023"/>
              <a:gd name="connsiteX148" fmla="*/ 1647476 w 10680562"/>
              <a:gd name="connsiteY148" fmla="*/ 438687 h 1605023"/>
              <a:gd name="connsiteX149" fmla="*/ 1655866 w 10680562"/>
              <a:gd name="connsiteY149" fmla="*/ 439472 h 1605023"/>
              <a:gd name="connsiteX150" fmla="*/ 1656096 w 10680562"/>
              <a:gd name="connsiteY150" fmla="*/ 439162 h 1605023"/>
              <a:gd name="connsiteX151" fmla="*/ 1670708 w 10680562"/>
              <a:gd name="connsiteY151" fmla="*/ 412530 h 1605023"/>
              <a:gd name="connsiteX152" fmla="*/ 1737953 w 10680562"/>
              <a:gd name="connsiteY152" fmla="*/ 399496 h 1605023"/>
              <a:gd name="connsiteX153" fmla="*/ 1848192 w 10680562"/>
              <a:gd name="connsiteY153" fmla="*/ 376032 h 1605023"/>
              <a:gd name="connsiteX154" fmla="*/ 1954077 w 10680562"/>
              <a:gd name="connsiteY154" fmla="*/ 352621 h 1605023"/>
              <a:gd name="connsiteX155" fmla="*/ 1993047 w 10680562"/>
              <a:gd name="connsiteY155" fmla="*/ 346068 h 1605023"/>
              <a:gd name="connsiteX156" fmla="*/ 2059719 w 10680562"/>
              <a:gd name="connsiteY156" fmla="*/ 325903 h 1605023"/>
              <a:gd name="connsiteX157" fmla="*/ 2088528 w 10680562"/>
              <a:gd name="connsiteY157" fmla="*/ 311409 h 1605023"/>
              <a:gd name="connsiteX158" fmla="*/ 2090087 w 10680562"/>
              <a:gd name="connsiteY158" fmla="*/ 311676 h 1605023"/>
              <a:gd name="connsiteX159" fmla="*/ 2091700 w 10680562"/>
              <a:gd name="connsiteY159" fmla="*/ 307455 h 1605023"/>
              <a:gd name="connsiteX160" fmla="*/ 2096989 w 10680562"/>
              <a:gd name="connsiteY160" fmla="*/ 304649 h 1605023"/>
              <a:gd name="connsiteX161" fmla="*/ 2113325 w 10680562"/>
              <a:gd name="connsiteY161" fmla="*/ 302764 h 1605023"/>
              <a:gd name="connsiteX162" fmla="*/ 2119780 w 10680562"/>
              <a:gd name="connsiteY162" fmla="*/ 303007 h 1605023"/>
              <a:gd name="connsiteX163" fmla="*/ 2128562 w 10680562"/>
              <a:gd name="connsiteY163" fmla="*/ 301336 h 1605023"/>
              <a:gd name="connsiteX164" fmla="*/ 2128679 w 10680562"/>
              <a:gd name="connsiteY164" fmla="*/ 300991 h 1605023"/>
              <a:gd name="connsiteX165" fmla="*/ 2179558 w 10680562"/>
              <a:gd name="connsiteY165" fmla="*/ 299095 h 1605023"/>
              <a:gd name="connsiteX166" fmla="*/ 2223277 w 10680562"/>
              <a:gd name="connsiteY166" fmla="*/ 260239 h 1605023"/>
              <a:gd name="connsiteX167" fmla="*/ 2243644 w 10680562"/>
              <a:gd name="connsiteY167" fmla="*/ 251110 h 1605023"/>
              <a:gd name="connsiteX168" fmla="*/ 2253986 w 10680562"/>
              <a:gd name="connsiteY168" fmla="*/ 244616 h 1605023"/>
              <a:gd name="connsiteX169" fmla="*/ 2254285 w 10680562"/>
              <a:gd name="connsiteY169" fmla="*/ 243167 h 1605023"/>
              <a:gd name="connsiteX170" fmla="*/ 2295037 w 10680562"/>
              <a:gd name="connsiteY170" fmla="*/ 242433 h 1605023"/>
              <a:gd name="connsiteX171" fmla="*/ 2299648 w 10680562"/>
              <a:gd name="connsiteY171" fmla="*/ 239896 h 1605023"/>
              <a:gd name="connsiteX172" fmla="*/ 2327237 w 10680562"/>
              <a:gd name="connsiteY172" fmla="*/ 242539 h 1605023"/>
              <a:gd name="connsiteX173" fmla="*/ 2340943 w 10680562"/>
              <a:gd name="connsiteY173" fmla="*/ 242239 h 1605023"/>
              <a:gd name="connsiteX174" fmla="*/ 2345943 w 10680562"/>
              <a:gd name="connsiteY174" fmla="*/ 245589 h 1605023"/>
              <a:gd name="connsiteX175" fmla="*/ 2365602 w 10680562"/>
              <a:gd name="connsiteY175" fmla="*/ 243403 h 1605023"/>
              <a:gd name="connsiteX176" fmla="*/ 2367433 w 10680562"/>
              <a:gd name="connsiteY176" fmla="*/ 241858 h 1605023"/>
              <a:gd name="connsiteX177" fmla="*/ 2385231 w 10680562"/>
              <a:gd name="connsiteY177" fmla="*/ 244873 h 1605023"/>
              <a:gd name="connsiteX178" fmla="*/ 2402059 w 10680562"/>
              <a:gd name="connsiteY178" fmla="*/ 253223 h 1605023"/>
              <a:gd name="connsiteX179" fmla="*/ 2719020 w 10680562"/>
              <a:gd name="connsiteY179" fmla="*/ 235271 h 1605023"/>
              <a:gd name="connsiteX180" fmla="*/ 2877308 w 10680562"/>
              <a:gd name="connsiteY180" fmla="*/ 208630 h 1605023"/>
              <a:gd name="connsiteX181" fmla="*/ 3051375 w 10680562"/>
              <a:gd name="connsiteY181" fmla="*/ 154110 h 1605023"/>
              <a:gd name="connsiteX182" fmla="*/ 3104837 w 10680562"/>
              <a:gd name="connsiteY182" fmla="*/ 135199 h 1605023"/>
              <a:gd name="connsiteX183" fmla="*/ 3159836 w 10680562"/>
              <a:gd name="connsiteY183" fmla="*/ 142694 h 1605023"/>
              <a:gd name="connsiteX184" fmla="*/ 3177510 w 10680562"/>
              <a:gd name="connsiteY184" fmla="*/ 130186 h 1605023"/>
              <a:gd name="connsiteX185" fmla="*/ 3180470 w 10680562"/>
              <a:gd name="connsiteY185" fmla="*/ 127764 h 1605023"/>
              <a:gd name="connsiteX186" fmla="*/ 3194216 w 10680562"/>
              <a:gd name="connsiteY186" fmla="*/ 123837 h 1605023"/>
              <a:gd name="connsiteX187" fmla="*/ 3214710 w 10680562"/>
              <a:gd name="connsiteY187" fmla="*/ 104451 h 1605023"/>
              <a:gd name="connsiteX188" fmla="*/ 3240671 w 10680562"/>
              <a:gd name="connsiteY188" fmla="*/ 99232 h 1605023"/>
              <a:gd name="connsiteX189" fmla="*/ 3366544 w 10680562"/>
              <a:gd name="connsiteY189" fmla="*/ 82506 h 1605023"/>
              <a:gd name="connsiteX190" fmla="*/ 3440424 w 10680562"/>
              <a:gd name="connsiteY190" fmla="*/ 67891 h 1605023"/>
              <a:gd name="connsiteX191" fmla="*/ 3466248 w 10680562"/>
              <a:gd name="connsiteY191" fmla="*/ 55103 h 1605023"/>
              <a:gd name="connsiteX192" fmla="*/ 3503820 w 10680562"/>
              <a:gd name="connsiteY192" fmla="*/ 42110 h 1605023"/>
              <a:gd name="connsiteX193" fmla="*/ 3568389 w 10680562"/>
              <a:gd name="connsiteY193" fmla="*/ 13576 h 1605023"/>
              <a:gd name="connsiteX194" fmla="*/ 3604089 w 10680562"/>
              <a:gd name="connsiteY194" fmla="*/ 6980 h 160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680562" h="1605023">
                <a:moveTo>
                  <a:pt x="3617689" y="0"/>
                </a:moveTo>
                <a:lnTo>
                  <a:pt x="3635901" y="7738"/>
                </a:lnTo>
                <a:cubicBezTo>
                  <a:pt x="3636815" y="-13593"/>
                  <a:pt x="3674070" y="21953"/>
                  <a:pt x="3690891" y="7049"/>
                </a:cubicBezTo>
                <a:cubicBezTo>
                  <a:pt x="3723615" y="8082"/>
                  <a:pt x="3780877" y="7675"/>
                  <a:pt x="3832247" y="13937"/>
                </a:cubicBezTo>
                <a:cubicBezTo>
                  <a:pt x="3878761" y="52737"/>
                  <a:pt x="3960967" y="15082"/>
                  <a:pt x="3999111" y="44624"/>
                </a:cubicBezTo>
                <a:cubicBezTo>
                  <a:pt x="4011661" y="48427"/>
                  <a:pt x="4023440" y="49464"/>
                  <a:pt x="4034676" y="48775"/>
                </a:cubicBezTo>
                <a:lnTo>
                  <a:pt x="4065394" y="42879"/>
                </a:lnTo>
                <a:lnTo>
                  <a:pt x="4072648" y="33262"/>
                </a:lnTo>
                <a:lnTo>
                  <a:pt x="4092232" y="34026"/>
                </a:lnTo>
                <a:lnTo>
                  <a:pt x="4097470" y="32252"/>
                </a:lnTo>
                <a:cubicBezTo>
                  <a:pt x="4107476" y="28819"/>
                  <a:pt x="4117405" y="25741"/>
                  <a:pt x="4127488" y="24056"/>
                </a:cubicBezTo>
                <a:cubicBezTo>
                  <a:pt x="4122379" y="69900"/>
                  <a:pt x="4212421" y="17287"/>
                  <a:pt x="4190803" y="55685"/>
                </a:cubicBezTo>
                <a:cubicBezTo>
                  <a:pt x="4245322" y="54405"/>
                  <a:pt x="4210442" y="91290"/>
                  <a:pt x="4269333" y="54186"/>
                </a:cubicBezTo>
                <a:cubicBezTo>
                  <a:pt x="4360007" y="84494"/>
                  <a:pt x="4405441" y="66275"/>
                  <a:pt x="4481486" y="116915"/>
                </a:cubicBezTo>
                <a:cubicBezTo>
                  <a:pt x="4469366" y="96298"/>
                  <a:pt x="4624978" y="141388"/>
                  <a:pt x="4651418" y="150071"/>
                </a:cubicBezTo>
                <a:lnTo>
                  <a:pt x="4863575" y="175458"/>
                </a:lnTo>
                <a:cubicBezTo>
                  <a:pt x="4867452" y="182323"/>
                  <a:pt x="5007365" y="209256"/>
                  <a:pt x="5013635" y="213928"/>
                </a:cubicBezTo>
                <a:lnTo>
                  <a:pt x="5203044" y="228946"/>
                </a:lnTo>
                <a:lnTo>
                  <a:pt x="5207070" y="235105"/>
                </a:lnTo>
                <a:lnTo>
                  <a:pt x="5224253" y="240320"/>
                </a:lnTo>
                <a:lnTo>
                  <a:pt x="5256736" y="254811"/>
                </a:lnTo>
                <a:lnTo>
                  <a:pt x="5264095" y="253567"/>
                </a:lnTo>
                <a:lnTo>
                  <a:pt x="5315084" y="269264"/>
                </a:lnTo>
                <a:lnTo>
                  <a:pt x="5316393" y="267603"/>
                </a:lnTo>
                <a:cubicBezTo>
                  <a:pt x="5320500" y="264235"/>
                  <a:pt x="5325719" y="262424"/>
                  <a:pt x="5333427" y="263823"/>
                </a:cubicBezTo>
                <a:cubicBezTo>
                  <a:pt x="5330520" y="234164"/>
                  <a:pt x="5341605" y="254143"/>
                  <a:pt x="5364589" y="260882"/>
                </a:cubicBezTo>
                <a:cubicBezTo>
                  <a:pt x="5365199" y="216323"/>
                  <a:pt x="5425089" y="252089"/>
                  <a:pt x="5443973" y="230866"/>
                </a:cubicBezTo>
                <a:cubicBezTo>
                  <a:pt x="5460840" y="236821"/>
                  <a:pt x="5478689" y="242307"/>
                  <a:pt x="5497201" y="247023"/>
                </a:cubicBezTo>
                <a:lnTo>
                  <a:pt x="5508269" y="249256"/>
                </a:lnTo>
                <a:lnTo>
                  <a:pt x="5508636" y="248880"/>
                </a:lnTo>
                <a:cubicBezTo>
                  <a:pt x="5511356" y="248469"/>
                  <a:pt x="5515116" y="248867"/>
                  <a:pt x="5520606" y="250400"/>
                </a:cubicBezTo>
                <a:lnTo>
                  <a:pt x="5528451" y="253330"/>
                </a:lnTo>
                <a:lnTo>
                  <a:pt x="5549923" y="257662"/>
                </a:lnTo>
                <a:lnTo>
                  <a:pt x="5558295" y="256364"/>
                </a:lnTo>
                <a:lnTo>
                  <a:pt x="5664799" y="278924"/>
                </a:lnTo>
                <a:lnTo>
                  <a:pt x="5796160" y="307979"/>
                </a:lnTo>
                <a:lnTo>
                  <a:pt x="5897647" y="339431"/>
                </a:lnTo>
                <a:cubicBezTo>
                  <a:pt x="5894921" y="322560"/>
                  <a:pt x="5962532" y="357207"/>
                  <a:pt x="5978838" y="367970"/>
                </a:cubicBezTo>
                <a:cubicBezTo>
                  <a:pt x="6035145" y="375765"/>
                  <a:pt x="6006578" y="380813"/>
                  <a:pt x="6050367" y="386341"/>
                </a:cubicBezTo>
                <a:cubicBezTo>
                  <a:pt x="6051161" y="391932"/>
                  <a:pt x="6137489" y="380709"/>
                  <a:pt x="6140609" y="385135"/>
                </a:cubicBezTo>
                <a:cubicBezTo>
                  <a:pt x="6205928" y="424013"/>
                  <a:pt x="6248816" y="452185"/>
                  <a:pt x="6302950" y="448183"/>
                </a:cubicBezTo>
                <a:lnTo>
                  <a:pt x="6308533" y="448551"/>
                </a:lnTo>
                <a:lnTo>
                  <a:pt x="6340278" y="468555"/>
                </a:lnTo>
                <a:lnTo>
                  <a:pt x="6341685" y="467587"/>
                </a:lnTo>
                <a:cubicBezTo>
                  <a:pt x="6345560" y="465876"/>
                  <a:pt x="6349786" y="465470"/>
                  <a:pt x="6354862" y="467794"/>
                </a:cubicBezTo>
                <a:cubicBezTo>
                  <a:pt x="6361260" y="446013"/>
                  <a:pt x="6363438" y="462250"/>
                  <a:pt x="6377840" y="471024"/>
                </a:cubicBezTo>
                <a:cubicBezTo>
                  <a:pt x="6390990" y="439154"/>
                  <a:pt x="6423334" y="475084"/>
                  <a:pt x="6442804" y="463091"/>
                </a:cubicBezTo>
                <a:cubicBezTo>
                  <a:pt x="6453090" y="470255"/>
                  <a:pt x="6464204" y="477252"/>
                  <a:pt x="6476009" y="483807"/>
                </a:cubicBezTo>
                <a:lnTo>
                  <a:pt x="6483237" y="487308"/>
                </a:lnTo>
                <a:lnTo>
                  <a:pt x="6483605" y="487102"/>
                </a:lnTo>
                <a:cubicBezTo>
                  <a:pt x="6485654" y="487272"/>
                  <a:pt x="6488212" y="488201"/>
                  <a:pt x="6491673" y="490243"/>
                </a:cubicBezTo>
                <a:lnTo>
                  <a:pt x="6496411" y="493689"/>
                </a:lnTo>
                <a:lnTo>
                  <a:pt x="6510429" y="500479"/>
                </a:lnTo>
                <a:lnTo>
                  <a:pt x="6516750" y="500983"/>
                </a:lnTo>
                <a:cubicBezTo>
                  <a:pt x="6541864" y="496675"/>
                  <a:pt x="6554866" y="452619"/>
                  <a:pt x="6580199" y="483318"/>
                </a:cubicBezTo>
                <a:cubicBezTo>
                  <a:pt x="6622601" y="489571"/>
                  <a:pt x="6654587" y="470617"/>
                  <a:pt x="6690237" y="493051"/>
                </a:cubicBezTo>
                <a:cubicBezTo>
                  <a:pt x="6729957" y="498806"/>
                  <a:pt x="6766252" y="494451"/>
                  <a:pt x="6798356" y="506748"/>
                </a:cubicBezTo>
                <a:cubicBezTo>
                  <a:pt x="6813529" y="501270"/>
                  <a:pt x="6826992" y="500232"/>
                  <a:pt x="6837102" y="513677"/>
                </a:cubicBezTo>
                <a:cubicBezTo>
                  <a:pt x="6874837" y="515764"/>
                  <a:pt x="6887115" y="500833"/>
                  <a:pt x="6907934" y="517339"/>
                </a:cubicBezTo>
                <a:cubicBezTo>
                  <a:pt x="6934086" y="494196"/>
                  <a:pt x="6933260" y="504492"/>
                  <a:pt x="6941474" y="513632"/>
                </a:cubicBezTo>
                <a:lnTo>
                  <a:pt x="6942754" y="514394"/>
                </a:lnTo>
                <a:lnTo>
                  <a:pt x="6946363" y="511066"/>
                </a:lnTo>
                <a:lnTo>
                  <a:pt x="6952592" y="510252"/>
                </a:lnTo>
                <a:lnTo>
                  <a:pt x="6968398" y="513946"/>
                </a:lnTo>
                <a:lnTo>
                  <a:pt x="6974142" y="516310"/>
                </a:lnTo>
                <a:cubicBezTo>
                  <a:pt x="6978173" y="517574"/>
                  <a:pt x="6980948" y="517948"/>
                  <a:pt x="6982971" y="517694"/>
                </a:cubicBezTo>
                <a:lnTo>
                  <a:pt x="6983252" y="517416"/>
                </a:lnTo>
                <a:lnTo>
                  <a:pt x="6991400" y="519321"/>
                </a:lnTo>
                <a:cubicBezTo>
                  <a:pt x="7005004" y="523242"/>
                  <a:pt x="7018100" y="527732"/>
                  <a:pt x="7030460" y="532556"/>
                </a:cubicBezTo>
                <a:cubicBezTo>
                  <a:pt x="7044917" y="516932"/>
                  <a:pt x="7088472" y="545083"/>
                  <a:pt x="7089916" y="511503"/>
                </a:cubicBezTo>
                <a:cubicBezTo>
                  <a:pt x="7106785" y="517039"/>
                  <a:pt x="7114554" y="532321"/>
                  <a:pt x="7113059" y="509904"/>
                </a:cubicBezTo>
                <a:cubicBezTo>
                  <a:pt x="7118735" y="511110"/>
                  <a:pt x="7122641" y="509850"/>
                  <a:pt x="7125755" y="507393"/>
                </a:cubicBezTo>
                <a:lnTo>
                  <a:pt x="7126765" y="506166"/>
                </a:lnTo>
                <a:lnTo>
                  <a:pt x="7164175" y="519011"/>
                </a:lnTo>
                <a:lnTo>
                  <a:pt x="7169654" y="518219"/>
                </a:lnTo>
                <a:lnTo>
                  <a:pt x="7193386" y="529788"/>
                </a:lnTo>
                <a:lnTo>
                  <a:pt x="7205997" y="534060"/>
                </a:lnTo>
                <a:lnTo>
                  <a:pt x="7208842" y="538783"/>
                </a:lnTo>
                <a:cubicBezTo>
                  <a:pt x="7212314" y="541931"/>
                  <a:pt x="7217803" y="543928"/>
                  <a:pt x="7227817" y="543304"/>
                </a:cubicBezTo>
                <a:lnTo>
                  <a:pt x="7230267" y="542497"/>
                </a:lnTo>
                <a:lnTo>
                  <a:pt x="7244913" y="551160"/>
                </a:lnTo>
                <a:cubicBezTo>
                  <a:pt x="7249453" y="554807"/>
                  <a:pt x="7253253" y="559130"/>
                  <a:pt x="7255970" y="564383"/>
                </a:cubicBezTo>
                <a:cubicBezTo>
                  <a:pt x="7315146" y="548103"/>
                  <a:pt x="7361553" y="579076"/>
                  <a:pt x="7421156" y="584155"/>
                </a:cubicBezTo>
                <a:cubicBezTo>
                  <a:pt x="7465612" y="613750"/>
                  <a:pt x="7546249" y="613142"/>
                  <a:pt x="7553166" y="653085"/>
                </a:cubicBezTo>
                <a:cubicBezTo>
                  <a:pt x="7562552" y="609214"/>
                  <a:pt x="7673998" y="724531"/>
                  <a:pt x="7643092" y="662482"/>
                </a:cubicBezTo>
                <a:lnTo>
                  <a:pt x="7896429" y="689054"/>
                </a:lnTo>
                <a:cubicBezTo>
                  <a:pt x="7940867" y="662251"/>
                  <a:pt x="7914217" y="689365"/>
                  <a:pt x="7954620" y="689481"/>
                </a:cubicBezTo>
                <a:cubicBezTo>
                  <a:pt x="7937756" y="718000"/>
                  <a:pt x="8005608" y="680123"/>
                  <a:pt x="8000803" y="714583"/>
                </a:cubicBezTo>
                <a:cubicBezTo>
                  <a:pt x="8008309" y="713512"/>
                  <a:pt x="8015731" y="711389"/>
                  <a:pt x="8023216" y="709000"/>
                </a:cubicBezTo>
                <a:lnTo>
                  <a:pt x="8027136" y="707765"/>
                </a:lnTo>
                <a:lnTo>
                  <a:pt x="8041622" y="708731"/>
                </a:lnTo>
                <a:lnTo>
                  <a:pt x="8047209" y="701624"/>
                </a:lnTo>
                <a:lnTo>
                  <a:pt x="8070088" y="697789"/>
                </a:lnTo>
                <a:cubicBezTo>
                  <a:pt x="8078424" y="697492"/>
                  <a:pt x="8087123" y="698508"/>
                  <a:pt x="8096332" y="701624"/>
                </a:cubicBezTo>
                <a:cubicBezTo>
                  <a:pt x="8123926" y="724651"/>
                  <a:pt x="8185640" y="697894"/>
                  <a:pt x="8219225" y="728069"/>
                </a:cubicBezTo>
                <a:cubicBezTo>
                  <a:pt x="8232644" y="736562"/>
                  <a:pt x="8280723" y="746936"/>
                  <a:pt x="8293793" y="739200"/>
                </a:cubicBezTo>
                <a:cubicBezTo>
                  <a:pt x="8304636" y="739365"/>
                  <a:pt x="8314843" y="745516"/>
                  <a:pt x="8323753" y="736063"/>
                </a:cubicBezTo>
                <a:cubicBezTo>
                  <a:pt x="8336542" y="725164"/>
                  <a:pt x="8363344" y="752699"/>
                  <a:pt x="8364496" y="736635"/>
                </a:cubicBezTo>
                <a:cubicBezTo>
                  <a:pt x="8383724" y="755702"/>
                  <a:pt x="8414211" y="733717"/>
                  <a:pt x="8437662" y="731942"/>
                </a:cubicBezTo>
                <a:cubicBezTo>
                  <a:pt x="8451685" y="749699"/>
                  <a:pt x="8487061" y="728469"/>
                  <a:pt x="8533764" y="735554"/>
                </a:cubicBezTo>
                <a:cubicBezTo>
                  <a:pt x="8548878" y="755832"/>
                  <a:pt x="8565301" y="740114"/>
                  <a:pt x="8596769" y="769632"/>
                </a:cubicBezTo>
                <a:cubicBezTo>
                  <a:pt x="8598880" y="767829"/>
                  <a:pt x="8601326" y="766261"/>
                  <a:pt x="8604035" y="764982"/>
                </a:cubicBezTo>
                <a:cubicBezTo>
                  <a:pt x="8619777" y="757551"/>
                  <a:pt x="8640772" y="761213"/>
                  <a:pt x="8650929" y="773164"/>
                </a:cubicBezTo>
                <a:cubicBezTo>
                  <a:pt x="8702615" y="814545"/>
                  <a:pt x="8757170" y="823762"/>
                  <a:pt x="8806497" y="839707"/>
                </a:cubicBezTo>
                <a:cubicBezTo>
                  <a:pt x="8863157" y="854381"/>
                  <a:pt x="8833749" y="812347"/>
                  <a:pt x="8898377" y="854651"/>
                </a:cubicBezTo>
                <a:cubicBezTo>
                  <a:pt x="8909161" y="844048"/>
                  <a:pt x="8918437" y="845186"/>
                  <a:pt x="8932389" y="853846"/>
                </a:cubicBezTo>
                <a:cubicBezTo>
                  <a:pt x="8960146" y="860074"/>
                  <a:pt x="8965550" y="829338"/>
                  <a:pt x="8989288" y="852877"/>
                </a:cubicBezTo>
                <a:cubicBezTo>
                  <a:pt x="8988278" y="835633"/>
                  <a:pt x="9043995" y="856467"/>
                  <a:pt x="9035275" y="837110"/>
                </a:cubicBezTo>
                <a:cubicBezTo>
                  <a:pt x="9060165" y="838647"/>
                  <a:pt x="9108456" y="858499"/>
                  <a:pt x="9138626" y="862106"/>
                </a:cubicBezTo>
                <a:cubicBezTo>
                  <a:pt x="9165080" y="876547"/>
                  <a:pt x="9174888" y="860404"/>
                  <a:pt x="9216298" y="858754"/>
                </a:cubicBezTo>
                <a:cubicBezTo>
                  <a:pt x="9230418" y="871192"/>
                  <a:pt x="9244774" y="868822"/>
                  <a:pt x="9259941" y="861843"/>
                </a:cubicBezTo>
                <a:cubicBezTo>
                  <a:pt x="9297647" y="870955"/>
                  <a:pt x="9335980" y="863006"/>
                  <a:pt x="9380407" y="864825"/>
                </a:cubicBezTo>
                <a:cubicBezTo>
                  <a:pt x="9424338" y="883720"/>
                  <a:pt x="9443322" y="899138"/>
                  <a:pt x="9490772" y="901190"/>
                </a:cubicBezTo>
                <a:cubicBezTo>
                  <a:pt x="9530410" y="933396"/>
                  <a:pt x="9546422" y="928548"/>
                  <a:pt x="9584982" y="935980"/>
                </a:cubicBezTo>
                <a:cubicBezTo>
                  <a:pt x="9629819" y="954269"/>
                  <a:pt x="9718219" y="986435"/>
                  <a:pt x="9759797" y="1010923"/>
                </a:cubicBezTo>
                <a:cubicBezTo>
                  <a:pt x="9801376" y="1035410"/>
                  <a:pt x="9804503" y="1066293"/>
                  <a:pt x="9834455" y="1082908"/>
                </a:cubicBezTo>
                <a:cubicBezTo>
                  <a:pt x="9864406" y="1099522"/>
                  <a:pt x="9891608" y="1087791"/>
                  <a:pt x="9939504" y="1110614"/>
                </a:cubicBezTo>
                <a:cubicBezTo>
                  <a:pt x="9978150" y="1098522"/>
                  <a:pt x="10034187" y="1166580"/>
                  <a:pt x="10077001" y="1160906"/>
                </a:cubicBezTo>
                <a:cubicBezTo>
                  <a:pt x="10084861" y="1190721"/>
                  <a:pt x="10164307" y="1234884"/>
                  <a:pt x="10178431" y="1244920"/>
                </a:cubicBezTo>
                <a:cubicBezTo>
                  <a:pt x="10210316" y="1215779"/>
                  <a:pt x="10222273" y="1306394"/>
                  <a:pt x="10248658" y="1309335"/>
                </a:cubicBezTo>
                <a:lnTo>
                  <a:pt x="10414709" y="1388645"/>
                </a:lnTo>
                <a:cubicBezTo>
                  <a:pt x="10473963" y="1440373"/>
                  <a:pt x="10538857" y="1454568"/>
                  <a:pt x="10592469" y="1543828"/>
                </a:cubicBezTo>
                <a:cubicBezTo>
                  <a:pt x="10651538" y="1531501"/>
                  <a:pt x="10660082" y="1567462"/>
                  <a:pt x="10674941" y="1597388"/>
                </a:cubicBezTo>
                <a:lnTo>
                  <a:pt x="10680562" y="1605023"/>
                </a:lnTo>
                <a:lnTo>
                  <a:pt x="0" y="1605023"/>
                </a:lnTo>
                <a:lnTo>
                  <a:pt x="0" y="415048"/>
                </a:lnTo>
                <a:lnTo>
                  <a:pt x="9656" y="416044"/>
                </a:lnTo>
                <a:cubicBezTo>
                  <a:pt x="66794" y="420549"/>
                  <a:pt x="142962" y="423374"/>
                  <a:pt x="179196" y="423071"/>
                </a:cubicBezTo>
                <a:cubicBezTo>
                  <a:pt x="202136" y="418172"/>
                  <a:pt x="228694" y="392385"/>
                  <a:pt x="250912" y="408617"/>
                </a:cubicBezTo>
                <a:cubicBezTo>
                  <a:pt x="249389" y="392611"/>
                  <a:pt x="280512" y="416185"/>
                  <a:pt x="291375" y="403710"/>
                </a:cubicBezTo>
                <a:cubicBezTo>
                  <a:pt x="298635" y="393187"/>
                  <a:pt x="309770" y="397885"/>
                  <a:pt x="320542" y="396592"/>
                </a:cubicBezTo>
                <a:cubicBezTo>
                  <a:pt x="359051" y="397166"/>
                  <a:pt x="484339" y="405354"/>
                  <a:pt x="522426" y="407158"/>
                </a:cubicBezTo>
                <a:cubicBezTo>
                  <a:pt x="532069" y="408997"/>
                  <a:pt x="540856" y="408831"/>
                  <a:pt x="549068" y="407418"/>
                </a:cubicBezTo>
                <a:lnTo>
                  <a:pt x="571100" y="400562"/>
                </a:lnTo>
                <a:lnTo>
                  <a:pt x="575457" y="392801"/>
                </a:lnTo>
                <a:lnTo>
                  <a:pt x="589968" y="391807"/>
                </a:lnTo>
                <a:lnTo>
                  <a:pt x="593649" y="390062"/>
                </a:lnTo>
                <a:cubicBezTo>
                  <a:pt x="600667" y="386700"/>
                  <a:pt x="607669" y="383607"/>
                  <a:pt x="614928" y="381544"/>
                </a:cubicBezTo>
                <a:cubicBezTo>
                  <a:pt x="636416" y="381988"/>
                  <a:pt x="667253" y="387671"/>
                  <a:pt x="722580" y="392722"/>
                </a:cubicBezTo>
                <a:cubicBezTo>
                  <a:pt x="792539" y="408114"/>
                  <a:pt x="885615" y="380106"/>
                  <a:pt x="946884" y="411854"/>
                </a:cubicBezTo>
                <a:cubicBezTo>
                  <a:pt x="1028270" y="418469"/>
                  <a:pt x="1139077" y="429433"/>
                  <a:pt x="1210905" y="432414"/>
                </a:cubicBezTo>
                <a:cubicBezTo>
                  <a:pt x="1270803" y="429423"/>
                  <a:pt x="1321921" y="453757"/>
                  <a:pt x="1377854" y="429745"/>
                </a:cubicBezTo>
                <a:cubicBezTo>
                  <a:pt x="1381419" y="434564"/>
                  <a:pt x="1385901" y="438319"/>
                  <a:pt x="1391004" y="441307"/>
                </a:cubicBezTo>
                <a:lnTo>
                  <a:pt x="1406953" y="447889"/>
                </a:lnTo>
                <a:lnTo>
                  <a:pt x="1409246" y="446765"/>
                </a:lnTo>
                <a:cubicBezTo>
                  <a:pt x="1419066" y="444804"/>
                  <a:pt x="1424836" y="446037"/>
                  <a:pt x="1428800" y="448677"/>
                </a:cubicBezTo>
                <a:lnTo>
                  <a:pt x="1432402" y="452956"/>
                </a:lnTo>
                <a:lnTo>
                  <a:pt x="1606578" y="430870"/>
                </a:lnTo>
                <a:cubicBezTo>
                  <a:pt x="1619625" y="433971"/>
                  <a:pt x="1633347" y="436643"/>
                  <a:pt x="1647476" y="438687"/>
                </a:cubicBezTo>
                <a:lnTo>
                  <a:pt x="1655866" y="439472"/>
                </a:lnTo>
                <a:lnTo>
                  <a:pt x="1656096" y="439162"/>
                </a:lnTo>
                <a:cubicBezTo>
                  <a:pt x="1658061" y="438636"/>
                  <a:pt x="1666503" y="411823"/>
                  <a:pt x="1670708" y="412530"/>
                </a:cubicBezTo>
                <a:lnTo>
                  <a:pt x="1737953" y="399496"/>
                </a:lnTo>
                <a:lnTo>
                  <a:pt x="1848192" y="376032"/>
                </a:lnTo>
                <a:cubicBezTo>
                  <a:pt x="1887458" y="368088"/>
                  <a:pt x="1918458" y="352092"/>
                  <a:pt x="1954077" y="352621"/>
                </a:cubicBezTo>
                <a:cubicBezTo>
                  <a:pt x="1965180" y="342609"/>
                  <a:pt x="1976973" y="337201"/>
                  <a:pt x="1993047" y="346068"/>
                </a:cubicBezTo>
                <a:cubicBezTo>
                  <a:pt x="2028636" y="335449"/>
                  <a:pt x="2032293" y="317806"/>
                  <a:pt x="2059719" y="325903"/>
                </a:cubicBezTo>
                <a:cubicBezTo>
                  <a:pt x="2071905" y="296194"/>
                  <a:pt x="2076373" y="305826"/>
                  <a:pt x="2088528" y="311409"/>
                </a:cubicBezTo>
                <a:lnTo>
                  <a:pt x="2090087" y="311676"/>
                </a:lnTo>
                <a:lnTo>
                  <a:pt x="2091700" y="307455"/>
                </a:lnTo>
                <a:lnTo>
                  <a:pt x="2096989" y="304649"/>
                </a:lnTo>
                <a:lnTo>
                  <a:pt x="2113325" y="302764"/>
                </a:lnTo>
                <a:lnTo>
                  <a:pt x="2119780" y="303007"/>
                </a:lnTo>
                <a:cubicBezTo>
                  <a:pt x="2124111" y="302819"/>
                  <a:pt x="2126840" y="302239"/>
                  <a:pt x="2128562" y="301336"/>
                </a:cubicBezTo>
                <a:cubicBezTo>
                  <a:pt x="2128600" y="301221"/>
                  <a:pt x="2128640" y="301107"/>
                  <a:pt x="2128679" y="300991"/>
                </a:cubicBezTo>
                <a:lnTo>
                  <a:pt x="2179558" y="299095"/>
                </a:lnTo>
                <a:cubicBezTo>
                  <a:pt x="2184857" y="280099"/>
                  <a:pt x="2238998" y="291238"/>
                  <a:pt x="2223277" y="260239"/>
                </a:cubicBezTo>
                <a:cubicBezTo>
                  <a:pt x="2241523" y="259676"/>
                  <a:pt x="2256386" y="270988"/>
                  <a:pt x="2243644" y="251110"/>
                </a:cubicBezTo>
                <a:cubicBezTo>
                  <a:pt x="2249448" y="250324"/>
                  <a:pt x="2252382" y="247882"/>
                  <a:pt x="2253986" y="244616"/>
                </a:cubicBezTo>
                <a:lnTo>
                  <a:pt x="2254285" y="243167"/>
                </a:lnTo>
                <a:lnTo>
                  <a:pt x="2295037" y="242433"/>
                </a:lnTo>
                <a:lnTo>
                  <a:pt x="2299648" y="239896"/>
                </a:lnTo>
                <a:lnTo>
                  <a:pt x="2327237" y="242539"/>
                </a:lnTo>
                <a:lnTo>
                  <a:pt x="2340943" y="242239"/>
                </a:lnTo>
                <a:lnTo>
                  <a:pt x="2345943" y="245589"/>
                </a:lnTo>
                <a:cubicBezTo>
                  <a:pt x="2350718" y="247299"/>
                  <a:pt x="2356754" y="247292"/>
                  <a:pt x="2365602" y="243403"/>
                </a:cubicBezTo>
                <a:lnTo>
                  <a:pt x="2367433" y="241858"/>
                </a:lnTo>
                <a:lnTo>
                  <a:pt x="2385231" y="244873"/>
                </a:lnTo>
                <a:cubicBezTo>
                  <a:pt x="2391237" y="246682"/>
                  <a:pt x="2396907" y="249351"/>
                  <a:pt x="2402059" y="253223"/>
                </a:cubicBezTo>
                <a:cubicBezTo>
                  <a:pt x="2457690" y="251623"/>
                  <a:pt x="2639813" y="242704"/>
                  <a:pt x="2719020" y="235271"/>
                </a:cubicBezTo>
                <a:cubicBezTo>
                  <a:pt x="2762954" y="229515"/>
                  <a:pt x="2821915" y="222156"/>
                  <a:pt x="2877308" y="208630"/>
                </a:cubicBezTo>
                <a:cubicBezTo>
                  <a:pt x="2947949" y="226393"/>
                  <a:pt x="2978035" y="153757"/>
                  <a:pt x="3051375" y="154110"/>
                </a:cubicBezTo>
                <a:cubicBezTo>
                  <a:pt x="3078434" y="115011"/>
                  <a:pt x="3067807" y="148493"/>
                  <a:pt x="3104837" y="135199"/>
                </a:cubicBezTo>
                <a:cubicBezTo>
                  <a:pt x="3103880" y="166713"/>
                  <a:pt x="3146743" y="109780"/>
                  <a:pt x="3159836" y="142694"/>
                </a:cubicBezTo>
                <a:cubicBezTo>
                  <a:pt x="3166160" y="139232"/>
                  <a:pt x="3171875" y="134841"/>
                  <a:pt x="3177510" y="130186"/>
                </a:cubicBezTo>
                <a:lnTo>
                  <a:pt x="3180470" y="127764"/>
                </a:lnTo>
                <a:lnTo>
                  <a:pt x="3194216" y="123837"/>
                </a:lnTo>
                <a:lnTo>
                  <a:pt x="3214710" y="104451"/>
                </a:lnTo>
                <a:cubicBezTo>
                  <a:pt x="3222186" y="101416"/>
                  <a:pt x="3230663" y="99454"/>
                  <a:pt x="3240671" y="99232"/>
                </a:cubicBezTo>
                <a:cubicBezTo>
                  <a:pt x="3277606" y="111009"/>
                  <a:pt x="3320498" y="66221"/>
                  <a:pt x="3366544" y="82506"/>
                </a:cubicBezTo>
                <a:cubicBezTo>
                  <a:pt x="3383134" y="85775"/>
                  <a:pt x="3432393" y="79256"/>
                  <a:pt x="3440424" y="67891"/>
                </a:cubicBezTo>
                <a:cubicBezTo>
                  <a:pt x="3450432" y="64444"/>
                  <a:pt x="3462892" y="66649"/>
                  <a:pt x="3466248" y="55103"/>
                </a:cubicBezTo>
                <a:cubicBezTo>
                  <a:pt x="3472418" y="40954"/>
                  <a:pt x="3510917" y="57092"/>
                  <a:pt x="3503820" y="42110"/>
                </a:cubicBezTo>
                <a:lnTo>
                  <a:pt x="3568389" y="13576"/>
                </a:lnTo>
                <a:cubicBezTo>
                  <a:pt x="3579310" y="19318"/>
                  <a:pt x="3590168" y="14433"/>
                  <a:pt x="3604089" y="698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32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AB6ABB9-A7FD-3D03-A944-FA143E3D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9"/>
            <a:ext cx="9734166" cy="13228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>Ordinal Approach – Special Shapes of Indifference Curve</a:t>
            </a:r>
            <a:r>
              <a:rPr lang="cs-CZ" sz="3700" dirty="0"/>
              <a:t>s</a:t>
            </a:r>
            <a:endParaRPr lang="en-US" sz="37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B573B51-C170-49C0-A3D9-8D99730C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9924" y="2"/>
            <a:ext cx="7602076" cy="470844"/>
          </a:xfrm>
          <a:custGeom>
            <a:avLst/>
            <a:gdLst>
              <a:gd name="connsiteX0" fmla="*/ 9683888 w 9683888"/>
              <a:gd name="connsiteY0" fmla="*/ 0 h 743457"/>
              <a:gd name="connsiteX1" fmla="*/ 0 w 9683888"/>
              <a:gd name="connsiteY1" fmla="*/ 0 h 743457"/>
              <a:gd name="connsiteX2" fmla="*/ 0 w 9683888"/>
              <a:gd name="connsiteY2" fmla="*/ 365878 h 743457"/>
              <a:gd name="connsiteX3" fmla="*/ 11844 w 9683888"/>
              <a:gd name="connsiteY3" fmla="*/ 367909 h 743457"/>
              <a:gd name="connsiteX4" fmla="*/ 106208 w 9683888"/>
              <a:gd name="connsiteY4" fmla="*/ 385974 h 743457"/>
              <a:gd name="connsiteX5" fmla="*/ 183667 w 9683888"/>
              <a:gd name="connsiteY5" fmla="*/ 399162 h 743457"/>
              <a:gd name="connsiteX6" fmla="*/ 292430 w 9683888"/>
              <a:gd name="connsiteY6" fmla="*/ 390408 h 743457"/>
              <a:gd name="connsiteX7" fmla="*/ 386942 w 9683888"/>
              <a:gd name="connsiteY7" fmla="*/ 395582 h 743457"/>
              <a:gd name="connsiteX8" fmla="*/ 485751 w 9683888"/>
              <a:gd name="connsiteY8" fmla="*/ 408404 h 743457"/>
              <a:gd name="connsiteX9" fmla="*/ 604107 w 9683888"/>
              <a:gd name="connsiteY9" fmla="*/ 418647 h 743457"/>
              <a:gd name="connsiteX10" fmla="*/ 694081 w 9683888"/>
              <a:gd name="connsiteY10" fmla="*/ 449524 h 743457"/>
              <a:gd name="connsiteX11" fmla="*/ 762452 w 9683888"/>
              <a:gd name="connsiteY11" fmla="*/ 456090 h 743457"/>
              <a:gd name="connsiteX12" fmla="*/ 987872 w 9683888"/>
              <a:gd name="connsiteY12" fmla="*/ 481862 h 743457"/>
              <a:gd name="connsiteX13" fmla="*/ 1077163 w 9683888"/>
              <a:gd name="connsiteY13" fmla="*/ 524467 h 743457"/>
              <a:gd name="connsiteX14" fmla="*/ 1258716 w 9683888"/>
              <a:gd name="connsiteY14" fmla="*/ 587975 h 743457"/>
              <a:gd name="connsiteX15" fmla="*/ 1298056 w 9683888"/>
              <a:gd name="connsiteY15" fmla="*/ 595413 h 743457"/>
              <a:gd name="connsiteX16" fmla="*/ 1327017 w 9683888"/>
              <a:gd name="connsiteY16" fmla="*/ 617412 h 743457"/>
              <a:gd name="connsiteX17" fmla="*/ 1347909 w 9683888"/>
              <a:gd name="connsiteY17" fmla="*/ 620209 h 743457"/>
              <a:gd name="connsiteX18" fmla="*/ 1421792 w 9683888"/>
              <a:gd name="connsiteY18" fmla="*/ 626139 h 743457"/>
              <a:gd name="connsiteX19" fmla="*/ 1519789 w 9683888"/>
              <a:gd name="connsiteY19" fmla="*/ 645011 h 743457"/>
              <a:gd name="connsiteX20" fmla="*/ 1620886 w 9683888"/>
              <a:gd name="connsiteY20" fmla="*/ 687715 h 743457"/>
              <a:gd name="connsiteX21" fmla="*/ 1676745 w 9683888"/>
              <a:gd name="connsiteY21" fmla="*/ 690130 h 743457"/>
              <a:gd name="connsiteX22" fmla="*/ 1832228 w 9683888"/>
              <a:gd name="connsiteY22" fmla="*/ 690860 h 743457"/>
              <a:gd name="connsiteX23" fmla="*/ 1980464 w 9683888"/>
              <a:gd name="connsiteY23" fmla="*/ 704858 h 743457"/>
              <a:gd name="connsiteX24" fmla="*/ 2051150 w 9683888"/>
              <a:gd name="connsiteY24" fmla="*/ 711187 h 743457"/>
              <a:gd name="connsiteX25" fmla="*/ 2162824 w 9683888"/>
              <a:gd name="connsiteY25" fmla="*/ 709178 h 743457"/>
              <a:gd name="connsiteX26" fmla="*/ 2259859 w 9683888"/>
              <a:gd name="connsiteY26" fmla="*/ 718188 h 743457"/>
              <a:gd name="connsiteX27" fmla="*/ 2378290 w 9683888"/>
              <a:gd name="connsiteY27" fmla="*/ 738748 h 743457"/>
              <a:gd name="connsiteX28" fmla="*/ 2407828 w 9683888"/>
              <a:gd name="connsiteY28" fmla="*/ 743457 h 743457"/>
              <a:gd name="connsiteX29" fmla="*/ 2428936 w 9683888"/>
              <a:gd name="connsiteY29" fmla="*/ 734697 h 743457"/>
              <a:gd name="connsiteX30" fmla="*/ 2646106 w 9683888"/>
              <a:gd name="connsiteY30" fmla="*/ 660204 h 743457"/>
              <a:gd name="connsiteX31" fmla="*/ 2799920 w 9683888"/>
              <a:gd name="connsiteY31" fmla="*/ 630451 h 743457"/>
              <a:gd name="connsiteX32" fmla="*/ 2953556 w 9683888"/>
              <a:gd name="connsiteY32" fmla="*/ 607173 h 743457"/>
              <a:gd name="connsiteX33" fmla="*/ 3009839 w 9683888"/>
              <a:gd name="connsiteY33" fmla="*/ 601743 h 743457"/>
              <a:gd name="connsiteX34" fmla="*/ 3115016 w 9683888"/>
              <a:gd name="connsiteY34" fmla="*/ 584982 h 743457"/>
              <a:gd name="connsiteX35" fmla="*/ 3185844 w 9683888"/>
              <a:gd name="connsiteY35" fmla="*/ 595356 h 743457"/>
              <a:gd name="connsiteX36" fmla="*/ 3246013 w 9683888"/>
              <a:gd name="connsiteY36" fmla="*/ 592418 h 743457"/>
              <a:gd name="connsiteX37" fmla="*/ 3313565 w 9683888"/>
              <a:gd name="connsiteY37" fmla="*/ 574138 h 743457"/>
              <a:gd name="connsiteX38" fmla="*/ 3414143 w 9683888"/>
              <a:gd name="connsiteY38" fmla="*/ 553730 h 743457"/>
              <a:gd name="connsiteX39" fmla="*/ 3552895 w 9683888"/>
              <a:gd name="connsiteY39" fmla="*/ 548563 h 743457"/>
              <a:gd name="connsiteX40" fmla="*/ 3753012 w 9683888"/>
              <a:gd name="connsiteY40" fmla="*/ 599520 h 743457"/>
              <a:gd name="connsiteX41" fmla="*/ 3804392 w 9683888"/>
              <a:gd name="connsiteY41" fmla="*/ 604131 h 743457"/>
              <a:gd name="connsiteX42" fmla="*/ 3916696 w 9683888"/>
              <a:gd name="connsiteY42" fmla="*/ 606540 h 743457"/>
              <a:gd name="connsiteX43" fmla="*/ 4063849 w 9683888"/>
              <a:gd name="connsiteY43" fmla="*/ 604058 h 743457"/>
              <a:gd name="connsiteX44" fmla="*/ 4172179 w 9683888"/>
              <a:gd name="connsiteY44" fmla="*/ 592355 h 743457"/>
              <a:gd name="connsiteX45" fmla="*/ 4276294 w 9683888"/>
              <a:gd name="connsiteY45" fmla="*/ 587119 h 743457"/>
              <a:gd name="connsiteX46" fmla="*/ 4411090 w 9683888"/>
              <a:gd name="connsiteY46" fmla="*/ 575600 h 743457"/>
              <a:gd name="connsiteX47" fmla="*/ 4540465 w 9683888"/>
              <a:gd name="connsiteY47" fmla="*/ 567464 h 743457"/>
              <a:gd name="connsiteX48" fmla="*/ 4545352 w 9683888"/>
              <a:gd name="connsiteY48" fmla="*/ 555554 h 743457"/>
              <a:gd name="connsiteX49" fmla="*/ 4564014 w 9683888"/>
              <a:gd name="connsiteY49" fmla="*/ 553660 h 743457"/>
              <a:gd name="connsiteX50" fmla="*/ 4568602 w 9683888"/>
              <a:gd name="connsiteY50" fmla="*/ 550913 h 743457"/>
              <a:gd name="connsiteX51" fmla="*/ 4595289 w 9683888"/>
              <a:gd name="connsiteY51" fmla="*/ 537407 h 743457"/>
              <a:gd name="connsiteX52" fmla="*/ 4739026 w 9683888"/>
              <a:gd name="connsiteY52" fmla="*/ 532483 h 743457"/>
              <a:gd name="connsiteX53" fmla="*/ 5061335 w 9683888"/>
              <a:gd name="connsiteY53" fmla="*/ 545635 h 743457"/>
              <a:gd name="connsiteX54" fmla="*/ 5338634 w 9683888"/>
              <a:gd name="connsiteY54" fmla="*/ 595754 h 743457"/>
              <a:gd name="connsiteX55" fmla="*/ 5529430 w 9683888"/>
              <a:gd name="connsiteY55" fmla="*/ 606335 h 743457"/>
              <a:gd name="connsiteX56" fmla="*/ 5604039 w 9683888"/>
              <a:gd name="connsiteY56" fmla="*/ 607676 h 743457"/>
              <a:gd name="connsiteX57" fmla="*/ 5625281 w 9683888"/>
              <a:gd name="connsiteY57" fmla="*/ 617253 h 743457"/>
              <a:gd name="connsiteX58" fmla="*/ 5628138 w 9683888"/>
              <a:gd name="connsiteY58" fmla="*/ 615483 h 743457"/>
              <a:gd name="connsiteX59" fmla="*/ 5653593 w 9683888"/>
              <a:gd name="connsiteY59" fmla="*/ 617873 h 743457"/>
              <a:gd name="connsiteX60" fmla="*/ 5658658 w 9683888"/>
              <a:gd name="connsiteY60" fmla="*/ 624279 h 743457"/>
              <a:gd name="connsiteX61" fmla="*/ 5675963 w 9683888"/>
              <a:gd name="connsiteY61" fmla="*/ 627762 h 743457"/>
              <a:gd name="connsiteX62" fmla="*/ 5709625 w 9683888"/>
              <a:gd name="connsiteY62" fmla="*/ 639593 h 743457"/>
              <a:gd name="connsiteX63" fmla="*/ 5716324 w 9683888"/>
              <a:gd name="connsiteY63" fmla="*/ 637148 h 743457"/>
              <a:gd name="connsiteX64" fmla="*/ 5767720 w 9683888"/>
              <a:gd name="connsiteY64" fmla="*/ 647737 h 743457"/>
              <a:gd name="connsiteX65" fmla="*/ 5768619 w 9683888"/>
              <a:gd name="connsiteY65" fmla="*/ 645671 h 743457"/>
              <a:gd name="connsiteX66" fmla="*/ 5858696 w 9683888"/>
              <a:gd name="connsiteY66" fmla="*/ 628099 h 743457"/>
              <a:gd name="connsiteX67" fmla="*/ 5935260 w 9683888"/>
              <a:gd name="connsiteY67" fmla="*/ 596904 h 743457"/>
              <a:gd name="connsiteX68" fmla="*/ 5946176 w 9683888"/>
              <a:gd name="connsiteY68" fmla="*/ 597874 h 743457"/>
              <a:gd name="connsiteX69" fmla="*/ 5946447 w 9683888"/>
              <a:gd name="connsiteY69" fmla="*/ 597396 h 743457"/>
              <a:gd name="connsiteX70" fmla="*/ 5958069 w 9683888"/>
              <a:gd name="connsiteY70" fmla="*/ 597432 h 743457"/>
              <a:gd name="connsiteX71" fmla="*/ 5966081 w 9683888"/>
              <a:gd name="connsiteY71" fmla="*/ 599643 h 743457"/>
              <a:gd name="connsiteX72" fmla="*/ 5987259 w 9683888"/>
              <a:gd name="connsiteY72" fmla="*/ 601523 h 743457"/>
              <a:gd name="connsiteX73" fmla="*/ 5994905 w 9683888"/>
              <a:gd name="connsiteY73" fmla="*/ 598873 h 743457"/>
              <a:gd name="connsiteX74" fmla="*/ 6054803 w 9683888"/>
              <a:gd name="connsiteY74" fmla="*/ 541202 h 743457"/>
              <a:gd name="connsiteX75" fmla="*/ 6188672 w 9683888"/>
              <a:gd name="connsiteY75" fmla="*/ 496389 h 743457"/>
              <a:gd name="connsiteX76" fmla="*/ 6323280 w 9683888"/>
              <a:gd name="connsiteY76" fmla="*/ 458013 h 743457"/>
              <a:gd name="connsiteX77" fmla="*/ 6457257 w 9683888"/>
              <a:gd name="connsiteY77" fmla="*/ 414621 h 743457"/>
              <a:gd name="connsiteX78" fmla="*/ 6530019 w 9683888"/>
              <a:gd name="connsiteY78" fmla="*/ 423168 h 743457"/>
              <a:gd name="connsiteX79" fmla="*/ 6626800 w 9683888"/>
              <a:gd name="connsiteY79" fmla="*/ 375078 h 743457"/>
              <a:gd name="connsiteX80" fmla="*/ 6689231 w 9683888"/>
              <a:gd name="connsiteY80" fmla="*/ 353501 h 743457"/>
              <a:gd name="connsiteX81" fmla="*/ 6726440 w 9683888"/>
              <a:gd name="connsiteY81" fmla="*/ 340276 h 743457"/>
              <a:gd name="connsiteX82" fmla="*/ 6835228 w 9683888"/>
              <a:gd name="connsiteY82" fmla="*/ 329393 h 743457"/>
              <a:gd name="connsiteX83" fmla="*/ 7039363 w 9683888"/>
              <a:gd name="connsiteY83" fmla="*/ 370823 h 743457"/>
              <a:gd name="connsiteX84" fmla="*/ 7095156 w 9683888"/>
              <a:gd name="connsiteY84" fmla="*/ 366075 h 743457"/>
              <a:gd name="connsiteX85" fmla="*/ 7187061 w 9683888"/>
              <a:gd name="connsiteY85" fmla="*/ 383876 h 743457"/>
              <a:gd name="connsiteX86" fmla="*/ 7295039 w 9683888"/>
              <a:gd name="connsiteY86" fmla="*/ 355046 h 743457"/>
              <a:gd name="connsiteX87" fmla="*/ 7373651 w 9683888"/>
              <a:gd name="connsiteY87" fmla="*/ 322299 h 743457"/>
              <a:gd name="connsiteX88" fmla="*/ 7418964 w 9683888"/>
              <a:gd name="connsiteY88" fmla="*/ 308685 h 743457"/>
              <a:gd name="connsiteX89" fmla="*/ 7450568 w 9683888"/>
              <a:gd name="connsiteY89" fmla="*/ 293511 h 743457"/>
              <a:gd name="connsiteX90" fmla="*/ 7538380 w 9683888"/>
              <a:gd name="connsiteY90" fmla="*/ 283235 h 743457"/>
              <a:gd name="connsiteX91" fmla="*/ 7786348 w 9683888"/>
              <a:gd name="connsiteY91" fmla="*/ 225377 h 743457"/>
              <a:gd name="connsiteX92" fmla="*/ 7849534 w 9683888"/>
              <a:gd name="connsiteY92" fmla="*/ 245434 h 743457"/>
              <a:gd name="connsiteX93" fmla="*/ 7981165 w 9683888"/>
              <a:gd name="connsiteY93" fmla="*/ 222252 h 743457"/>
              <a:gd name="connsiteX94" fmla="*/ 8171882 w 9683888"/>
              <a:gd name="connsiteY94" fmla="*/ 222497 h 743457"/>
              <a:gd name="connsiteX95" fmla="*/ 8242270 w 9683888"/>
              <a:gd name="connsiteY95" fmla="*/ 180535 h 743457"/>
              <a:gd name="connsiteX96" fmla="*/ 8490152 w 9683888"/>
              <a:gd name="connsiteY96" fmla="*/ 209193 h 743457"/>
              <a:gd name="connsiteX97" fmla="*/ 8622272 w 9683888"/>
              <a:gd name="connsiteY97" fmla="*/ 188859 h 743457"/>
              <a:gd name="connsiteX98" fmla="*/ 8738606 w 9683888"/>
              <a:gd name="connsiteY98" fmla="*/ 208945 h 743457"/>
              <a:gd name="connsiteX99" fmla="*/ 8831307 w 9683888"/>
              <a:gd name="connsiteY99" fmla="*/ 207738 h 743457"/>
              <a:gd name="connsiteX100" fmla="*/ 8891432 w 9683888"/>
              <a:gd name="connsiteY100" fmla="*/ 184510 h 743457"/>
              <a:gd name="connsiteX101" fmla="*/ 8946980 w 9683888"/>
              <a:gd name="connsiteY101" fmla="*/ 145578 h 743457"/>
              <a:gd name="connsiteX102" fmla="*/ 9107760 w 9683888"/>
              <a:gd name="connsiteY102" fmla="*/ 128052 h 743457"/>
              <a:gd name="connsiteX103" fmla="*/ 9195623 w 9683888"/>
              <a:gd name="connsiteY103" fmla="*/ 100212 h 743457"/>
              <a:gd name="connsiteX104" fmla="*/ 9256898 w 9683888"/>
              <a:gd name="connsiteY104" fmla="*/ 73900 h 743457"/>
              <a:gd name="connsiteX105" fmla="*/ 9351740 w 9683888"/>
              <a:gd name="connsiteY105" fmla="*/ 80439 h 743457"/>
              <a:gd name="connsiteX106" fmla="*/ 9539796 w 9683888"/>
              <a:gd name="connsiteY106" fmla="*/ 87069 h 743457"/>
              <a:gd name="connsiteX107" fmla="*/ 9619109 w 9683888"/>
              <a:gd name="connsiteY107" fmla="*/ 39994 h 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683888" h="743457">
                <a:moveTo>
                  <a:pt x="9683888" y="0"/>
                </a:moveTo>
                <a:lnTo>
                  <a:pt x="0" y="0"/>
                </a:lnTo>
                <a:lnTo>
                  <a:pt x="0" y="365878"/>
                </a:lnTo>
                <a:lnTo>
                  <a:pt x="11844" y="367909"/>
                </a:lnTo>
                <a:cubicBezTo>
                  <a:pt x="50423" y="374387"/>
                  <a:pt x="87879" y="380746"/>
                  <a:pt x="106208" y="385974"/>
                </a:cubicBezTo>
                <a:cubicBezTo>
                  <a:pt x="119919" y="389979"/>
                  <a:pt x="149687" y="402128"/>
                  <a:pt x="183667" y="399162"/>
                </a:cubicBezTo>
                <a:cubicBezTo>
                  <a:pt x="228274" y="394575"/>
                  <a:pt x="256969" y="398315"/>
                  <a:pt x="292430" y="390408"/>
                </a:cubicBezTo>
                <a:cubicBezTo>
                  <a:pt x="325377" y="395694"/>
                  <a:pt x="374510" y="420053"/>
                  <a:pt x="386942" y="395582"/>
                </a:cubicBezTo>
                <a:cubicBezTo>
                  <a:pt x="400429" y="416427"/>
                  <a:pt x="451168" y="399411"/>
                  <a:pt x="485751" y="408404"/>
                </a:cubicBezTo>
                <a:cubicBezTo>
                  <a:pt x="520399" y="423586"/>
                  <a:pt x="570416" y="404235"/>
                  <a:pt x="604107" y="418647"/>
                </a:cubicBezTo>
                <a:cubicBezTo>
                  <a:pt x="633631" y="425521"/>
                  <a:pt x="672063" y="446364"/>
                  <a:pt x="694081" y="449524"/>
                </a:cubicBezTo>
                <a:cubicBezTo>
                  <a:pt x="700528" y="463278"/>
                  <a:pt x="713487" y="450700"/>
                  <a:pt x="762452" y="456090"/>
                </a:cubicBezTo>
                <a:cubicBezTo>
                  <a:pt x="811417" y="461479"/>
                  <a:pt x="935420" y="470466"/>
                  <a:pt x="987872" y="481862"/>
                </a:cubicBezTo>
                <a:cubicBezTo>
                  <a:pt x="1018493" y="475799"/>
                  <a:pt x="1019470" y="516810"/>
                  <a:pt x="1077163" y="524467"/>
                </a:cubicBezTo>
                <a:cubicBezTo>
                  <a:pt x="1124222" y="535807"/>
                  <a:pt x="1202940" y="574855"/>
                  <a:pt x="1258716" y="587975"/>
                </a:cubicBezTo>
                <a:cubicBezTo>
                  <a:pt x="1274181" y="586466"/>
                  <a:pt x="1286859" y="589632"/>
                  <a:pt x="1298056" y="595413"/>
                </a:cubicBezTo>
                <a:lnTo>
                  <a:pt x="1327017" y="617412"/>
                </a:lnTo>
                <a:lnTo>
                  <a:pt x="1347909" y="620209"/>
                </a:lnTo>
                <a:cubicBezTo>
                  <a:pt x="1377004" y="628445"/>
                  <a:pt x="1394712" y="616344"/>
                  <a:pt x="1421792" y="626139"/>
                </a:cubicBezTo>
                <a:cubicBezTo>
                  <a:pt x="1466260" y="647543"/>
                  <a:pt x="1506099" y="610975"/>
                  <a:pt x="1519789" y="645011"/>
                </a:cubicBezTo>
                <a:cubicBezTo>
                  <a:pt x="1556219" y="665699"/>
                  <a:pt x="1578776" y="668950"/>
                  <a:pt x="1620886" y="687715"/>
                </a:cubicBezTo>
                <a:cubicBezTo>
                  <a:pt x="1658228" y="693647"/>
                  <a:pt x="1636224" y="694371"/>
                  <a:pt x="1676745" y="690130"/>
                </a:cubicBezTo>
                <a:cubicBezTo>
                  <a:pt x="1713709" y="697532"/>
                  <a:pt x="1774627" y="701403"/>
                  <a:pt x="1832228" y="690860"/>
                </a:cubicBezTo>
                <a:cubicBezTo>
                  <a:pt x="1866586" y="689181"/>
                  <a:pt x="1949046" y="755765"/>
                  <a:pt x="1980464" y="704858"/>
                </a:cubicBezTo>
                <a:cubicBezTo>
                  <a:pt x="2001472" y="716610"/>
                  <a:pt x="2020758" y="710467"/>
                  <a:pt x="2051150" y="711187"/>
                </a:cubicBezTo>
                <a:cubicBezTo>
                  <a:pt x="2081543" y="711907"/>
                  <a:pt x="2117567" y="736153"/>
                  <a:pt x="2162824" y="709178"/>
                </a:cubicBezTo>
                <a:cubicBezTo>
                  <a:pt x="2219712" y="701824"/>
                  <a:pt x="2181421" y="742368"/>
                  <a:pt x="2259859" y="718188"/>
                </a:cubicBezTo>
                <a:cubicBezTo>
                  <a:pt x="2296623" y="733933"/>
                  <a:pt x="2337412" y="741012"/>
                  <a:pt x="2378290" y="738748"/>
                </a:cubicBezTo>
                <a:cubicBezTo>
                  <a:pt x="2380041" y="725410"/>
                  <a:pt x="2399659" y="741017"/>
                  <a:pt x="2407828" y="743457"/>
                </a:cubicBezTo>
                <a:cubicBezTo>
                  <a:pt x="2406113" y="735180"/>
                  <a:pt x="2421642" y="728742"/>
                  <a:pt x="2428936" y="734697"/>
                </a:cubicBezTo>
                <a:cubicBezTo>
                  <a:pt x="2468648" y="720822"/>
                  <a:pt x="2584275" y="677579"/>
                  <a:pt x="2646106" y="660204"/>
                </a:cubicBezTo>
                <a:cubicBezTo>
                  <a:pt x="2706894" y="652346"/>
                  <a:pt x="2738390" y="612318"/>
                  <a:pt x="2799920" y="630451"/>
                </a:cubicBezTo>
                <a:cubicBezTo>
                  <a:pt x="2856798" y="622940"/>
                  <a:pt x="2902940" y="602232"/>
                  <a:pt x="2953556" y="607173"/>
                </a:cubicBezTo>
                <a:cubicBezTo>
                  <a:pt x="2970626" y="593247"/>
                  <a:pt x="2988095" y="586399"/>
                  <a:pt x="3009839" y="601743"/>
                </a:cubicBezTo>
                <a:cubicBezTo>
                  <a:pt x="3046166" y="594868"/>
                  <a:pt x="3085682" y="586046"/>
                  <a:pt x="3115016" y="584982"/>
                </a:cubicBezTo>
                <a:cubicBezTo>
                  <a:pt x="3144992" y="587935"/>
                  <a:pt x="3158740" y="599045"/>
                  <a:pt x="3185844" y="595356"/>
                </a:cubicBezTo>
                <a:cubicBezTo>
                  <a:pt x="3209939" y="576197"/>
                  <a:pt x="3221731" y="614583"/>
                  <a:pt x="3246013" y="592418"/>
                </a:cubicBezTo>
                <a:cubicBezTo>
                  <a:pt x="3228976" y="565486"/>
                  <a:pt x="3320172" y="599686"/>
                  <a:pt x="3313565" y="574138"/>
                </a:cubicBezTo>
                <a:cubicBezTo>
                  <a:pt x="3341586" y="564515"/>
                  <a:pt x="3371901" y="555346"/>
                  <a:pt x="3414143" y="553730"/>
                </a:cubicBezTo>
                <a:cubicBezTo>
                  <a:pt x="3463229" y="557630"/>
                  <a:pt x="3476532" y="539673"/>
                  <a:pt x="3552895" y="548563"/>
                </a:cubicBezTo>
                <a:cubicBezTo>
                  <a:pt x="3620356" y="561042"/>
                  <a:pt x="3688830" y="574962"/>
                  <a:pt x="3753012" y="599520"/>
                </a:cubicBezTo>
                <a:cubicBezTo>
                  <a:pt x="3769580" y="615048"/>
                  <a:pt x="3777112" y="602961"/>
                  <a:pt x="3804392" y="604131"/>
                </a:cubicBezTo>
                <a:cubicBezTo>
                  <a:pt x="3831672" y="605301"/>
                  <a:pt x="3878076" y="605222"/>
                  <a:pt x="3916696" y="606540"/>
                </a:cubicBezTo>
                <a:cubicBezTo>
                  <a:pt x="3970533" y="603881"/>
                  <a:pt x="3981244" y="618066"/>
                  <a:pt x="4063849" y="604058"/>
                </a:cubicBezTo>
                <a:cubicBezTo>
                  <a:pt x="4074473" y="605185"/>
                  <a:pt x="4134611" y="589365"/>
                  <a:pt x="4172179" y="592355"/>
                </a:cubicBezTo>
                <a:cubicBezTo>
                  <a:pt x="4180554" y="576172"/>
                  <a:pt x="4255433" y="602075"/>
                  <a:pt x="4276294" y="587119"/>
                </a:cubicBezTo>
                <a:cubicBezTo>
                  <a:pt x="4326119" y="586973"/>
                  <a:pt x="4361692" y="573867"/>
                  <a:pt x="4411090" y="575600"/>
                </a:cubicBezTo>
                <a:cubicBezTo>
                  <a:pt x="4465125" y="575500"/>
                  <a:pt x="4518088" y="570805"/>
                  <a:pt x="4540465" y="567464"/>
                </a:cubicBezTo>
                <a:lnTo>
                  <a:pt x="4545352" y="555554"/>
                </a:lnTo>
                <a:lnTo>
                  <a:pt x="4564014" y="553660"/>
                </a:lnTo>
                <a:lnTo>
                  <a:pt x="4568602" y="550913"/>
                </a:lnTo>
                <a:cubicBezTo>
                  <a:pt x="4577353" y="545618"/>
                  <a:pt x="4586105" y="540734"/>
                  <a:pt x="4595289" y="537407"/>
                </a:cubicBezTo>
                <a:cubicBezTo>
                  <a:pt x="4623104" y="537511"/>
                  <a:pt x="4660764" y="533229"/>
                  <a:pt x="4739026" y="532483"/>
                </a:cubicBezTo>
                <a:cubicBezTo>
                  <a:pt x="4806238" y="527255"/>
                  <a:pt x="4944577" y="524439"/>
                  <a:pt x="5061335" y="545635"/>
                </a:cubicBezTo>
                <a:cubicBezTo>
                  <a:pt x="5167156" y="553533"/>
                  <a:pt x="5251789" y="586167"/>
                  <a:pt x="5338634" y="595754"/>
                </a:cubicBezTo>
                <a:cubicBezTo>
                  <a:pt x="5415763" y="589622"/>
                  <a:pt x="5434719" y="609365"/>
                  <a:pt x="5529430" y="606335"/>
                </a:cubicBezTo>
                <a:cubicBezTo>
                  <a:pt x="5534498" y="613561"/>
                  <a:pt x="5597157" y="603269"/>
                  <a:pt x="5604039" y="607676"/>
                </a:cubicBezTo>
                <a:lnTo>
                  <a:pt x="5625281" y="617253"/>
                </a:lnTo>
                <a:lnTo>
                  <a:pt x="5628138" y="615483"/>
                </a:lnTo>
                <a:cubicBezTo>
                  <a:pt x="5640641" y="612245"/>
                  <a:pt x="5648217" y="613966"/>
                  <a:pt x="5653593" y="617873"/>
                </a:cubicBezTo>
                <a:lnTo>
                  <a:pt x="5658658" y="624279"/>
                </a:lnTo>
                <a:lnTo>
                  <a:pt x="5675963" y="627762"/>
                </a:lnTo>
                <a:lnTo>
                  <a:pt x="5709625" y="639593"/>
                </a:lnTo>
                <a:lnTo>
                  <a:pt x="5716324" y="637148"/>
                </a:lnTo>
                <a:lnTo>
                  <a:pt x="5767720" y="647737"/>
                </a:lnTo>
                <a:lnTo>
                  <a:pt x="5768619" y="645671"/>
                </a:lnTo>
                <a:cubicBezTo>
                  <a:pt x="5776130" y="642927"/>
                  <a:pt x="5830922" y="636226"/>
                  <a:pt x="5858696" y="628099"/>
                </a:cubicBezTo>
                <a:lnTo>
                  <a:pt x="5935260" y="596904"/>
                </a:lnTo>
                <a:lnTo>
                  <a:pt x="5946176" y="597874"/>
                </a:lnTo>
                <a:lnTo>
                  <a:pt x="5946447" y="597396"/>
                </a:lnTo>
                <a:cubicBezTo>
                  <a:pt x="5948934" y="596546"/>
                  <a:pt x="5952567" y="596468"/>
                  <a:pt x="5958069" y="597432"/>
                </a:cubicBezTo>
                <a:lnTo>
                  <a:pt x="5966081" y="599643"/>
                </a:lnTo>
                <a:lnTo>
                  <a:pt x="5987259" y="601523"/>
                </a:lnTo>
                <a:lnTo>
                  <a:pt x="5994905" y="598873"/>
                </a:lnTo>
                <a:cubicBezTo>
                  <a:pt x="6020610" y="579716"/>
                  <a:pt x="6016968" y="560235"/>
                  <a:pt x="6054803" y="541202"/>
                </a:cubicBezTo>
                <a:cubicBezTo>
                  <a:pt x="6108247" y="527358"/>
                  <a:pt x="6130976" y="484538"/>
                  <a:pt x="6188672" y="496389"/>
                </a:cubicBezTo>
                <a:cubicBezTo>
                  <a:pt x="6238659" y="483279"/>
                  <a:pt x="6277194" y="458153"/>
                  <a:pt x="6323280" y="458013"/>
                </a:cubicBezTo>
                <a:cubicBezTo>
                  <a:pt x="6368044" y="444385"/>
                  <a:pt x="6422801" y="420428"/>
                  <a:pt x="6457257" y="414621"/>
                </a:cubicBezTo>
                <a:cubicBezTo>
                  <a:pt x="6483424" y="410645"/>
                  <a:pt x="6508964" y="423228"/>
                  <a:pt x="6530019" y="423168"/>
                </a:cubicBezTo>
                <a:cubicBezTo>
                  <a:pt x="6558276" y="416578"/>
                  <a:pt x="6600264" y="386690"/>
                  <a:pt x="6626800" y="375078"/>
                </a:cubicBezTo>
                <a:cubicBezTo>
                  <a:pt x="6664418" y="400828"/>
                  <a:pt x="6655535" y="354302"/>
                  <a:pt x="6689231" y="353501"/>
                </a:cubicBezTo>
                <a:cubicBezTo>
                  <a:pt x="6708837" y="361122"/>
                  <a:pt x="6719642" y="359485"/>
                  <a:pt x="6726440" y="340276"/>
                </a:cubicBezTo>
                <a:cubicBezTo>
                  <a:pt x="6818329" y="378763"/>
                  <a:pt x="6765502" y="328183"/>
                  <a:pt x="6835228" y="329393"/>
                </a:cubicBezTo>
                <a:cubicBezTo>
                  <a:pt x="6897464" y="335048"/>
                  <a:pt x="6962224" y="329085"/>
                  <a:pt x="7039363" y="370823"/>
                </a:cubicBezTo>
                <a:cubicBezTo>
                  <a:pt x="7056368" y="384567"/>
                  <a:pt x="7070539" y="363899"/>
                  <a:pt x="7095156" y="366075"/>
                </a:cubicBezTo>
                <a:cubicBezTo>
                  <a:pt x="7119772" y="368250"/>
                  <a:pt x="7153748" y="385714"/>
                  <a:pt x="7187061" y="383876"/>
                </a:cubicBezTo>
                <a:cubicBezTo>
                  <a:pt x="7242115" y="377604"/>
                  <a:pt x="7270954" y="334249"/>
                  <a:pt x="7295039" y="355046"/>
                </a:cubicBezTo>
                <a:cubicBezTo>
                  <a:pt x="7320104" y="344159"/>
                  <a:pt x="7343179" y="301443"/>
                  <a:pt x="7373651" y="322299"/>
                </a:cubicBezTo>
                <a:cubicBezTo>
                  <a:pt x="7367160" y="298575"/>
                  <a:pt x="7410095" y="329040"/>
                  <a:pt x="7418964" y="308685"/>
                </a:cubicBezTo>
                <a:cubicBezTo>
                  <a:pt x="7424243" y="291807"/>
                  <a:pt x="7438503" y="297117"/>
                  <a:pt x="7450568" y="293511"/>
                </a:cubicBezTo>
                <a:cubicBezTo>
                  <a:pt x="7461276" y="277652"/>
                  <a:pt x="7519437" y="275664"/>
                  <a:pt x="7538380" y="283235"/>
                </a:cubicBezTo>
                <a:cubicBezTo>
                  <a:pt x="7594343" y="271879"/>
                  <a:pt x="7734488" y="231676"/>
                  <a:pt x="7786348" y="225377"/>
                </a:cubicBezTo>
                <a:cubicBezTo>
                  <a:pt x="7797693" y="277094"/>
                  <a:pt x="7847327" y="236176"/>
                  <a:pt x="7849534" y="245434"/>
                </a:cubicBezTo>
                <a:cubicBezTo>
                  <a:pt x="7894253" y="231282"/>
                  <a:pt x="7937937" y="238796"/>
                  <a:pt x="7981165" y="222252"/>
                </a:cubicBezTo>
                <a:cubicBezTo>
                  <a:pt x="8066564" y="234459"/>
                  <a:pt x="8127007" y="235277"/>
                  <a:pt x="8171882" y="222497"/>
                </a:cubicBezTo>
                <a:cubicBezTo>
                  <a:pt x="8183092" y="205785"/>
                  <a:pt x="8217423" y="177145"/>
                  <a:pt x="8242270" y="180535"/>
                </a:cubicBezTo>
                <a:cubicBezTo>
                  <a:pt x="8294138" y="178846"/>
                  <a:pt x="8410926" y="208334"/>
                  <a:pt x="8490152" y="209193"/>
                </a:cubicBezTo>
                <a:cubicBezTo>
                  <a:pt x="8558493" y="195433"/>
                  <a:pt x="8564727" y="233466"/>
                  <a:pt x="8622272" y="188859"/>
                </a:cubicBezTo>
                <a:cubicBezTo>
                  <a:pt x="8659556" y="191317"/>
                  <a:pt x="8666988" y="178214"/>
                  <a:pt x="8738606" y="208945"/>
                </a:cubicBezTo>
                <a:cubicBezTo>
                  <a:pt x="8769507" y="208543"/>
                  <a:pt x="8800406" y="224019"/>
                  <a:pt x="8831307" y="207738"/>
                </a:cubicBezTo>
                <a:cubicBezTo>
                  <a:pt x="8836477" y="191612"/>
                  <a:pt x="8870109" y="182455"/>
                  <a:pt x="8891432" y="184510"/>
                </a:cubicBezTo>
                <a:cubicBezTo>
                  <a:pt x="8876795" y="135260"/>
                  <a:pt x="8938553" y="173381"/>
                  <a:pt x="8946980" y="145578"/>
                </a:cubicBezTo>
                <a:cubicBezTo>
                  <a:pt x="9010957" y="156064"/>
                  <a:pt x="9046552" y="157746"/>
                  <a:pt x="9107760" y="128052"/>
                </a:cubicBezTo>
                <a:cubicBezTo>
                  <a:pt x="9135191" y="151813"/>
                  <a:pt x="9184204" y="114911"/>
                  <a:pt x="9195623" y="100212"/>
                </a:cubicBezTo>
                <a:cubicBezTo>
                  <a:pt x="9222736" y="85917"/>
                  <a:pt x="9230892" y="98248"/>
                  <a:pt x="9256898" y="73900"/>
                </a:cubicBezTo>
                <a:cubicBezTo>
                  <a:pt x="9276443" y="63724"/>
                  <a:pt x="9334001" y="80454"/>
                  <a:pt x="9351740" y="80439"/>
                </a:cubicBezTo>
                <a:cubicBezTo>
                  <a:pt x="9398889" y="82633"/>
                  <a:pt x="9473718" y="102566"/>
                  <a:pt x="9539796" y="87069"/>
                </a:cubicBezTo>
                <a:cubicBezTo>
                  <a:pt x="9565852" y="70987"/>
                  <a:pt x="9591569" y="56211"/>
                  <a:pt x="9619109" y="399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2FBA77-6A11-22A4-D775-1DD25AEE2F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034" y="1923681"/>
            <a:ext cx="10353926" cy="3361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IC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perfect substitutes and perfect complements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slope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cs-CZ" sz="2000" dirty="0"/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cs-CZ" sz="2000" dirty="0"/>
              <a:t>a) </a:t>
            </a:r>
            <a:r>
              <a:rPr lang="cs-CZ" sz="2000" dirty="0" err="1"/>
              <a:t>perfect</a:t>
            </a:r>
            <a:r>
              <a:rPr lang="cs-CZ" sz="2000" dirty="0"/>
              <a:t> </a:t>
            </a:r>
            <a:r>
              <a:rPr lang="cs-CZ" sz="2000" dirty="0" err="1"/>
              <a:t>substitutes</a:t>
            </a:r>
            <a:r>
              <a:rPr lang="cs-CZ" sz="2000" dirty="0"/>
              <a:t>                          b) </a:t>
            </a:r>
            <a:r>
              <a:rPr lang="cs-CZ" sz="2000" dirty="0" err="1"/>
              <a:t>perfect</a:t>
            </a:r>
            <a:r>
              <a:rPr lang="cs-CZ" sz="2000" dirty="0"/>
              <a:t> </a:t>
            </a:r>
            <a:r>
              <a:rPr lang="cs-CZ" sz="2000" dirty="0" err="1"/>
              <a:t>complements</a:t>
            </a:r>
            <a:endParaRPr lang="cs-CZ" sz="2000" dirty="0"/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000" dirty="0"/>
              <a:t>		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C7BCC73-A901-44EB-B0E7-879E19267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9827"/>
            <a:ext cx="10680562" cy="1078174"/>
          </a:xfrm>
          <a:custGeom>
            <a:avLst/>
            <a:gdLst>
              <a:gd name="connsiteX0" fmla="*/ 3617689 w 10680562"/>
              <a:gd name="connsiteY0" fmla="*/ 0 h 1605023"/>
              <a:gd name="connsiteX1" fmla="*/ 3635901 w 10680562"/>
              <a:gd name="connsiteY1" fmla="*/ 7738 h 1605023"/>
              <a:gd name="connsiteX2" fmla="*/ 3690891 w 10680562"/>
              <a:gd name="connsiteY2" fmla="*/ 7049 h 1605023"/>
              <a:gd name="connsiteX3" fmla="*/ 3832247 w 10680562"/>
              <a:gd name="connsiteY3" fmla="*/ 13937 h 1605023"/>
              <a:gd name="connsiteX4" fmla="*/ 3999111 w 10680562"/>
              <a:gd name="connsiteY4" fmla="*/ 44624 h 1605023"/>
              <a:gd name="connsiteX5" fmla="*/ 4034676 w 10680562"/>
              <a:gd name="connsiteY5" fmla="*/ 48775 h 1605023"/>
              <a:gd name="connsiteX6" fmla="*/ 4065394 w 10680562"/>
              <a:gd name="connsiteY6" fmla="*/ 42879 h 1605023"/>
              <a:gd name="connsiteX7" fmla="*/ 4072648 w 10680562"/>
              <a:gd name="connsiteY7" fmla="*/ 33262 h 1605023"/>
              <a:gd name="connsiteX8" fmla="*/ 4092232 w 10680562"/>
              <a:gd name="connsiteY8" fmla="*/ 34026 h 1605023"/>
              <a:gd name="connsiteX9" fmla="*/ 4097470 w 10680562"/>
              <a:gd name="connsiteY9" fmla="*/ 32252 h 1605023"/>
              <a:gd name="connsiteX10" fmla="*/ 4127488 w 10680562"/>
              <a:gd name="connsiteY10" fmla="*/ 24056 h 1605023"/>
              <a:gd name="connsiteX11" fmla="*/ 4190803 w 10680562"/>
              <a:gd name="connsiteY11" fmla="*/ 55685 h 1605023"/>
              <a:gd name="connsiteX12" fmla="*/ 4269333 w 10680562"/>
              <a:gd name="connsiteY12" fmla="*/ 54186 h 1605023"/>
              <a:gd name="connsiteX13" fmla="*/ 4481486 w 10680562"/>
              <a:gd name="connsiteY13" fmla="*/ 116915 h 1605023"/>
              <a:gd name="connsiteX14" fmla="*/ 4651418 w 10680562"/>
              <a:gd name="connsiteY14" fmla="*/ 150071 h 1605023"/>
              <a:gd name="connsiteX15" fmla="*/ 4863575 w 10680562"/>
              <a:gd name="connsiteY15" fmla="*/ 175458 h 1605023"/>
              <a:gd name="connsiteX16" fmla="*/ 5013635 w 10680562"/>
              <a:gd name="connsiteY16" fmla="*/ 213928 h 1605023"/>
              <a:gd name="connsiteX17" fmla="*/ 5203044 w 10680562"/>
              <a:gd name="connsiteY17" fmla="*/ 228946 h 1605023"/>
              <a:gd name="connsiteX18" fmla="*/ 5207070 w 10680562"/>
              <a:gd name="connsiteY18" fmla="*/ 235105 h 1605023"/>
              <a:gd name="connsiteX19" fmla="*/ 5224253 w 10680562"/>
              <a:gd name="connsiteY19" fmla="*/ 240320 h 1605023"/>
              <a:gd name="connsiteX20" fmla="*/ 5256736 w 10680562"/>
              <a:gd name="connsiteY20" fmla="*/ 254811 h 1605023"/>
              <a:gd name="connsiteX21" fmla="*/ 5264095 w 10680562"/>
              <a:gd name="connsiteY21" fmla="*/ 253567 h 1605023"/>
              <a:gd name="connsiteX22" fmla="*/ 5315084 w 10680562"/>
              <a:gd name="connsiteY22" fmla="*/ 269264 h 1605023"/>
              <a:gd name="connsiteX23" fmla="*/ 5316393 w 10680562"/>
              <a:gd name="connsiteY23" fmla="*/ 267603 h 1605023"/>
              <a:gd name="connsiteX24" fmla="*/ 5333427 w 10680562"/>
              <a:gd name="connsiteY24" fmla="*/ 263823 h 1605023"/>
              <a:gd name="connsiteX25" fmla="*/ 5364589 w 10680562"/>
              <a:gd name="connsiteY25" fmla="*/ 260882 h 1605023"/>
              <a:gd name="connsiteX26" fmla="*/ 5443973 w 10680562"/>
              <a:gd name="connsiteY26" fmla="*/ 230866 h 1605023"/>
              <a:gd name="connsiteX27" fmla="*/ 5497201 w 10680562"/>
              <a:gd name="connsiteY27" fmla="*/ 247023 h 1605023"/>
              <a:gd name="connsiteX28" fmla="*/ 5508269 w 10680562"/>
              <a:gd name="connsiteY28" fmla="*/ 249256 h 1605023"/>
              <a:gd name="connsiteX29" fmla="*/ 5508636 w 10680562"/>
              <a:gd name="connsiteY29" fmla="*/ 248880 h 1605023"/>
              <a:gd name="connsiteX30" fmla="*/ 5520606 w 10680562"/>
              <a:gd name="connsiteY30" fmla="*/ 250400 h 1605023"/>
              <a:gd name="connsiteX31" fmla="*/ 5528451 w 10680562"/>
              <a:gd name="connsiteY31" fmla="*/ 253330 h 1605023"/>
              <a:gd name="connsiteX32" fmla="*/ 5549923 w 10680562"/>
              <a:gd name="connsiteY32" fmla="*/ 257662 h 1605023"/>
              <a:gd name="connsiteX33" fmla="*/ 5558295 w 10680562"/>
              <a:gd name="connsiteY33" fmla="*/ 256364 h 1605023"/>
              <a:gd name="connsiteX34" fmla="*/ 5664799 w 10680562"/>
              <a:gd name="connsiteY34" fmla="*/ 278924 h 1605023"/>
              <a:gd name="connsiteX35" fmla="*/ 5796160 w 10680562"/>
              <a:gd name="connsiteY35" fmla="*/ 307979 h 1605023"/>
              <a:gd name="connsiteX36" fmla="*/ 5897647 w 10680562"/>
              <a:gd name="connsiteY36" fmla="*/ 339431 h 1605023"/>
              <a:gd name="connsiteX37" fmla="*/ 5978838 w 10680562"/>
              <a:gd name="connsiteY37" fmla="*/ 367970 h 1605023"/>
              <a:gd name="connsiteX38" fmla="*/ 6050367 w 10680562"/>
              <a:gd name="connsiteY38" fmla="*/ 386341 h 1605023"/>
              <a:gd name="connsiteX39" fmla="*/ 6140609 w 10680562"/>
              <a:gd name="connsiteY39" fmla="*/ 385135 h 1605023"/>
              <a:gd name="connsiteX40" fmla="*/ 6302950 w 10680562"/>
              <a:gd name="connsiteY40" fmla="*/ 448183 h 1605023"/>
              <a:gd name="connsiteX41" fmla="*/ 6308533 w 10680562"/>
              <a:gd name="connsiteY41" fmla="*/ 448551 h 1605023"/>
              <a:gd name="connsiteX42" fmla="*/ 6340278 w 10680562"/>
              <a:gd name="connsiteY42" fmla="*/ 468555 h 1605023"/>
              <a:gd name="connsiteX43" fmla="*/ 6341685 w 10680562"/>
              <a:gd name="connsiteY43" fmla="*/ 467587 h 1605023"/>
              <a:gd name="connsiteX44" fmla="*/ 6354862 w 10680562"/>
              <a:gd name="connsiteY44" fmla="*/ 467794 h 1605023"/>
              <a:gd name="connsiteX45" fmla="*/ 6377840 w 10680562"/>
              <a:gd name="connsiteY45" fmla="*/ 471024 h 1605023"/>
              <a:gd name="connsiteX46" fmla="*/ 6442804 w 10680562"/>
              <a:gd name="connsiteY46" fmla="*/ 463091 h 1605023"/>
              <a:gd name="connsiteX47" fmla="*/ 6476009 w 10680562"/>
              <a:gd name="connsiteY47" fmla="*/ 483807 h 1605023"/>
              <a:gd name="connsiteX48" fmla="*/ 6483237 w 10680562"/>
              <a:gd name="connsiteY48" fmla="*/ 487308 h 1605023"/>
              <a:gd name="connsiteX49" fmla="*/ 6483605 w 10680562"/>
              <a:gd name="connsiteY49" fmla="*/ 487102 h 1605023"/>
              <a:gd name="connsiteX50" fmla="*/ 6491673 w 10680562"/>
              <a:gd name="connsiteY50" fmla="*/ 490243 h 1605023"/>
              <a:gd name="connsiteX51" fmla="*/ 6496411 w 10680562"/>
              <a:gd name="connsiteY51" fmla="*/ 493689 h 1605023"/>
              <a:gd name="connsiteX52" fmla="*/ 6510429 w 10680562"/>
              <a:gd name="connsiteY52" fmla="*/ 500479 h 1605023"/>
              <a:gd name="connsiteX53" fmla="*/ 6516750 w 10680562"/>
              <a:gd name="connsiteY53" fmla="*/ 500983 h 1605023"/>
              <a:gd name="connsiteX54" fmla="*/ 6580199 w 10680562"/>
              <a:gd name="connsiteY54" fmla="*/ 483318 h 1605023"/>
              <a:gd name="connsiteX55" fmla="*/ 6690237 w 10680562"/>
              <a:gd name="connsiteY55" fmla="*/ 493051 h 1605023"/>
              <a:gd name="connsiteX56" fmla="*/ 6798356 w 10680562"/>
              <a:gd name="connsiteY56" fmla="*/ 506748 h 1605023"/>
              <a:gd name="connsiteX57" fmla="*/ 6837102 w 10680562"/>
              <a:gd name="connsiteY57" fmla="*/ 513677 h 1605023"/>
              <a:gd name="connsiteX58" fmla="*/ 6907934 w 10680562"/>
              <a:gd name="connsiteY58" fmla="*/ 517339 h 1605023"/>
              <a:gd name="connsiteX59" fmla="*/ 6941474 w 10680562"/>
              <a:gd name="connsiteY59" fmla="*/ 513632 h 1605023"/>
              <a:gd name="connsiteX60" fmla="*/ 6942754 w 10680562"/>
              <a:gd name="connsiteY60" fmla="*/ 514394 h 1605023"/>
              <a:gd name="connsiteX61" fmla="*/ 6946363 w 10680562"/>
              <a:gd name="connsiteY61" fmla="*/ 511066 h 1605023"/>
              <a:gd name="connsiteX62" fmla="*/ 6952592 w 10680562"/>
              <a:gd name="connsiteY62" fmla="*/ 510252 h 1605023"/>
              <a:gd name="connsiteX63" fmla="*/ 6968398 w 10680562"/>
              <a:gd name="connsiteY63" fmla="*/ 513946 h 1605023"/>
              <a:gd name="connsiteX64" fmla="*/ 6974142 w 10680562"/>
              <a:gd name="connsiteY64" fmla="*/ 516310 h 1605023"/>
              <a:gd name="connsiteX65" fmla="*/ 6982971 w 10680562"/>
              <a:gd name="connsiteY65" fmla="*/ 517694 h 1605023"/>
              <a:gd name="connsiteX66" fmla="*/ 6983252 w 10680562"/>
              <a:gd name="connsiteY66" fmla="*/ 517416 h 1605023"/>
              <a:gd name="connsiteX67" fmla="*/ 6991400 w 10680562"/>
              <a:gd name="connsiteY67" fmla="*/ 519321 h 1605023"/>
              <a:gd name="connsiteX68" fmla="*/ 7030460 w 10680562"/>
              <a:gd name="connsiteY68" fmla="*/ 532556 h 1605023"/>
              <a:gd name="connsiteX69" fmla="*/ 7089916 w 10680562"/>
              <a:gd name="connsiteY69" fmla="*/ 511503 h 1605023"/>
              <a:gd name="connsiteX70" fmla="*/ 7113059 w 10680562"/>
              <a:gd name="connsiteY70" fmla="*/ 509904 h 1605023"/>
              <a:gd name="connsiteX71" fmla="*/ 7125755 w 10680562"/>
              <a:gd name="connsiteY71" fmla="*/ 507393 h 1605023"/>
              <a:gd name="connsiteX72" fmla="*/ 7126765 w 10680562"/>
              <a:gd name="connsiteY72" fmla="*/ 506166 h 1605023"/>
              <a:gd name="connsiteX73" fmla="*/ 7164175 w 10680562"/>
              <a:gd name="connsiteY73" fmla="*/ 519011 h 1605023"/>
              <a:gd name="connsiteX74" fmla="*/ 7169654 w 10680562"/>
              <a:gd name="connsiteY74" fmla="*/ 518219 h 1605023"/>
              <a:gd name="connsiteX75" fmla="*/ 7193386 w 10680562"/>
              <a:gd name="connsiteY75" fmla="*/ 529788 h 1605023"/>
              <a:gd name="connsiteX76" fmla="*/ 7205997 w 10680562"/>
              <a:gd name="connsiteY76" fmla="*/ 534060 h 1605023"/>
              <a:gd name="connsiteX77" fmla="*/ 7208842 w 10680562"/>
              <a:gd name="connsiteY77" fmla="*/ 538783 h 1605023"/>
              <a:gd name="connsiteX78" fmla="*/ 7227817 w 10680562"/>
              <a:gd name="connsiteY78" fmla="*/ 543304 h 1605023"/>
              <a:gd name="connsiteX79" fmla="*/ 7230267 w 10680562"/>
              <a:gd name="connsiteY79" fmla="*/ 542497 h 1605023"/>
              <a:gd name="connsiteX80" fmla="*/ 7244913 w 10680562"/>
              <a:gd name="connsiteY80" fmla="*/ 551160 h 1605023"/>
              <a:gd name="connsiteX81" fmla="*/ 7255970 w 10680562"/>
              <a:gd name="connsiteY81" fmla="*/ 564383 h 1605023"/>
              <a:gd name="connsiteX82" fmla="*/ 7421156 w 10680562"/>
              <a:gd name="connsiteY82" fmla="*/ 584155 h 1605023"/>
              <a:gd name="connsiteX83" fmla="*/ 7553166 w 10680562"/>
              <a:gd name="connsiteY83" fmla="*/ 653085 h 1605023"/>
              <a:gd name="connsiteX84" fmla="*/ 7643092 w 10680562"/>
              <a:gd name="connsiteY84" fmla="*/ 662482 h 1605023"/>
              <a:gd name="connsiteX85" fmla="*/ 7896429 w 10680562"/>
              <a:gd name="connsiteY85" fmla="*/ 689054 h 1605023"/>
              <a:gd name="connsiteX86" fmla="*/ 7954620 w 10680562"/>
              <a:gd name="connsiteY86" fmla="*/ 689481 h 1605023"/>
              <a:gd name="connsiteX87" fmla="*/ 8000803 w 10680562"/>
              <a:gd name="connsiteY87" fmla="*/ 714583 h 1605023"/>
              <a:gd name="connsiteX88" fmla="*/ 8023216 w 10680562"/>
              <a:gd name="connsiteY88" fmla="*/ 709000 h 1605023"/>
              <a:gd name="connsiteX89" fmla="*/ 8027136 w 10680562"/>
              <a:gd name="connsiteY89" fmla="*/ 707765 h 1605023"/>
              <a:gd name="connsiteX90" fmla="*/ 8041622 w 10680562"/>
              <a:gd name="connsiteY90" fmla="*/ 708731 h 1605023"/>
              <a:gd name="connsiteX91" fmla="*/ 8047209 w 10680562"/>
              <a:gd name="connsiteY91" fmla="*/ 701624 h 1605023"/>
              <a:gd name="connsiteX92" fmla="*/ 8070088 w 10680562"/>
              <a:gd name="connsiteY92" fmla="*/ 697789 h 1605023"/>
              <a:gd name="connsiteX93" fmla="*/ 8096332 w 10680562"/>
              <a:gd name="connsiteY93" fmla="*/ 701624 h 1605023"/>
              <a:gd name="connsiteX94" fmla="*/ 8219225 w 10680562"/>
              <a:gd name="connsiteY94" fmla="*/ 728069 h 1605023"/>
              <a:gd name="connsiteX95" fmla="*/ 8293793 w 10680562"/>
              <a:gd name="connsiteY95" fmla="*/ 739200 h 1605023"/>
              <a:gd name="connsiteX96" fmla="*/ 8323753 w 10680562"/>
              <a:gd name="connsiteY96" fmla="*/ 736063 h 1605023"/>
              <a:gd name="connsiteX97" fmla="*/ 8364496 w 10680562"/>
              <a:gd name="connsiteY97" fmla="*/ 736635 h 1605023"/>
              <a:gd name="connsiteX98" fmla="*/ 8437662 w 10680562"/>
              <a:gd name="connsiteY98" fmla="*/ 731942 h 1605023"/>
              <a:gd name="connsiteX99" fmla="*/ 8533764 w 10680562"/>
              <a:gd name="connsiteY99" fmla="*/ 735554 h 1605023"/>
              <a:gd name="connsiteX100" fmla="*/ 8596769 w 10680562"/>
              <a:gd name="connsiteY100" fmla="*/ 769632 h 1605023"/>
              <a:gd name="connsiteX101" fmla="*/ 8604035 w 10680562"/>
              <a:gd name="connsiteY101" fmla="*/ 764982 h 1605023"/>
              <a:gd name="connsiteX102" fmla="*/ 8650929 w 10680562"/>
              <a:gd name="connsiteY102" fmla="*/ 773164 h 1605023"/>
              <a:gd name="connsiteX103" fmla="*/ 8806497 w 10680562"/>
              <a:gd name="connsiteY103" fmla="*/ 839707 h 1605023"/>
              <a:gd name="connsiteX104" fmla="*/ 8898377 w 10680562"/>
              <a:gd name="connsiteY104" fmla="*/ 854651 h 1605023"/>
              <a:gd name="connsiteX105" fmla="*/ 8932389 w 10680562"/>
              <a:gd name="connsiteY105" fmla="*/ 853846 h 1605023"/>
              <a:gd name="connsiteX106" fmla="*/ 8989288 w 10680562"/>
              <a:gd name="connsiteY106" fmla="*/ 852877 h 1605023"/>
              <a:gd name="connsiteX107" fmla="*/ 9035275 w 10680562"/>
              <a:gd name="connsiteY107" fmla="*/ 837110 h 1605023"/>
              <a:gd name="connsiteX108" fmla="*/ 9138626 w 10680562"/>
              <a:gd name="connsiteY108" fmla="*/ 862106 h 1605023"/>
              <a:gd name="connsiteX109" fmla="*/ 9216298 w 10680562"/>
              <a:gd name="connsiteY109" fmla="*/ 858754 h 1605023"/>
              <a:gd name="connsiteX110" fmla="*/ 9259941 w 10680562"/>
              <a:gd name="connsiteY110" fmla="*/ 861843 h 1605023"/>
              <a:gd name="connsiteX111" fmla="*/ 9380407 w 10680562"/>
              <a:gd name="connsiteY111" fmla="*/ 864825 h 1605023"/>
              <a:gd name="connsiteX112" fmla="*/ 9490772 w 10680562"/>
              <a:gd name="connsiteY112" fmla="*/ 901190 h 1605023"/>
              <a:gd name="connsiteX113" fmla="*/ 9584982 w 10680562"/>
              <a:gd name="connsiteY113" fmla="*/ 935980 h 1605023"/>
              <a:gd name="connsiteX114" fmla="*/ 9759797 w 10680562"/>
              <a:gd name="connsiteY114" fmla="*/ 1010923 h 1605023"/>
              <a:gd name="connsiteX115" fmla="*/ 9834455 w 10680562"/>
              <a:gd name="connsiteY115" fmla="*/ 1082908 h 1605023"/>
              <a:gd name="connsiteX116" fmla="*/ 9939504 w 10680562"/>
              <a:gd name="connsiteY116" fmla="*/ 1110614 h 1605023"/>
              <a:gd name="connsiteX117" fmla="*/ 10077001 w 10680562"/>
              <a:gd name="connsiteY117" fmla="*/ 1160906 h 1605023"/>
              <a:gd name="connsiteX118" fmla="*/ 10178431 w 10680562"/>
              <a:gd name="connsiteY118" fmla="*/ 1244920 h 1605023"/>
              <a:gd name="connsiteX119" fmla="*/ 10248658 w 10680562"/>
              <a:gd name="connsiteY119" fmla="*/ 1309335 h 1605023"/>
              <a:gd name="connsiteX120" fmla="*/ 10414709 w 10680562"/>
              <a:gd name="connsiteY120" fmla="*/ 1388645 h 1605023"/>
              <a:gd name="connsiteX121" fmla="*/ 10592469 w 10680562"/>
              <a:gd name="connsiteY121" fmla="*/ 1543828 h 1605023"/>
              <a:gd name="connsiteX122" fmla="*/ 10674941 w 10680562"/>
              <a:gd name="connsiteY122" fmla="*/ 1597388 h 1605023"/>
              <a:gd name="connsiteX123" fmla="*/ 10680562 w 10680562"/>
              <a:gd name="connsiteY123" fmla="*/ 1605023 h 1605023"/>
              <a:gd name="connsiteX124" fmla="*/ 0 w 10680562"/>
              <a:gd name="connsiteY124" fmla="*/ 1605023 h 1605023"/>
              <a:gd name="connsiteX125" fmla="*/ 0 w 10680562"/>
              <a:gd name="connsiteY125" fmla="*/ 415048 h 1605023"/>
              <a:gd name="connsiteX126" fmla="*/ 9656 w 10680562"/>
              <a:gd name="connsiteY126" fmla="*/ 416044 h 1605023"/>
              <a:gd name="connsiteX127" fmla="*/ 179196 w 10680562"/>
              <a:gd name="connsiteY127" fmla="*/ 423071 h 1605023"/>
              <a:gd name="connsiteX128" fmla="*/ 250912 w 10680562"/>
              <a:gd name="connsiteY128" fmla="*/ 408617 h 1605023"/>
              <a:gd name="connsiteX129" fmla="*/ 291375 w 10680562"/>
              <a:gd name="connsiteY129" fmla="*/ 403710 h 1605023"/>
              <a:gd name="connsiteX130" fmla="*/ 320542 w 10680562"/>
              <a:gd name="connsiteY130" fmla="*/ 396592 h 1605023"/>
              <a:gd name="connsiteX131" fmla="*/ 522426 w 10680562"/>
              <a:gd name="connsiteY131" fmla="*/ 407158 h 1605023"/>
              <a:gd name="connsiteX132" fmla="*/ 549068 w 10680562"/>
              <a:gd name="connsiteY132" fmla="*/ 407418 h 1605023"/>
              <a:gd name="connsiteX133" fmla="*/ 571100 w 10680562"/>
              <a:gd name="connsiteY133" fmla="*/ 400562 h 1605023"/>
              <a:gd name="connsiteX134" fmla="*/ 575457 w 10680562"/>
              <a:gd name="connsiteY134" fmla="*/ 392801 h 1605023"/>
              <a:gd name="connsiteX135" fmla="*/ 589968 w 10680562"/>
              <a:gd name="connsiteY135" fmla="*/ 391807 h 1605023"/>
              <a:gd name="connsiteX136" fmla="*/ 593649 w 10680562"/>
              <a:gd name="connsiteY136" fmla="*/ 390062 h 1605023"/>
              <a:gd name="connsiteX137" fmla="*/ 614928 w 10680562"/>
              <a:gd name="connsiteY137" fmla="*/ 381544 h 1605023"/>
              <a:gd name="connsiteX138" fmla="*/ 722580 w 10680562"/>
              <a:gd name="connsiteY138" fmla="*/ 392722 h 1605023"/>
              <a:gd name="connsiteX139" fmla="*/ 946884 w 10680562"/>
              <a:gd name="connsiteY139" fmla="*/ 411854 h 1605023"/>
              <a:gd name="connsiteX140" fmla="*/ 1210905 w 10680562"/>
              <a:gd name="connsiteY140" fmla="*/ 432414 h 1605023"/>
              <a:gd name="connsiteX141" fmla="*/ 1377854 w 10680562"/>
              <a:gd name="connsiteY141" fmla="*/ 429745 h 1605023"/>
              <a:gd name="connsiteX142" fmla="*/ 1391004 w 10680562"/>
              <a:gd name="connsiteY142" fmla="*/ 441307 h 1605023"/>
              <a:gd name="connsiteX143" fmla="*/ 1406953 w 10680562"/>
              <a:gd name="connsiteY143" fmla="*/ 447889 h 1605023"/>
              <a:gd name="connsiteX144" fmla="*/ 1409246 w 10680562"/>
              <a:gd name="connsiteY144" fmla="*/ 446765 h 1605023"/>
              <a:gd name="connsiteX145" fmla="*/ 1428800 w 10680562"/>
              <a:gd name="connsiteY145" fmla="*/ 448677 h 1605023"/>
              <a:gd name="connsiteX146" fmla="*/ 1432402 w 10680562"/>
              <a:gd name="connsiteY146" fmla="*/ 452956 h 1605023"/>
              <a:gd name="connsiteX147" fmla="*/ 1606578 w 10680562"/>
              <a:gd name="connsiteY147" fmla="*/ 430870 h 1605023"/>
              <a:gd name="connsiteX148" fmla="*/ 1647476 w 10680562"/>
              <a:gd name="connsiteY148" fmla="*/ 438687 h 1605023"/>
              <a:gd name="connsiteX149" fmla="*/ 1655866 w 10680562"/>
              <a:gd name="connsiteY149" fmla="*/ 439472 h 1605023"/>
              <a:gd name="connsiteX150" fmla="*/ 1656096 w 10680562"/>
              <a:gd name="connsiteY150" fmla="*/ 439162 h 1605023"/>
              <a:gd name="connsiteX151" fmla="*/ 1670708 w 10680562"/>
              <a:gd name="connsiteY151" fmla="*/ 412530 h 1605023"/>
              <a:gd name="connsiteX152" fmla="*/ 1737953 w 10680562"/>
              <a:gd name="connsiteY152" fmla="*/ 399496 h 1605023"/>
              <a:gd name="connsiteX153" fmla="*/ 1848192 w 10680562"/>
              <a:gd name="connsiteY153" fmla="*/ 376032 h 1605023"/>
              <a:gd name="connsiteX154" fmla="*/ 1954077 w 10680562"/>
              <a:gd name="connsiteY154" fmla="*/ 352621 h 1605023"/>
              <a:gd name="connsiteX155" fmla="*/ 1993047 w 10680562"/>
              <a:gd name="connsiteY155" fmla="*/ 346068 h 1605023"/>
              <a:gd name="connsiteX156" fmla="*/ 2059719 w 10680562"/>
              <a:gd name="connsiteY156" fmla="*/ 325903 h 1605023"/>
              <a:gd name="connsiteX157" fmla="*/ 2088528 w 10680562"/>
              <a:gd name="connsiteY157" fmla="*/ 311409 h 1605023"/>
              <a:gd name="connsiteX158" fmla="*/ 2090087 w 10680562"/>
              <a:gd name="connsiteY158" fmla="*/ 311676 h 1605023"/>
              <a:gd name="connsiteX159" fmla="*/ 2091700 w 10680562"/>
              <a:gd name="connsiteY159" fmla="*/ 307455 h 1605023"/>
              <a:gd name="connsiteX160" fmla="*/ 2096989 w 10680562"/>
              <a:gd name="connsiteY160" fmla="*/ 304649 h 1605023"/>
              <a:gd name="connsiteX161" fmla="*/ 2113325 w 10680562"/>
              <a:gd name="connsiteY161" fmla="*/ 302764 h 1605023"/>
              <a:gd name="connsiteX162" fmla="*/ 2119780 w 10680562"/>
              <a:gd name="connsiteY162" fmla="*/ 303007 h 1605023"/>
              <a:gd name="connsiteX163" fmla="*/ 2128562 w 10680562"/>
              <a:gd name="connsiteY163" fmla="*/ 301336 h 1605023"/>
              <a:gd name="connsiteX164" fmla="*/ 2128679 w 10680562"/>
              <a:gd name="connsiteY164" fmla="*/ 300991 h 1605023"/>
              <a:gd name="connsiteX165" fmla="*/ 2179558 w 10680562"/>
              <a:gd name="connsiteY165" fmla="*/ 299095 h 1605023"/>
              <a:gd name="connsiteX166" fmla="*/ 2223277 w 10680562"/>
              <a:gd name="connsiteY166" fmla="*/ 260239 h 1605023"/>
              <a:gd name="connsiteX167" fmla="*/ 2243644 w 10680562"/>
              <a:gd name="connsiteY167" fmla="*/ 251110 h 1605023"/>
              <a:gd name="connsiteX168" fmla="*/ 2253986 w 10680562"/>
              <a:gd name="connsiteY168" fmla="*/ 244616 h 1605023"/>
              <a:gd name="connsiteX169" fmla="*/ 2254285 w 10680562"/>
              <a:gd name="connsiteY169" fmla="*/ 243167 h 1605023"/>
              <a:gd name="connsiteX170" fmla="*/ 2295037 w 10680562"/>
              <a:gd name="connsiteY170" fmla="*/ 242433 h 1605023"/>
              <a:gd name="connsiteX171" fmla="*/ 2299648 w 10680562"/>
              <a:gd name="connsiteY171" fmla="*/ 239896 h 1605023"/>
              <a:gd name="connsiteX172" fmla="*/ 2327237 w 10680562"/>
              <a:gd name="connsiteY172" fmla="*/ 242539 h 1605023"/>
              <a:gd name="connsiteX173" fmla="*/ 2340943 w 10680562"/>
              <a:gd name="connsiteY173" fmla="*/ 242239 h 1605023"/>
              <a:gd name="connsiteX174" fmla="*/ 2345943 w 10680562"/>
              <a:gd name="connsiteY174" fmla="*/ 245589 h 1605023"/>
              <a:gd name="connsiteX175" fmla="*/ 2365602 w 10680562"/>
              <a:gd name="connsiteY175" fmla="*/ 243403 h 1605023"/>
              <a:gd name="connsiteX176" fmla="*/ 2367433 w 10680562"/>
              <a:gd name="connsiteY176" fmla="*/ 241858 h 1605023"/>
              <a:gd name="connsiteX177" fmla="*/ 2385231 w 10680562"/>
              <a:gd name="connsiteY177" fmla="*/ 244873 h 1605023"/>
              <a:gd name="connsiteX178" fmla="*/ 2402059 w 10680562"/>
              <a:gd name="connsiteY178" fmla="*/ 253223 h 1605023"/>
              <a:gd name="connsiteX179" fmla="*/ 2719020 w 10680562"/>
              <a:gd name="connsiteY179" fmla="*/ 235271 h 1605023"/>
              <a:gd name="connsiteX180" fmla="*/ 2877308 w 10680562"/>
              <a:gd name="connsiteY180" fmla="*/ 208630 h 1605023"/>
              <a:gd name="connsiteX181" fmla="*/ 3051375 w 10680562"/>
              <a:gd name="connsiteY181" fmla="*/ 154110 h 1605023"/>
              <a:gd name="connsiteX182" fmla="*/ 3104837 w 10680562"/>
              <a:gd name="connsiteY182" fmla="*/ 135199 h 1605023"/>
              <a:gd name="connsiteX183" fmla="*/ 3159836 w 10680562"/>
              <a:gd name="connsiteY183" fmla="*/ 142694 h 1605023"/>
              <a:gd name="connsiteX184" fmla="*/ 3177510 w 10680562"/>
              <a:gd name="connsiteY184" fmla="*/ 130186 h 1605023"/>
              <a:gd name="connsiteX185" fmla="*/ 3180470 w 10680562"/>
              <a:gd name="connsiteY185" fmla="*/ 127764 h 1605023"/>
              <a:gd name="connsiteX186" fmla="*/ 3194216 w 10680562"/>
              <a:gd name="connsiteY186" fmla="*/ 123837 h 1605023"/>
              <a:gd name="connsiteX187" fmla="*/ 3214710 w 10680562"/>
              <a:gd name="connsiteY187" fmla="*/ 104451 h 1605023"/>
              <a:gd name="connsiteX188" fmla="*/ 3240671 w 10680562"/>
              <a:gd name="connsiteY188" fmla="*/ 99232 h 1605023"/>
              <a:gd name="connsiteX189" fmla="*/ 3366544 w 10680562"/>
              <a:gd name="connsiteY189" fmla="*/ 82506 h 1605023"/>
              <a:gd name="connsiteX190" fmla="*/ 3440424 w 10680562"/>
              <a:gd name="connsiteY190" fmla="*/ 67891 h 1605023"/>
              <a:gd name="connsiteX191" fmla="*/ 3466248 w 10680562"/>
              <a:gd name="connsiteY191" fmla="*/ 55103 h 1605023"/>
              <a:gd name="connsiteX192" fmla="*/ 3503820 w 10680562"/>
              <a:gd name="connsiteY192" fmla="*/ 42110 h 1605023"/>
              <a:gd name="connsiteX193" fmla="*/ 3568389 w 10680562"/>
              <a:gd name="connsiteY193" fmla="*/ 13576 h 1605023"/>
              <a:gd name="connsiteX194" fmla="*/ 3604089 w 10680562"/>
              <a:gd name="connsiteY194" fmla="*/ 6980 h 160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680562" h="1605023">
                <a:moveTo>
                  <a:pt x="3617689" y="0"/>
                </a:moveTo>
                <a:lnTo>
                  <a:pt x="3635901" y="7738"/>
                </a:lnTo>
                <a:cubicBezTo>
                  <a:pt x="3636815" y="-13593"/>
                  <a:pt x="3674070" y="21953"/>
                  <a:pt x="3690891" y="7049"/>
                </a:cubicBezTo>
                <a:cubicBezTo>
                  <a:pt x="3723615" y="8082"/>
                  <a:pt x="3780877" y="7675"/>
                  <a:pt x="3832247" y="13937"/>
                </a:cubicBezTo>
                <a:cubicBezTo>
                  <a:pt x="3878761" y="52737"/>
                  <a:pt x="3960967" y="15082"/>
                  <a:pt x="3999111" y="44624"/>
                </a:cubicBezTo>
                <a:cubicBezTo>
                  <a:pt x="4011661" y="48427"/>
                  <a:pt x="4023440" y="49464"/>
                  <a:pt x="4034676" y="48775"/>
                </a:cubicBezTo>
                <a:lnTo>
                  <a:pt x="4065394" y="42879"/>
                </a:lnTo>
                <a:lnTo>
                  <a:pt x="4072648" y="33262"/>
                </a:lnTo>
                <a:lnTo>
                  <a:pt x="4092232" y="34026"/>
                </a:lnTo>
                <a:lnTo>
                  <a:pt x="4097470" y="32252"/>
                </a:lnTo>
                <a:cubicBezTo>
                  <a:pt x="4107476" y="28819"/>
                  <a:pt x="4117405" y="25741"/>
                  <a:pt x="4127488" y="24056"/>
                </a:cubicBezTo>
                <a:cubicBezTo>
                  <a:pt x="4122379" y="69900"/>
                  <a:pt x="4212421" y="17287"/>
                  <a:pt x="4190803" y="55685"/>
                </a:cubicBezTo>
                <a:cubicBezTo>
                  <a:pt x="4245322" y="54405"/>
                  <a:pt x="4210442" y="91290"/>
                  <a:pt x="4269333" y="54186"/>
                </a:cubicBezTo>
                <a:cubicBezTo>
                  <a:pt x="4360007" y="84494"/>
                  <a:pt x="4405441" y="66275"/>
                  <a:pt x="4481486" y="116915"/>
                </a:cubicBezTo>
                <a:cubicBezTo>
                  <a:pt x="4469366" y="96298"/>
                  <a:pt x="4624978" y="141388"/>
                  <a:pt x="4651418" y="150071"/>
                </a:cubicBezTo>
                <a:lnTo>
                  <a:pt x="4863575" y="175458"/>
                </a:lnTo>
                <a:cubicBezTo>
                  <a:pt x="4867452" y="182323"/>
                  <a:pt x="5007365" y="209256"/>
                  <a:pt x="5013635" y="213928"/>
                </a:cubicBezTo>
                <a:lnTo>
                  <a:pt x="5203044" y="228946"/>
                </a:lnTo>
                <a:lnTo>
                  <a:pt x="5207070" y="235105"/>
                </a:lnTo>
                <a:lnTo>
                  <a:pt x="5224253" y="240320"/>
                </a:lnTo>
                <a:lnTo>
                  <a:pt x="5256736" y="254811"/>
                </a:lnTo>
                <a:lnTo>
                  <a:pt x="5264095" y="253567"/>
                </a:lnTo>
                <a:lnTo>
                  <a:pt x="5315084" y="269264"/>
                </a:lnTo>
                <a:lnTo>
                  <a:pt x="5316393" y="267603"/>
                </a:lnTo>
                <a:cubicBezTo>
                  <a:pt x="5320500" y="264235"/>
                  <a:pt x="5325719" y="262424"/>
                  <a:pt x="5333427" y="263823"/>
                </a:cubicBezTo>
                <a:cubicBezTo>
                  <a:pt x="5330520" y="234164"/>
                  <a:pt x="5341605" y="254143"/>
                  <a:pt x="5364589" y="260882"/>
                </a:cubicBezTo>
                <a:cubicBezTo>
                  <a:pt x="5365199" y="216323"/>
                  <a:pt x="5425089" y="252089"/>
                  <a:pt x="5443973" y="230866"/>
                </a:cubicBezTo>
                <a:cubicBezTo>
                  <a:pt x="5460840" y="236821"/>
                  <a:pt x="5478689" y="242307"/>
                  <a:pt x="5497201" y="247023"/>
                </a:cubicBezTo>
                <a:lnTo>
                  <a:pt x="5508269" y="249256"/>
                </a:lnTo>
                <a:lnTo>
                  <a:pt x="5508636" y="248880"/>
                </a:lnTo>
                <a:cubicBezTo>
                  <a:pt x="5511356" y="248469"/>
                  <a:pt x="5515116" y="248867"/>
                  <a:pt x="5520606" y="250400"/>
                </a:cubicBezTo>
                <a:lnTo>
                  <a:pt x="5528451" y="253330"/>
                </a:lnTo>
                <a:lnTo>
                  <a:pt x="5549923" y="257662"/>
                </a:lnTo>
                <a:lnTo>
                  <a:pt x="5558295" y="256364"/>
                </a:lnTo>
                <a:lnTo>
                  <a:pt x="5664799" y="278924"/>
                </a:lnTo>
                <a:lnTo>
                  <a:pt x="5796160" y="307979"/>
                </a:lnTo>
                <a:lnTo>
                  <a:pt x="5897647" y="339431"/>
                </a:lnTo>
                <a:cubicBezTo>
                  <a:pt x="5894921" y="322560"/>
                  <a:pt x="5962532" y="357207"/>
                  <a:pt x="5978838" y="367970"/>
                </a:cubicBezTo>
                <a:cubicBezTo>
                  <a:pt x="6035145" y="375765"/>
                  <a:pt x="6006578" y="380813"/>
                  <a:pt x="6050367" y="386341"/>
                </a:cubicBezTo>
                <a:cubicBezTo>
                  <a:pt x="6051161" y="391932"/>
                  <a:pt x="6137489" y="380709"/>
                  <a:pt x="6140609" y="385135"/>
                </a:cubicBezTo>
                <a:cubicBezTo>
                  <a:pt x="6205928" y="424013"/>
                  <a:pt x="6248816" y="452185"/>
                  <a:pt x="6302950" y="448183"/>
                </a:cubicBezTo>
                <a:lnTo>
                  <a:pt x="6308533" y="448551"/>
                </a:lnTo>
                <a:lnTo>
                  <a:pt x="6340278" y="468555"/>
                </a:lnTo>
                <a:lnTo>
                  <a:pt x="6341685" y="467587"/>
                </a:lnTo>
                <a:cubicBezTo>
                  <a:pt x="6345560" y="465876"/>
                  <a:pt x="6349786" y="465470"/>
                  <a:pt x="6354862" y="467794"/>
                </a:cubicBezTo>
                <a:cubicBezTo>
                  <a:pt x="6361260" y="446013"/>
                  <a:pt x="6363438" y="462250"/>
                  <a:pt x="6377840" y="471024"/>
                </a:cubicBezTo>
                <a:cubicBezTo>
                  <a:pt x="6390990" y="439154"/>
                  <a:pt x="6423334" y="475084"/>
                  <a:pt x="6442804" y="463091"/>
                </a:cubicBezTo>
                <a:cubicBezTo>
                  <a:pt x="6453090" y="470255"/>
                  <a:pt x="6464204" y="477252"/>
                  <a:pt x="6476009" y="483807"/>
                </a:cubicBezTo>
                <a:lnTo>
                  <a:pt x="6483237" y="487308"/>
                </a:lnTo>
                <a:lnTo>
                  <a:pt x="6483605" y="487102"/>
                </a:lnTo>
                <a:cubicBezTo>
                  <a:pt x="6485654" y="487272"/>
                  <a:pt x="6488212" y="488201"/>
                  <a:pt x="6491673" y="490243"/>
                </a:cubicBezTo>
                <a:lnTo>
                  <a:pt x="6496411" y="493689"/>
                </a:lnTo>
                <a:lnTo>
                  <a:pt x="6510429" y="500479"/>
                </a:lnTo>
                <a:lnTo>
                  <a:pt x="6516750" y="500983"/>
                </a:lnTo>
                <a:cubicBezTo>
                  <a:pt x="6541864" y="496675"/>
                  <a:pt x="6554866" y="452619"/>
                  <a:pt x="6580199" y="483318"/>
                </a:cubicBezTo>
                <a:cubicBezTo>
                  <a:pt x="6622601" y="489571"/>
                  <a:pt x="6654587" y="470617"/>
                  <a:pt x="6690237" y="493051"/>
                </a:cubicBezTo>
                <a:cubicBezTo>
                  <a:pt x="6729957" y="498806"/>
                  <a:pt x="6766252" y="494451"/>
                  <a:pt x="6798356" y="506748"/>
                </a:cubicBezTo>
                <a:cubicBezTo>
                  <a:pt x="6813529" y="501270"/>
                  <a:pt x="6826992" y="500232"/>
                  <a:pt x="6837102" y="513677"/>
                </a:cubicBezTo>
                <a:cubicBezTo>
                  <a:pt x="6874837" y="515764"/>
                  <a:pt x="6887115" y="500833"/>
                  <a:pt x="6907934" y="517339"/>
                </a:cubicBezTo>
                <a:cubicBezTo>
                  <a:pt x="6934086" y="494196"/>
                  <a:pt x="6933260" y="504492"/>
                  <a:pt x="6941474" y="513632"/>
                </a:cubicBezTo>
                <a:lnTo>
                  <a:pt x="6942754" y="514394"/>
                </a:lnTo>
                <a:lnTo>
                  <a:pt x="6946363" y="511066"/>
                </a:lnTo>
                <a:lnTo>
                  <a:pt x="6952592" y="510252"/>
                </a:lnTo>
                <a:lnTo>
                  <a:pt x="6968398" y="513946"/>
                </a:lnTo>
                <a:lnTo>
                  <a:pt x="6974142" y="516310"/>
                </a:lnTo>
                <a:cubicBezTo>
                  <a:pt x="6978173" y="517574"/>
                  <a:pt x="6980948" y="517948"/>
                  <a:pt x="6982971" y="517694"/>
                </a:cubicBezTo>
                <a:lnTo>
                  <a:pt x="6983252" y="517416"/>
                </a:lnTo>
                <a:lnTo>
                  <a:pt x="6991400" y="519321"/>
                </a:lnTo>
                <a:cubicBezTo>
                  <a:pt x="7005004" y="523242"/>
                  <a:pt x="7018100" y="527732"/>
                  <a:pt x="7030460" y="532556"/>
                </a:cubicBezTo>
                <a:cubicBezTo>
                  <a:pt x="7044917" y="516932"/>
                  <a:pt x="7088472" y="545083"/>
                  <a:pt x="7089916" y="511503"/>
                </a:cubicBezTo>
                <a:cubicBezTo>
                  <a:pt x="7106785" y="517039"/>
                  <a:pt x="7114554" y="532321"/>
                  <a:pt x="7113059" y="509904"/>
                </a:cubicBezTo>
                <a:cubicBezTo>
                  <a:pt x="7118735" y="511110"/>
                  <a:pt x="7122641" y="509850"/>
                  <a:pt x="7125755" y="507393"/>
                </a:cubicBezTo>
                <a:lnTo>
                  <a:pt x="7126765" y="506166"/>
                </a:lnTo>
                <a:lnTo>
                  <a:pt x="7164175" y="519011"/>
                </a:lnTo>
                <a:lnTo>
                  <a:pt x="7169654" y="518219"/>
                </a:lnTo>
                <a:lnTo>
                  <a:pt x="7193386" y="529788"/>
                </a:lnTo>
                <a:lnTo>
                  <a:pt x="7205997" y="534060"/>
                </a:lnTo>
                <a:lnTo>
                  <a:pt x="7208842" y="538783"/>
                </a:lnTo>
                <a:cubicBezTo>
                  <a:pt x="7212314" y="541931"/>
                  <a:pt x="7217803" y="543928"/>
                  <a:pt x="7227817" y="543304"/>
                </a:cubicBezTo>
                <a:lnTo>
                  <a:pt x="7230267" y="542497"/>
                </a:lnTo>
                <a:lnTo>
                  <a:pt x="7244913" y="551160"/>
                </a:lnTo>
                <a:cubicBezTo>
                  <a:pt x="7249453" y="554807"/>
                  <a:pt x="7253253" y="559130"/>
                  <a:pt x="7255970" y="564383"/>
                </a:cubicBezTo>
                <a:cubicBezTo>
                  <a:pt x="7315146" y="548103"/>
                  <a:pt x="7361553" y="579076"/>
                  <a:pt x="7421156" y="584155"/>
                </a:cubicBezTo>
                <a:cubicBezTo>
                  <a:pt x="7465612" y="613750"/>
                  <a:pt x="7546249" y="613142"/>
                  <a:pt x="7553166" y="653085"/>
                </a:cubicBezTo>
                <a:cubicBezTo>
                  <a:pt x="7562552" y="609214"/>
                  <a:pt x="7673998" y="724531"/>
                  <a:pt x="7643092" y="662482"/>
                </a:cubicBezTo>
                <a:lnTo>
                  <a:pt x="7896429" y="689054"/>
                </a:lnTo>
                <a:cubicBezTo>
                  <a:pt x="7940867" y="662251"/>
                  <a:pt x="7914217" y="689365"/>
                  <a:pt x="7954620" y="689481"/>
                </a:cubicBezTo>
                <a:cubicBezTo>
                  <a:pt x="7937756" y="718000"/>
                  <a:pt x="8005608" y="680123"/>
                  <a:pt x="8000803" y="714583"/>
                </a:cubicBezTo>
                <a:cubicBezTo>
                  <a:pt x="8008309" y="713512"/>
                  <a:pt x="8015731" y="711389"/>
                  <a:pt x="8023216" y="709000"/>
                </a:cubicBezTo>
                <a:lnTo>
                  <a:pt x="8027136" y="707765"/>
                </a:lnTo>
                <a:lnTo>
                  <a:pt x="8041622" y="708731"/>
                </a:lnTo>
                <a:lnTo>
                  <a:pt x="8047209" y="701624"/>
                </a:lnTo>
                <a:lnTo>
                  <a:pt x="8070088" y="697789"/>
                </a:lnTo>
                <a:cubicBezTo>
                  <a:pt x="8078424" y="697492"/>
                  <a:pt x="8087123" y="698508"/>
                  <a:pt x="8096332" y="701624"/>
                </a:cubicBezTo>
                <a:cubicBezTo>
                  <a:pt x="8123926" y="724651"/>
                  <a:pt x="8185640" y="697894"/>
                  <a:pt x="8219225" y="728069"/>
                </a:cubicBezTo>
                <a:cubicBezTo>
                  <a:pt x="8232644" y="736562"/>
                  <a:pt x="8280723" y="746936"/>
                  <a:pt x="8293793" y="739200"/>
                </a:cubicBezTo>
                <a:cubicBezTo>
                  <a:pt x="8304636" y="739365"/>
                  <a:pt x="8314843" y="745516"/>
                  <a:pt x="8323753" y="736063"/>
                </a:cubicBezTo>
                <a:cubicBezTo>
                  <a:pt x="8336542" y="725164"/>
                  <a:pt x="8363344" y="752699"/>
                  <a:pt x="8364496" y="736635"/>
                </a:cubicBezTo>
                <a:cubicBezTo>
                  <a:pt x="8383724" y="755702"/>
                  <a:pt x="8414211" y="733717"/>
                  <a:pt x="8437662" y="731942"/>
                </a:cubicBezTo>
                <a:cubicBezTo>
                  <a:pt x="8451685" y="749699"/>
                  <a:pt x="8487061" y="728469"/>
                  <a:pt x="8533764" y="735554"/>
                </a:cubicBezTo>
                <a:cubicBezTo>
                  <a:pt x="8548878" y="755832"/>
                  <a:pt x="8565301" y="740114"/>
                  <a:pt x="8596769" y="769632"/>
                </a:cubicBezTo>
                <a:cubicBezTo>
                  <a:pt x="8598880" y="767829"/>
                  <a:pt x="8601326" y="766261"/>
                  <a:pt x="8604035" y="764982"/>
                </a:cubicBezTo>
                <a:cubicBezTo>
                  <a:pt x="8619777" y="757551"/>
                  <a:pt x="8640772" y="761213"/>
                  <a:pt x="8650929" y="773164"/>
                </a:cubicBezTo>
                <a:cubicBezTo>
                  <a:pt x="8702615" y="814545"/>
                  <a:pt x="8757170" y="823762"/>
                  <a:pt x="8806497" y="839707"/>
                </a:cubicBezTo>
                <a:cubicBezTo>
                  <a:pt x="8863157" y="854381"/>
                  <a:pt x="8833749" y="812347"/>
                  <a:pt x="8898377" y="854651"/>
                </a:cubicBezTo>
                <a:cubicBezTo>
                  <a:pt x="8909161" y="844048"/>
                  <a:pt x="8918437" y="845186"/>
                  <a:pt x="8932389" y="853846"/>
                </a:cubicBezTo>
                <a:cubicBezTo>
                  <a:pt x="8960146" y="860074"/>
                  <a:pt x="8965550" y="829338"/>
                  <a:pt x="8989288" y="852877"/>
                </a:cubicBezTo>
                <a:cubicBezTo>
                  <a:pt x="8988278" y="835633"/>
                  <a:pt x="9043995" y="856467"/>
                  <a:pt x="9035275" y="837110"/>
                </a:cubicBezTo>
                <a:cubicBezTo>
                  <a:pt x="9060165" y="838647"/>
                  <a:pt x="9108456" y="858499"/>
                  <a:pt x="9138626" y="862106"/>
                </a:cubicBezTo>
                <a:cubicBezTo>
                  <a:pt x="9165080" y="876547"/>
                  <a:pt x="9174888" y="860404"/>
                  <a:pt x="9216298" y="858754"/>
                </a:cubicBezTo>
                <a:cubicBezTo>
                  <a:pt x="9230418" y="871192"/>
                  <a:pt x="9244774" y="868822"/>
                  <a:pt x="9259941" y="861843"/>
                </a:cubicBezTo>
                <a:cubicBezTo>
                  <a:pt x="9297647" y="870955"/>
                  <a:pt x="9335980" y="863006"/>
                  <a:pt x="9380407" y="864825"/>
                </a:cubicBezTo>
                <a:cubicBezTo>
                  <a:pt x="9424338" y="883720"/>
                  <a:pt x="9443322" y="899138"/>
                  <a:pt x="9490772" y="901190"/>
                </a:cubicBezTo>
                <a:cubicBezTo>
                  <a:pt x="9530410" y="933396"/>
                  <a:pt x="9546422" y="928548"/>
                  <a:pt x="9584982" y="935980"/>
                </a:cubicBezTo>
                <a:cubicBezTo>
                  <a:pt x="9629819" y="954269"/>
                  <a:pt x="9718219" y="986435"/>
                  <a:pt x="9759797" y="1010923"/>
                </a:cubicBezTo>
                <a:cubicBezTo>
                  <a:pt x="9801376" y="1035410"/>
                  <a:pt x="9804503" y="1066293"/>
                  <a:pt x="9834455" y="1082908"/>
                </a:cubicBezTo>
                <a:cubicBezTo>
                  <a:pt x="9864406" y="1099522"/>
                  <a:pt x="9891608" y="1087791"/>
                  <a:pt x="9939504" y="1110614"/>
                </a:cubicBezTo>
                <a:cubicBezTo>
                  <a:pt x="9978150" y="1098522"/>
                  <a:pt x="10034187" y="1166580"/>
                  <a:pt x="10077001" y="1160906"/>
                </a:cubicBezTo>
                <a:cubicBezTo>
                  <a:pt x="10084861" y="1190721"/>
                  <a:pt x="10164307" y="1234884"/>
                  <a:pt x="10178431" y="1244920"/>
                </a:cubicBezTo>
                <a:cubicBezTo>
                  <a:pt x="10210316" y="1215779"/>
                  <a:pt x="10222273" y="1306394"/>
                  <a:pt x="10248658" y="1309335"/>
                </a:cubicBezTo>
                <a:lnTo>
                  <a:pt x="10414709" y="1388645"/>
                </a:lnTo>
                <a:cubicBezTo>
                  <a:pt x="10473963" y="1440373"/>
                  <a:pt x="10538857" y="1454568"/>
                  <a:pt x="10592469" y="1543828"/>
                </a:cubicBezTo>
                <a:cubicBezTo>
                  <a:pt x="10651538" y="1531501"/>
                  <a:pt x="10660082" y="1567462"/>
                  <a:pt x="10674941" y="1597388"/>
                </a:cubicBezTo>
                <a:lnTo>
                  <a:pt x="10680562" y="1605023"/>
                </a:lnTo>
                <a:lnTo>
                  <a:pt x="0" y="1605023"/>
                </a:lnTo>
                <a:lnTo>
                  <a:pt x="0" y="415048"/>
                </a:lnTo>
                <a:lnTo>
                  <a:pt x="9656" y="416044"/>
                </a:lnTo>
                <a:cubicBezTo>
                  <a:pt x="66794" y="420549"/>
                  <a:pt x="142962" y="423374"/>
                  <a:pt x="179196" y="423071"/>
                </a:cubicBezTo>
                <a:cubicBezTo>
                  <a:pt x="202136" y="418172"/>
                  <a:pt x="228694" y="392385"/>
                  <a:pt x="250912" y="408617"/>
                </a:cubicBezTo>
                <a:cubicBezTo>
                  <a:pt x="249389" y="392611"/>
                  <a:pt x="280512" y="416185"/>
                  <a:pt x="291375" y="403710"/>
                </a:cubicBezTo>
                <a:cubicBezTo>
                  <a:pt x="298635" y="393187"/>
                  <a:pt x="309770" y="397885"/>
                  <a:pt x="320542" y="396592"/>
                </a:cubicBezTo>
                <a:cubicBezTo>
                  <a:pt x="359051" y="397166"/>
                  <a:pt x="484339" y="405354"/>
                  <a:pt x="522426" y="407158"/>
                </a:cubicBezTo>
                <a:cubicBezTo>
                  <a:pt x="532069" y="408997"/>
                  <a:pt x="540856" y="408831"/>
                  <a:pt x="549068" y="407418"/>
                </a:cubicBezTo>
                <a:lnTo>
                  <a:pt x="571100" y="400562"/>
                </a:lnTo>
                <a:lnTo>
                  <a:pt x="575457" y="392801"/>
                </a:lnTo>
                <a:lnTo>
                  <a:pt x="589968" y="391807"/>
                </a:lnTo>
                <a:lnTo>
                  <a:pt x="593649" y="390062"/>
                </a:lnTo>
                <a:cubicBezTo>
                  <a:pt x="600667" y="386700"/>
                  <a:pt x="607669" y="383607"/>
                  <a:pt x="614928" y="381544"/>
                </a:cubicBezTo>
                <a:cubicBezTo>
                  <a:pt x="636416" y="381988"/>
                  <a:pt x="667253" y="387671"/>
                  <a:pt x="722580" y="392722"/>
                </a:cubicBezTo>
                <a:cubicBezTo>
                  <a:pt x="792539" y="408114"/>
                  <a:pt x="885615" y="380106"/>
                  <a:pt x="946884" y="411854"/>
                </a:cubicBezTo>
                <a:cubicBezTo>
                  <a:pt x="1028270" y="418469"/>
                  <a:pt x="1139077" y="429433"/>
                  <a:pt x="1210905" y="432414"/>
                </a:cubicBezTo>
                <a:cubicBezTo>
                  <a:pt x="1270803" y="429423"/>
                  <a:pt x="1321921" y="453757"/>
                  <a:pt x="1377854" y="429745"/>
                </a:cubicBezTo>
                <a:cubicBezTo>
                  <a:pt x="1381419" y="434564"/>
                  <a:pt x="1385901" y="438319"/>
                  <a:pt x="1391004" y="441307"/>
                </a:cubicBezTo>
                <a:lnTo>
                  <a:pt x="1406953" y="447889"/>
                </a:lnTo>
                <a:lnTo>
                  <a:pt x="1409246" y="446765"/>
                </a:lnTo>
                <a:cubicBezTo>
                  <a:pt x="1419066" y="444804"/>
                  <a:pt x="1424836" y="446037"/>
                  <a:pt x="1428800" y="448677"/>
                </a:cubicBezTo>
                <a:lnTo>
                  <a:pt x="1432402" y="452956"/>
                </a:lnTo>
                <a:lnTo>
                  <a:pt x="1606578" y="430870"/>
                </a:lnTo>
                <a:cubicBezTo>
                  <a:pt x="1619625" y="433971"/>
                  <a:pt x="1633347" y="436643"/>
                  <a:pt x="1647476" y="438687"/>
                </a:cubicBezTo>
                <a:lnTo>
                  <a:pt x="1655866" y="439472"/>
                </a:lnTo>
                <a:lnTo>
                  <a:pt x="1656096" y="439162"/>
                </a:lnTo>
                <a:cubicBezTo>
                  <a:pt x="1658061" y="438636"/>
                  <a:pt x="1666503" y="411823"/>
                  <a:pt x="1670708" y="412530"/>
                </a:cubicBezTo>
                <a:lnTo>
                  <a:pt x="1737953" y="399496"/>
                </a:lnTo>
                <a:lnTo>
                  <a:pt x="1848192" y="376032"/>
                </a:lnTo>
                <a:cubicBezTo>
                  <a:pt x="1887458" y="368088"/>
                  <a:pt x="1918458" y="352092"/>
                  <a:pt x="1954077" y="352621"/>
                </a:cubicBezTo>
                <a:cubicBezTo>
                  <a:pt x="1965180" y="342609"/>
                  <a:pt x="1976973" y="337201"/>
                  <a:pt x="1993047" y="346068"/>
                </a:cubicBezTo>
                <a:cubicBezTo>
                  <a:pt x="2028636" y="335449"/>
                  <a:pt x="2032293" y="317806"/>
                  <a:pt x="2059719" y="325903"/>
                </a:cubicBezTo>
                <a:cubicBezTo>
                  <a:pt x="2071905" y="296194"/>
                  <a:pt x="2076373" y="305826"/>
                  <a:pt x="2088528" y="311409"/>
                </a:cubicBezTo>
                <a:lnTo>
                  <a:pt x="2090087" y="311676"/>
                </a:lnTo>
                <a:lnTo>
                  <a:pt x="2091700" y="307455"/>
                </a:lnTo>
                <a:lnTo>
                  <a:pt x="2096989" y="304649"/>
                </a:lnTo>
                <a:lnTo>
                  <a:pt x="2113325" y="302764"/>
                </a:lnTo>
                <a:lnTo>
                  <a:pt x="2119780" y="303007"/>
                </a:lnTo>
                <a:cubicBezTo>
                  <a:pt x="2124111" y="302819"/>
                  <a:pt x="2126840" y="302239"/>
                  <a:pt x="2128562" y="301336"/>
                </a:cubicBezTo>
                <a:cubicBezTo>
                  <a:pt x="2128600" y="301221"/>
                  <a:pt x="2128640" y="301107"/>
                  <a:pt x="2128679" y="300991"/>
                </a:cubicBezTo>
                <a:lnTo>
                  <a:pt x="2179558" y="299095"/>
                </a:lnTo>
                <a:cubicBezTo>
                  <a:pt x="2184857" y="280099"/>
                  <a:pt x="2238998" y="291238"/>
                  <a:pt x="2223277" y="260239"/>
                </a:cubicBezTo>
                <a:cubicBezTo>
                  <a:pt x="2241523" y="259676"/>
                  <a:pt x="2256386" y="270988"/>
                  <a:pt x="2243644" y="251110"/>
                </a:cubicBezTo>
                <a:cubicBezTo>
                  <a:pt x="2249448" y="250324"/>
                  <a:pt x="2252382" y="247882"/>
                  <a:pt x="2253986" y="244616"/>
                </a:cubicBezTo>
                <a:lnTo>
                  <a:pt x="2254285" y="243167"/>
                </a:lnTo>
                <a:lnTo>
                  <a:pt x="2295037" y="242433"/>
                </a:lnTo>
                <a:lnTo>
                  <a:pt x="2299648" y="239896"/>
                </a:lnTo>
                <a:lnTo>
                  <a:pt x="2327237" y="242539"/>
                </a:lnTo>
                <a:lnTo>
                  <a:pt x="2340943" y="242239"/>
                </a:lnTo>
                <a:lnTo>
                  <a:pt x="2345943" y="245589"/>
                </a:lnTo>
                <a:cubicBezTo>
                  <a:pt x="2350718" y="247299"/>
                  <a:pt x="2356754" y="247292"/>
                  <a:pt x="2365602" y="243403"/>
                </a:cubicBezTo>
                <a:lnTo>
                  <a:pt x="2367433" y="241858"/>
                </a:lnTo>
                <a:lnTo>
                  <a:pt x="2385231" y="244873"/>
                </a:lnTo>
                <a:cubicBezTo>
                  <a:pt x="2391237" y="246682"/>
                  <a:pt x="2396907" y="249351"/>
                  <a:pt x="2402059" y="253223"/>
                </a:cubicBezTo>
                <a:cubicBezTo>
                  <a:pt x="2457690" y="251623"/>
                  <a:pt x="2639813" y="242704"/>
                  <a:pt x="2719020" y="235271"/>
                </a:cubicBezTo>
                <a:cubicBezTo>
                  <a:pt x="2762954" y="229515"/>
                  <a:pt x="2821915" y="222156"/>
                  <a:pt x="2877308" y="208630"/>
                </a:cubicBezTo>
                <a:cubicBezTo>
                  <a:pt x="2947949" y="226393"/>
                  <a:pt x="2978035" y="153757"/>
                  <a:pt x="3051375" y="154110"/>
                </a:cubicBezTo>
                <a:cubicBezTo>
                  <a:pt x="3078434" y="115011"/>
                  <a:pt x="3067807" y="148493"/>
                  <a:pt x="3104837" y="135199"/>
                </a:cubicBezTo>
                <a:cubicBezTo>
                  <a:pt x="3103880" y="166713"/>
                  <a:pt x="3146743" y="109780"/>
                  <a:pt x="3159836" y="142694"/>
                </a:cubicBezTo>
                <a:cubicBezTo>
                  <a:pt x="3166160" y="139232"/>
                  <a:pt x="3171875" y="134841"/>
                  <a:pt x="3177510" y="130186"/>
                </a:cubicBezTo>
                <a:lnTo>
                  <a:pt x="3180470" y="127764"/>
                </a:lnTo>
                <a:lnTo>
                  <a:pt x="3194216" y="123837"/>
                </a:lnTo>
                <a:lnTo>
                  <a:pt x="3214710" y="104451"/>
                </a:lnTo>
                <a:cubicBezTo>
                  <a:pt x="3222186" y="101416"/>
                  <a:pt x="3230663" y="99454"/>
                  <a:pt x="3240671" y="99232"/>
                </a:cubicBezTo>
                <a:cubicBezTo>
                  <a:pt x="3277606" y="111009"/>
                  <a:pt x="3320498" y="66221"/>
                  <a:pt x="3366544" y="82506"/>
                </a:cubicBezTo>
                <a:cubicBezTo>
                  <a:pt x="3383134" y="85775"/>
                  <a:pt x="3432393" y="79256"/>
                  <a:pt x="3440424" y="67891"/>
                </a:cubicBezTo>
                <a:cubicBezTo>
                  <a:pt x="3450432" y="64444"/>
                  <a:pt x="3462892" y="66649"/>
                  <a:pt x="3466248" y="55103"/>
                </a:cubicBezTo>
                <a:cubicBezTo>
                  <a:pt x="3472418" y="40954"/>
                  <a:pt x="3510917" y="57092"/>
                  <a:pt x="3503820" y="42110"/>
                </a:cubicBezTo>
                <a:lnTo>
                  <a:pt x="3568389" y="13576"/>
                </a:lnTo>
                <a:cubicBezTo>
                  <a:pt x="3579310" y="19318"/>
                  <a:pt x="3590168" y="14433"/>
                  <a:pt x="3604089" y="698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symbol pro obsah 8">
            <a:extLst>
              <a:ext uri="{FF2B5EF4-FFF2-40B4-BE49-F238E27FC236}">
                <a16:creationId xmlns:a16="http://schemas.microsoft.com/office/drawing/2014/main" id="{8E481DC7-26BB-3D71-56BF-EB96551D63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90" t="31786" r="7756" b="8587"/>
          <a:stretch/>
        </p:blipFill>
        <p:spPr>
          <a:xfrm>
            <a:off x="1223667" y="2934386"/>
            <a:ext cx="6138650" cy="289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0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A29C0F-39D6-D320-84BE-ABDD2F409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Task 5:</a:t>
            </a:r>
          </a:p>
        </p:txBody>
      </p:sp>
      <p:pic>
        <p:nvPicPr>
          <p:cNvPr id="5" name="Picture 4" descr="Still life wooden spoons in pitcher on kitchen counter">
            <a:extLst>
              <a:ext uri="{FF2B5EF4-FFF2-40B4-BE49-F238E27FC236}">
                <a16:creationId xmlns:a16="http://schemas.microsoft.com/office/drawing/2014/main" id="{8E6F8F5B-CE3E-94C9-70CD-D046BB59C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65" r="13891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153DAB-1CD8-EB3F-065A-049A1DBF1F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/>
              <a:t>Draw indifference maps for following situations:</a:t>
            </a:r>
          </a:p>
          <a:p>
            <a:endParaRPr lang="en-US" sz="2200" dirty="0"/>
          </a:p>
          <a:p>
            <a:pPr marL="514350"/>
            <a:r>
              <a:rPr lang="en-US" sz="2200" dirty="0"/>
              <a:t>Anne loves roses but hates tulips.</a:t>
            </a:r>
          </a:p>
          <a:p>
            <a:pPr marL="514350"/>
            <a:r>
              <a:rPr lang="en-US" sz="2200" dirty="0"/>
              <a:t>Mary likes watermelon but doesn‘t care about coconut.</a:t>
            </a:r>
          </a:p>
          <a:p>
            <a:pPr marL="514350"/>
            <a:r>
              <a:rPr lang="en-US" sz="2200" dirty="0"/>
              <a:t>Luke doesn‘t mind if he drinks Pepsi or Coke.</a:t>
            </a:r>
          </a:p>
          <a:p>
            <a:pPr marL="514350"/>
            <a:r>
              <a:rPr lang="en-US" sz="2200" dirty="0"/>
              <a:t>Baker </a:t>
            </a:r>
            <a:r>
              <a:rPr lang="en-US" sz="2200" dirty="0" err="1"/>
              <a:t>Tiffanny</a:t>
            </a:r>
            <a:r>
              <a:rPr lang="en-US" sz="2200" dirty="0"/>
              <a:t> needs 1 eggs for every 100g of flour.</a:t>
            </a:r>
            <a:endParaRPr lang="cs-CZ" sz="2200" dirty="0"/>
          </a:p>
          <a:p>
            <a:pPr marL="514350"/>
            <a:r>
              <a:rPr lang="cs-CZ" sz="2200" dirty="0"/>
              <a:t>Johnny </a:t>
            </a:r>
            <a:r>
              <a:rPr lang="cs-CZ" sz="2200" dirty="0" err="1"/>
              <a:t>likes</a:t>
            </a:r>
            <a:r>
              <a:rPr lang="cs-CZ" sz="2200" dirty="0"/>
              <a:t> to play </a:t>
            </a:r>
            <a:r>
              <a:rPr lang="cs-CZ" sz="2200" dirty="0" err="1"/>
              <a:t>with</a:t>
            </a:r>
            <a:r>
              <a:rPr lang="cs-CZ" sz="2200" dirty="0"/>
              <a:t> </a:t>
            </a:r>
            <a:r>
              <a:rPr lang="cs-CZ" sz="2200" dirty="0" err="1"/>
              <a:t>cars</a:t>
            </a:r>
            <a:r>
              <a:rPr lang="cs-CZ" sz="2200" dirty="0"/>
              <a:t> and </a:t>
            </a:r>
            <a:r>
              <a:rPr lang="cs-CZ" sz="2200" dirty="0" err="1"/>
              <a:t>stuffed</a:t>
            </a:r>
            <a:r>
              <a:rPr lang="cs-CZ" sz="2200" dirty="0"/>
              <a:t> </a:t>
            </a:r>
            <a:r>
              <a:rPr lang="cs-CZ" sz="2200" dirty="0" err="1"/>
              <a:t>toys</a:t>
            </a:r>
            <a:r>
              <a:rPr lang="cs-CZ" sz="2200" dirty="0"/>
              <a:t>.</a:t>
            </a:r>
            <a:endParaRPr lang="en-US" sz="2200" dirty="0"/>
          </a:p>
          <a:p>
            <a:pPr marL="514350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25370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Freeform: Shape 104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981CAE-A199-3755-AB08-B538C6AE3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Ordinal Approach - Consumer Equilibrium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47A5C2-FF90-C1E8-EDBF-F7033C577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840" y="2194102"/>
            <a:ext cx="3972560" cy="447085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To find out consumer equilibrium, the aspect of price and income needs to be considered as well.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err="1"/>
              <a:t>Thus</a:t>
            </a:r>
            <a:r>
              <a:rPr lang="cs-CZ" sz="2400" dirty="0"/>
              <a:t>, </a:t>
            </a:r>
            <a:r>
              <a:rPr lang="cs-CZ" sz="2400" dirty="0" err="1"/>
              <a:t>we</a:t>
            </a:r>
            <a:r>
              <a:rPr lang="cs-CZ" sz="2400" dirty="0"/>
              <a:t> </a:t>
            </a:r>
            <a:r>
              <a:rPr lang="cs-CZ" sz="2400" dirty="0" err="1"/>
              <a:t>need</a:t>
            </a:r>
            <a:r>
              <a:rPr lang="cs-CZ" sz="2400" dirty="0"/>
              <a:t> to </a:t>
            </a:r>
            <a:r>
              <a:rPr lang="cs-CZ" sz="2400" dirty="0" err="1"/>
              <a:t>combine</a:t>
            </a:r>
            <a:r>
              <a:rPr lang="cs-CZ" sz="2400" dirty="0"/>
              <a:t> </a:t>
            </a:r>
            <a:r>
              <a:rPr lang="cs-CZ" sz="2400" b="1" dirty="0" err="1"/>
              <a:t>indifference</a:t>
            </a:r>
            <a:r>
              <a:rPr lang="cs-CZ" sz="2400" b="1" dirty="0"/>
              <a:t> </a:t>
            </a:r>
            <a:r>
              <a:rPr lang="cs-CZ" sz="2400" b="1" dirty="0" err="1"/>
              <a:t>analysis</a:t>
            </a:r>
            <a:r>
              <a:rPr lang="cs-CZ" sz="2400" b="1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b="1" dirty="0"/>
              <a:t>budget line </a:t>
            </a:r>
            <a:r>
              <a:rPr lang="cs-CZ" sz="2400" dirty="0" err="1"/>
              <a:t>which</a:t>
            </a:r>
            <a:r>
              <a:rPr lang="cs-CZ" sz="2400" dirty="0"/>
              <a:t> </a:t>
            </a:r>
            <a:r>
              <a:rPr lang="cs-CZ" sz="2400" dirty="0" err="1"/>
              <a:t>shows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combinations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goods</a:t>
            </a:r>
            <a:r>
              <a:rPr lang="cs-CZ" sz="2400" dirty="0"/>
              <a:t> X and Y </a:t>
            </a:r>
            <a:r>
              <a:rPr lang="cs-CZ" sz="2400" dirty="0" err="1"/>
              <a:t>that</a:t>
            </a:r>
            <a:r>
              <a:rPr lang="cs-CZ" sz="2400" dirty="0"/>
              <a:t> </a:t>
            </a:r>
            <a:r>
              <a:rPr lang="cs-CZ" sz="2400" dirty="0" err="1"/>
              <a:t>might</a:t>
            </a:r>
            <a:r>
              <a:rPr lang="cs-CZ" sz="2400" dirty="0"/>
              <a:t> </a:t>
            </a:r>
            <a:r>
              <a:rPr lang="cs-CZ" sz="2400" dirty="0" err="1"/>
              <a:t>be</a:t>
            </a:r>
            <a:r>
              <a:rPr lang="cs-CZ" sz="2400" dirty="0"/>
              <a:t> </a:t>
            </a:r>
            <a:r>
              <a:rPr lang="cs-CZ" sz="2400" dirty="0" err="1"/>
              <a:t>purchased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same</a:t>
            </a:r>
            <a:r>
              <a:rPr lang="cs-CZ" sz="2400" dirty="0"/>
              <a:t> level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consumer‘s</a:t>
            </a:r>
            <a:r>
              <a:rPr lang="cs-CZ" sz="2400" dirty="0"/>
              <a:t> </a:t>
            </a:r>
            <a:r>
              <a:rPr lang="cs-CZ" sz="2400" dirty="0" err="1"/>
              <a:t>income</a:t>
            </a:r>
            <a:r>
              <a:rPr lang="cs-CZ" sz="2400" dirty="0"/>
              <a:t>.</a:t>
            </a:r>
            <a:endParaRPr lang="en-US" sz="2400" dirty="0"/>
          </a:p>
        </p:txBody>
      </p:sp>
      <p:pic>
        <p:nvPicPr>
          <p:cNvPr id="1028" name="Picture 4" descr="Obsah obrázku text, řada/pruh, diagram, Vykreslený graf&#10;&#10;Popis byl vytvořen automaticky">
            <a:extLst>
              <a:ext uri="{FF2B5EF4-FFF2-40B4-BE49-F238E27FC236}">
                <a16:creationId xmlns:a16="http://schemas.microsoft.com/office/drawing/2014/main" id="{A5F19B11-A5C6-6E1B-D3EA-2C77FF2310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" r="-2" b="-2"/>
          <a:stretch/>
        </p:blipFill>
        <p:spPr bwMode="auto">
          <a:xfrm>
            <a:off x="5735641" y="661916"/>
            <a:ext cx="5574772" cy="555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263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8E270C-F0BC-0E43-8228-F6169601E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Consumer Equilibrium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8F7F1736-3CDB-16B8-0960-990DE7A9018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67360" y="1666240"/>
                <a:ext cx="4110181" cy="5029200"/>
              </a:xfrm>
            </p:spPr>
            <p:txBody>
              <a:bodyPr vert="horz" lIns="91440" tIns="45720" rIns="91440" bIns="45720" rtlCol="0">
                <a:normAutofit lnSpcReduction="10000"/>
              </a:bodyPr>
              <a:lstStyle/>
              <a:p>
                <a:pPr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en-US" sz="2000" dirty="0"/>
                  <a:t>From cardinal approach we figured out that a</a:t>
                </a:r>
                <a:r>
                  <a:rPr lang="en-US" altLang="cs-CZ" sz="2000" dirty="0"/>
                  <a:t> consumer equilibrium is attained when:</a:t>
                </a:r>
              </a:p>
              <a:p>
                <a:pPr>
                  <a:spcBef>
                    <a:spcPct val="0"/>
                  </a:spcBef>
                  <a:spcAft>
                    <a:spcPts val="600"/>
                  </a:spcAft>
                  <a:defRPr/>
                </a:pPr>
                <a:endParaRPr lang="en-US" altLang="cs-CZ" sz="2000" dirty="0"/>
              </a:p>
              <a:p>
                <a:pPr marL="0" indent="0">
                  <a:spcBef>
                    <a:spcPct val="0"/>
                  </a:spcBef>
                  <a:spcAft>
                    <a:spcPts val="60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cs-CZ" sz="2000">
                                  <a:latin typeface="Cambria Math" panose="02040503050406030204" pitchFamily="18" charset="0"/>
                                </a:rPr>
                                <m:t>𝑴𝑼</m:t>
                              </m:r>
                            </m:e>
                            <m:sub>
                              <m:r>
                                <a:rPr lang="en-US" altLang="cs-CZ" sz="200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cs-CZ" sz="200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altLang="cs-CZ" sz="200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</m:den>
                      </m:f>
                      <m:r>
                        <a:rPr lang="en-US" altLang="cs-CZ" sz="20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cs-CZ" sz="2000">
                                  <a:latin typeface="Cambria Math" panose="02040503050406030204" pitchFamily="18" charset="0"/>
                                </a:rPr>
                                <m:t>𝑴𝑼</m:t>
                              </m:r>
                            </m:e>
                            <m:sub>
                              <m:r>
                                <a:rPr lang="en-US" altLang="cs-CZ" sz="200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cs-CZ" sz="200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altLang="cs-CZ" sz="200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0">
                  <a:spcBef>
                    <a:spcPct val="0"/>
                  </a:spcBef>
                  <a:spcAft>
                    <a:spcPts val="600"/>
                  </a:spcAft>
                  <a:defRPr/>
                </a:pPr>
                <a:endParaRPr lang="en-US" sz="2000" dirty="0"/>
              </a:p>
              <a:p>
                <a:pPr marL="0" indent="0">
                  <a:spcBef>
                    <a:spcPct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sz="2000" dirty="0"/>
                  <a:t>The same </a:t>
                </a:r>
                <a:r>
                  <a:rPr lang="cs-CZ" sz="2000" dirty="0" err="1"/>
                  <a:t>condition</a:t>
                </a:r>
                <a:r>
                  <a:rPr lang="en-US" sz="2000" dirty="0"/>
                  <a:t> is valid in the </a:t>
                </a:r>
                <a:r>
                  <a:rPr lang="cs-CZ" sz="2000" dirty="0" err="1"/>
                  <a:t>ordinal</a:t>
                </a:r>
                <a:r>
                  <a:rPr lang="en-US" sz="2000" dirty="0"/>
                  <a:t> approach because </a:t>
                </a:r>
                <a:r>
                  <a:rPr lang="cs-CZ" sz="2000" dirty="0"/>
                  <a:t>ONLY in </a:t>
                </a:r>
                <a:r>
                  <a:rPr lang="cs-CZ" sz="2000" dirty="0" err="1"/>
                  <a:t>the</a:t>
                </a:r>
                <a:r>
                  <a:rPr lang="cs-CZ" sz="2000" dirty="0"/>
                  <a:t> point E:</a:t>
                </a:r>
              </a:p>
              <a:p>
                <a:pPr marL="0" indent="0" algn="ctr">
                  <a:spcBef>
                    <a:spcPct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cs-CZ" sz="2000" b="1" dirty="0" err="1"/>
                  <a:t>slope</a:t>
                </a:r>
                <a:r>
                  <a:rPr lang="cs-CZ" sz="2000" b="1" dirty="0"/>
                  <a:t> </a:t>
                </a:r>
                <a:r>
                  <a:rPr lang="cs-CZ" sz="2000" b="1" dirty="0" err="1"/>
                  <a:t>of</a:t>
                </a:r>
                <a:r>
                  <a:rPr lang="cs-CZ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latin typeface="Cambria Math" panose="02040503050406030204" pitchFamily="18" charset="0"/>
                          </a:rPr>
                          <m:t>𝑰𝑪</m:t>
                        </m:r>
                      </m:e>
                      <m:sub>
                        <m:r>
                          <a:rPr lang="cs-CZ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cs-CZ" sz="2000" b="1" dirty="0"/>
                  <a:t> = </a:t>
                </a:r>
                <a:r>
                  <a:rPr lang="cs-CZ" sz="2000" b="1" dirty="0" err="1"/>
                  <a:t>slope</a:t>
                </a:r>
                <a:r>
                  <a:rPr lang="cs-CZ" sz="2000" b="1" dirty="0"/>
                  <a:t> </a:t>
                </a:r>
                <a:r>
                  <a:rPr lang="cs-CZ" sz="2000" b="1" dirty="0" err="1"/>
                  <a:t>of</a:t>
                </a:r>
                <a:r>
                  <a:rPr lang="cs-CZ" sz="2000" b="1" dirty="0"/>
                  <a:t> BL</a:t>
                </a:r>
              </a:p>
              <a:p>
                <a:pPr marL="0" indent="0" algn="ctr">
                  <a:spcBef>
                    <a:spcPct val="0"/>
                  </a:spcBef>
                  <a:spcAft>
                    <a:spcPts val="600"/>
                  </a:spcAft>
                  <a:buNone/>
                  <a:defRPr/>
                </a:pPr>
                <a:endParaRPr lang="cs-CZ" sz="2000" b="1" dirty="0"/>
              </a:p>
              <a:p>
                <a:pPr marL="0" indent="0" algn="ctr">
                  <a:spcBef>
                    <a:spcPct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cs-CZ" sz="2000" b="1" dirty="0"/>
                  <a:t>MRS = MRE</a:t>
                </a:r>
              </a:p>
              <a:p>
                <a:pPr marL="0" indent="0" algn="ctr">
                  <a:spcBef>
                    <a:spcPct val="0"/>
                  </a:spcBef>
                  <a:spcAft>
                    <a:spcPts val="600"/>
                  </a:spcAft>
                  <a:buNone/>
                  <a:defRPr/>
                </a:pPr>
                <a:endParaRPr lang="cs-CZ" sz="2000" dirty="0"/>
              </a:p>
              <a:p>
                <a:pPr marL="0" indent="0" algn="ctr">
                  <a:spcBef>
                    <a:spcPct val="0"/>
                  </a:spcBef>
                  <a:spcAft>
                    <a:spcPts val="600"/>
                  </a:spcAft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𝑴𝑼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𝑴𝑼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2000" dirty="0"/>
                  <a:t> </a:t>
                </a:r>
                <a:endParaRPr lang="en-US" sz="2000" dirty="0"/>
              </a:p>
              <a:p>
                <a:pPr marL="0">
                  <a:spcBef>
                    <a:spcPct val="0"/>
                  </a:spcBef>
                  <a:spcAft>
                    <a:spcPts val="600"/>
                  </a:spcAft>
                  <a:defRPr/>
                </a:pPr>
                <a:endParaRPr lang="en-US" sz="2000" dirty="0"/>
              </a:p>
              <a:p>
                <a:pPr marL="0">
                  <a:spcBef>
                    <a:spcPct val="0"/>
                  </a:spcBef>
                  <a:spcAft>
                    <a:spcPts val="600"/>
                  </a:spcAft>
                  <a:defRPr/>
                </a:pPr>
                <a:endParaRPr lang="en-US" sz="2000" dirty="0"/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8F7F1736-3CDB-16B8-0960-990DE7A901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67360" y="1666240"/>
                <a:ext cx="4110181" cy="5029200"/>
              </a:xfrm>
              <a:blipFill>
                <a:blip r:embed="rId2"/>
                <a:stretch>
                  <a:fillRect l="-1632" t="-1697" r="-11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Obsah obrázku text, řada/pruh, diagram, Vykreslený graf&#10;&#10;Popis byl vytvořen automaticky">
            <a:extLst>
              <a:ext uri="{FF2B5EF4-FFF2-40B4-BE49-F238E27FC236}">
                <a16:creationId xmlns:a16="http://schemas.microsoft.com/office/drawing/2014/main" id="{217DA55F-0846-41C3-1064-7435C5889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4904" y="661916"/>
            <a:ext cx="5976246" cy="555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323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Formulae written on a blackboard">
            <a:extLst>
              <a:ext uri="{FF2B5EF4-FFF2-40B4-BE49-F238E27FC236}">
                <a16:creationId xmlns:a16="http://schemas.microsoft.com/office/drawing/2014/main" id="{A14CBF60-9D25-6CD3-B95A-30BE99A1B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82" b="-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6" name="Freeform: Shape 1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5FBD72-3C0A-C36D-3DD0-3EED5CA43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9" y="711201"/>
            <a:ext cx="3633746" cy="15884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Task 6: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9B106D-6133-1882-E698-2BD8BF4BA4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19" y="2417928"/>
            <a:ext cx="4043681" cy="342407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Find out how many commodity X and commodity Y </a:t>
            </a:r>
            <a:r>
              <a:rPr lang="cs-CZ" sz="2000" dirty="0"/>
              <a:t>a </a:t>
            </a:r>
            <a:r>
              <a:rPr lang="cs-CZ" sz="2000" dirty="0" err="1"/>
              <a:t>rational</a:t>
            </a:r>
            <a:r>
              <a:rPr lang="en-US" sz="2000" dirty="0"/>
              <a:t> consumer </a:t>
            </a:r>
            <a:r>
              <a:rPr lang="cs-CZ" sz="2000" dirty="0" err="1"/>
              <a:t>would</a:t>
            </a:r>
            <a:r>
              <a:rPr lang="en-US" sz="2000" dirty="0"/>
              <a:t> buy when you know the following variables: </a:t>
            </a:r>
          </a:p>
          <a:p>
            <a:pPr marL="0"/>
            <a:r>
              <a:rPr lang="en-US" sz="2000" dirty="0" err="1"/>
              <a:t>MUx</a:t>
            </a:r>
            <a:r>
              <a:rPr lang="en-US" sz="2000" dirty="0"/>
              <a:t> = 120 – 40x </a:t>
            </a:r>
          </a:p>
          <a:p>
            <a:pPr marL="0"/>
            <a:r>
              <a:rPr lang="en-US" sz="2000" dirty="0" err="1"/>
              <a:t>MUy</a:t>
            </a:r>
            <a:r>
              <a:rPr lang="en-US" sz="2000" dirty="0"/>
              <a:t> = 350 – 60y</a:t>
            </a:r>
          </a:p>
          <a:p>
            <a:pPr marL="0"/>
            <a:r>
              <a:rPr lang="en-US" sz="2000" dirty="0" err="1"/>
              <a:t>Px</a:t>
            </a:r>
            <a:r>
              <a:rPr lang="en-US" sz="2000" dirty="0"/>
              <a:t> = 30 CZK </a:t>
            </a:r>
          </a:p>
          <a:p>
            <a:pPr marL="0"/>
            <a:r>
              <a:rPr lang="en-US" sz="2000" dirty="0" err="1"/>
              <a:t>Py</a:t>
            </a:r>
            <a:r>
              <a:rPr lang="en-US" sz="2000" dirty="0"/>
              <a:t> = 50 CZK</a:t>
            </a:r>
          </a:p>
          <a:p>
            <a:pPr marL="0"/>
            <a:r>
              <a:rPr lang="en-US" sz="2000" dirty="0"/>
              <a:t>I = 450 CZK</a:t>
            </a:r>
          </a:p>
        </p:txBody>
      </p:sp>
    </p:spTree>
    <p:extLst>
      <p:ext uri="{BB962C8B-B14F-4D97-AF65-F5344CB8AC3E}">
        <p14:creationId xmlns:p14="http://schemas.microsoft.com/office/powerpoint/2010/main" val="18628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B79A77-505D-E930-FD7E-85407B12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Rational Choice Theory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Zástupný obsah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F641B8C-2013-0EFA-552C-97A5C2C83D6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2138983"/>
              </p:ext>
            </p:extLst>
          </p:nvPr>
        </p:nvGraphicFramePr>
        <p:xfrm>
          <a:off x="838200" y="1929383"/>
          <a:ext cx="10515600" cy="2734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6899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1A83DF-EA6A-8681-77BC-E0B30632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Consumer Theory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1CB9FA-CC2B-2AB5-350C-EB3E9B59C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7040" y="1706880"/>
            <a:ext cx="6187440" cy="4927600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0">
              <a:spcBef>
                <a:spcPct val="0"/>
              </a:spcBef>
              <a:buNone/>
              <a:defRPr/>
            </a:pPr>
            <a:r>
              <a:rPr lang="en-US" altLang="cs-CZ" sz="2000" dirty="0"/>
              <a:t>The rational consumer consumes (buys, selects) a </a:t>
            </a:r>
            <a:r>
              <a:rPr lang="en-US" altLang="cs-CZ" sz="2000" b="1" dirty="0"/>
              <a:t>combination of goods and services</a:t>
            </a:r>
            <a:r>
              <a:rPr lang="en-US" altLang="cs-CZ" sz="2000" dirty="0"/>
              <a:t> at a </a:t>
            </a:r>
            <a:r>
              <a:rPr lang="en-US" altLang="cs-CZ" sz="2000" b="1" dirty="0"/>
              <a:t>given level of income </a:t>
            </a:r>
            <a:r>
              <a:rPr lang="en-US" altLang="cs-CZ" sz="2000" dirty="0"/>
              <a:t>that bring </a:t>
            </a:r>
            <a:r>
              <a:rPr lang="en-US" altLang="cs-CZ" sz="2000" b="1" dirty="0"/>
              <a:t>the greatest possible </a:t>
            </a:r>
            <a:r>
              <a:rPr lang="cs-CZ" altLang="cs-CZ" sz="2000" b="1" dirty="0" err="1"/>
              <a:t>satisfaction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or</a:t>
            </a:r>
            <a:r>
              <a:rPr lang="cs-CZ" altLang="cs-CZ" sz="2000" b="1" dirty="0"/>
              <a:t> benefit (utility).</a:t>
            </a:r>
          </a:p>
          <a:p>
            <a:pPr marL="114300" indent="0">
              <a:spcBef>
                <a:spcPct val="0"/>
              </a:spcBef>
              <a:buNone/>
              <a:defRPr/>
            </a:pPr>
            <a:endParaRPr lang="cs-CZ" altLang="cs-CZ" sz="2000" b="1" dirty="0"/>
          </a:p>
          <a:p>
            <a:pPr marL="114300" indent="0">
              <a:spcBef>
                <a:spcPct val="0"/>
              </a:spcBef>
              <a:buNone/>
              <a:defRPr/>
            </a:pPr>
            <a:r>
              <a:rPr lang="en-US" altLang="cs-CZ" sz="2000" dirty="0"/>
              <a:t>Certain precisely specified combinations of commodities </a:t>
            </a:r>
            <a:r>
              <a:rPr lang="cs-CZ" altLang="cs-CZ" sz="2000" dirty="0" err="1"/>
              <a:t>is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called</a:t>
            </a:r>
            <a:r>
              <a:rPr lang="en-US" altLang="cs-CZ" sz="2000" dirty="0"/>
              <a:t> </a:t>
            </a:r>
            <a:r>
              <a:rPr lang="en-US" altLang="cs-CZ" sz="2000" b="1" dirty="0"/>
              <a:t>CONSUMER BASKET</a:t>
            </a:r>
            <a:r>
              <a:rPr lang="cs-CZ" altLang="cs-CZ" sz="2000" b="1" dirty="0"/>
              <a:t>.</a:t>
            </a:r>
            <a:endParaRPr lang="en-US" altLang="cs-CZ" sz="2000" b="1" dirty="0"/>
          </a:p>
          <a:p>
            <a:pPr marL="342900">
              <a:spcBef>
                <a:spcPct val="0"/>
              </a:spcBef>
              <a:defRPr/>
            </a:pPr>
            <a:endParaRPr lang="en-US" altLang="cs-CZ" sz="2000" dirty="0"/>
          </a:p>
          <a:p>
            <a:pPr marL="114300" indent="0">
              <a:spcBef>
                <a:spcPct val="0"/>
              </a:spcBef>
              <a:buNone/>
              <a:defRPr/>
            </a:pPr>
            <a:r>
              <a:rPr lang="cs-CZ" altLang="cs-CZ" sz="2000" dirty="0"/>
              <a:t>A </a:t>
            </a:r>
            <a:r>
              <a:rPr lang="cs-CZ" altLang="cs-CZ" sz="2000" dirty="0" err="1"/>
              <a:t>rational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consumer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choice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always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needs</a:t>
            </a:r>
            <a:r>
              <a:rPr lang="cs-CZ" altLang="cs-CZ" sz="2000" dirty="0"/>
              <a:t> to </a:t>
            </a:r>
            <a:r>
              <a:rPr lang="cs-CZ" altLang="cs-CZ" sz="2000" dirty="0" err="1"/>
              <a:t>reflect</a:t>
            </a:r>
            <a:r>
              <a:rPr lang="cs-CZ" altLang="cs-CZ" sz="2000" dirty="0"/>
              <a:t> 2 </a:t>
            </a:r>
            <a:r>
              <a:rPr lang="cs-CZ" altLang="cs-CZ" sz="2000" dirty="0" err="1"/>
              <a:t>questions</a:t>
            </a:r>
            <a:r>
              <a:rPr lang="en-US" altLang="cs-CZ" sz="2000" dirty="0"/>
              <a:t>:</a:t>
            </a:r>
            <a:endParaRPr lang="cs-CZ" altLang="cs-CZ" sz="2000" dirty="0"/>
          </a:p>
          <a:p>
            <a:pPr marL="114300" indent="0">
              <a:spcBef>
                <a:spcPct val="0"/>
              </a:spcBef>
              <a:buNone/>
              <a:defRPr/>
            </a:pPr>
            <a:r>
              <a:rPr lang="cs-CZ" altLang="cs-CZ" sz="2000" i="1" dirty="0"/>
              <a:t>1) </a:t>
            </a:r>
            <a:r>
              <a:rPr lang="en-US" altLang="cs-CZ" sz="2000" i="1" dirty="0"/>
              <a:t>Which combination is the best  for me?</a:t>
            </a:r>
            <a:r>
              <a:rPr lang="cs-CZ" altLang="cs-CZ" sz="2000" i="1" dirty="0"/>
              <a:t> </a:t>
            </a:r>
          </a:p>
          <a:p>
            <a:pPr marL="114300" indent="0">
              <a:spcBef>
                <a:spcPct val="0"/>
              </a:spcBef>
              <a:buNone/>
              <a:defRPr/>
            </a:pPr>
            <a:r>
              <a:rPr lang="cs-CZ" altLang="cs-CZ" sz="2000" i="1" dirty="0"/>
              <a:t>(</a:t>
            </a:r>
            <a:r>
              <a:rPr lang="cs-CZ" altLang="cs-CZ" sz="2000" i="1" dirty="0" err="1"/>
              <a:t>answered</a:t>
            </a:r>
            <a:r>
              <a:rPr lang="cs-CZ" altLang="cs-CZ" sz="2000" i="1" dirty="0"/>
              <a:t> by </a:t>
            </a:r>
            <a:r>
              <a:rPr lang="cs-CZ" altLang="cs-CZ" sz="2000" i="1" dirty="0" err="1"/>
              <a:t>your</a:t>
            </a:r>
            <a:r>
              <a:rPr lang="cs-CZ" altLang="cs-CZ" sz="2000" i="1" dirty="0"/>
              <a:t> PREFERENCES, UTILITY)</a:t>
            </a:r>
          </a:p>
          <a:p>
            <a:pPr marL="114300" indent="0">
              <a:spcBef>
                <a:spcPct val="0"/>
              </a:spcBef>
              <a:buNone/>
              <a:defRPr/>
            </a:pPr>
            <a:endParaRPr lang="cs-CZ" altLang="cs-CZ" sz="2000" i="1" dirty="0"/>
          </a:p>
          <a:p>
            <a:pPr marL="114300" indent="0">
              <a:spcBef>
                <a:spcPct val="0"/>
              </a:spcBef>
              <a:buNone/>
              <a:defRPr/>
            </a:pPr>
            <a:r>
              <a:rPr lang="cs-CZ" altLang="cs-CZ" sz="2000" i="1" dirty="0"/>
              <a:t>2) </a:t>
            </a:r>
            <a:r>
              <a:rPr lang="en-US" altLang="cs-CZ" sz="2000" i="1" dirty="0"/>
              <a:t>Can </a:t>
            </a:r>
            <a:r>
              <a:rPr lang="cs-CZ" altLang="cs-CZ" sz="2000" i="1" dirty="0"/>
              <a:t>I </a:t>
            </a:r>
            <a:r>
              <a:rPr lang="en-US" altLang="cs-CZ" sz="2000" i="1" dirty="0"/>
              <a:t>afford this combination?</a:t>
            </a:r>
            <a:r>
              <a:rPr lang="cs-CZ" altLang="cs-CZ" sz="2000" i="1" dirty="0"/>
              <a:t> </a:t>
            </a:r>
          </a:p>
          <a:p>
            <a:pPr marL="114300" indent="0">
              <a:spcBef>
                <a:spcPct val="0"/>
              </a:spcBef>
              <a:buNone/>
              <a:defRPr/>
            </a:pPr>
            <a:r>
              <a:rPr lang="cs-CZ" altLang="cs-CZ" sz="2000" i="1" dirty="0"/>
              <a:t>(</a:t>
            </a:r>
            <a:r>
              <a:rPr lang="cs-CZ" altLang="cs-CZ" sz="2000" i="1" dirty="0" err="1"/>
              <a:t>answered</a:t>
            </a:r>
            <a:r>
              <a:rPr lang="cs-CZ" altLang="cs-CZ" sz="2000" i="1" dirty="0"/>
              <a:t> by </a:t>
            </a:r>
            <a:r>
              <a:rPr lang="cs-CZ" altLang="cs-CZ" sz="2000" i="1" dirty="0" err="1"/>
              <a:t>your</a:t>
            </a:r>
            <a:r>
              <a:rPr lang="cs-CZ" altLang="cs-CZ" sz="2000" i="1" dirty="0"/>
              <a:t> BUDGET and PRICES)</a:t>
            </a:r>
            <a:endParaRPr lang="en-US" altLang="cs-CZ" sz="2000" i="1" dirty="0"/>
          </a:p>
          <a:p>
            <a:pPr marL="342900">
              <a:spcBef>
                <a:spcPct val="0"/>
              </a:spcBef>
              <a:defRPr/>
            </a:pPr>
            <a:endParaRPr lang="en-US" altLang="cs-CZ" sz="2000" dirty="0"/>
          </a:p>
          <a:p>
            <a:pPr marL="342900">
              <a:spcBef>
                <a:spcPct val="0"/>
              </a:spcBef>
              <a:defRPr/>
            </a:pPr>
            <a:endParaRPr lang="en-US" altLang="cs-CZ" sz="1400" dirty="0"/>
          </a:p>
          <a:p>
            <a:pPr marL="285750">
              <a:spcBef>
                <a:spcPct val="0"/>
              </a:spcBef>
              <a:defRPr/>
            </a:pPr>
            <a:endParaRPr lang="en-US" altLang="cs-CZ" sz="1400" dirty="0"/>
          </a:p>
          <a:p>
            <a:endParaRPr lang="en-US" sz="1400" dirty="0"/>
          </a:p>
        </p:txBody>
      </p:sp>
      <p:pic>
        <p:nvPicPr>
          <p:cNvPr id="5" name="Picture 4" descr="Shopping cart">
            <a:extLst>
              <a:ext uri="{FF2B5EF4-FFF2-40B4-BE49-F238E27FC236}">
                <a16:creationId xmlns:a16="http://schemas.microsoft.com/office/drawing/2014/main" id="{D8829F77-2F5A-CDD9-7ECE-1596A9343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" r="42824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00275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1A83DF-EA6A-8681-77BC-E0B30632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Consumer Theory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1CB9FA-CC2B-2AB5-350C-EB3E9B59C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41911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cs-CZ" sz="1700" dirty="0"/>
              <a:t>A limited amount of financial resources that we have determined to combine - </a:t>
            </a:r>
            <a:r>
              <a:rPr lang="en-US" altLang="cs-CZ" sz="1700" b="1" dirty="0"/>
              <a:t>BUDGET CONSTRAINT OF CONSUMERS</a:t>
            </a:r>
          </a:p>
          <a:p>
            <a:pPr marL="342900">
              <a:spcBef>
                <a:spcPct val="0"/>
              </a:spcBef>
              <a:spcAft>
                <a:spcPts val="600"/>
              </a:spcAft>
              <a:defRPr/>
            </a:pPr>
            <a:endParaRPr lang="en-US" altLang="cs-CZ" sz="1700" dirty="0"/>
          </a:p>
          <a:p>
            <a:pPr marL="285750">
              <a:spcBef>
                <a:spcPct val="0"/>
              </a:spcBef>
              <a:spcAft>
                <a:spcPts val="600"/>
              </a:spcAft>
              <a:defRPr/>
            </a:pPr>
            <a:endParaRPr lang="en-US" altLang="cs-CZ" sz="1700" dirty="0"/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cs-CZ" sz="2400" b="1" dirty="0" err="1"/>
              <a:t>Px</a:t>
            </a:r>
            <a:r>
              <a:rPr lang="en-US" altLang="cs-CZ" sz="2400" b="1" dirty="0"/>
              <a:t>. x + </a:t>
            </a:r>
            <a:r>
              <a:rPr lang="en-US" altLang="cs-CZ" sz="2400" b="1" dirty="0" err="1"/>
              <a:t>Py</a:t>
            </a:r>
            <a:r>
              <a:rPr lang="en-US" altLang="cs-CZ" sz="2400" b="1" dirty="0"/>
              <a:t>. y = I</a:t>
            </a:r>
          </a:p>
          <a:p>
            <a:pPr marL="0">
              <a:spcBef>
                <a:spcPct val="0"/>
              </a:spcBef>
              <a:spcAft>
                <a:spcPts val="600"/>
              </a:spcAft>
              <a:defRPr/>
            </a:pPr>
            <a:endParaRPr lang="en-US" altLang="cs-CZ" sz="1700" dirty="0"/>
          </a:p>
          <a:p>
            <a:pPr marL="285750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cs-CZ" sz="1700" dirty="0"/>
              <a:t>A set of consumption baskets that consumer obtains by the budget constraint 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cs-CZ" sz="1700" dirty="0"/>
              <a:t>   </a:t>
            </a:r>
            <a:r>
              <a:rPr lang="en-US" altLang="cs-CZ" sz="1700" b="1" dirty="0"/>
              <a:t>MARKET  OPPORTUNITY SET</a:t>
            </a:r>
          </a:p>
          <a:p>
            <a:pPr marL="285750">
              <a:spcBef>
                <a:spcPct val="0"/>
              </a:spcBef>
              <a:spcAft>
                <a:spcPts val="600"/>
              </a:spcAft>
              <a:defRPr/>
            </a:pPr>
            <a:endParaRPr lang="en-US" altLang="cs-CZ" sz="1700" dirty="0"/>
          </a:p>
          <a:p>
            <a:pPr marL="285750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cs-CZ" sz="1700" dirty="0"/>
              <a:t>Border of market opportunity set forms the </a:t>
            </a:r>
            <a:r>
              <a:rPr lang="en-US" altLang="cs-CZ" sz="1700" b="1" dirty="0"/>
              <a:t>BUDGET LINE </a:t>
            </a:r>
            <a:r>
              <a:rPr lang="en-US" altLang="cs-CZ" sz="1700" dirty="0"/>
              <a:t>(BL) </a:t>
            </a:r>
            <a:endParaRPr lang="cs-CZ" altLang="cs-CZ" sz="17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symbol pro obsah 5" descr="Obsah obrázku diagram, řada/pruh, design&#10;&#10;Popis byl vytvořen automaticky">
            <a:extLst>
              <a:ext uri="{FF2B5EF4-FFF2-40B4-BE49-F238E27FC236}">
                <a16:creationId xmlns:a16="http://schemas.microsoft.com/office/drawing/2014/main" id="{A0A0C18C-699B-56B5-F68A-779336CD2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817" b="2"/>
          <a:stretch/>
        </p:blipFill>
        <p:spPr>
          <a:xfrm>
            <a:off x="5815229" y="815300"/>
            <a:ext cx="5425410" cy="52592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7DB1E963-9C4D-3E60-46F2-DBBFD8B0C83E}"/>
                  </a:ext>
                </a:extLst>
              </p:cNvPr>
              <p:cNvSpPr txBox="1"/>
              <p:nvPr/>
            </p:nvSpPr>
            <p:spPr>
              <a:xfrm>
                <a:off x="7745627" y="2427595"/>
                <a:ext cx="1353802" cy="547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MRSE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cs-CZ" dirty="0"/>
              </a:p>
            </p:txBody>
          </p:sp>
        </mc:Choice>
        <mc:Fallback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7DB1E963-9C4D-3E60-46F2-DBBFD8B0C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627" y="2427595"/>
                <a:ext cx="1353802" cy="547714"/>
              </a:xfrm>
              <a:prstGeom prst="rect">
                <a:avLst/>
              </a:prstGeom>
              <a:blipFill>
                <a:blip r:embed="rId3"/>
                <a:stretch>
                  <a:fillRect l="-4054" b="-22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>
            <a:extLst>
              <a:ext uri="{FF2B5EF4-FFF2-40B4-BE49-F238E27FC236}">
                <a16:creationId xmlns:a16="http://schemas.microsoft.com/office/drawing/2014/main" id="{F74B7E6A-E619-17B4-60A1-FC2259BF35E9}"/>
              </a:ext>
            </a:extLst>
          </p:cNvPr>
          <p:cNvSpPr txBox="1"/>
          <p:nvPr/>
        </p:nvSpPr>
        <p:spPr>
          <a:xfrm>
            <a:off x="5642493" y="5151266"/>
            <a:ext cx="60093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>
              <a:spcBef>
                <a:spcPct val="0"/>
              </a:spcBef>
              <a:spcAft>
                <a:spcPts val="600"/>
              </a:spcAft>
              <a:defRPr/>
            </a:pP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slope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budget line (MRE) </a:t>
            </a:r>
            <a:r>
              <a:rPr lang="cs-CZ" sz="1800" dirty="0" err="1"/>
              <a:t>explains</a:t>
            </a:r>
            <a:r>
              <a:rPr lang="cs-CZ" sz="1800" dirty="0"/>
              <a:t> </a:t>
            </a:r>
            <a:r>
              <a:rPr lang="cs-CZ" sz="1800" dirty="0" err="1"/>
              <a:t>how</a:t>
            </a:r>
            <a:r>
              <a:rPr lang="cs-CZ" sz="1800" dirty="0"/>
              <a:t> </a:t>
            </a:r>
            <a:r>
              <a:rPr lang="cs-CZ" sz="1800" dirty="0" err="1"/>
              <a:t>it</a:t>
            </a:r>
            <a:r>
              <a:rPr lang="cs-CZ" sz="1800" dirty="0"/>
              <a:t> </a:t>
            </a:r>
            <a:r>
              <a:rPr lang="cs-CZ" sz="1800" dirty="0" err="1"/>
              <a:t>is</a:t>
            </a:r>
            <a:r>
              <a:rPr lang="cs-CZ" sz="1800" dirty="0"/>
              <a:t> </a:t>
            </a:r>
            <a:r>
              <a:rPr lang="cs-CZ" sz="1800" dirty="0" err="1"/>
              <a:t>possible</a:t>
            </a:r>
            <a:r>
              <a:rPr lang="cs-CZ" sz="1800" dirty="0"/>
              <a:t> to </a:t>
            </a:r>
            <a:r>
              <a:rPr lang="cs-CZ" sz="1800" dirty="0" err="1"/>
              <a:t>exchange</a:t>
            </a:r>
            <a:r>
              <a:rPr lang="cs-CZ" sz="1800" dirty="0"/>
              <a:t> </a:t>
            </a:r>
            <a:r>
              <a:rPr lang="cs-CZ" sz="1800" dirty="0" err="1"/>
              <a:t>one</a:t>
            </a:r>
            <a:r>
              <a:rPr lang="cs-CZ" sz="1800" dirty="0"/>
              <a:t> </a:t>
            </a:r>
            <a:r>
              <a:rPr lang="cs-CZ" sz="1800" dirty="0" err="1"/>
              <a:t>commodity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other</a:t>
            </a:r>
            <a:r>
              <a:rPr lang="cs-CZ" sz="1800" dirty="0"/>
              <a:t> </a:t>
            </a:r>
            <a:r>
              <a:rPr lang="cs-CZ" sz="1800" dirty="0" err="1"/>
              <a:t>one</a:t>
            </a:r>
            <a:r>
              <a:rPr lang="cs-CZ" sz="1800" dirty="0"/>
              <a:t> in </a:t>
            </a:r>
            <a:r>
              <a:rPr lang="cs-CZ" sz="1800" dirty="0" err="1"/>
              <a:t>the</a:t>
            </a:r>
            <a:r>
              <a:rPr lang="cs-CZ" sz="1800" dirty="0"/>
              <a:t> market. </a:t>
            </a:r>
            <a:r>
              <a:rPr lang="cs-CZ" sz="1800" dirty="0" err="1"/>
              <a:t>Thus</a:t>
            </a:r>
            <a:r>
              <a:rPr lang="cs-CZ" sz="1800" dirty="0"/>
              <a:t>, </a:t>
            </a:r>
            <a:r>
              <a:rPr lang="cs-CZ" sz="1800" dirty="0" err="1"/>
              <a:t>it</a:t>
            </a:r>
            <a:r>
              <a:rPr lang="cs-CZ" sz="1800" dirty="0"/>
              <a:t> </a:t>
            </a:r>
            <a:r>
              <a:rPr lang="cs-CZ" sz="1800" dirty="0" err="1"/>
              <a:t>is</a:t>
            </a:r>
            <a:r>
              <a:rPr lang="cs-CZ" sz="1800" dirty="0"/>
              <a:t> </a:t>
            </a:r>
            <a:r>
              <a:rPr lang="cs-CZ" sz="1800" dirty="0" err="1"/>
              <a:t>given</a:t>
            </a:r>
            <a:r>
              <a:rPr lang="cs-CZ" sz="1800" dirty="0"/>
              <a:t> by </a:t>
            </a:r>
            <a:r>
              <a:rPr lang="cs-CZ" sz="1800" dirty="0" err="1"/>
              <a:t>the</a:t>
            </a:r>
            <a:r>
              <a:rPr lang="cs-CZ" sz="1800" dirty="0"/>
              <a:t> ratio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prices</a:t>
            </a:r>
            <a:r>
              <a:rPr lang="cs-CZ" sz="1800" dirty="0"/>
              <a:t>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52809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1A83DF-EA6A-8681-77BC-E0B30632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Task 1: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1CB9FA-CC2B-2AB5-350C-EB3E9B59C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00505"/>
            <a:ext cx="10515600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114300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dirty="0"/>
              <a:t>A) </a:t>
            </a:r>
            <a:r>
              <a:rPr lang="en-US" dirty="0"/>
              <a:t>Mark‘s daily disposable income </a:t>
            </a:r>
            <a:r>
              <a:rPr lang="cs-CZ" dirty="0" err="1"/>
              <a:t>for</a:t>
            </a:r>
            <a:r>
              <a:rPr lang="en-US" dirty="0"/>
              <a:t> bottled water and sandwiches is 160 CZK. Price of sandwich is 45 </a:t>
            </a:r>
            <a:r>
              <a:rPr lang="en-US" dirty="0" err="1"/>
              <a:t>CZk</a:t>
            </a:r>
            <a:r>
              <a:rPr lang="en-US" dirty="0"/>
              <a:t> and price of bottled water is 20 CZK. Draw Mark‘s budget line.</a:t>
            </a:r>
            <a:endParaRPr lang="cs-CZ" dirty="0"/>
          </a:p>
          <a:p>
            <a:pPr marL="114300" indent="0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s-CZ" dirty="0"/>
          </a:p>
          <a:p>
            <a:pPr marL="114300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dirty="0"/>
              <a:t>B)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happen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budget line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price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bottled</a:t>
            </a:r>
            <a:r>
              <a:rPr lang="cs-CZ" dirty="0"/>
              <a:t> </a:t>
            </a:r>
            <a:r>
              <a:rPr lang="cs-CZ" dirty="0" err="1"/>
              <a:t>water</a:t>
            </a:r>
            <a:r>
              <a:rPr lang="cs-CZ" dirty="0"/>
              <a:t> </a:t>
            </a:r>
            <a:r>
              <a:rPr lang="cs-CZ" dirty="0" err="1"/>
              <a:t>increases</a:t>
            </a:r>
            <a:r>
              <a:rPr lang="cs-CZ" dirty="0"/>
              <a:t> to 25 CZK. </a:t>
            </a:r>
          </a:p>
          <a:p>
            <a:pPr marL="114300" indent="0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s-CZ" dirty="0"/>
          </a:p>
          <a:p>
            <a:pPr marL="114300" indent="0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cs-CZ" dirty="0"/>
          </a:p>
          <a:p>
            <a:pPr marL="114300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dirty="0"/>
              <a:t>C)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happen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budget line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Mark‘s</a:t>
            </a:r>
            <a:r>
              <a:rPr lang="cs-CZ" dirty="0"/>
              <a:t> </a:t>
            </a:r>
            <a:r>
              <a:rPr lang="cs-CZ" dirty="0" err="1"/>
              <a:t>income</a:t>
            </a:r>
            <a:r>
              <a:rPr lang="cs-CZ" dirty="0"/>
              <a:t> </a:t>
            </a:r>
            <a:r>
              <a:rPr lang="cs-CZ" dirty="0" err="1"/>
              <a:t>raises</a:t>
            </a:r>
            <a:r>
              <a:rPr lang="cs-CZ" dirty="0"/>
              <a:t> to 200 CZK per </a:t>
            </a:r>
            <a:r>
              <a:rPr lang="cs-CZ" dirty="0" err="1"/>
              <a:t>day</a:t>
            </a:r>
            <a:r>
              <a:rPr lang="cs-CZ" dirty="0"/>
              <a:t>.</a:t>
            </a:r>
            <a:endParaRPr lang="en-US" dirty="0"/>
          </a:p>
          <a:p>
            <a:pPr marL="114300" indent="0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84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ABF71C-B533-02F2-B01B-425075EA1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Changes in Budget Line</a:t>
            </a:r>
          </a:p>
        </p:txBody>
      </p:sp>
      <p:pic>
        <p:nvPicPr>
          <p:cNvPr id="5" name="Zástupný obsah 4" descr="Obsah obrázku text, řada/pruh, Písmo, snímek obrazovky&#10;&#10;Popis byl vytvořen automaticky">
            <a:extLst>
              <a:ext uri="{FF2B5EF4-FFF2-40B4-BE49-F238E27FC236}">
                <a16:creationId xmlns:a16="http://schemas.microsoft.com/office/drawing/2014/main" id="{A5E28DE8-9EEC-8A30-F734-7F3F6FF7E6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6002"/>
          <a:stretch/>
        </p:blipFill>
        <p:spPr>
          <a:xfrm>
            <a:off x="4777316" y="1291965"/>
            <a:ext cx="6780700" cy="427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76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BD4373-2575-5E7B-F60F-5B8652229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0" y="365125"/>
            <a:ext cx="6273798" cy="19527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Consumer Preferences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Burger and Drink">
            <a:extLst>
              <a:ext uri="{FF2B5EF4-FFF2-40B4-BE49-F238E27FC236}">
                <a16:creationId xmlns:a16="http://schemas.microsoft.com/office/drawing/2014/main" id="{A035F8FA-EC4B-6D71-A09F-4C565706C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134" y="1918107"/>
            <a:ext cx="3195204" cy="3195204"/>
          </a:xfrm>
          <a:prstGeom prst="rect">
            <a:avLst/>
          </a:prstGeom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2CD7D924-A16A-6274-4373-51D1AE24B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240" y="2072641"/>
            <a:ext cx="6622626" cy="44202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Represent individual likes and dislikes of consumer.</a:t>
            </a:r>
          </a:p>
          <a:p>
            <a:r>
              <a:rPr lang="en-US" sz="2000" dirty="0"/>
              <a:t>Preferences themselves are independent on your income and on price of goods!</a:t>
            </a:r>
          </a:p>
          <a:p>
            <a:r>
              <a:rPr lang="en-US" sz="2000" dirty="0"/>
              <a:t>You might prefer steak rib over hamburger even if you end up choosing hamburger because of your </a:t>
            </a:r>
            <a:r>
              <a:rPr lang="cs-CZ" sz="2000" dirty="0" err="1"/>
              <a:t>low</a:t>
            </a:r>
            <a:r>
              <a:rPr lang="cs-CZ" sz="2000" dirty="0"/>
              <a:t> </a:t>
            </a:r>
            <a:r>
              <a:rPr lang="en-US" sz="2000" dirty="0"/>
              <a:t>budget.</a:t>
            </a:r>
            <a:endParaRPr lang="cs-CZ" sz="2000" dirty="0"/>
          </a:p>
          <a:p>
            <a:pPr marL="0" indent="0">
              <a:buNone/>
            </a:pPr>
            <a:endParaRPr lang="cs-CZ" altLang="cs-CZ" sz="2000" dirty="0">
              <a:latin typeface="Arial" panose="020B0604020202020204" pitchFamily="34" charset="0"/>
            </a:endParaRPr>
          </a:p>
          <a:p>
            <a:r>
              <a:rPr lang="cs-CZ" altLang="cs-CZ" sz="2000" dirty="0">
                <a:latin typeface="Arial" panose="020B0604020202020204" pitchFamily="34" charset="0"/>
              </a:rPr>
              <a:t>H</a:t>
            </a:r>
            <a:r>
              <a:rPr lang="en-US" altLang="cs-CZ" sz="2000" dirty="0">
                <a:latin typeface="Arial" panose="020B0604020202020204" pitchFamily="34" charset="0"/>
              </a:rPr>
              <a:t>ow to describe the consumer's preferences?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												… </a:t>
            </a:r>
            <a:r>
              <a:rPr lang="en-US" altLang="cs-CZ" sz="2000" dirty="0">
                <a:latin typeface="Arial" panose="020B0604020202020204" pitchFamily="34" charset="0"/>
              </a:rPr>
              <a:t>UTILITY ...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6150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1250CA-653B-183E-B2A7-F6F09EFD5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74" y="425549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latin typeface="+mj-lt"/>
                <a:ea typeface="+mj-ea"/>
                <a:cs typeface="+mj-cs"/>
              </a:rPr>
              <a:t>Utility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C51CD9-7D90-05DF-62A1-B9F93CFCB4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2" y="1879600"/>
            <a:ext cx="4977578" cy="41813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cs-CZ" sz="1800" dirty="0"/>
              <a:t>Represents the satisfaction consumers receive from goods and services they purchase, consume or use.</a:t>
            </a:r>
          </a:p>
          <a:p>
            <a:pPr marL="285750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cs-CZ" sz="1800" dirty="0"/>
              <a:t>If you receive more utility from goods A (</a:t>
            </a:r>
            <a:r>
              <a:rPr lang="cs-CZ" altLang="cs-CZ" sz="1800" dirty="0" err="1"/>
              <a:t>grape</a:t>
            </a:r>
            <a:r>
              <a:rPr lang="en-US" altLang="cs-CZ" sz="1800" dirty="0"/>
              <a:t> juice) than from goods B (</a:t>
            </a:r>
            <a:r>
              <a:rPr lang="cs-CZ" altLang="cs-CZ" sz="1800" dirty="0" err="1"/>
              <a:t>pear</a:t>
            </a:r>
            <a:r>
              <a:rPr lang="en-US" altLang="cs-CZ" sz="1800" dirty="0"/>
              <a:t> juice), it means you </a:t>
            </a:r>
            <a:r>
              <a:rPr lang="cs-CZ" altLang="cs-CZ" sz="1800" dirty="0" err="1"/>
              <a:t>also</a:t>
            </a:r>
            <a:r>
              <a:rPr lang="cs-CZ" altLang="cs-CZ" sz="1800" dirty="0"/>
              <a:t> </a:t>
            </a:r>
            <a:r>
              <a:rPr lang="en-US" altLang="cs-CZ" sz="1800" i="1" dirty="0"/>
              <a:t>prefer</a:t>
            </a:r>
            <a:r>
              <a:rPr lang="en-US" altLang="cs-CZ" sz="1800" dirty="0"/>
              <a:t> goods A over goods B.</a:t>
            </a:r>
          </a:p>
          <a:p>
            <a:pPr marL="285750">
              <a:spcBef>
                <a:spcPct val="0"/>
              </a:spcBef>
              <a:spcAft>
                <a:spcPts val="600"/>
              </a:spcAft>
              <a:defRPr/>
            </a:pPr>
            <a:endParaRPr lang="cs-CZ" altLang="cs-CZ" sz="1800" i="1" dirty="0"/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cs-CZ" sz="1800" b="1" i="1" dirty="0"/>
              <a:t>But how </a:t>
            </a:r>
            <a:r>
              <a:rPr lang="cs-CZ" altLang="cs-CZ" sz="1800" b="1" i="1" dirty="0" err="1"/>
              <a:t>can</a:t>
            </a:r>
            <a:r>
              <a:rPr lang="cs-CZ" altLang="cs-CZ" sz="1800" b="1" i="1" dirty="0"/>
              <a:t> </a:t>
            </a:r>
            <a:r>
              <a:rPr lang="cs-CZ" altLang="cs-CZ" sz="1800" b="1" i="1" dirty="0" err="1"/>
              <a:t>we</a:t>
            </a:r>
            <a:r>
              <a:rPr lang="cs-CZ" altLang="cs-CZ" sz="1800" b="1" i="1" dirty="0"/>
              <a:t> express </a:t>
            </a:r>
            <a:r>
              <a:rPr lang="cs-CZ" altLang="cs-CZ" sz="1800" b="1" i="1" dirty="0" err="1"/>
              <a:t>individual‘s</a:t>
            </a:r>
            <a:r>
              <a:rPr lang="en-US" altLang="cs-CZ" sz="1800" b="1" i="1" dirty="0"/>
              <a:t> </a:t>
            </a:r>
            <a:r>
              <a:rPr lang="cs-CZ" altLang="cs-CZ" sz="1800" b="1" i="1" dirty="0"/>
              <a:t>utility</a:t>
            </a:r>
            <a:r>
              <a:rPr lang="en-US" altLang="cs-CZ" sz="1800" b="1" i="1" dirty="0"/>
              <a:t>?</a:t>
            </a:r>
            <a:endParaRPr lang="cs-CZ" altLang="cs-CZ" sz="1800" b="1" i="1" dirty="0"/>
          </a:p>
          <a:p>
            <a:pPr marL="285750" indent="-285750">
              <a:spcBef>
                <a:spcPct val="0"/>
              </a:spcBef>
              <a:defRPr/>
            </a:pPr>
            <a:endParaRPr lang="en-US" altLang="cs-CZ" sz="1800" i="1" dirty="0"/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cs-CZ" sz="1800" i="1" dirty="0"/>
              <a:t>cardinal </a:t>
            </a:r>
            <a:r>
              <a:rPr lang="cs-CZ" altLang="cs-CZ" sz="1800" i="1" dirty="0" err="1"/>
              <a:t>approach</a:t>
            </a:r>
            <a:r>
              <a:rPr lang="cs-CZ" altLang="cs-CZ" sz="1800" i="1" dirty="0"/>
              <a:t> </a:t>
            </a:r>
            <a:r>
              <a:rPr lang="cs-CZ" altLang="cs-CZ" sz="1800" dirty="0"/>
              <a:t>– utility </a:t>
            </a:r>
            <a:r>
              <a:rPr lang="cs-CZ" altLang="cs-CZ" sz="1800" dirty="0" err="1"/>
              <a:t>can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be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measured</a:t>
            </a:r>
            <a:r>
              <a:rPr lang="cs-CZ" altLang="cs-CZ" sz="1800" dirty="0"/>
              <a:t> and </a:t>
            </a:r>
            <a:r>
              <a:rPr lang="cs-CZ" altLang="cs-CZ" sz="1800" dirty="0" err="1"/>
              <a:t>described</a:t>
            </a:r>
            <a:r>
              <a:rPr lang="cs-CZ" altLang="cs-CZ" sz="1800" dirty="0"/>
              <a:t> </a:t>
            </a:r>
            <a:r>
              <a:rPr lang="cs-CZ" altLang="cs-CZ" sz="1800" dirty="0" err="1"/>
              <a:t>using</a:t>
            </a:r>
            <a:r>
              <a:rPr lang="cs-CZ" altLang="cs-CZ" sz="1800" dirty="0"/>
              <a:t> </a:t>
            </a:r>
            <a:r>
              <a:rPr lang="cs-CZ" altLang="cs-CZ" sz="1800" dirty="0" err="1"/>
              <a:t>numbers</a:t>
            </a:r>
            <a:endParaRPr lang="cs-CZ" altLang="cs-CZ" sz="1800" dirty="0"/>
          </a:p>
          <a:p>
            <a:pPr marL="0" indent="0">
              <a:spcBef>
                <a:spcPct val="0"/>
              </a:spcBef>
              <a:buNone/>
              <a:defRPr/>
            </a:pPr>
            <a:endParaRPr lang="cs-CZ" altLang="cs-CZ" sz="1800" i="1" dirty="0"/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cs-CZ" sz="1800" i="1" dirty="0"/>
              <a:t>ordinal </a:t>
            </a:r>
            <a:r>
              <a:rPr lang="cs-CZ" altLang="cs-CZ" sz="1800" i="1" dirty="0" err="1"/>
              <a:t>approach</a:t>
            </a:r>
            <a:r>
              <a:rPr lang="cs-CZ" altLang="cs-CZ" sz="1800" i="1" dirty="0"/>
              <a:t> </a:t>
            </a:r>
            <a:r>
              <a:rPr lang="cs-CZ" altLang="cs-CZ" sz="1800" dirty="0"/>
              <a:t>– not </a:t>
            </a:r>
            <a:r>
              <a:rPr lang="cs-CZ" altLang="cs-CZ" sz="1800" dirty="0" err="1"/>
              <a:t>possible</a:t>
            </a:r>
            <a:r>
              <a:rPr lang="cs-CZ" altLang="cs-CZ" sz="1800" dirty="0"/>
              <a:t> to </a:t>
            </a:r>
            <a:r>
              <a:rPr lang="cs-CZ" altLang="cs-CZ" sz="1800" dirty="0" err="1"/>
              <a:t>measure</a:t>
            </a:r>
            <a:r>
              <a:rPr lang="cs-CZ" altLang="cs-CZ" sz="1800" dirty="0"/>
              <a:t> and </a:t>
            </a:r>
            <a:r>
              <a:rPr lang="cs-CZ" altLang="cs-CZ" sz="1800" dirty="0" err="1"/>
              <a:t>describe</a:t>
            </a:r>
            <a:r>
              <a:rPr lang="cs-CZ" altLang="cs-CZ" sz="1800" dirty="0"/>
              <a:t> utility by </a:t>
            </a:r>
            <a:r>
              <a:rPr lang="cs-CZ" altLang="cs-CZ" sz="1800" dirty="0" err="1"/>
              <a:t>using</a:t>
            </a:r>
            <a:r>
              <a:rPr lang="cs-CZ" altLang="cs-CZ" sz="1800" dirty="0"/>
              <a:t> </a:t>
            </a:r>
            <a:r>
              <a:rPr lang="cs-CZ" altLang="cs-CZ" sz="1800" dirty="0" err="1"/>
              <a:t>numbers</a:t>
            </a:r>
            <a:endParaRPr lang="en-US" altLang="cs-CZ" sz="1800" dirty="0"/>
          </a:p>
          <a:p>
            <a:pPr marL="285750">
              <a:spcBef>
                <a:spcPct val="0"/>
              </a:spcBef>
              <a:spcAft>
                <a:spcPts val="600"/>
              </a:spcAft>
              <a:defRPr/>
            </a:pPr>
            <a:endParaRPr lang="en-US" altLang="cs-CZ" sz="1800" dirty="0">
              <a:solidFill>
                <a:schemeClr val="tx2"/>
              </a:solidFill>
            </a:endParaRPr>
          </a:p>
          <a:p>
            <a:pPr marL="285750">
              <a:spcBef>
                <a:spcPct val="0"/>
              </a:spcBef>
              <a:spcAft>
                <a:spcPts val="600"/>
              </a:spcAft>
              <a:defRPr/>
            </a:pPr>
            <a:endParaRPr lang="en-US" altLang="cs-CZ" sz="1800" dirty="0">
              <a:solidFill>
                <a:schemeClr val="tx2"/>
              </a:solidFill>
            </a:endParaRPr>
          </a:p>
          <a:p>
            <a:pPr marL="285750">
              <a:spcBef>
                <a:spcPct val="0"/>
              </a:spcBef>
              <a:spcAft>
                <a:spcPts val="600"/>
              </a:spcAft>
              <a:defRPr/>
            </a:pPr>
            <a:endParaRPr lang="en-US" altLang="cs-CZ" sz="18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Fruit Bowl">
            <a:extLst>
              <a:ext uri="{FF2B5EF4-FFF2-40B4-BE49-F238E27FC236}">
                <a16:creationId xmlns:a16="http://schemas.microsoft.com/office/drawing/2014/main" id="{39E1C7ED-B1D6-4251-492A-D7F316C53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844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5676</TotalTime>
  <Words>2212</Words>
  <Application>Microsoft Office PowerPoint</Application>
  <PresentationFormat>Širokoúhlá obrazovka</PresentationFormat>
  <Paragraphs>382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Meiryo</vt:lpstr>
      <vt:lpstr>Arial</vt:lpstr>
      <vt:lpstr>Calibri</vt:lpstr>
      <vt:lpstr>Calibri Light</vt:lpstr>
      <vt:lpstr>Cambria Math</vt:lpstr>
      <vt:lpstr>Motiv Office</vt:lpstr>
      <vt:lpstr>Consumer Choice</vt:lpstr>
      <vt:lpstr>OUTLINE OF THE LECTURE AND  STUDY GOALS </vt:lpstr>
      <vt:lpstr>Rational Choice Theory</vt:lpstr>
      <vt:lpstr>Consumer Theory</vt:lpstr>
      <vt:lpstr>Consumer Theory</vt:lpstr>
      <vt:lpstr>Task 1:</vt:lpstr>
      <vt:lpstr>Changes in Budget Line</vt:lpstr>
      <vt:lpstr>Consumer Preferences</vt:lpstr>
      <vt:lpstr>Utility</vt:lpstr>
      <vt:lpstr>Cardinal Approach</vt:lpstr>
      <vt:lpstr>Cardinal Approach</vt:lpstr>
      <vt:lpstr>Cardinal Approach</vt:lpstr>
      <vt:lpstr>Task 2:</vt:lpstr>
      <vt:lpstr>Cardinal Approach</vt:lpstr>
      <vt:lpstr>Cardinal Approach – Consumer Equilibrium</vt:lpstr>
      <vt:lpstr>Task 3:</vt:lpstr>
      <vt:lpstr>Task 4:</vt:lpstr>
      <vt:lpstr>Ordinal Approach</vt:lpstr>
      <vt:lpstr>Ordinal Approach – Indifference Curve (IC)</vt:lpstr>
      <vt:lpstr>Ordinal Approach – Indifference Curve (IC)</vt:lpstr>
      <vt:lpstr>Ordinal Approach – Special Shapes of Indifference Curves</vt:lpstr>
      <vt:lpstr>Ordinal Approach – Special Shapes of Indifference Curves</vt:lpstr>
      <vt:lpstr>Task 5:</vt:lpstr>
      <vt:lpstr>Ordinal Approach - Consumer Equilibrium</vt:lpstr>
      <vt:lpstr>Consumer Equilibrium</vt:lpstr>
      <vt:lpstr>Task 6: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Radka Kubalová</cp:lastModifiedBy>
  <cp:revision>172</cp:revision>
  <dcterms:created xsi:type="dcterms:W3CDTF">2016-11-25T20:36:16Z</dcterms:created>
  <dcterms:modified xsi:type="dcterms:W3CDTF">2023-10-15T15:50:55Z</dcterms:modified>
</cp:coreProperties>
</file>