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322" r:id="rId3"/>
    <p:sldId id="383" r:id="rId4"/>
    <p:sldId id="385" r:id="rId5"/>
    <p:sldId id="355" r:id="rId6"/>
    <p:sldId id="386" r:id="rId7"/>
    <p:sldId id="387" r:id="rId8"/>
    <p:sldId id="389" r:id="rId9"/>
    <p:sldId id="388" r:id="rId10"/>
    <p:sldId id="390" r:id="rId11"/>
    <p:sldId id="391" r:id="rId12"/>
    <p:sldId id="392" r:id="rId13"/>
    <p:sldId id="393" r:id="rId14"/>
    <p:sldId id="395" r:id="rId15"/>
    <p:sldId id="399" r:id="rId16"/>
    <p:sldId id="401" r:id="rId17"/>
    <p:sldId id="403" r:id="rId18"/>
    <p:sldId id="396" r:id="rId19"/>
    <p:sldId id="397" r:id="rId20"/>
    <p:sldId id="405" r:id="rId21"/>
    <p:sldId id="400" r:id="rId22"/>
    <p:sldId id="402" r:id="rId23"/>
    <p:sldId id="398" r:id="rId24"/>
    <p:sldId id="409" r:id="rId25"/>
    <p:sldId id="404" r:id="rId26"/>
  </p:sldIdLst>
  <p:sldSz cx="12192000" cy="6858000"/>
  <p:notesSz cx="6858000" cy="9144000"/>
  <p:custDataLst>
    <p:tags r:id="rId2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BC4C4F8-4063-EFCB-92CD-A9A40F3C1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Theory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Consumer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Behavior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Derivation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Demand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Demand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Elasticities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)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C1E405E-F2B3-E07E-941E-EB164BE1F195}"/>
              </a:ext>
            </a:extLst>
          </p:cNvPr>
          <p:cNvSpPr txBox="1"/>
          <p:nvPr/>
        </p:nvSpPr>
        <p:spPr>
          <a:xfrm>
            <a:off x="9897473" y="5547360"/>
            <a:ext cx="203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b="1" dirty="0"/>
              <a:t>LESSON 4</a:t>
            </a:r>
          </a:p>
          <a:p>
            <a:pPr algn="r"/>
            <a:r>
              <a:rPr lang="cs-CZ" b="1" dirty="0"/>
              <a:t>MICROECONOMICS</a:t>
            </a:r>
          </a:p>
          <a:p>
            <a:pPr algn="r"/>
            <a:r>
              <a:rPr lang="cs-CZ" b="1" dirty="0"/>
              <a:t>2023/2024</a:t>
            </a:r>
          </a:p>
        </p:txBody>
      </p:sp>
    </p:spTree>
    <p:extLst>
      <p:ext uri="{BB962C8B-B14F-4D97-AF65-F5344CB8AC3E}">
        <p14:creationId xmlns:p14="http://schemas.microsoft.com/office/powerpoint/2010/main" val="169409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Derivation of Individual Demand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66761" y="2255520"/>
                <a:ext cx="5629239" cy="4257040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0" indent="0">
                  <a:buNone/>
                </a:pPr>
                <a:r>
                  <a:rPr lang="cs-CZ" sz="1700" dirty="0"/>
                  <a:t>1) </a:t>
                </a:r>
                <a:r>
                  <a:rPr lang="en-US" sz="1700" dirty="0"/>
                  <a:t>Let‘s consider a consumer optimum.</a:t>
                </a:r>
              </a:p>
              <a:p>
                <a:pPr marL="0" indent="0">
                  <a:buNone/>
                </a:pPr>
                <a:r>
                  <a:rPr lang="en-US" sz="1700" dirty="0"/>
                  <a:t>At the optimum E1 – the consumer is willing to buy X1 amount of goods X, given the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2) ASSUMPTION: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Px</a:t>
                </a:r>
                <a:r>
                  <a:rPr lang="en-US" sz="1700" dirty="0"/>
                  <a:t>, while there‘</a:t>
                </a:r>
                <a:r>
                  <a:rPr lang="cs-CZ" sz="1700" dirty="0"/>
                  <a:t>re</a:t>
                </a:r>
                <a:r>
                  <a:rPr lang="en-US" sz="1700" dirty="0"/>
                  <a:t> no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Py</a:t>
                </a:r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3) Change in SLOPE of BL</a:t>
                </a:r>
                <a:r>
                  <a:rPr lang="cs-CZ" sz="1700" dirty="0"/>
                  <a:t> – </a:t>
                </a:r>
                <a:r>
                  <a:rPr lang="cs-CZ" sz="1700" dirty="0" err="1"/>
                  <a:t>forming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optimum.</a:t>
                </a:r>
              </a:p>
              <a:p>
                <a:pPr marL="0"/>
                <a:endParaRPr lang="en-US" sz="1100" dirty="0"/>
              </a:p>
              <a:p>
                <a:endParaRPr lang="en-US" sz="1100" dirty="0"/>
              </a:p>
              <a:p>
                <a:pPr marL="0"/>
                <a:endParaRPr lang="en-US" sz="1100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6761" y="2255520"/>
                <a:ext cx="5629239" cy="4257040"/>
              </a:xfrm>
              <a:blipFill>
                <a:blip r:embed="rId2"/>
                <a:stretch>
                  <a:fillRect l="-758" t="-10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 descr="Obsah obrázku řada/pruh, diagram, Vykreslený graf&#10;&#10;Popis byl vytvořen automaticky">
            <a:extLst>
              <a:ext uri="{FF2B5EF4-FFF2-40B4-BE49-F238E27FC236}">
                <a16:creationId xmlns:a16="http://schemas.microsoft.com/office/drawing/2014/main" id="{D6F7E068-50BB-014F-5E88-C8C050410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8" y="1259840"/>
            <a:ext cx="5273639" cy="439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8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Derivation of Individual Demand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396240" y="2255520"/>
                <a:ext cx="5831840" cy="4257040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0" indent="0">
                  <a:buNone/>
                </a:pPr>
                <a:r>
                  <a:rPr lang="cs-CZ" sz="1700" dirty="0"/>
                  <a:t>1) </a:t>
                </a:r>
                <a:r>
                  <a:rPr lang="en-US" sz="1700" dirty="0"/>
                  <a:t>Let‘s consider a consumer optimum.</a:t>
                </a:r>
              </a:p>
              <a:p>
                <a:pPr marL="0" indent="0">
                  <a:buNone/>
                </a:pPr>
                <a:r>
                  <a:rPr lang="en-US" sz="1700" dirty="0"/>
                  <a:t>At the optimum E1 – the consumer is willing to buy X1 amount of goods X, given the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2) ASSUMPTION: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Px</a:t>
                </a:r>
                <a:r>
                  <a:rPr lang="en-US" sz="1700" dirty="0"/>
                  <a:t>, while there‘</a:t>
                </a:r>
                <a:r>
                  <a:rPr lang="cs-CZ" sz="1700" dirty="0"/>
                  <a:t>re</a:t>
                </a:r>
                <a:r>
                  <a:rPr lang="en-US" sz="1700" dirty="0"/>
                  <a:t> no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Py</a:t>
                </a:r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3) Change</a:t>
                </a:r>
                <a:r>
                  <a:rPr lang="cs-CZ" sz="1700" dirty="0"/>
                  <a:t>s</a:t>
                </a:r>
                <a:r>
                  <a:rPr lang="en-US" sz="1700" dirty="0"/>
                  <a:t> in SLOPE of BL</a:t>
                </a:r>
                <a:r>
                  <a:rPr lang="cs-CZ" sz="1700" dirty="0"/>
                  <a:t>s – </a:t>
                </a:r>
                <a:r>
                  <a:rPr lang="cs-CZ" sz="1700" dirty="0" err="1"/>
                  <a:t>forming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optima.</a:t>
                </a:r>
              </a:p>
              <a:p>
                <a:pPr marL="0" indent="0">
                  <a:buNone/>
                </a:pPr>
                <a:r>
                  <a:rPr lang="cs-CZ" sz="1700" dirty="0" err="1"/>
                  <a:t>If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price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goods</a:t>
                </a:r>
                <a:r>
                  <a:rPr lang="cs-CZ" sz="1700" dirty="0"/>
                  <a:t> X </a:t>
                </a:r>
                <a:r>
                  <a:rPr lang="cs-CZ" sz="1700" dirty="0" err="1"/>
                  <a:t>decreases</a:t>
                </a:r>
                <a:r>
                  <a:rPr lang="cs-CZ" sz="1700" dirty="0"/>
                  <a:t>, </a:t>
                </a:r>
                <a:r>
                  <a:rPr lang="cs-CZ" sz="1700" dirty="0" err="1"/>
                  <a:t>the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amount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goods</a:t>
                </a:r>
                <a:r>
                  <a:rPr lang="cs-CZ" sz="1700" dirty="0"/>
                  <a:t> X in </a:t>
                </a:r>
                <a:r>
                  <a:rPr lang="cs-CZ" sz="1700" dirty="0" err="1"/>
                  <a:t>every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optimum point </a:t>
                </a:r>
                <a:r>
                  <a:rPr lang="cs-CZ" sz="1700" dirty="0" err="1"/>
                  <a:t>is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increasing</a:t>
                </a:r>
                <a:r>
                  <a:rPr lang="cs-CZ" sz="1700" dirty="0"/>
                  <a:t> (BL </a:t>
                </a:r>
                <a:r>
                  <a:rPr lang="cs-CZ" sz="1700" dirty="0" err="1"/>
                  <a:t>is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getting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flatter</a:t>
                </a:r>
                <a:r>
                  <a:rPr lang="cs-CZ" sz="1700" dirty="0"/>
                  <a:t>).</a:t>
                </a:r>
              </a:p>
              <a:p>
                <a:pPr marL="0" indent="0">
                  <a:buNone/>
                </a:pPr>
                <a:r>
                  <a:rPr lang="cs-CZ" sz="1700" dirty="0" err="1"/>
                  <a:t>If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price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goods</a:t>
                </a:r>
                <a:r>
                  <a:rPr lang="cs-CZ" sz="1700" dirty="0"/>
                  <a:t> X </a:t>
                </a:r>
                <a:r>
                  <a:rPr lang="cs-CZ" sz="1700" dirty="0" err="1"/>
                  <a:t>increases</a:t>
                </a:r>
                <a:r>
                  <a:rPr lang="cs-CZ" sz="1700" dirty="0"/>
                  <a:t>, </a:t>
                </a:r>
                <a:r>
                  <a:rPr lang="cs-CZ" sz="1700" dirty="0" err="1"/>
                  <a:t>the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amount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goods</a:t>
                </a:r>
                <a:r>
                  <a:rPr lang="cs-CZ" sz="1700" dirty="0"/>
                  <a:t> X in </a:t>
                </a:r>
                <a:r>
                  <a:rPr lang="cs-CZ" sz="1700" dirty="0" err="1"/>
                  <a:t>every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optimum point </a:t>
                </a:r>
                <a:r>
                  <a:rPr lang="cs-CZ" sz="1700" dirty="0" err="1"/>
                  <a:t>is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decreasing</a:t>
                </a:r>
                <a:r>
                  <a:rPr lang="cs-CZ" sz="1700" dirty="0"/>
                  <a:t> (BL </a:t>
                </a:r>
                <a:r>
                  <a:rPr lang="cs-CZ" sz="1700" dirty="0" err="1"/>
                  <a:t>is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getting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steeper</a:t>
                </a:r>
                <a:r>
                  <a:rPr lang="cs-CZ" sz="1700" dirty="0"/>
                  <a:t>).</a:t>
                </a:r>
              </a:p>
              <a:p>
                <a:pPr marL="0" indent="0">
                  <a:buNone/>
                </a:pPr>
                <a:endParaRPr lang="cs-CZ" sz="1700" dirty="0"/>
              </a:p>
              <a:p>
                <a:pPr marL="0" indent="0">
                  <a:buNone/>
                </a:pPr>
                <a:endParaRPr lang="en-US" sz="1700" dirty="0"/>
              </a:p>
              <a:p>
                <a:pPr marL="0"/>
                <a:endParaRPr lang="en-US" sz="1100" dirty="0"/>
              </a:p>
              <a:p>
                <a:endParaRPr lang="en-US" sz="1100" dirty="0"/>
              </a:p>
              <a:p>
                <a:pPr marL="0"/>
                <a:endParaRPr lang="en-US" sz="1100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96240" y="2255520"/>
                <a:ext cx="5831840" cy="4257040"/>
              </a:xfrm>
              <a:blipFill>
                <a:blip r:embed="rId2"/>
                <a:stretch>
                  <a:fillRect l="-627" t="-10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 descr="Obsah obrázku řada/pruh, diagram, Vykreslený graf, Paralelní&#10;&#10;Popis byl vytvořen automaticky">
            <a:extLst>
              <a:ext uri="{FF2B5EF4-FFF2-40B4-BE49-F238E27FC236}">
                <a16:creationId xmlns:a16="http://schemas.microsoft.com/office/drawing/2014/main" id="{D1F5E568-97A8-C319-241D-2D2A883E2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73845"/>
            <a:ext cx="4940935" cy="411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55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Derivation of Individual Demand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355600" y="2255520"/>
                <a:ext cx="5933440" cy="4257040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0" indent="0">
                  <a:buNone/>
                </a:pPr>
                <a:r>
                  <a:rPr lang="cs-CZ" sz="1700" dirty="0"/>
                  <a:t>1) </a:t>
                </a:r>
                <a:r>
                  <a:rPr lang="en-US" sz="1700" dirty="0"/>
                  <a:t>Let‘s consider a consumer optimum.</a:t>
                </a:r>
              </a:p>
              <a:p>
                <a:pPr marL="0" indent="0">
                  <a:buNone/>
                </a:pPr>
                <a:r>
                  <a:rPr lang="en-US" sz="1700" dirty="0"/>
                  <a:t>At the optimum E1 – the consumer is willing to buy X1 </a:t>
                </a:r>
                <a:r>
                  <a:rPr lang="en-US" sz="1700" dirty="0" err="1"/>
                  <a:t>ammount</a:t>
                </a:r>
                <a:r>
                  <a:rPr lang="en-US" sz="1700" dirty="0"/>
                  <a:t> of goods X, given the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70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2) ASSUMPTION: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Px</a:t>
                </a:r>
                <a:r>
                  <a:rPr lang="en-US" sz="1700" dirty="0"/>
                  <a:t>, while there‘</a:t>
                </a:r>
                <a:r>
                  <a:rPr lang="cs-CZ" sz="1700" dirty="0"/>
                  <a:t>re</a:t>
                </a:r>
                <a:r>
                  <a:rPr lang="en-US" sz="1700" dirty="0"/>
                  <a:t> no change</a:t>
                </a:r>
                <a:r>
                  <a:rPr lang="cs-CZ" sz="1700" dirty="0"/>
                  <a:t>s</a:t>
                </a:r>
                <a:r>
                  <a:rPr lang="en-US" sz="1700" dirty="0"/>
                  <a:t> of price </a:t>
                </a:r>
                <a:r>
                  <a:rPr lang="en-US" sz="1700" dirty="0" err="1"/>
                  <a:t>Py</a:t>
                </a:r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/>
                  <a:t>3) Change</a:t>
                </a:r>
                <a:r>
                  <a:rPr lang="cs-CZ" sz="1700" dirty="0"/>
                  <a:t>s</a:t>
                </a:r>
                <a:r>
                  <a:rPr lang="en-US" sz="1700" dirty="0"/>
                  <a:t> in SLOPE of BL</a:t>
                </a:r>
                <a:r>
                  <a:rPr lang="cs-CZ" sz="1700" dirty="0"/>
                  <a:t>s – </a:t>
                </a:r>
                <a:r>
                  <a:rPr lang="cs-CZ" sz="1700" dirty="0" err="1"/>
                  <a:t>forming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optima.</a:t>
                </a:r>
              </a:p>
              <a:p>
                <a:pPr marL="0" indent="0">
                  <a:buNone/>
                </a:pPr>
                <a:endParaRPr lang="cs-CZ" sz="1700" dirty="0"/>
              </a:p>
              <a:p>
                <a:pPr marL="0" indent="0">
                  <a:buNone/>
                </a:pPr>
                <a:r>
                  <a:rPr lang="cs-CZ" sz="1700" dirty="0"/>
                  <a:t>4) </a:t>
                </a:r>
                <a:r>
                  <a:rPr lang="cs-CZ" sz="1700" dirty="0" err="1"/>
                  <a:t>Connecting</a:t>
                </a:r>
                <a:r>
                  <a:rPr lang="cs-CZ" sz="1700" dirty="0"/>
                  <a:t> </a:t>
                </a:r>
                <a:r>
                  <a:rPr lang="cs-CZ" sz="1700" dirty="0" err="1"/>
                  <a:t>all</a:t>
                </a:r>
                <a:r>
                  <a:rPr lang="cs-CZ" sz="1700" dirty="0"/>
                  <a:t> </a:t>
                </a:r>
                <a:r>
                  <a:rPr lang="cs-CZ" sz="1700" dirty="0" err="1"/>
                  <a:t>the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new</a:t>
                </a:r>
                <a:r>
                  <a:rPr lang="cs-CZ" sz="1700" dirty="0"/>
                  <a:t> </a:t>
                </a:r>
                <a:r>
                  <a:rPr lang="cs-CZ" sz="1700" dirty="0" err="1"/>
                  <a:t>points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optimum </a:t>
                </a:r>
                <a:r>
                  <a:rPr lang="cs-CZ" sz="1700" dirty="0" err="1"/>
                  <a:t>at</a:t>
                </a:r>
                <a:r>
                  <a:rPr lang="cs-CZ" sz="1700" dirty="0"/>
                  <a:t> </a:t>
                </a:r>
                <a:r>
                  <a:rPr lang="cs-CZ" sz="1700" dirty="0" err="1"/>
                  <a:t>all</a:t>
                </a:r>
                <a:r>
                  <a:rPr lang="cs-CZ" sz="1700" dirty="0"/>
                  <a:t> </a:t>
                </a:r>
                <a:r>
                  <a:rPr lang="cs-CZ" sz="1700" dirty="0" err="1"/>
                  <a:t>different</a:t>
                </a:r>
                <a:r>
                  <a:rPr lang="cs-CZ" sz="1700" dirty="0"/>
                  <a:t> </a:t>
                </a:r>
                <a:r>
                  <a:rPr lang="cs-CZ" sz="1700" dirty="0" err="1"/>
                  <a:t>prices</a:t>
                </a:r>
                <a:r>
                  <a:rPr lang="cs-CZ" sz="1700" dirty="0"/>
                  <a:t> </a:t>
                </a:r>
                <a:r>
                  <a:rPr lang="cs-CZ" sz="1700" dirty="0" err="1"/>
                  <a:t>of</a:t>
                </a:r>
                <a:r>
                  <a:rPr lang="cs-CZ" sz="1700" dirty="0"/>
                  <a:t> </a:t>
                </a:r>
                <a:r>
                  <a:rPr lang="cs-CZ" sz="1700" dirty="0" err="1"/>
                  <a:t>goods</a:t>
                </a:r>
                <a:r>
                  <a:rPr lang="cs-CZ" sz="1700" dirty="0"/>
                  <a:t> X – </a:t>
                </a:r>
                <a:r>
                  <a:rPr lang="cs-CZ" sz="1700" dirty="0" err="1"/>
                  <a:t>we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derive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the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Price</a:t>
                </a:r>
                <a:r>
                  <a:rPr lang="cs-CZ" sz="1700" dirty="0"/>
                  <a:t> </a:t>
                </a:r>
                <a:r>
                  <a:rPr lang="cs-CZ" sz="1700" dirty="0" err="1"/>
                  <a:t>Consumption</a:t>
                </a:r>
                <a:r>
                  <a:rPr lang="cs-CZ" sz="1700" dirty="0"/>
                  <a:t> </a:t>
                </a:r>
                <a:r>
                  <a:rPr lang="cs-CZ" sz="1700" dirty="0" err="1"/>
                  <a:t>Curve</a:t>
                </a:r>
                <a:r>
                  <a:rPr lang="cs-CZ" sz="1700" dirty="0"/>
                  <a:t> (PCC).</a:t>
                </a:r>
                <a:endParaRPr lang="en-US" sz="1700" dirty="0"/>
              </a:p>
              <a:p>
                <a:pPr marL="0"/>
                <a:endParaRPr lang="en-US" sz="1100" dirty="0"/>
              </a:p>
              <a:p>
                <a:endParaRPr lang="en-US" sz="1100" dirty="0"/>
              </a:p>
              <a:p>
                <a:pPr marL="0"/>
                <a:endParaRPr lang="en-US" sz="1100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55600" y="2255520"/>
                <a:ext cx="5933440" cy="4257040"/>
              </a:xfrm>
              <a:blipFill>
                <a:blip r:embed="rId2"/>
                <a:stretch>
                  <a:fillRect l="-616" t="-1003" r="-4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 descr="Obsah obrázku řada/pruh, diagram, Vykreslený graf, snímek obrazovky&#10;&#10;Popis byl vytvořen automaticky">
            <a:extLst>
              <a:ext uri="{FF2B5EF4-FFF2-40B4-BE49-F238E27FC236}">
                <a16:creationId xmlns:a16="http://schemas.microsoft.com/office/drawing/2014/main" id="{D8F3281B-37A0-667A-B906-2F64FCA01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88436"/>
            <a:ext cx="5146273" cy="428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5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627FF48C-AF46-4D52-998F-ED0BDDEEF2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239000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609599"/>
            <a:ext cx="6167120" cy="13228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Price Consumption Curve</a:t>
            </a:r>
            <a:r>
              <a:rPr lang="cs-CZ" dirty="0"/>
              <a:t> (PCC)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29CD-66FF-C820-F1A0-122D89EBA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360" y="2194101"/>
            <a:ext cx="6258560" cy="43794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1800" dirty="0"/>
              <a:t>PCC captures all the baskets in which the consumer maximizes his utility when there is a change in the price of </a:t>
            </a:r>
            <a:r>
              <a:rPr lang="cs-CZ" altLang="cs-CZ" sz="1800" dirty="0" err="1"/>
              <a:t>one</a:t>
            </a:r>
            <a:r>
              <a:rPr lang="en-US" altLang="cs-CZ" sz="1800" dirty="0"/>
              <a:t> of the goods</a:t>
            </a:r>
            <a:r>
              <a:rPr lang="cs-CZ" altLang="cs-CZ" sz="1800" dirty="0"/>
              <a:t>.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1800" dirty="0"/>
              <a:t>PCC shape - the influence of price changes to the demand:</a:t>
            </a:r>
            <a:endParaRPr lang="cs-CZ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endParaRPr lang="cs-CZ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1800" u="sng" dirty="0"/>
              <a:t>A) </a:t>
            </a:r>
            <a:r>
              <a:rPr lang="en-US" altLang="cs-CZ" sz="1800" u="sng" dirty="0"/>
              <a:t>positive slope</a:t>
            </a:r>
            <a:r>
              <a:rPr lang="cs-CZ" altLang="cs-CZ" sz="1800" u="sng" dirty="0"/>
              <a:t> </a:t>
            </a:r>
            <a:r>
              <a:rPr lang="cs-CZ" altLang="cs-CZ" sz="1800" dirty="0"/>
              <a:t>– X and Y are </a:t>
            </a:r>
            <a:r>
              <a:rPr lang="cs-CZ" altLang="cs-CZ" sz="1800" dirty="0" err="1"/>
              <a:t>both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preferred</a:t>
            </a:r>
            <a:r>
              <a:rPr lang="cs-CZ" altLang="cs-CZ" sz="1800" dirty="0"/>
              <a:t> 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1800" dirty="0"/>
              <a:t>a decline in price of </a:t>
            </a:r>
            <a:r>
              <a:rPr lang="cs-CZ" altLang="cs-CZ" sz="1800" dirty="0"/>
              <a:t>X -&gt; </a:t>
            </a:r>
            <a:r>
              <a:rPr lang="en-US" altLang="cs-CZ" sz="1800" dirty="0"/>
              <a:t>increasing demand for </a:t>
            </a:r>
            <a:r>
              <a:rPr lang="cs-CZ" altLang="cs-CZ" sz="1800" dirty="0"/>
              <a:t>X</a:t>
            </a:r>
            <a:r>
              <a:rPr lang="en-US" altLang="cs-CZ" sz="1800" dirty="0"/>
              <a:t> and </a:t>
            </a:r>
            <a:r>
              <a:rPr lang="cs-CZ" altLang="cs-CZ" sz="1800" dirty="0"/>
              <a:t>Y</a:t>
            </a:r>
          </a:p>
          <a:p>
            <a:pPr marL="685800" indent="0">
              <a:spcBef>
                <a:spcPct val="0"/>
              </a:spcBef>
              <a:buNone/>
              <a:defRPr/>
            </a:pPr>
            <a:endParaRPr lang="en-US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1800" u="sng" dirty="0"/>
              <a:t>B) </a:t>
            </a:r>
            <a:r>
              <a:rPr lang="en-US" altLang="cs-CZ" sz="1800" u="sng" dirty="0"/>
              <a:t>negative slope </a:t>
            </a:r>
            <a:r>
              <a:rPr lang="cs-CZ" altLang="cs-CZ" sz="1800" dirty="0"/>
              <a:t>–X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preferred</a:t>
            </a:r>
            <a:r>
              <a:rPr lang="cs-CZ" altLang="cs-CZ" sz="1800" dirty="0"/>
              <a:t>, but not Y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1800" dirty="0"/>
              <a:t>a decline in prices of </a:t>
            </a:r>
            <a:r>
              <a:rPr lang="cs-CZ" altLang="cs-CZ" sz="1800" dirty="0"/>
              <a:t>Y -&gt;</a:t>
            </a:r>
            <a:r>
              <a:rPr lang="en-US" altLang="cs-CZ" sz="1800" dirty="0"/>
              <a:t> increasing demand for </a:t>
            </a:r>
            <a:r>
              <a:rPr lang="cs-CZ" altLang="cs-CZ" sz="1800" dirty="0"/>
              <a:t>Y</a:t>
            </a:r>
            <a:r>
              <a:rPr lang="en-US" altLang="cs-CZ" sz="1800" dirty="0"/>
              <a:t> </a:t>
            </a:r>
            <a:r>
              <a:rPr lang="cs-CZ" altLang="cs-CZ" sz="1800" dirty="0"/>
              <a:t>but</a:t>
            </a:r>
            <a:r>
              <a:rPr lang="en-US" altLang="cs-CZ" sz="1800" dirty="0"/>
              <a:t> decreasing demand for </a:t>
            </a:r>
            <a:r>
              <a:rPr lang="cs-CZ" altLang="cs-CZ" sz="1800" dirty="0"/>
              <a:t>Y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cs-CZ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1800" u="sng" dirty="0"/>
              <a:t>C) </a:t>
            </a:r>
            <a:r>
              <a:rPr lang="en-US" altLang="cs-CZ" sz="1800" u="sng" dirty="0"/>
              <a:t>revers</a:t>
            </a:r>
            <a:r>
              <a:rPr lang="cs-CZ" altLang="cs-CZ" sz="1800" u="sng" dirty="0" err="1"/>
              <a:t>ed</a:t>
            </a:r>
            <a:r>
              <a:rPr lang="en-US" altLang="cs-CZ" sz="1800" u="sng" dirty="0"/>
              <a:t> shape </a:t>
            </a:r>
            <a:r>
              <a:rPr lang="cs-CZ" altLang="cs-CZ" sz="1800" dirty="0"/>
              <a:t>– X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not </a:t>
            </a:r>
            <a:r>
              <a:rPr lang="cs-CZ" altLang="cs-CZ" sz="1800" dirty="0" err="1"/>
              <a:t>preferred</a:t>
            </a:r>
            <a:r>
              <a:rPr lang="cs-CZ" altLang="cs-CZ" sz="1800" dirty="0"/>
              <a:t>, but Y </a:t>
            </a:r>
            <a:r>
              <a:rPr lang="cs-CZ" altLang="cs-CZ" sz="1800" dirty="0" err="1"/>
              <a:t>is</a:t>
            </a:r>
            <a:endParaRPr lang="cs-CZ" altLang="cs-CZ" sz="18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1800" dirty="0"/>
              <a:t>a decline in price of </a:t>
            </a:r>
            <a:r>
              <a:rPr lang="cs-CZ" altLang="cs-CZ" sz="1800" dirty="0"/>
              <a:t>Y -&gt; </a:t>
            </a:r>
            <a:r>
              <a:rPr lang="en-US" altLang="cs-CZ" sz="1800" dirty="0"/>
              <a:t>decreasing demand for </a:t>
            </a:r>
            <a:r>
              <a:rPr lang="cs-CZ" altLang="cs-CZ" sz="1800" dirty="0"/>
              <a:t>X</a:t>
            </a:r>
            <a:r>
              <a:rPr lang="en-US" altLang="cs-CZ" sz="1800" dirty="0"/>
              <a:t>  and increasing demand for </a:t>
            </a:r>
            <a:r>
              <a:rPr lang="cs-CZ" altLang="cs-CZ" sz="1800" dirty="0"/>
              <a:t>Y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1800" b="1" dirty="0"/>
              <a:t>X </a:t>
            </a:r>
            <a:r>
              <a:rPr lang="cs-CZ" altLang="cs-CZ" sz="1800" b="1" dirty="0" err="1"/>
              <a:t>is</a:t>
            </a:r>
            <a:r>
              <a:rPr lang="cs-CZ" altLang="cs-CZ" sz="1800" b="1" dirty="0"/>
              <a:t> </a:t>
            </a:r>
            <a:r>
              <a:rPr lang="en-US" altLang="cs-CZ" sz="1800" b="1" dirty="0"/>
              <a:t>GIFFEN GOOD</a:t>
            </a:r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1030" name="Picture 6" descr="PRICE EFFECT/Next - WikiEducator">
            <a:extLst>
              <a:ext uri="{FF2B5EF4-FFF2-40B4-BE49-F238E27FC236}">
                <a16:creationId xmlns:a16="http://schemas.microsoft.com/office/drawing/2014/main" id="{9CE06A3E-4550-3C33-A3E4-697CB75ED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4671" y="3592892"/>
            <a:ext cx="3588030" cy="326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ser:Rekham/My Sandbox - WikiEducator">
            <a:extLst>
              <a:ext uri="{FF2B5EF4-FFF2-40B4-BE49-F238E27FC236}">
                <a16:creationId xmlns:a16="http://schemas.microsoft.com/office/drawing/2014/main" id="{3186BC25-481A-FDA1-4745-01BD94F91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4671" y="259238"/>
            <a:ext cx="3540346" cy="295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A652751-3143-F85F-7BCD-1C22022B652A}"/>
              </a:ext>
            </a:extLst>
          </p:cNvPr>
          <p:cNvSpPr txBox="1"/>
          <p:nvPr/>
        </p:nvSpPr>
        <p:spPr>
          <a:xfrm>
            <a:off x="7508240" y="10160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F245C-6570-7E72-C2B7-D998C69AAB59}"/>
              </a:ext>
            </a:extLst>
          </p:cNvPr>
          <p:cNvSpPr txBox="1"/>
          <p:nvPr/>
        </p:nvSpPr>
        <p:spPr>
          <a:xfrm>
            <a:off x="7416800" y="454152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3111061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627FF48C-AF46-4D52-998F-ED0BDDEEF2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239000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609599"/>
            <a:ext cx="6167120" cy="13228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Deriving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PCC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29CD-66FF-C820-F1A0-122D89EBA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360" y="2194101"/>
            <a:ext cx="6007868" cy="43794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altLang="cs-CZ" sz="1600" dirty="0" err="1">
                <a:latin typeface="Arial" panose="020B0604020202020204" pitchFamily="34" charset="0"/>
              </a:rPr>
              <a:t>Different</a:t>
            </a:r>
            <a:r>
              <a:rPr lang="en-US" altLang="cs-CZ" sz="1600" dirty="0">
                <a:latin typeface="Arial" panose="020B0604020202020204" pitchFamily="34" charset="0"/>
              </a:rPr>
              <a:t> combination</a:t>
            </a:r>
            <a:r>
              <a:rPr lang="cs-CZ" altLang="cs-CZ" sz="1600" dirty="0">
                <a:latin typeface="Arial" panose="020B0604020202020204" pitchFamily="34" charset="0"/>
              </a:rPr>
              <a:t>s</a:t>
            </a:r>
            <a:r>
              <a:rPr lang="en-US" altLang="cs-CZ" sz="1600" dirty="0">
                <a:latin typeface="Arial" panose="020B0604020202020204" pitchFamily="34" charset="0"/>
              </a:rPr>
              <a:t> of price and quantity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of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goods</a:t>
            </a:r>
            <a:r>
              <a:rPr lang="cs-CZ" altLang="cs-CZ" sz="1600" dirty="0">
                <a:latin typeface="Arial" panose="020B0604020202020204" pitchFamily="34" charset="0"/>
              </a:rPr>
              <a:t> X (</a:t>
            </a:r>
            <a:r>
              <a:rPr lang="cs-CZ" altLang="cs-CZ" sz="1600" dirty="0" err="1">
                <a:latin typeface="Arial" panose="020B0604020202020204" pitchFamily="34" charset="0"/>
              </a:rPr>
              <a:t>representing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the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points</a:t>
            </a:r>
            <a:r>
              <a:rPr lang="cs-CZ" altLang="cs-CZ" sz="1600" dirty="0">
                <a:latin typeface="Arial" panose="020B0604020202020204" pitchFamily="34" charset="0"/>
              </a:rPr>
              <a:t> on PCC) are </a:t>
            </a:r>
            <a:r>
              <a:rPr lang="cs-CZ" altLang="cs-CZ" sz="1600" dirty="0" err="1">
                <a:latin typeface="Arial" panose="020B0604020202020204" pitchFamily="34" charset="0"/>
              </a:rPr>
              <a:t>simply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transfered</a:t>
            </a:r>
            <a:r>
              <a:rPr lang="en-US" altLang="cs-CZ" sz="1600" dirty="0">
                <a:latin typeface="Arial" panose="020B0604020202020204" pitchFamily="34" charset="0"/>
              </a:rPr>
              <a:t> to </a:t>
            </a:r>
            <a:r>
              <a:rPr lang="cs-CZ" altLang="cs-CZ" sz="1600" dirty="0">
                <a:latin typeface="Arial" panose="020B0604020202020204" pitchFamily="34" charset="0"/>
              </a:rPr>
              <a:t>a </a:t>
            </a:r>
            <a:r>
              <a:rPr lang="cs-CZ" altLang="cs-CZ" sz="1600" dirty="0" err="1">
                <a:latin typeface="Arial" panose="020B0604020202020204" pitchFamily="34" charset="0"/>
              </a:rPr>
              <a:t>different</a:t>
            </a:r>
            <a:r>
              <a:rPr lang="en-US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figure</a:t>
            </a:r>
            <a:r>
              <a:rPr lang="cs-CZ" altLang="cs-CZ" sz="1600" dirty="0">
                <a:latin typeface="Arial" panose="020B0604020202020204" pitchFamily="34" charset="0"/>
              </a:rPr>
              <a:t> = </a:t>
            </a:r>
            <a:r>
              <a:rPr lang="cs-CZ" altLang="cs-CZ" sz="1600" dirty="0" err="1">
                <a:latin typeface="Arial" panose="020B0604020202020204" pitchFamily="34" charset="0"/>
              </a:rPr>
              <a:t>figure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of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demand</a:t>
            </a:r>
            <a:r>
              <a:rPr lang="cs-CZ" altLang="cs-CZ" sz="1600" dirty="0"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652751-3143-F85F-7BCD-1C22022B652A}"/>
              </a:ext>
            </a:extLst>
          </p:cNvPr>
          <p:cNvSpPr txBox="1"/>
          <p:nvPr/>
        </p:nvSpPr>
        <p:spPr>
          <a:xfrm>
            <a:off x="7508240" y="10160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F245C-6570-7E72-C2B7-D998C69AAB59}"/>
              </a:ext>
            </a:extLst>
          </p:cNvPr>
          <p:cNvSpPr txBox="1"/>
          <p:nvPr/>
        </p:nvSpPr>
        <p:spPr>
          <a:xfrm>
            <a:off x="7416800" y="454152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C)</a:t>
            </a:r>
          </a:p>
        </p:txBody>
      </p:sp>
      <p:pic>
        <p:nvPicPr>
          <p:cNvPr id="2050" name="Picture 2" descr="DERIVATION OF THE DEMAND CURVE - WikiEducator">
            <a:extLst>
              <a:ext uri="{FF2B5EF4-FFF2-40B4-BE49-F238E27FC236}">
                <a16:creationId xmlns:a16="http://schemas.microsoft.com/office/drawing/2014/main" id="{C43CA925-526F-0E5A-B4D1-57F8C1968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20" y="1016000"/>
            <a:ext cx="4552950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660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1E11F4E-35FE-2C25-6734-847AF82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Task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C680B-3A64-F150-A57B-8AF2C6329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1" y="1630869"/>
            <a:ext cx="10279379" cy="435083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You know the demand schedule for the products of a firm </a:t>
            </a:r>
            <a:r>
              <a:rPr lang="cs-CZ" sz="2000" dirty="0" err="1"/>
              <a:t>above</a:t>
            </a:r>
            <a:r>
              <a:rPr lang="en-US" sz="2000" dirty="0"/>
              <a:t>. </a:t>
            </a:r>
          </a:p>
          <a:p>
            <a:pPr marL="0"/>
            <a:endParaRPr lang="en-US" sz="2000" dirty="0"/>
          </a:p>
          <a:p>
            <a:pPr marL="0" indent="0">
              <a:buNone/>
            </a:pPr>
            <a:r>
              <a:rPr lang="cs-CZ" sz="2000" dirty="0"/>
              <a:t>a)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products from 1 dollar to 3 dollars?</a:t>
            </a:r>
            <a:endParaRPr lang="cs-CZ" sz="2000" dirty="0"/>
          </a:p>
          <a:p>
            <a:pPr marL="457200" indent="-457200">
              <a:buAutoNum type="alphaLcParenR"/>
            </a:pPr>
            <a:endParaRPr lang="en-US" sz="2000" dirty="0"/>
          </a:p>
          <a:p>
            <a:pPr marL="0" indent="0">
              <a:buNone/>
            </a:pPr>
            <a:r>
              <a:rPr lang="cs-CZ" sz="2000" dirty="0"/>
              <a:t>b)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 from 3 dollars to 5 dollars?</a:t>
            </a:r>
            <a:endParaRPr lang="cs-CZ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F08DD75-5675-A6DF-4908-5F686ACC0B7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7993318"/>
              </p:ext>
            </p:extLst>
          </p:nvPr>
        </p:nvGraphicFramePr>
        <p:xfrm>
          <a:off x="4600396" y="237103"/>
          <a:ext cx="7292345" cy="985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3603">
                  <a:extLst>
                    <a:ext uri="{9D8B030D-6E8A-4147-A177-3AD203B41FA5}">
                      <a16:colId xmlns:a16="http://schemas.microsoft.com/office/drawing/2014/main" val="3512900613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62139901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1314783190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54146587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32301476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89325033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77493481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120862765"/>
                    </a:ext>
                  </a:extLst>
                </a:gridCol>
              </a:tblGrid>
              <a:tr h="356587">
                <a:tc>
                  <a:txBody>
                    <a:bodyPr/>
                    <a:lstStyle/>
                    <a:p>
                      <a:r>
                        <a:rPr lang="cs-CZ" sz="2000"/>
                        <a:t>P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5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4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3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4207258702"/>
                  </a:ext>
                </a:extLst>
              </a:tr>
              <a:tr h="599284">
                <a:tc>
                  <a:txBody>
                    <a:bodyPr/>
                    <a:lstStyle/>
                    <a:p>
                      <a:r>
                        <a:rPr lang="cs-CZ" sz="2000" dirty="0"/>
                        <a:t>Q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80 000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100 000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120 000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116151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26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1E11F4E-35FE-2C25-6734-847AF82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Task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C680B-3A64-F150-A57B-8AF2C6329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1" y="1630869"/>
            <a:ext cx="10238739" cy="483089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You know the demand schedule for the products of a firm </a:t>
            </a:r>
            <a:r>
              <a:rPr lang="cs-CZ" sz="2000" dirty="0" err="1"/>
              <a:t>above</a:t>
            </a:r>
            <a:r>
              <a:rPr lang="en-US" sz="2000" dirty="0"/>
              <a:t>. </a:t>
            </a:r>
          </a:p>
          <a:p>
            <a:pPr marL="0"/>
            <a:endParaRPr lang="en-US" sz="2000" dirty="0"/>
          </a:p>
          <a:p>
            <a:pPr marL="0" indent="0">
              <a:buNone/>
            </a:pPr>
            <a:r>
              <a:rPr lang="cs-CZ" sz="2000" dirty="0"/>
              <a:t>a)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products from 1 dollar to 3 dollars?</a:t>
            </a:r>
            <a:endParaRPr lang="cs-CZ" sz="2000" dirty="0"/>
          </a:p>
          <a:p>
            <a:pPr marL="0" indent="0">
              <a:buNone/>
            </a:pPr>
            <a:r>
              <a:rPr lang="el-GR" sz="2000" dirty="0"/>
              <a:t>Δ</a:t>
            </a:r>
            <a:r>
              <a:rPr lang="cs-CZ" sz="2000" dirty="0"/>
              <a:t>TR = 180 000 - 100 000 = </a:t>
            </a:r>
            <a:r>
              <a:rPr lang="cs-CZ" sz="2000" dirty="0">
                <a:solidFill>
                  <a:srgbClr val="00B050"/>
                </a:solidFill>
              </a:rPr>
              <a:t>+ 80 000 USD</a:t>
            </a:r>
            <a:endParaRPr lang="en-US" sz="2000" dirty="0">
              <a:solidFill>
                <a:srgbClr val="00B050"/>
              </a:solidFill>
            </a:endParaRPr>
          </a:p>
          <a:p>
            <a:pPr marL="457200" indent="-457200">
              <a:buAutoNum type="alphaLcParenR"/>
            </a:pPr>
            <a:endParaRPr lang="en-US" sz="2000" dirty="0"/>
          </a:p>
          <a:p>
            <a:pPr marL="0" indent="0">
              <a:buNone/>
            </a:pPr>
            <a:r>
              <a:rPr lang="cs-CZ" sz="2000" dirty="0"/>
              <a:t>b)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 </a:t>
            </a:r>
            <a:r>
              <a:rPr lang="cs-CZ" sz="2000" dirty="0" err="1"/>
              <a:t>even</a:t>
            </a:r>
            <a:r>
              <a:rPr lang="cs-CZ" sz="2000" dirty="0"/>
              <a:t> more </a:t>
            </a:r>
            <a:r>
              <a:rPr lang="en-US" sz="2000" dirty="0"/>
              <a:t>from 3 dollars to 5 dollars?</a:t>
            </a:r>
            <a:endParaRPr lang="cs-CZ" sz="2000" dirty="0"/>
          </a:p>
          <a:p>
            <a:pPr marL="0" indent="0">
              <a:buNone/>
            </a:pPr>
            <a:r>
              <a:rPr lang="el-GR" sz="2000" dirty="0"/>
              <a:t>Δ</a:t>
            </a:r>
            <a:r>
              <a:rPr lang="cs-CZ" sz="2000" dirty="0"/>
              <a:t>TR = 100 000 – 180 000 = </a:t>
            </a:r>
            <a:r>
              <a:rPr lang="cs-CZ" sz="2000" dirty="0">
                <a:solidFill>
                  <a:srgbClr val="FF0000"/>
                </a:solidFill>
              </a:rPr>
              <a:t>- 80 000 USD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IMPLICATION: </a:t>
            </a:r>
          </a:p>
          <a:p>
            <a:pPr marL="0" indent="0" algn="just">
              <a:buNone/>
            </a:pPr>
            <a:r>
              <a:rPr lang="cs-CZ" sz="2000" dirty="0" err="1">
                <a:solidFill>
                  <a:srgbClr val="FF0000"/>
                </a:solidFill>
              </a:rPr>
              <a:t>Increasing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price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of</a:t>
            </a:r>
            <a:r>
              <a:rPr lang="cs-CZ" sz="2000" dirty="0">
                <a:solidFill>
                  <a:srgbClr val="FF0000"/>
                </a:solidFill>
              </a:rPr>
              <a:t> a </a:t>
            </a:r>
            <a:r>
              <a:rPr lang="cs-CZ" sz="2000" dirty="0" err="1">
                <a:solidFill>
                  <a:srgbClr val="FF0000"/>
                </a:solidFill>
              </a:rPr>
              <a:t>product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does</a:t>
            </a:r>
            <a:r>
              <a:rPr lang="cs-CZ" sz="2000" dirty="0">
                <a:solidFill>
                  <a:srgbClr val="FF0000"/>
                </a:solidFill>
              </a:rPr>
              <a:t> not </a:t>
            </a:r>
            <a:r>
              <a:rPr lang="cs-CZ" sz="2000" dirty="0" err="1">
                <a:solidFill>
                  <a:srgbClr val="FF0000"/>
                </a:solidFill>
              </a:rPr>
              <a:t>always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guarantee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an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automatic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increase</a:t>
            </a:r>
            <a:r>
              <a:rPr lang="cs-CZ" sz="2000" dirty="0">
                <a:solidFill>
                  <a:srgbClr val="FF0000"/>
                </a:solidFill>
              </a:rPr>
              <a:t> in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firm‘s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revenues</a:t>
            </a:r>
            <a:r>
              <a:rPr lang="cs-CZ" sz="2000" dirty="0">
                <a:solidFill>
                  <a:srgbClr val="FF0000"/>
                </a:solidFill>
              </a:rPr>
              <a:t>. </a:t>
            </a:r>
            <a:r>
              <a:rPr lang="cs-CZ" sz="2000" dirty="0" err="1">
                <a:solidFill>
                  <a:srgbClr val="FF0000"/>
                </a:solidFill>
              </a:rPr>
              <a:t>Firms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need</a:t>
            </a:r>
            <a:r>
              <a:rPr lang="cs-CZ" sz="2000" dirty="0">
                <a:solidFill>
                  <a:srgbClr val="FF0000"/>
                </a:solidFill>
              </a:rPr>
              <a:t> to analyse </a:t>
            </a:r>
            <a:r>
              <a:rPr lang="cs-CZ" sz="2000" dirty="0" err="1">
                <a:solidFill>
                  <a:srgbClr val="FF0000"/>
                </a:solidFill>
              </a:rPr>
              <a:t>first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if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demand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can</a:t>
            </a:r>
            <a:r>
              <a:rPr lang="cs-CZ" sz="2000" dirty="0">
                <a:solidFill>
                  <a:srgbClr val="FF0000"/>
                </a:solidFill>
              </a:rPr>
              <a:t> „</a:t>
            </a:r>
            <a:r>
              <a:rPr lang="cs-CZ" sz="2000" dirty="0" err="1">
                <a:solidFill>
                  <a:srgbClr val="FF0000"/>
                </a:solidFill>
              </a:rPr>
              <a:t>bear</a:t>
            </a:r>
            <a:r>
              <a:rPr lang="cs-CZ" sz="2000" dirty="0">
                <a:solidFill>
                  <a:srgbClr val="FF0000"/>
                </a:solidFill>
              </a:rPr>
              <a:t>“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increase</a:t>
            </a:r>
            <a:r>
              <a:rPr lang="cs-CZ" sz="2000" dirty="0">
                <a:solidFill>
                  <a:srgbClr val="FF0000"/>
                </a:solidFill>
              </a:rPr>
              <a:t> in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price</a:t>
            </a:r>
            <a:r>
              <a:rPr lang="cs-CZ" sz="2000" dirty="0">
                <a:solidFill>
                  <a:srgbClr val="FF0000"/>
                </a:solidFill>
              </a:rPr>
              <a:t>. </a:t>
            </a:r>
            <a:r>
              <a:rPr lang="cs-CZ" sz="2000" dirty="0" err="1">
                <a:solidFill>
                  <a:srgbClr val="FF0000"/>
                </a:solidFill>
              </a:rPr>
              <a:t>This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can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be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easily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answered</a:t>
            </a:r>
            <a:r>
              <a:rPr lang="cs-CZ" sz="2000" dirty="0">
                <a:solidFill>
                  <a:srgbClr val="FF0000"/>
                </a:solidFill>
              </a:rPr>
              <a:t> by </a:t>
            </a:r>
            <a:r>
              <a:rPr lang="cs-CZ" sz="2000" dirty="0" err="1">
                <a:solidFill>
                  <a:srgbClr val="FF0000"/>
                </a:solidFill>
              </a:rPr>
              <a:t>the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concept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of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price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elasticities</a:t>
            </a:r>
            <a:r>
              <a:rPr lang="cs-CZ" sz="2000" dirty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F08DD75-5675-A6DF-4908-5F686ACC0B7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6454189"/>
              </p:ext>
            </p:extLst>
          </p:nvPr>
        </p:nvGraphicFramePr>
        <p:xfrm>
          <a:off x="4558937" y="237103"/>
          <a:ext cx="7292345" cy="985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3603">
                  <a:extLst>
                    <a:ext uri="{9D8B030D-6E8A-4147-A177-3AD203B41FA5}">
                      <a16:colId xmlns:a16="http://schemas.microsoft.com/office/drawing/2014/main" val="3512900613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62139901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1314783190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54146587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32301476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89325033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77493481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120862765"/>
                    </a:ext>
                  </a:extLst>
                </a:gridCol>
              </a:tblGrid>
              <a:tr h="356587">
                <a:tc>
                  <a:txBody>
                    <a:bodyPr/>
                    <a:lstStyle/>
                    <a:p>
                      <a:r>
                        <a:rPr lang="cs-CZ" sz="2000"/>
                        <a:t>P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5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4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3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4207258702"/>
                  </a:ext>
                </a:extLst>
              </a:tr>
              <a:tr h="599284">
                <a:tc>
                  <a:txBody>
                    <a:bodyPr/>
                    <a:lstStyle/>
                    <a:p>
                      <a:r>
                        <a:rPr lang="cs-CZ" sz="2000"/>
                        <a:t>Q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80 000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100 000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120 000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116151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52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32D4AB-0F20-970A-DDE6-5C5F9862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Price Elasticity of Demand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2FDD7-84C1-751D-00C1-6DBA86AD7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3469" y="2425605"/>
            <a:ext cx="8300556" cy="3371571"/>
          </a:xfrm>
        </p:spPr>
        <p:txBody>
          <a:bodyPr/>
          <a:lstStyle/>
          <a:p>
            <a:pPr marL="176022" indent="-176022" defTabSz="704088">
              <a:spcBef>
                <a:spcPts val="770"/>
              </a:spcBef>
            </a:pP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It‘s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percentual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quantity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demanded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percentage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price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commodity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76022" indent="-176022" defTabSz="704088">
              <a:spcBef>
                <a:spcPts val="770"/>
              </a:spcBef>
            </a:pP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negative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slope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price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elasticity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always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negative 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b="1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absolute</a:t>
            </a:r>
            <a:r>
              <a:rPr lang="cs-CZ" sz="2156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b="1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F719A8B-5AB4-8AED-96A2-C180CCD610F1}"/>
              </a:ext>
            </a:extLst>
          </p:cNvPr>
          <p:cNvSpPr txBox="1"/>
          <p:nvPr/>
        </p:nvSpPr>
        <p:spPr>
          <a:xfrm>
            <a:off x="2715065" y="4578834"/>
            <a:ext cx="6660413" cy="424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04088">
              <a:spcAft>
                <a:spcPts val="600"/>
              </a:spcAft>
            </a:pP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Elasticity:					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Elasticity: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04E0616-DE4E-EC2E-A054-3ECAA9921164}"/>
                  </a:ext>
                </a:extLst>
              </p:cNvPr>
              <p:cNvSpPr txBox="1"/>
              <p:nvPr/>
            </p:nvSpPr>
            <p:spPr>
              <a:xfrm>
                <a:off x="2715065" y="5280375"/>
                <a:ext cx="1298561" cy="623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04E0616-DE4E-EC2E-A054-3ECAA9921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065" y="5280375"/>
                <a:ext cx="1298561" cy="6235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082DC1C2-6B30-E792-1203-A79F0A1E55FF}"/>
                  </a:ext>
                </a:extLst>
              </p:cNvPr>
              <p:cNvSpPr txBox="1"/>
              <p:nvPr/>
            </p:nvSpPr>
            <p:spPr>
              <a:xfrm>
                <a:off x="7494325" y="5013396"/>
                <a:ext cx="1659557" cy="1056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082DC1C2-6B30-E792-1203-A79F0A1E5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325" y="5013396"/>
                <a:ext cx="1659557" cy="1056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709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32D4AB-0F20-970A-DDE6-5C5F9862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700" dirty="0" err="1"/>
              <a:t>Interpretation</a:t>
            </a:r>
            <a:r>
              <a:rPr lang="cs-CZ" sz="3700" dirty="0"/>
              <a:t> </a:t>
            </a:r>
            <a:r>
              <a:rPr lang="cs-CZ" sz="3700" dirty="0" err="1"/>
              <a:t>of</a:t>
            </a:r>
            <a:r>
              <a:rPr lang="cs-CZ" sz="3700" dirty="0"/>
              <a:t> </a:t>
            </a:r>
            <a:r>
              <a:rPr lang="en-US" sz="3700" dirty="0"/>
              <a:t>Price Elasticity of Demand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54124A8B-C9B4-6643-F535-605BC8B51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719" y="2251755"/>
            <a:ext cx="4559425" cy="40583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/>
              <a:t>TYPES OF ELASTICITY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/>
          </a:p>
          <a:p>
            <a:pPr marL="0" indent="0">
              <a:lnSpc>
                <a:spcPct val="0"/>
              </a:lnSpc>
              <a:spcBef>
                <a:spcPts val="0"/>
              </a:spcBef>
              <a:buNone/>
            </a:pPr>
            <a:endParaRPr lang="cs-CZ" sz="2000" b="1" dirty="0"/>
          </a:p>
          <a:p>
            <a:pPr marL="0" indent="0">
              <a:lnSpc>
                <a:spcPct val="0"/>
              </a:lnSpc>
              <a:spcBef>
                <a:spcPts val="0"/>
              </a:spcBef>
              <a:buNone/>
            </a:pPr>
            <a:endParaRPr lang="cs-CZ" sz="2000" b="1" dirty="0"/>
          </a:p>
          <a:p>
            <a:pPr marL="342900" indent="-342900">
              <a:spcBef>
                <a:spcPts val="600"/>
              </a:spcBef>
              <a:buAutoNum type="alphaUcParenR"/>
            </a:pPr>
            <a:r>
              <a:rPr lang="cs-CZ" sz="2000" dirty="0"/>
              <a:t>UNITARY ELASTIC DEMAND </a:t>
            </a:r>
          </a:p>
          <a:p>
            <a:pPr marL="342900" indent="-342900">
              <a:spcBef>
                <a:spcPts val="600"/>
              </a:spcBef>
              <a:buAutoNum type="alphaUcParenR"/>
            </a:pPr>
            <a:r>
              <a:rPr lang="cs-CZ" sz="2000" dirty="0"/>
              <a:t>ELASTIC DEMAND</a:t>
            </a:r>
          </a:p>
          <a:p>
            <a:pPr marL="342900" indent="-342900">
              <a:spcBef>
                <a:spcPts val="600"/>
              </a:spcBef>
              <a:buAutoNum type="alphaUcParenR"/>
            </a:pPr>
            <a:r>
              <a:rPr lang="cs-CZ" sz="2000" dirty="0"/>
              <a:t>INELASTIC DEMAND</a:t>
            </a:r>
          </a:p>
          <a:p>
            <a:pPr marL="342900" indent="-342900">
              <a:spcBef>
                <a:spcPts val="600"/>
              </a:spcBef>
              <a:buAutoNum type="alphaUcParenR"/>
            </a:pPr>
            <a:r>
              <a:rPr lang="cs-CZ" sz="2000" dirty="0"/>
              <a:t>PERFECTLY INELASTIC DEMAND</a:t>
            </a:r>
          </a:p>
          <a:p>
            <a:pPr marL="342900" indent="-342900">
              <a:spcBef>
                <a:spcPts val="600"/>
              </a:spcBef>
              <a:buAutoNum type="alphaUcParenR"/>
            </a:pPr>
            <a:r>
              <a:rPr lang="cs-CZ" sz="2000" dirty="0"/>
              <a:t>PERFECTLY ELASTIC DEMAND</a:t>
            </a:r>
            <a:endParaRPr lang="en-US" sz="2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87A1E0D-9B4D-6F3A-8015-B32D6D9A32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31"/>
          <a:stretch/>
        </p:blipFill>
        <p:spPr>
          <a:xfrm>
            <a:off x="6233303" y="1876775"/>
            <a:ext cx="5028666" cy="392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305AC7-735A-CB99-13E5-665AC84B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Interpretation of Price Elasticity of Demand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47E94C9-4A4B-B13E-DD17-A4495AFA57A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9765807"/>
              </p:ext>
            </p:extLst>
          </p:nvPr>
        </p:nvGraphicFramePr>
        <p:xfrm>
          <a:off x="1115568" y="2341250"/>
          <a:ext cx="10168130" cy="385087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444764">
                  <a:extLst>
                    <a:ext uri="{9D8B030D-6E8A-4147-A177-3AD203B41FA5}">
                      <a16:colId xmlns:a16="http://schemas.microsoft.com/office/drawing/2014/main" val="1241706638"/>
                    </a:ext>
                  </a:extLst>
                </a:gridCol>
                <a:gridCol w="2400532">
                  <a:extLst>
                    <a:ext uri="{9D8B030D-6E8A-4147-A177-3AD203B41FA5}">
                      <a16:colId xmlns:a16="http://schemas.microsoft.com/office/drawing/2014/main" val="3266433958"/>
                    </a:ext>
                  </a:extLst>
                </a:gridCol>
                <a:gridCol w="5322834">
                  <a:extLst>
                    <a:ext uri="{9D8B030D-6E8A-4147-A177-3AD203B41FA5}">
                      <a16:colId xmlns:a16="http://schemas.microsoft.com/office/drawing/2014/main" val="2106840562"/>
                    </a:ext>
                  </a:extLst>
                </a:gridCol>
              </a:tblGrid>
              <a:tr h="601191">
                <a:tc>
                  <a:txBody>
                    <a:bodyPr/>
                    <a:lstStyle/>
                    <a:p>
                      <a:r>
                        <a:rPr lang="cs-CZ" sz="1600"/>
                        <a:t>Type of Elasticity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Absolute numerical value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Description</a:t>
                      </a:r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1272912166"/>
                  </a:ext>
                </a:extLst>
              </a:tr>
              <a:tr h="601191">
                <a:tc>
                  <a:txBody>
                    <a:bodyPr/>
                    <a:lstStyle/>
                    <a:p>
                      <a:r>
                        <a:rPr lang="cs-CZ" sz="1600"/>
                        <a:t>Unitary elastic demand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Ep = 1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1% </a:t>
                      </a:r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price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results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b="0" dirty="0" err="1"/>
                        <a:t>exactly</a:t>
                      </a:r>
                      <a:r>
                        <a:rPr lang="cs-CZ" sz="1600" b="0" dirty="0"/>
                        <a:t> 1%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quantity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demanded</a:t>
                      </a:r>
                      <a:endParaRPr lang="cs-CZ" sz="1600" dirty="0"/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1099925719"/>
                  </a:ext>
                </a:extLst>
              </a:tr>
              <a:tr h="601191">
                <a:tc>
                  <a:txBody>
                    <a:bodyPr/>
                    <a:lstStyle/>
                    <a:p>
                      <a:r>
                        <a:rPr lang="cs-CZ" sz="1600"/>
                        <a:t>Elastic demand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Ep &gt; 1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1% change in the price results in greater than 1% change in the quantity demanded</a:t>
                      </a:r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3549140849"/>
                  </a:ext>
                </a:extLst>
              </a:tr>
              <a:tr h="601191">
                <a:tc>
                  <a:txBody>
                    <a:bodyPr/>
                    <a:lstStyle/>
                    <a:p>
                      <a:r>
                        <a:rPr lang="cs-CZ" sz="1600"/>
                        <a:t>Inelastic demand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 &lt; </a:t>
                      </a:r>
                      <a:r>
                        <a:rPr lang="cs-CZ" sz="1600" dirty="0" err="1"/>
                        <a:t>Ep</a:t>
                      </a:r>
                      <a:r>
                        <a:rPr lang="cs-CZ" sz="1600" dirty="0"/>
                        <a:t> &lt; 1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/>
                        <a:t>1% change in the price results in lesser than 1% (but higher than 0%) change in the quantity demanded</a:t>
                      </a:r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2393324708"/>
                  </a:ext>
                </a:extLst>
              </a:tr>
              <a:tr h="844917">
                <a:tc>
                  <a:txBody>
                    <a:bodyPr/>
                    <a:lstStyle/>
                    <a:p>
                      <a:r>
                        <a:rPr lang="cs-CZ" sz="1600"/>
                        <a:t>Perfectly elastic demand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Ep = </a:t>
                      </a:r>
                      <a:r>
                        <a:rPr lang="cs-CZ" sz="1600" b="0" kern="1200">
                          <a:solidFill>
                            <a:schemeClr val="dk1"/>
                          </a:solidFill>
                          <a:effectLst/>
                        </a:rPr>
                        <a:t>∞</a:t>
                      </a:r>
                      <a:endParaRPr lang="cs-CZ" sz="1600"/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Little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price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results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huge</a:t>
                      </a:r>
                      <a:r>
                        <a:rPr lang="cs-CZ" sz="1600" dirty="0"/>
                        <a:t> (</a:t>
                      </a:r>
                      <a:r>
                        <a:rPr lang="cs-CZ" sz="1600" dirty="0" err="1"/>
                        <a:t>infinite</a:t>
                      </a:r>
                      <a:r>
                        <a:rPr lang="cs-CZ" sz="1600" dirty="0"/>
                        <a:t>) </a:t>
                      </a:r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quantity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demanded</a:t>
                      </a:r>
                      <a:r>
                        <a:rPr lang="cs-CZ" sz="1600" dirty="0"/>
                        <a:t> (</a:t>
                      </a:r>
                      <a:r>
                        <a:rPr lang="cs-CZ" sz="1600" dirty="0" err="1"/>
                        <a:t>little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increase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of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price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leads</a:t>
                      </a:r>
                      <a:r>
                        <a:rPr lang="cs-CZ" sz="1600" dirty="0"/>
                        <a:t> to no </a:t>
                      </a:r>
                      <a:r>
                        <a:rPr lang="cs-CZ" sz="1600" dirty="0" err="1"/>
                        <a:t>consumption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of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good</a:t>
                      </a:r>
                      <a:r>
                        <a:rPr lang="cs-CZ" sz="1600" dirty="0"/>
                        <a:t>, </a:t>
                      </a:r>
                      <a:r>
                        <a:rPr lang="cs-CZ" sz="1600" dirty="0" err="1"/>
                        <a:t>etc</a:t>
                      </a:r>
                      <a:r>
                        <a:rPr lang="cs-CZ" sz="1600" dirty="0"/>
                        <a:t>.).</a:t>
                      </a:r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2892383186"/>
                  </a:ext>
                </a:extLst>
              </a:tr>
              <a:tr h="601191">
                <a:tc>
                  <a:txBody>
                    <a:bodyPr/>
                    <a:lstStyle/>
                    <a:p>
                      <a:r>
                        <a:rPr lang="cs-CZ" sz="1600"/>
                        <a:t>Perfectly inelastic demand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Ep</a:t>
                      </a:r>
                      <a:r>
                        <a:rPr lang="cs-CZ" sz="1600" dirty="0"/>
                        <a:t> = 0</a:t>
                      </a:r>
                    </a:p>
                  </a:txBody>
                  <a:tcPr marL="81242" marR="81242" marT="40621" marB="40621"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price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results</a:t>
                      </a:r>
                      <a:r>
                        <a:rPr lang="cs-CZ" sz="1600" dirty="0"/>
                        <a:t> in no </a:t>
                      </a:r>
                      <a:r>
                        <a:rPr lang="cs-CZ" sz="1600" dirty="0" err="1"/>
                        <a:t>change</a:t>
                      </a:r>
                      <a:r>
                        <a:rPr lang="cs-CZ" sz="1600" dirty="0"/>
                        <a:t> in </a:t>
                      </a:r>
                      <a:r>
                        <a:rPr lang="cs-CZ" sz="1600" dirty="0" err="1"/>
                        <a:t>the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quantity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demanded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at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all</a:t>
                      </a:r>
                      <a:r>
                        <a:rPr lang="cs-CZ" sz="1600" dirty="0"/>
                        <a:t>.</a:t>
                      </a:r>
                    </a:p>
                  </a:txBody>
                  <a:tcPr marL="81242" marR="81242" marT="40621" marB="40621"/>
                </a:tc>
                <a:extLst>
                  <a:ext uri="{0D108BD9-81ED-4DB2-BD59-A6C34878D82A}">
                    <a16:rowId xmlns:a16="http://schemas.microsoft.com/office/drawing/2014/main" val="276381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36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09F7BE-9423-43C2-5DC7-3731E8053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1412488"/>
            <a:ext cx="3270029" cy="4363844"/>
          </a:xfrm>
        </p:spPr>
        <p:txBody>
          <a:bodyPr anchor="t">
            <a:normAutofit/>
          </a:bodyPr>
          <a:lstStyle/>
          <a:p>
            <a:r>
              <a:rPr kumimoji="0" lang="cs-CZ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OUTLINE OF THE LECTURE</a:t>
            </a:r>
            <a:br>
              <a:rPr kumimoji="0" lang="cs-CZ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 </a:t>
            </a:r>
            <a:br>
              <a:rPr kumimoji="0" lang="cs-CZ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STUDY GOALS</a:t>
            </a:r>
            <a:r>
              <a: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0EBBBFF8-C373-A737-D4B0-15434DFE9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9492" y="1412488"/>
            <a:ext cx="3673016" cy="4363844"/>
          </a:xfrm>
        </p:spPr>
        <p:txBody>
          <a:bodyPr>
            <a:normAutofit fontScale="92500" lnSpcReduction="10000"/>
          </a:bodyPr>
          <a:lstStyle/>
          <a:p>
            <a:pPr marL="400050" indent="-285750">
              <a:spcAft>
                <a:spcPts val="600"/>
              </a:spcAft>
            </a:pPr>
            <a:r>
              <a:rPr lang="cs-CZ" sz="1800" dirty="0" err="1"/>
              <a:t>Review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Consumer</a:t>
            </a:r>
            <a:r>
              <a:rPr lang="cs-CZ" sz="1800" dirty="0"/>
              <a:t> </a:t>
            </a:r>
            <a:r>
              <a:rPr lang="cs-CZ" sz="1800" dirty="0" err="1"/>
              <a:t>Equilibrium</a:t>
            </a:r>
            <a:endParaRPr lang="cs-CZ" sz="1400" dirty="0"/>
          </a:p>
          <a:p>
            <a:pPr marL="400050" indent="-285750">
              <a:spcAft>
                <a:spcPts val="600"/>
              </a:spcAft>
            </a:pPr>
            <a:r>
              <a:rPr lang="cs-CZ" sz="1800" dirty="0" err="1"/>
              <a:t>Derivation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Demand</a:t>
            </a:r>
            <a:r>
              <a:rPr lang="cs-CZ" sz="1800" dirty="0"/>
              <a:t> </a:t>
            </a:r>
            <a:r>
              <a:rPr lang="cs-CZ" sz="1800" dirty="0" err="1"/>
              <a:t>based</a:t>
            </a:r>
            <a:r>
              <a:rPr lang="cs-CZ" sz="1800" dirty="0"/>
              <a:t> on </a:t>
            </a:r>
            <a:r>
              <a:rPr lang="cs-CZ" sz="1800" dirty="0" err="1"/>
              <a:t>Consumer</a:t>
            </a:r>
            <a:r>
              <a:rPr lang="cs-CZ" sz="1800" dirty="0"/>
              <a:t> </a:t>
            </a:r>
            <a:r>
              <a:rPr lang="cs-CZ" sz="1800" dirty="0" err="1"/>
              <a:t>Equilibrium</a:t>
            </a:r>
            <a:endParaRPr lang="cs-CZ" sz="1800" dirty="0"/>
          </a:p>
          <a:p>
            <a:pPr marL="400050" indent="-285750">
              <a:spcAft>
                <a:spcPts val="600"/>
              </a:spcAft>
            </a:pPr>
            <a:r>
              <a:rPr lang="cs-CZ" sz="1800" dirty="0" err="1"/>
              <a:t>Price</a:t>
            </a:r>
            <a:r>
              <a:rPr lang="cs-CZ" sz="1800" dirty="0"/>
              <a:t> </a:t>
            </a:r>
            <a:r>
              <a:rPr lang="cs-CZ" sz="1800" dirty="0" err="1"/>
              <a:t>Consumption</a:t>
            </a:r>
            <a:r>
              <a:rPr lang="cs-CZ" sz="1800" dirty="0"/>
              <a:t> </a:t>
            </a:r>
            <a:r>
              <a:rPr lang="cs-CZ" sz="1800" dirty="0" err="1"/>
              <a:t>Curve</a:t>
            </a:r>
            <a:r>
              <a:rPr lang="cs-CZ" sz="1800" dirty="0"/>
              <a:t> and </a:t>
            </a:r>
            <a:r>
              <a:rPr lang="cs-CZ" sz="1800" dirty="0" err="1"/>
              <a:t>its</a:t>
            </a:r>
            <a:r>
              <a:rPr lang="cs-CZ" sz="1800" dirty="0"/>
              <a:t> </a:t>
            </a:r>
            <a:r>
              <a:rPr lang="cs-CZ" sz="1800" dirty="0" err="1"/>
              <a:t>Shapes</a:t>
            </a:r>
            <a:endParaRPr lang="cs-CZ" sz="1800" dirty="0"/>
          </a:p>
          <a:p>
            <a:pPr marL="400050" indent="-285750">
              <a:spcAft>
                <a:spcPts val="600"/>
              </a:spcAft>
            </a:pPr>
            <a:r>
              <a:rPr lang="cs-CZ" sz="1800" dirty="0" err="1"/>
              <a:t>Price</a:t>
            </a:r>
            <a:r>
              <a:rPr lang="cs-CZ" sz="1800" dirty="0"/>
              <a:t> Elasticity</a:t>
            </a:r>
          </a:p>
          <a:p>
            <a:pPr marL="400050" indent="-285750">
              <a:spcAft>
                <a:spcPts val="600"/>
              </a:spcAft>
            </a:pPr>
            <a:r>
              <a:rPr lang="cs-CZ" sz="1800" dirty="0" err="1" smtClean="0"/>
              <a:t>Income</a:t>
            </a:r>
            <a:r>
              <a:rPr lang="cs-CZ" sz="1800" dirty="0" smtClean="0"/>
              <a:t> </a:t>
            </a:r>
            <a:r>
              <a:rPr lang="cs-CZ" sz="1800" dirty="0"/>
              <a:t>Elasticity</a:t>
            </a:r>
          </a:p>
          <a:p>
            <a:pPr marL="400050" indent="-285750">
              <a:spcAft>
                <a:spcPts val="600"/>
              </a:spcAft>
            </a:pPr>
            <a:r>
              <a:rPr lang="cs-CZ" sz="1800" dirty="0" err="1"/>
              <a:t>Cross</a:t>
            </a:r>
            <a:r>
              <a:rPr lang="cs-CZ" sz="1800" dirty="0"/>
              <a:t> Elasticity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5931DB1-DCCE-D70E-D3A5-D80676661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688650"/>
            <a:ext cx="3197701" cy="5811519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1900" dirty="0" err="1"/>
              <a:t>Students</a:t>
            </a:r>
            <a:r>
              <a:rPr lang="cs-CZ" sz="1900" dirty="0"/>
              <a:t> </a:t>
            </a:r>
            <a:r>
              <a:rPr lang="cs-CZ" sz="1900" dirty="0" err="1"/>
              <a:t>should</a:t>
            </a:r>
            <a:r>
              <a:rPr lang="cs-CZ" sz="1900" dirty="0"/>
              <a:t> </a:t>
            </a:r>
            <a:r>
              <a:rPr lang="cs-CZ" sz="1900" dirty="0" err="1"/>
              <a:t>be</a:t>
            </a:r>
            <a:r>
              <a:rPr lang="cs-CZ" sz="1900" dirty="0"/>
              <a:t> </a:t>
            </a:r>
            <a:r>
              <a:rPr lang="cs-CZ" sz="1900" dirty="0" err="1"/>
              <a:t>able</a:t>
            </a:r>
            <a:r>
              <a:rPr lang="cs-CZ" sz="1900" dirty="0"/>
              <a:t> to:</a:t>
            </a:r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 err="1"/>
              <a:t>Understand</a:t>
            </a:r>
            <a:r>
              <a:rPr lang="cs-CZ" sz="1900" dirty="0"/>
              <a:t> </a:t>
            </a:r>
            <a:r>
              <a:rPr lang="cs-CZ" sz="1900" dirty="0" err="1"/>
              <a:t>how</a:t>
            </a:r>
            <a:r>
              <a:rPr lang="cs-CZ" sz="1900" dirty="0"/>
              <a:t> </a:t>
            </a:r>
            <a:r>
              <a:rPr lang="cs-CZ" sz="1900" dirty="0" err="1"/>
              <a:t>individual</a:t>
            </a:r>
            <a:r>
              <a:rPr lang="cs-CZ" sz="1900" dirty="0"/>
              <a:t> </a:t>
            </a:r>
            <a:r>
              <a:rPr lang="cs-CZ" sz="1900" dirty="0" err="1"/>
              <a:t>demand</a:t>
            </a:r>
            <a:r>
              <a:rPr lang="cs-CZ" sz="1900" dirty="0"/>
              <a:t> (and market </a:t>
            </a:r>
            <a:r>
              <a:rPr lang="cs-CZ" sz="1900" dirty="0" err="1"/>
              <a:t>demand</a:t>
            </a:r>
            <a:r>
              <a:rPr lang="cs-CZ" sz="1900" dirty="0"/>
              <a:t>) </a:t>
            </a:r>
            <a:r>
              <a:rPr lang="cs-CZ" sz="1900" dirty="0" err="1"/>
              <a:t>is</a:t>
            </a:r>
            <a:r>
              <a:rPr lang="cs-CZ" sz="1900" dirty="0"/>
              <a:t> </a:t>
            </a:r>
            <a:r>
              <a:rPr lang="cs-CZ" sz="1900" dirty="0" err="1"/>
              <a:t>derived</a:t>
            </a:r>
            <a:r>
              <a:rPr lang="cs-CZ" sz="1900" dirty="0"/>
              <a:t> </a:t>
            </a:r>
            <a:r>
              <a:rPr lang="cs-CZ" sz="1900" dirty="0" err="1"/>
              <a:t>from</a:t>
            </a:r>
            <a:r>
              <a:rPr lang="cs-CZ" sz="1900" dirty="0"/>
              <a:t> </a:t>
            </a:r>
            <a:r>
              <a:rPr lang="cs-CZ" sz="1900" dirty="0" err="1"/>
              <a:t>consumer</a:t>
            </a:r>
            <a:r>
              <a:rPr lang="cs-CZ" sz="1900" dirty="0"/>
              <a:t> </a:t>
            </a:r>
            <a:r>
              <a:rPr lang="cs-CZ" sz="1900" dirty="0" err="1"/>
              <a:t>equilibrium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 err="1"/>
              <a:t>Distinguish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shapes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PCC </a:t>
            </a:r>
            <a:r>
              <a:rPr lang="cs-CZ" sz="1900" dirty="0" err="1"/>
              <a:t>based</a:t>
            </a:r>
            <a:r>
              <a:rPr lang="cs-CZ" sz="1900" dirty="0"/>
              <a:t> on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preferences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 err="1"/>
              <a:t>Calculate</a:t>
            </a:r>
            <a:r>
              <a:rPr lang="cs-CZ" sz="1900" dirty="0"/>
              <a:t> and interpret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values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price</a:t>
            </a:r>
            <a:r>
              <a:rPr lang="cs-CZ" sz="1900" dirty="0"/>
              <a:t> elasticity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demand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 err="1"/>
              <a:t>Understand</a:t>
            </a:r>
            <a:r>
              <a:rPr lang="cs-CZ" sz="1900" dirty="0"/>
              <a:t> </a:t>
            </a:r>
            <a:r>
              <a:rPr lang="cs-CZ" sz="1900" dirty="0" err="1"/>
              <a:t>how</a:t>
            </a:r>
            <a:r>
              <a:rPr lang="cs-CZ" sz="1900" dirty="0"/>
              <a:t> </a:t>
            </a:r>
            <a:r>
              <a:rPr lang="cs-CZ" sz="1900" dirty="0" err="1"/>
              <a:t>price</a:t>
            </a:r>
            <a:r>
              <a:rPr lang="cs-CZ" sz="1900" dirty="0"/>
              <a:t> elasticity </a:t>
            </a:r>
            <a:r>
              <a:rPr lang="cs-CZ" sz="1900" dirty="0" err="1"/>
              <a:t>impacts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total</a:t>
            </a:r>
            <a:r>
              <a:rPr lang="cs-CZ" sz="1900" dirty="0"/>
              <a:t> </a:t>
            </a:r>
            <a:r>
              <a:rPr lang="cs-CZ" sz="1900" dirty="0" err="1"/>
              <a:t>revenues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</a:pPr>
            <a:r>
              <a:rPr lang="cs-CZ" sz="1900" dirty="0" err="1"/>
              <a:t>Calculate</a:t>
            </a:r>
            <a:r>
              <a:rPr lang="cs-CZ" sz="1900" dirty="0"/>
              <a:t> and interpret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values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income</a:t>
            </a:r>
            <a:r>
              <a:rPr lang="cs-CZ" sz="1900" dirty="0"/>
              <a:t> elasticity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demand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</a:pPr>
            <a:r>
              <a:rPr lang="cs-CZ" sz="1900" dirty="0" err="1"/>
              <a:t>Calculate</a:t>
            </a:r>
            <a:r>
              <a:rPr lang="cs-CZ" sz="1900" dirty="0"/>
              <a:t> and interpret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values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cross</a:t>
            </a:r>
            <a:r>
              <a:rPr lang="cs-CZ" sz="1900" dirty="0"/>
              <a:t> elasticity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demand</a:t>
            </a:r>
            <a:r>
              <a:rPr lang="cs-CZ" sz="1900" dirty="0"/>
              <a:t>.</a:t>
            </a:r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4572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23699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7F930F-8A9D-05DB-7229-760536BC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PCC and </a:t>
            </a:r>
            <a:r>
              <a:rPr lang="cs-CZ" sz="5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Price</a:t>
            </a:r>
            <a:r>
              <a:rPr lang="cs-CZ" sz="5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Elasticit</a:t>
            </a:r>
            <a:r>
              <a:rPr lang="cs-CZ" sz="5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C7B33E-2A35-CE29-C56F-45CC4AF2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56820" y="2598710"/>
            <a:ext cx="4094163" cy="3438144"/>
          </a:xfrm>
        </p:spPr>
        <p:txBody>
          <a:bodyPr/>
          <a:lstStyle/>
          <a:p>
            <a:pPr marL="180594" indent="-180594" defTabSz="722376">
              <a:spcBef>
                <a:spcPts val="790"/>
              </a:spcBef>
            </a:pP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</a:t>
            </a:r>
            <a:r>
              <a:rPr lang="cs-CZ" sz="2212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Unitary</a:t>
            </a: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Elasticity</a:t>
            </a:r>
          </a:p>
          <a:p>
            <a:pPr marL="180594" indent="-180594" defTabSz="722376">
              <a:spcBef>
                <a:spcPts val="790"/>
              </a:spcBef>
            </a:pP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</a:t>
            </a:r>
            <a:r>
              <a:rPr lang="cs-CZ" sz="2212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Elastic</a:t>
            </a: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212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</a:t>
            </a:r>
            <a:endParaRPr lang="cs-CZ" sz="221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80594" indent="-180594" defTabSz="722376">
              <a:spcBef>
                <a:spcPts val="790"/>
              </a:spcBef>
            </a:pP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</a:t>
            </a:r>
            <a:r>
              <a:rPr lang="cs-CZ" sz="2212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Inelastic</a:t>
            </a:r>
            <a:r>
              <a:rPr lang="cs-CZ" sz="2212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212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</a:t>
            </a:r>
            <a:endParaRPr lang="cs-CZ"/>
          </a:p>
        </p:txBody>
      </p:sp>
      <p:pic>
        <p:nvPicPr>
          <p:cNvPr id="5" name="Zástupný obsah 4" descr="Obsah obrázku řada/pruh, diagram, Vykreslený graf&#10;&#10;Popis byl vytvořen automaticky">
            <a:extLst>
              <a:ext uri="{FF2B5EF4-FFF2-40B4-BE49-F238E27FC236}">
                <a16:creationId xmlns:a16="http://schemas.microsoft.com/office/drawing/2014/main" id="{CFE011C1-DF22-3624-2CFE-2560B1B51B7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7894"/>
          <a:stretch/>
        </p:blipFill>
        <p:spPr>
          <a:xfrm>
            <a:off x="1111641" y="2780069"/>
            <a:ext cx="4171634" cy="210503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D12F3EE-87DB-FBA6-521B-655037FA2428}"/>
              </a:ext>
            </a:extLst>
          </p:cNvPr>
          <p:cNvSpPr txBox="1"/>
          <p:nvPr/>
        </p:nvSpPr>
        <p:spPr>
          <a:xfrm>
            <a:off x="1525248" y="5029553"/>
            <a:ext cx="33444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cs-CZ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                                B)                              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092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1E11F4E-35FE-2C25-6734-847AF82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Task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C680B-3A64-F150-A57B-8AF2C6329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1" y="1630869"/>
            <a:ext cx="10066019" cy="435083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You know the demand schedule for the products of a firm below. </a:t>
            </a:r>
          </a:p>
          <a:p>
            <a:pPr marL="0"/>
            <a:endParaRPr lang="en-US" sz="2000" dirty="0"/>
          </a:p>
          <a:p>
            <a:pPr marL="457200" indent="-457200">
              <a:buAutoNum type="alphaLcParenR"/>
            </a:pP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products from 1 dollar to 3 dollars?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TR = 180 000 - 100 000 = </a:t>
            </a:r>
            <a:r>
              <a:rPr lang="cs-CZ" sz="2000" dirty="0">
                <a:solidFill>
                  <a:srgbClr val="00B050"/>
                </a:solidFill>
              </a:rPr>
              <a:t>+ 80 000 USD</a:t>
            </a:r>
            <a:endParaRPr 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dirty="0"/>
              <a:t>b)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 from 3 dollars to 5 dollars?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TR = 100 000 – 180 000 = </a:t>
            </a:r>
            <a:r>
              <a:rPr lang="cs-CZ" sz="2000" dirty="0">
                <a:solidFill>
                  <a:srgbClr val="FF0000"/>
                </a:solidFill>
              </a:rPr>
              <a:t>- 80 000 USD</a:t>
            </a:r>
          </a:p>
          <a:p>
            <a:pPr marL="0" indent="0">
              <a:buNone/>
            </a:pPr>
            <a:r>
              <a:rPr lang="cs-CZ" sz="2000" b="1" dirty="0"/>
              <a:t>c) </a:t>
            </a:r>
            <a:r>
              <a:rPr lang="cs-CZ" sz="2000" b="1" dirty="0" err="1"/>
              <a:t>Calculate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arc</a:t>
            </a:r>
            <a:r>
              <a:rPr lang="cs-CZ" sz="2000" b="1" dirty="0"/>
              <a:t> </a:t>
            </a:r>
            <a:r>
              <a:rPr lang="cs-CZ" sz="2000" b="1" dirty="0" err="1"/>
              <a:t>price</a:t>
            </a:r>
            <a:r>
              <a:rPr lang="cs-CZ" sz="2000" b="1" dirty="0"/>
              <a:t> elasticity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this</a:t>
            </a:r>
            <a:r>
              <a:rPr lang="cs-CZ" sz="2000" b="1" dirty="0"/>
              <a:t> </a:t>
            </a:r>
            <a:r>
              <a:rPr lang="cs-CZ" sz="2000" b="1" dirty="0" err="1"/>
              <a:t>demand</a:t>
            </a:r>
            <a:r>
              <a:rPr lang="cs-CZ" sz="2000" b="1" dirty="0"/>
              <a:t> </a:t>
            </a:r>
            <a:r>
              <a:rPr lang="cs-CZ" sz="2000" b="1" dirty="0" err="1"/>
              <a:t>for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change</a:t>
            </a:r>
            <a:r>
              <a:rPr lang="cs-CZ" sz="2000" b="1" dirty="0"/>
              <a:t> in </a:t>
            </a:r>
            <a:r>
              <a:rPr lang="cs-CZ" sz="2000" b="1" dirty="0" err="1"/>
              <a:t>price</a:t>
            </a:r>
            <a:r>
              <a:rPr lang="cs-CZ" sz="2000" b="1" dirty="0"/>
              <a:t> </a:t>
            </a:r>
            <a:r>
              <a:rPr lang="cs-CZ" sz="2000" b="1" dirty="0" err="1"/>
              <a:t>from</a:t>
            </a:r>
            <a:r>
              <a:rPr lang="cs-CZ" sz="2000" b="1" dirty="0"/>
              <a:t> 1 </a:t>
            </a:r>
            <a:r>
              <a:rPr lang="cs-CZ" sz="2000" b="1" dirty="0" err="1"/>
              <a:t>dollar</a:t>
            </a:r>
            <a:r>
              <a:rPr lang="cs-CZ" sz="2000" b="1" dirty="0"/>
              <a:t> to 3 </a:t>
            </a:r>
            <a:r>
              <a:rPr lang="cs-CZ" sz="2000" b="1" dirty="0" err="1"/>
              <a:t>dollars</a:t>
            </a:r>
            <a:r>
              <a:rPr lang="cs-CZ" sz="2000" b="1" dirty="0"/>
              <a:t> and </a:t>
            </a:r>
            <a:r>
              <a:rPr lang="cs-CZ" sz="2000" b="1" dirty="0" err="1"/>
              <a:t>for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change</a:t>
            </a:r>
            <a:r>
              <a:rPr lang="cs-CZ" sz="2000" b="1" dirty="0"/>
              <a:t> in </a:t>
            </a:r>
            <a:r>
              <a:rPr lang="cs-CZ" sz="2000" b="1" dirty="0" err="1"/>
              <a:t>price</a:t>
            </a:r>
            <a:r>
              <a:rPr lang="cs-CZ" sz="2000" b="1" dirty="0"/>
              <a:t> </a:t>
            </a:r>
            <a:r>
              <a:rPr lang="cs-CZ" sz="2000" b="1" dirty="0" err="1"/>
              <a:t>from</a:t>
            </a:r>
            <a:r>
              <a:rPr lang="cs-CZ" sz="2000" b="1" dirty="0"/>
              <a:t> 3 </a:t>
            </a:r>
            <a:r>
              <a:rPr lang="cs-CZ" sz="2000" b="1" dirty="0" err="1"/>
              <a:t>dollars</a:t>
            </a:r>
            <a:r>
              <a:rPr lang="cs-CZ" sz="2000" b="1" dirty="0"/>
              <a:t> to 5 </a:t>
            </a:r>
            <a:r>
              <a:rPr lang="cs-CZ" sz="2000" b="1" dirty="0" err="1"/>
              <a:t>dollars</a:t>
            </a:r>
            <a:r>
              <a:rPr lang="cs-CZ" sz="2000" b="1" dirty="0"/>
              <a:t>.</a:t>
            </a:r>
            <a:endParaRPr lang="en-US" sz="2000" b="1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F08DD75-5675-A6DF-4908-5F686ACC0B7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2847140"/>
              </p:ext>
            </p:extLst>
          </p:nvPr>
        </p:nvGraphicFramePr>
        <p:xfrm>
          <a:off x="4592320" y="237103"/>
          <a:ext cx="7292345" cy="985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3603">
                  <a:extLst>
                    <a:ext uri="{9D8B030D-6E8A-4147-A177-3AD203B41FA5}">
                      <a16:colId xmlns:a16="http://schemas.microsoft.com/office/drawing/2014/main" val="3512900613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62139901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1314783190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54146587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32301476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89325033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77493481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120862765"/>
                    </a:ext>
                  </a:extLst>
                </a:gridCol>
              </a:tblGrid>
              <a:tr h="356587">
                <a:tc>
                  <a:txBody>
                    <a:bodyPr/>
                    <a:lstStyle/>
                    <a:p>
                      <a:r>
                        <a:rPr lang="cs-CZ" sz="2000" dirty="0"/>
                        <a:t>P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5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4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3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4207258702"/>
                  </a:ext>
                </a:extLst>
              </a:tr>
              <a:tr h="599284">
                <a:tc>
                  <a:txBody>
                    <a:bodyPr/>
                    <a:lstStyle/>
                    <a:p>
                      <a:r>
                        <a:rPr lang="cs-CZ" sz="2000"/>
                        <a:t>Q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80 000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100 000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120 000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116151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191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1E11F4E-35FE-2C25-6734-847AF82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Task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C680B-3A64-F150-A57B-8AF2C6329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1" y="1630869"/>
            <a:ext cx="10066019" cy="435083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You know the demand schedule for the products of a firm below. </a:t>
            </a:r>
          </a:p>
          <a:p>
            <a:pPr marL="0"/>
            <a:endParaRPr lang="en-US" sz="2000" dirty="0"/>
          </a:p>
          <a:p>
            <a:pPr marL="457200" indent="-457200">
              <a:buAutoNum type="alphaLcParenR"/>
            </a:pP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products from 1 dollar to 3 dollars?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TR = 180 000 - 100 000 = </a:t>
            </a:r>
            <a:r>
              <a:rPr lang="cs-CZ" sz="2000" dirty="0">
                <a:solidFill>
                  <a:srgbClr val="00B050"/>
                </a:solidFill>
              </a:rPr>
              <a:t>+ 80 000 USD</a:t>
            </a:r>
            <a:endParaRPr 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dirty="0"/>
              <a:t>b) </a:t>
            </a:r>
            <a:r>
              <a:rPr lang="en-US" sz="2000" dirty="0"/>
              <a:t>What will happen to the 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en-US" sz="2000" dirty="0"/>
              <a:t> when the firm increases the price of the product from 3 dollars to 5 dollars?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TR = 100 000 – 180 000 = </a:t>
            </a:r>
            <a:r>
              <a:rPr lang="cs-CZ" sz="2000" dirty="0">
                <a:solidFill>
                  <a:srgbClr val="FF0000"/>
                </a:solidFill>
              </a:rPr>
              <a:t>- 80 000 USD</a:t>
            </a:r>
          </a:p>
          <a:p>
            <a:pPr marL="0" indent="0">
              <a:buNone/>
            </a:pPr>
            <a:r>
              <a:rPr lang="cs-CZ" sz="2000" b="1" dirty="0"/>
              <a:t>c) </a:t>
            </a:r>
            <a:r>
              <a:rPr lang="cs-CZ" sz="2000" b="1" dirty="0" err="1"/>
              <a:t>Calculate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arc</a:t>
            </a:r>
            <a:r>
              <a:rPr lang="cs-CZ" sz="2000" b="1" dirty="0"/>
              <a:t> </a:t>
            </a:r>
            <a:r>
              <a:rPr lang="cs-CZ" sz="2000" b="1" dirty="0" err="1"/>
              <a:t>price</a:t>
            </a:r>
            <a:r>
              <a:rPr lang="cs-CZ" sz="2000" b="1" dirty="0"/>
              <a:t> elasticity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this</a:t>
            </a:r>
            <a:r>
              <a:rPr lang="cs-CZ" sz="2000" b="1" dirty="0"/>
              <a:t> </a:t>
            </a:r>
            <a:r>
              <a:rPr lang="cs-CZ" sz="2000" b="1" dirty="0" err="1"/>
              <a:t>demand</a:t>
            </a:r>
            <a:r>
              <a:rPr lang="cs-CZ" sz="2000" b="1" dirty="0"/>
              <a:t> </a:t>
            </a:r>
            <a:r>
              <a:rPr lang="cs-CZ" sz="2000" b="1" dirty="0" err="1"/>
              <a:t>for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change</a:t>
            </a:r>
            <a:r>
              <a:rPr lang="cs-CZ" sz="2000" b="1" dirty="0"/>
              <a:t> in </a:t>
            </a:r>
            <a:r>
              <a:rPr lang="cs-CZ" sz="2000" b="1" dirty="0" err="1"/>
              <a:t>price</a:t>
            </a:r>
            <a:r>
              <a:rPr lang="cs-CZ" sz="2000" b="1" dirty="0"/>
              <a:t> </a:t>
            </a:r>
            <a:r>
              <a:rPr lang="cs-CZ" sz="2000" b="1" dirty="0" err="1"/>
              <a:t>from</a:t>
            </a:r>
            <a:r>
              <a:rPr lang="cs-CZ" sz="2000" b="1" dirty="0"/>
              <a:t> 1 </a:t>
            </a:r>
            <a:r>
              <a:rPr lang="cs-CZ" sz="2000" b="1" dirty="0" err="1"/>
              <a:t>dollar</a:t>
            </a:r>
            <a:r>
              <a:rPr lang="cs-CZ" sz="2000" b="1" dirty="0"/>
              <a:t> to 3 </a:t>
            </a:r>
            <a:r>
              <a:rPr lang="cs-CZ" sz="2000" b="1" dirty="0" err="1"/>
              <a:t>dollars</a:t>
            </a:r>
            <a:r>
              <a:rPr lang="cs-CZ" sz="2000" b="1" dirty="0"/>
              <a:t> and </a:t>
            </a:r>
            <a:r>
              <a:rPr lang="cs-CZ" sz="2000" b="1" dirty="0" err="1"/>
              <a:t>for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change</a:t>
            </a:r>
            <a:r>
              <a:rPr lang="cs-CZ" sz="2000" b="1" dirty="0"/>
              <a:t> in </a:t>
            </a:r>
            <a:r>
              <a:rPr lang="cs-CZ" sz="2000" b="1" dirty="0" err="1"/>
              <a:t>price</a:t>
            </a:r>
            <a:r>
              <a:rPr lang="cs-CZ" sz="2000" b="1" dirty="0"/>
              <a:t> </a:t>
            </a:r>
            <a:r>
              <a:rPr lang="cs-CZ" sz="2000" b="1" dirty="0" err="1"/>
              <a:t>from</a:t>
            </a:r>
            <a:r>
              <a:rPr lang="cs-CZ" sz="2000" b="1" dirty="0"/>
              <a:t> 3 </a:t>
            </a:r>
            <a:r>
              <a:rPr lang="cs-CZ" sz="2000" b="1" dirty="0" err="1"/>
              <a:t>dollars</a:t>
            </a:r>
            <a:r>
              <a:rPr lang="cs-CZ" sz="2000" b="1" dirty="0"/>
              <a:t> to 5 </a:t>
            </a:r>
            <a:r>
              <a:rPr lang="cs-CZ" sz="2000" b="1" dirty="0" err="1"/>
              <a:t>dollars</a:t>
            </a:r>
            <a:r>
              <a:rPr lang="cs-CZ" sz="2000" b="1" dirty="0"/>
              <a:t>.</a:t>
            </a:r>
            <a:endParaRPr lang="en-US" sz="2000" b="1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F08DD75-5675-A6DF-4908-5F686ACC0B7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92320" y="237103"/>
          <a:ext cx="7292345" cy="985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3603">
                  <a:extLst>
                    <a:ext uri="{9D8B030D-6E8A-4147-A177-3AD203B41FA5}">
                      <a16:colId xmlns:a16="http://schemas.microsoft.com/office/drawing/2014/main" val="3512900613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62139901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1314783190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54146587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32301476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893250339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77493481"/>
                    </a:ext>
                  </a:extLst>
                </a:gridCol>
                <a:gridCol w="992911">
                  <a:extLst>
                    <a:ext uri="{9D8B030D-6E8A-4147-A177-3AD203B41FA5}">
                      <a16:colId xmlns:a16="http://schemas.microsoft.com/office/drawing/2014/main" val="2120862765"/>
                    </a:ext>
                  </a:extLst>
                </a:gridCol>
              </a:tblGrid>
              <a:tr h="356587">
                <a:tc>
                  <a:txBody>
                    <a:bodyPr/>
                    <a:lstStyle/>
                    <a:p>
                      <a:r>
                        <a:rPr lang="cs-CZ" sz="2000" dirty="0"/>
                        <a:t>P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5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4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3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4207258702"/>
                  </a:ext>
                </a:extLst>
              </a:tr>
              <a:tr h="599284">
                <a:tc>
                  <a:txBody>
                    <a:bodyPr/>
                    <a:lstStyle/>
                    <a:p>
                      <a:r>
                        <a:rPr lang="cs-CZ" sz="2000"/>
                        <a:t>Q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20 000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60 000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80 000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100 000</a:t>
                      </a:r>
                    </a:p>
                  </a:txBody>
                  <a:tcPr marL="81529" marR="81529" marT="40765" marB="40765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120 000</a:t>
                      </a:r>
                    </a:p>
                  </a:txBody>
                  <a:tcPr marL="81529" marR="81529" marT="40765" marB="40765"/>
                </a:tc>
                <a:extLst>
                  <a:ext uri="{0D108BD9-81ED-4DB2-BD59-A6C34878D82A}">
                    <a16:rowId xmlns:a16="http://schemas.microsoft.com/office/drawing/2014/main" val="116151174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8968A2F1-FA23-7E10-FD45-9BED04E32D27}"/>
                  </a:ext>
                </a:extLst>
              </p:cNvPr>
              <p:cNvSpPr txBox="1"/>
              <p:nvPr/>
            </p:nvSpPr>
            <p:spPr>
              <a:xfrm>
                <a:off x="1496061" y="5430280"/>
                <a:ext cx="3477619" cy="934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60 000 −100 000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60 000+100 000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3 −1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3+1</m:t>
                              </m:r>
                            </m:den>
                          </m:f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−0,125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8968A2F1-FA23-7E10-FD45-9BED04E32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061" y="5430280"/>
                <a:ext cx="3477619" cy="9342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47E50837-4B14-207E-FCA9-9F1DE1664425}"/>
                  </a:ext>
                </a:extLst>
              </p:cNvPr>
              <p:cNvSpPr txBox="1"/>
              <p:nvPr/>
            </p:nvSpPr>
            <p:spPr>
              <a:xfrm>
                <a:off x="7017452" y="5430280"/>
                <a:ext cx="3254308" cy="941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20 000−60 000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20 000+60 000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5 −3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5+3</m:t>
                              </m:r>
                            </m:den>
                          </m:f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47E50837-4B14-207E-FCA9-9F1DE1664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452" y="5430280"/>
                <a:ext cx="3254308" cy="941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757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F4ED08-42A7-70A9-BAC1-3D8E0C02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Price Elasticities and Their Impact on Total Revenues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74FDD27-1B6D-6FD2-7A42-D3F03426215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2783834"/>
              </p:ext>
            </p:extLst>
          </p:nvPr>
        </p:nvGraphicFramePr>
        <p:xfrm>
          <a:off x="736631" y="2410081"/>
          <a:ext cx="10957529" cy="4192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649">
                  <a:extLst>
                    <a:ext uri="{9D8B030D-6E8A-4147-A177-3AD203B41FA5}">
                      <a16:colId xmlns:a16="http://schemas.microsoft.com/office/drawing/2014/main" val="3458146366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197879001"/>
                    </a:ext>
                  </a:extLst>
                </a:gridCol>
                <a:gridCol w="4297680">
                  <a:extLst>
                    <a:ext uri="{9D8B030D-6E8A-4147-A177-3AD203B41FA5}">
                      <a16:colId xmlns:a16="http://schemas.microsoft.com/office/drawing/2014/main" val="2243912647"/>
                    </a:ext>
                  </a:extLst>
                </a:gridCol>
              </a:tblGrid>
              <a:tr h="1048202">
                <a:tc>
                  <a:txBody>
                    <a:bodyPr/>
                    <a:lstStyle/>
                    <a:p>
                      <a:r>
                        <a:rPr lang="cs-CZ" sz="2800" dirty="0"/>
                        <a:t>Type </a:t>
                      </a:r>
                      <a:r>
                        <a:rPr lang="cs-CZ" sz="2800" dirty="0" err="1"/>
                        <a:t>of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Price</a:t>
                      </a:r>
                      <a:r>
                        <a:rPr lang="cs-CZ" sz="2800" dirty="0"/>
                        <a:t> Elasticity</a:t>
                      </a:r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Increase</a:t>
                      </a:r>
                      <a:r>
                        <a:rPr lang="cs-CZ" sz="2800" dirty="0"/>
                        <a:t> in </a:t>
                      </a:r>
                      <a:r>
                        <a:rPr lang="cs-CZ" sz="2800" dirty="0" err="1"/>
                        <a:t>Price</a:t>
                      </a:r>
                      <a:endParaRPr lang="cs-CZ" sz="2800" dirty="0"/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r>
                        <a:rPr lang="cs-CZ" sz="2800"/>
                        <a:t>Decrease in Price</a:t>
                      </a:r>
                    </a:p>
                  </a:txBody>
                  <a:tcPr marL="141649" marR="141649" marT="70824" marB="70824"/>
                </a:tc>
                <a:extLst>
                  <a:ext uri="{0D108BD9-81ED-4DB2-BD59-A6C34878D82A}">
                    <a16:rowId xmlns:a16="http://schemas.microsoft.com/office/drawing/2014/main" val="1816457902"/>
                  </a:ext>
                </a:extLst>
              </a:tr>
              <a:tr h="1048202">
                <a:tc>
                  <a:txBody>
                    <a:bodyPr/>
                    <a:lstStyle/>
                    <a:p>
                      <a:r>
                        <a:rPr lang="cs-CZ" sz="2800" dirty="0" err="1"/>
                        <a:t>Elastic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Demand</a:t>
                      </a:r>
                      <a:endParaRPr lang="cs-CZ" sz="2800" dirty="0"/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Total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revenues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decrease</a:t>
                      </a:r>
                      <a:r>
                        <a:rPr lang="cs-CZ" sz="2800" dirty="0"/>
                        <a:t> </a:t>
                      </a:r>
                    </a:p>
                    <a:p>
                      <a:r>
                        <a:rPr lang="cs-CZ" sz="1400" dirty="0"/>
                        <a:t>(</a:t>
                      </a:r>
                      <a:r>
                        <a:rPr lang="cs-CZ" sz="1400" dirty="0" err="1"/>
                        <a:t>Demanded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quantity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decreases</a:t>
                      </a:r>
                      <a:r>
                        <a:rPr lang="cs-CZ" sz="1400" dirty="0"/>
                        <a:t> more </a:t>
                      </a:r>
                      <a:r>
                        <a:rPr lang="cs-CZ" sz="1400" dirty="0" err="1"/>
                        <a:t>than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price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increases</a:t>
                      </a:r>
                      <a:r>
                        <a:rPr lang="cs-CZ" sz="1400" dirty="0"/>
                        <a:t>)</a:t>
                      </a:r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Total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revenues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increase</a:t>
                      </a:r>
                      <a:endParaRPr lang="cs-CZ" sz="2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Demanded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more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41649" marR="141649" marT="70824" marB="70824"/>
                </a:tc>
                <a:extLst>
                  <a:ext uri="{0D108BD9-81ED-4DB2-BD59-A6C34878D82A}">
                    <a16:rowId xmlns:a16="http://schemas.microsoft.com/office/drawing/2014/main" val="1022641710"/>
                  </a:ext>
                </a:extLst>
              </a:tr>
              <a:tr h="1048202">
                <a:tc>
                  <a:txBody>
                    <a:bodyPr/>
                    <a:lstStyle/>
                    <a:p>
                      <a:r>
                        <a:rPr lang="cs-CZ" sz="2800" dirty="0" err="1"/>
                        <a:t>Unitary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Elastic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Demand</a:t>
                      </a:r>
                      <a:endParaRPr lang="cs-CZ" sz="2800" dirty="0"/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No </a:t>
                      </a:r>
                      <a:r>
                        <a:rPr lang="cs-CZ" sz="2800" dirty="0" err="1"/>
                        <a:t>change</a:t>
                      </a:r>
                      <a:r>
                        <a:rPr lang="cs-CZ" sz="2800" dirty="0"/>
                        <a:t> in </a:t>
                      </a:r>
                      <a:r>
                        <a:rPr lang="cs-CZ" sz="2800" dirty="0" err="1"/>
                        <a:t>revenues</a:t>
                      </a:r>
                      <a:endParaRPr lang="cs-CZ" sz="2800" dirty="0"/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/>
                        <a:t>No change in revenues</a:t>
                      </a:r>
                    </a:p>
                  </a:txBody>
                  <a:tcPr marL="141649" marR="141649" marT="70824" marB="70824"/>
                </a:tc>
                <a:extLst>
                  <a:ext uri="{0D108BD9-81ED-4DB2-BD59-A6C34878D82A}">
                    <a16:rowId xmlns:a16="http://schemas.microsoft.com/office/drawing/2014/main" val="3553191314"/>
                  </a:ext>
                </a:extLst>
              </a:tr>
              <a:tr h="1048202">
                <a:tc>
                  <a:txBody>
                    <a:bodyPr/>
                    <a:lstStyle/>
                    <a:p>
                      <a:r>
                        <a:rPr lang="cs-CZ" sz="2800" dirty="0" err="1"/>
                        <a:t>Inelastic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Demand</a:t>
                      </a:r>
                      <a:endParaRPr lang="cs-CZ" sz="2800" dirty="0"/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Total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revenues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increase</a:t>
                      </a:r>
                      <a:endParaRPr lang="cs-CZ" sz="2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Demanded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41649" marR="141649" marT="70824" marB="708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Total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revenues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decrease</a:t>
                      </a:r>
                      <a:endParaRPr lang="cs-CZ" sz="2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Demanded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decreases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41649" marR="141649" marT="70824" marB="70824"/>
                </a:tc>
                <a:extLst>
                  <a:ext uri="{0D108BD9-81ED-4DB2-BD59-A6C34878D82A}">
                    <a16:rowId xmlns:a16="http://schemas.microsoft.com/office/drawing/2014/main" val="2815604579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B7B9A96-70B4-AC1E-1F24-C498895A7587}"/>
              </a:ext>
            </a:extLst>
          </p:cNvPr>
          <p:cNvSpPr txBox="1"/>
          <p:nvPr/>
        </p:nvSpPr>
        <p:spPr>
          <a:xfrm>
            <a:off x="736630" y="1734449"/>
            <a:ext cx="10835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concluded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revenues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decrease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elasticity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demand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737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E53C9A-33F3-B6E1-50F3-8D26D506D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Income Elasticity of Demand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A4635-777E-03B5-4E20-A8583C395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6572" y="2425605"/>
            <a:ext cx="7994349" cy="1094359"/>
          </a:xfrm>
        </p:spPr>
        <p:txBody>
          <a:bodyPr>
            <a:normAutofit/>
          </a:bodyPr>
          <a:lstStyle/>
          <a:p>
            <a:pPr marL="176022" indent="-176022" defTabSz="704088">
              <a:spcBef>
                <a:spcPts val="770"/>
              </a:spcBef>
            </a:pP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It‘s a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percentual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quantity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demanded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percentage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consumer‘s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income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634A36B-948B-187B-67DE-B88D9D588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02261"/>
              </p:ext>
            </p:extLst>
          </p:nvPr>
        </p:nvGraphicFramePr>
        <p:xfrm>
          <a:off x="4006059" y="3350298"/>
          <a:ext cx="7834306" cy="2936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93414">
                  <a:extLst>
                    <a:ext uri="{9D8B030D-6E8A-4147-A177-3AD203B41FA5}">
                      <a16:colId xmlns:a16="http://schemas.microsoft.com/office/drawing/2014/main" val="979672041"/>
                    </a:ext>
                  </a:extLst>
                </a:gridCol>
                <a:gridCol w="3020446">
                  <a:extLst>
                    <a:ext uri="{9D8B030D-6E8A-4147-A177-3AD203B41FA5}">
                      <a16:colId xmlns:a16="http://schemas.microsoft.com/office/drawing/2014/main" val="876928261"/>
                    </a:ext>
                  </a:extLst>
                </a:gridCol>
                <a:gridCol w="3020446">
                  <a:extLst>
                    <a:ext uri="{9D8B030D-6E8A-4147-A177-3AD203B41FA5}">
                      <a16:colId xmlns:a16="http://schemas.microsoft.com/office/drawing/2014/main" val="4004629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Type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Goods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Income</a:t>
                      </a:r>
                      <a:r>
                        <a:rPr lang="cs-CZ" dirty="0"/>
                        <a:t> Elasticity </a:t>
                      </a:r>
                      <a:r>
                        <a:rPr lang="cs-CZ" dirty="0" err="1"/>
                        <a:t>Value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Examples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109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Inferior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products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„</a:t>
                      </a:r>
                      <a:r>
                        <a:rPr lang="cs-CZ" dirty="0" err="1"/>
                        <a:t>Fake</a:t>
                      </a:r>
                      <a:r>
                        <a:rPr lang="cs-CZ" dirty="0"/>
                        <a:t>“ </a:t>
                      </a:r>
                      <a:r>
                        <a:rPr lang="cs-CZ" dirty="0" err="1"/>
                        <a:t>clothes</a:t>
                      </a:r>
                      <a:r>
                        <a:rPr lang="cs-CZ" dirty="0"/>
                        <a:t>, instant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7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Normal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products</a:t>
                      </a:r>
                      <a:r>
                        <a:rPr lang="cs-CZ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118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/>
                        <a:t>Necessities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Income</a:t>
                      </a:r>
                      <a:r>
                        <a:rPr lang="cs-CZ" dirty="0"/>
                        <a:t> elasticity </a:t>
                      </a:r>
                      <a:r>
                        <a:rPr lang="cs-CZ" dirty="0" err="1"/>
                        <a:t>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between</a:t>
                      </a:r>
                      <a:r>
                        <a:rPr lang="cs-CZ" dirty="0"/>
                        <a:t> 0 and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Housing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water</a:t>
                      </a:r>
                      <a:r>
                        <a:rPr lang="cs-CZ" dirty="0"/>
                        <a:t>, basic food (</a:t>
                      </a:r>
                      <a:r>
                        <a:rPr lang="cs-CZ" dirty="0" err="1"/>
                        <a:t>bread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flour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eggs</a:t>
                      </a:r>
                      <a:r>
                        <a:rPr lang="cs-CZ" dirty="0"/>
                        <a:t>…), </a:t>
                      </a:r>
                      <a:r>
                        <a:rPr lang="cs-CZ" dirty="0" err="1"/>
                        <a:t>medicine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etc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79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/>
                        <a:t>Luxurious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products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Income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elasticitiy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higher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than</a:t>
                      </a:r>
                      <a:r>
                        <a:rPr lang="cs-CZ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Holidays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luxurious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clothes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accessories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hobbies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etc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7154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E7B636E-CD0B-6B38-FCE2-A99BDF254B69}"/>
                  </a:ext>
                </a:extLst>
              </p:cNvPr>
              <p:cNvSpPr txBox="1"/>
              <p:nvPr/>
            </p:nvSpPr>
            <p:spPr>
              <a:xfrm>
                <a:off x="703839" y="3609228"/>
                <a:ext cx="3351265" cy="10632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sz="18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num>
                            <m:den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E7B636E-CD0B-6B38-FCE2-A99BDF254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39" y="3609228"/>
                <a:ext cx="3351265" cy="10632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966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E53C9A-33F3-B6E1-50F3-8D26D506D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Cross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Elasticity of Demand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A4635-777E-03B5-4E20-A8583C395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6572" y="2425605"/>
            <a:ext cx="7994349" cy="1094359"/>
          </a:xfrm>
        </p:spPr>
        <p:txBody>
          <a:bodyPr>
            <a:normAutofit/>
          </a:bodyPr>
          <a:lstStyle/>
          <a:p>
            <a:pPr marL="176022" indent="-176022" defTabSz="704088">
              <a:spcBef>
                <a:spcPts val="770"/>
              </a:spcBef>
            </a:pP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It‘s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percentual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quantity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demanded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percentage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price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156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</a:t>
            </a:r>
            <a:r>
              <a:rPr lang="cs-CZ" sz="215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Y.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634A36B-948B-187B-67DE-B88D9D588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449622"/>
              </p:ext>
            </p:extLst>
          </p:nvPr>
        </p:nvGraphicFramePr>
        <p:xfrm>
          <a:off x="4055104" y="4173581"/>
          <a:ext cx="7834306" cy="2291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93414">
                  <a:extLst>
                    <a:ext uri="{9D8B030D-6E8A-4147-A177-3AD203B41FA5}">
                      <a16:colId xmlns:a16="http://schemas.microsoft.com/office/drawing/2014/main" val="979672041"/>
                    </a:ext>
                  </a:extLst>
                </a:gridCol>
                <a:gridCol w="1698607">
                  <a:extLst>
                    <a:ext uri="{9D8B030D-6E8A-4147-A177-3AD203B41FA5}">
                      <a16:colId xmlns:a16="http://schemas.microsoft.com/office/drawing/2014/main" val="876928261"/>
                    </a:ext>
                  </a:extLst>
                </a:gridCol>
                <a:gridCol w="4342285">
                  <a:extLst>
                    <a:ext uri="{9D8B030D-6E8A-4147-A177-3AD203B41FA5}">
                      <a16:colId xmlns:a16="http://schemas.microsoft.com/office/drawing/2014/main" val="4004629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Type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Goods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Cross</a:t>
                      </a:r>
                      <a:r>
                        <a:rPr lang="cs-CZ" dirty="0"/>
                        <a:t> Elasticity </a:t>
                      </a:r>
                      <a:r>
                        <a:rPr lang="cs-CZ" dirty="0" err="1"/>
                        <a:t>Value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Examples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109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Complements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Left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eye</a:t>
                      </a:r>
                      <a:r>
                        <a:rPr lang="cs-CZ" dirty="0"/>
                        <a:t> and </a:t>
                      </a:r>
                      <a:r>
                        <a:rPr lang="cs-CZ" dirty="0" err="1"/>
                        <a:t>right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eye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contact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lenses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paper</a:t>
                      </a:r>
                      <a:r>
                        <a:rPr lang="cs-CZ" dirty="0"/>
                        <a:t> and </a:t>
                      </a:r>
                      <a:r>
                        <a:rPr lang="cs-CZ" dirty="0" err="1"/>
                        <a:t>printer</a:t>
                      </a:r>
                      <a:r>
                        <a:rPr lang="cs-CZ" dirty="0"/>
                        <a:t> cartridge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7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Substitutes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Cola and Pepsi; </a:t>
                      </a:r>
                      <a:r>
                        <a:rPr lang="cs-CZ" dirty="0" err="1"/>
                        <a:t>pork</a:t>
                      </a:r>
                      <a:r>
                        <a:rPr lang="cs-CZ" dirty="0"/>
                        <a:t> and </a:t>
                      </a:r>
                      <a:r>
                        <a:rPr lang="cs-CZ" dirty="0" err="1"/>
                        <a:t>chicken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meat</a:t>
                      </a:r>
                      <a:r>
                        <a:rPr lang="cs-CZ" dirty="0"/>
                        <a:t>; bus and </a:t>
                      </a:r>
                      <a:r>
                        <a:rPr lang="cs-CZ" dirty="0" err="1"/>
                        <a:t>train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transportation</a:t>
                      </a:r>
                      <a:r>
                        <a:rPr lang="cs-CZ" dirty="0"/>
                        <a:t>; </a:t>
                      </a:r>
                      <a:r>
                        <a:rPr lang="cs-CZ" dirty="0" err="1"/>
                        <a:t>apple</a:t>
                      </a:r>
                      <a:r>
                        <a:rPr lang="cs-CZ" dirty="0"/>
                        <a:t> and </a:t>
                      </a:r>
                      <a:r>
                        <a:rPr lang="cs-CZ" dirty="0" err="1"/>
                        <a:t>pears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118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Unrelated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Goods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334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E7B636E-CD0B-6B38-FCE2-A99BDF254B69}"/>
                  </a:ext>
                </a:extLst>
              </p:cNvPr>
              <p:cNvSpPr txBox="1"/>
              <p:nvPr/>
            </p:nvSpPr>
            <p:spPr>
              <a:xfrm>
                <a:off x="703839" y="3609228"/>
                <a:ext cx="3351265" cy="1128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18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E7B636E-CD0B-6B38-FCE2-A99BDF254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39" y="3609228"/>
                <a:ext cx="3351265" cy="11287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63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A7BE60-8806-CABD-C7CC-BED1F625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582" y="83727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Review Task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77C01B-D01D-ED9C-4933-1181C9E10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581" y="2573757"/>
            <a:ext cx="4273017" cy="17098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combination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and 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(represented by points A, B, C and D) is optimal for the consumer and why?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825B47-05BA-4AFD-9397-C9FEF93476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22492" y="1420503"/>
            <a:ext cx="5536001" cy="395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9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A7BE60-8806-CABD-C7CC-BED1F625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582" y="83727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Review Task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77C01B-D01D-ED9C-4933-1181C9E10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8310" y="1538956"/>
            <a:ext cx="4273017" cy="17098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combination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and 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(represented by points A, B, C and D) is optimal for the consumer and why?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825B47-05BA-4AFD-9397-C9FEF93476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22492" y="1420503"/>
            <a:ext cx="5536001" cy="395824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6E6183E-CEE1-CA6F-2FA9-C7354FDBFA9E}"/>
              </a:ext>
            </a:extLst>
          </p:cNvPr>
          <p:cNvSpPr txBox="1"/>
          <p:nvPr/>
        </p:nvSpPr>
        <p:spPr>
          <a:xfrm>
            <a:off x="846320" y="3453628"/>
            <a:ext cx="46603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Arial" panose="020B0604020202020204" pitchFamily="34" charset="0"/>
              </a:rPr>
              <a:t>Rational c</a:t>
            </a:r>
            <a:r>
              <a:rPr lang="en-US" altLang="cs-CZ" sz="1800" dirty="0" err="1">
                <a:latin typeface="Arial" panose="020B0604020202020204" pitchFamily="34" charset="0"/>
              </a:rPr>
              <a:t>onsumers</a:t>
            </a:r>
            <a:r>
              <a:rPr lang="en-US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choose</a:t>
            </a:r>
            <a:r>
              <a:rPr lang="cs-CZ" altLang="cs-CZ" sz="1800" dirty="0">
                <a:latin typeface="Arial" panose="020B0604020202020204" pitchFamily="34" charset="0"/>
              </a:rPr>
              <a:t> such a </a:t>
            </a:r>
            <a:r>
              <a:rPr lang="cs-CZ" altLang="cs-CZ" sz="1800" dirty="0" err="1">
                <a:latin typeface="Arial" panose="020B0604020202020204" pitchFamily="34" charset="0"/>
              </a:rPr>
              <a:t>combination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of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goods</a:t>
            </a:r>
            <a:r>
              <a:rPr lang="en-US" altLang="cs-CZ" sz="1800" dirty="0">
                <a:latin typeface="Arial" panose="020B0604020202020204" pitchFamily="34" charset="0"/>
              </a:rPr>
              <a:t> that gives </a:t>
            </a:r>
            <a:r>
              <a:rPr lang="cs-CZ" altLang="cs-CZ" sz="1800" dirty="0" err="1">
                <a:latin typeface="Arial" panose="020B0604020202020204" pitchFamily="34" charset="0"/>
              </a:rPr>
              <a:t>them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the greatest </a:t>
            </a:r>
            <a:r>
              <a:rPr lang="cs-CZ" altLang="cs-CZ" sz="1800" dirty="0">
                <a:latin typeface="Arial" panose="020B0604020202020204" pitchFamily="34" charset="0"/>
              </a:rPr>
              <a:t>utility</a:t>
            </a:r>
            <a:r>
              <a:rPr lang="en-US" altLang="cs-CZ" sz="1800" dirty="0">
                <a:latin typeface="Arial" panose="020B0604020202020204" pitchFamily="34" charset="0"/>
              </a:rPr>
              <a:t> (satisfaction) </a:t>
            </a:r>
            <a:r>
              <a:rPr lang="cs-CZ" altLang="cs-CZ" sz="1800" dirty="0" err="1">
                <a:latin typeface="Arial" panose="020B0604020202020204" pitchFamily="34" charset="0"/>
              </a:rPr>
              <a:t>at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a given </a:t>
            </a:r>
            <a:r>
              <a:rPr lang="cs-CZ" altLang="cs-CZ" sz="1800" dirty="0">
                <a:latin typeface="Arial" panose="020B0604020202020204" pitchFamily="34" charset="0"/>
              </a:rPr>
              <a:t>budget </a:t>
            </a:r>
            <a:r>
              <a:rPr lang="cs-CZ" altLang="cs-CZ" sz="1800" dirty="0" err="1">
                <a:latin typeface="Arial" panose="020B0604020202020204" pitchFamily="34" charset="0"/>
              </a:rPr>
              <a:t>constraint</a:t>
            </a:r>
            <a:r>
              <a:rPr lang="cs-CZ" altLang="cs-CZ" sz="1800" dirty="0">
                <a:latin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 err="1">
                <a:latin typeface="Arial" panose="020B0604020202020204" pitchFamily="34" charset="0"/>
              </a:rPr>
              <a:t>Thus</a:t>
            </a:r>
            <a:r>
              <a:rPr lang="cs-CZ" altLang="cs-CZ" sz="1800" dirty="0">
                <a:latin typeface="Arial" panose="020B0604020202020204" pitchFamily="34" charset="0"/>
              </a:rPr>
              <a:t>, </a:t>
            </a:r>
            <a:r>
              <a:rPr lang="cs-CZ" altLang="cs-CZ" sz="1800" b="1" dirty="0">
                <a:latin typeface="Arial" panose="020B0604020202020204" pitchFamily="34" charset="0"/>
              </a:rPr>
              <a:t>point B </a:t>
            </a:r>
            <a:r>
              <a:rPr lang="cs-CZ" altLang="cs-CZ" sz="1800" b="1" dirty="0" err="1">
                <a:latin typeface="Arial" panose="020B0604020202020204" pitchFamily="34" charset="0"/>
              </a:rPr>
              <a:t>is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b="1" dirty="0" err="1">
                <a:latin typeface="Arial" panose="020B0604020202020204" pitchFamily="34" charset="0"/>
              </a:rPr>
              <a:t>the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b="1" dirty="0" err="1">
                <a:latin typeface="Arial" panose="020B0604020202020204" pitchFamily="34" charset="0"/>
              </a:rPr>
              <a:t>optimal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b="1" dirty="0" err="1">
                <a:latin typeface="Arial" panose="020B0604020202020204" pitchFamily="34" charset="0"/>
              </a:rPr>
              <a:t>choice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</a:rPr>
              <a:t>(budget line </a:t>
            </a:r>
            <a:r>
              <a:rPr lang="cs-CZ" altLang="cs-CZ" sz="1800" dirty="0" err="1">
                <a:latin typeface="Arial" panose="020B0604020202020204" pitchFamily="34" charset="0"/>
              </a:rPr>
              <a:t>meets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the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b="1" dirty="0" err="1">
                <a:latin typeface="Arial" panose="020B0604020202020204" pitchFamily="34" charset="0"/>
              </a:rPr>
              <a:t>highest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possible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indifference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curve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</a:rPr>
              <a:t>which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</a:rPr>
              <a:t>is</a:t>
            </a:r>
            <a:r>
              <a:rPr lang="cs-CZ" altLang="cs-CZ" dirty="0">
                <a:latin typeface="Arial" panose="020B0604020202020204" pitchFamily="34" charset="0"/>
              </a:rPr>
              <a:t> U2).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altLang="cs-CZ" sz="18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DE8F0837-5F33-AABE-FC19-EAF1B8DECB3A}"/>
                  </a:ext>
                </a:extLst>
              </p:cNvPr>
              <p:cNvSpPr txBox="1"/>
              <p:nvPr/>
            </p:nvSpPr>
            <p:spPr>
              <a:xfrm>
                <a:off x="195855" y="5928592"/>
                <a:ext cx="6096000" cy="658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cs-CZ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cs-CZ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𝑀𝑅𝑆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cs-CZ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𝑀𝑅𝑆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den>
                      </m:f>
                      <m:r>
                        <a:rPr lang="cs-CZ" alt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DE8F0837-5F33-AABE-FC19-EAF1B8DEC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55" y="5928592"/>
                <a:ext cx="6096000" cy="6580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95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B79A77-505D-E930-FD7E-85407B124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REVIEW: GOSSEN‘S LAWS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99CF4E-3A6F-88CA-BCEA-B43CA9FBE4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sz="2000" b="1" i="1" dirty="0">
                <a:latin typeface="Arial" panose="020B0604020202020204" pitchFamily="34" charset="0"/>
              </a:rPr>
              <a:t>1st </a:t>
            </a:r>
            <a:r>
              <a:rPr lang="en-US" altLang="cs-CZ" sz="2000" b="1" i="1" kern="1200" dirty="0" err="1">
                <a:latin typeface="Arial" panose="020B0604020202020204" pitchFamily="34" charset="0"/>
              </a:rPr>
              <a:t>Gossen</a:t>
            </a:r>
            <a:r>
              <a:rPr lang="cs-CZ" altLang="cs-CZ" sz="2000" b="1" i="1" kern="1200" dirty="0">
                <a:latin typeface="Arial" panose="020B0604020202020204" pitchFamily="34" charset="0"/>
              </a:rPr>
              <a:t>´s</a:t>
            </a:r>
            <a:r>
              <a:rPr lang="en-US" altLang="cs-CZ" sz="2000" b="1" i="1" kern="1200" dirty="0">
                <a:latin typeface="Arial" panose="020B0604020202020204" pitchFamily="34" charset="0"/>
              </a:rPr>
              <a:t> law</a:t>
            </a:r>
            <a:r>
              <a:rPr lang="cs-CZ" altLang="cs-CZ" sz="2000" b="1" i="1" kern="1200" dirty="0">
                <a:latin typeface="Arial" panose="020B0604020202020204" pitchFamily="34" charset="0"/>
              </a:rPr>
              <a:t>:</a:t>
            </a:r>
            <a:r>
              <a:rPr lang="en-US" altLang="cs-CZ" sz="2000" kern="1200" dirty="0">
                <a:latin typeface="Arial" panose="020B0604020202020204" pitchFamily="34" charset="0"/>
              </a:rPr>
              <a:t> </a:t>
            </a:r>
            <a:endParaRPr lang="cs-CZ" altLang="cs-CZ" sz="2000" kern="1200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LAW OF DIMINISHING MARGINAL UTILITY</a:t>
            </a:r>
          </a:p>
          <a:p>
            <a:pPr marL="0" indent="0" algn="ctr"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endParaRPr lang="cs-CZ" altLang="cs-CZ" sz="2800" kern="12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5" name="Zástupný symbol pro obsah 2">
            <a:extLst>
              <a:ext uri="{FF2B5EF4-FFF2-40B4-BE49-F238E27FC236}">
                <a16:creationId xmlns:a16="http://schemas.microsoft.com/office/drawing/2014/main" id="{7C0DE057-B004-992E-4EA4-42DF1B265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763" y="3002936"/>
            <a:ext cx="2444473" cy="348993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C3F3B4D5-BB3A-7D23-DABC-0B5908DC3950}"/>
              </a:ext>
            </a:extLst>
          </p:cNvPr>
          <p:cNvSpPr txBox="1"/>
          <p:nvPr/>
        </p:nvSpPr>
        <p:spPr>
          <a:xfrm>
            <a:off x="6309360" y="1825625"/>
            <a:ext cx="494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>
                <a:latin typeface="Arial" panose="020B0604020202020204" pitchFamily="34" charset="0"/>
              </a:rPr>
              <a:t>2nd </a:t>
            </a:r>
            <a:r>
              <a:rPr lang="cs-CZ" sz="2000" b="1" i="1" dirty="0" err="1">
                <a:latin typeface="Arial" panose="020B0604020202020204" pitchFamily="34" charset="0"/>
              </a:rPr>
              <a:t>Gossen‘s</a:t>
            </a:r>
            <a:r>
              <a:rPr lang="cs-CZ" sz="2000" b="1" i="1" dirty="0">
                <a:latin typeface="Arial" panose="020B0604020202020204" pitchFamily="34" charset="0"/>
              </a:rPr>
              <a:t> </a:t>
            </a:r>
            <a:r>
              <a:rPr lang="cs-CZ" sz="2000" b="1" i="1" dirty="0" err="1">
                <a:latin typeface="Arial" panose="020B0604020202020204" pitchFamily="34" charset="0"/>
              </a:rPr>
              <a:t>law</a:t>
            </a:r>
            <a:r>
              <a:rPr lang="cs-CZ" sz="2000" b="1" i="1" dirty="0">
                <a:latin typeface="Arial" panose="020B0604020202020204" pitchFamily="34" charset="0"/>
              </a:rPr>
              <a:t>:</a:t>
            </a:r>
          </a:p>
          <a:p>
            <a:pPr algn="ctr"/>
            <a:r>
              <a:rPr lang="cs-CZ" altLang="cs-CZ" sz="2000" dirty="0">
                <a:latin typeface="Arial" panose="020B0604020202020204" pitchFamily="34" charset="0"/>
              </a:rPr>
              <a:t>LAW OF BALANCED MARGINAL UTILITY</a:t>
            </a:r>
            <a:endParaRPr lang="cs-CZ" sz="2000" dirty="0">
              <a:latin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38F2966-C966-2946-0A5A-91CC0E9B866B}"/>
              </a:ext>
            </a:extLst>
          </p:cNvPr>
          <p:cNvSpPr txBox="1"/>
          <p:nvPr/>
        </p:nvSpPr>
        <p:spPr>
          <a:xfrm>
            <a:off x="6172202" y="3027887"/>
            <a:ext cx="52974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1800" dirty="0" err="1">
                <a:latin typeface="Arial" panose="020B0604020202020204" pitchFamily="34" charset="0"/>
              </a:rPr>
              <a:t>The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consumer maximizes his total utility</a:t>
            </a:r>
            <a:r>
              <a:rPr lang="cs-CZ" altLang="cs-CZ" sz="1800" dirty="0">
                <a:latin typeface="Arial" panose="020B0604020202020204" pitchFamily="34" charset="0"/>
              </a:rPr>
              <a:t>,</a:t>
            </a:r>
            <a:r>
              <a:rPr lang="en-US" altLang="cs-CZ" sz="1800" dirty="0">
                <a:latin typeface="Arial" panose="020B0604020202020204" pitchFamily="34" charset="0"/>
              </a:rPr>
              <a:t> only if marginal </a:t>
            </a:r>
            <a:r>
              <a:rPr lang="cs-CZ" altLang="cs-CZ" sz="1800" dirty="0" err="1">
                <a:latin typeface="Arial" panose="020B0604020202020204" pitchFamily="34" charset="0"/>
              </a:rPr>
              <a:t>utilities</a:t>
            </a:r>
            <a:r>
              <a:rPr lang="en-US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</a:rPr>
              <a:t>(</a:t>
            </a:r>
            <a:r>
              <a:rPr lang="en-US" altLang="cs-CZ" sz="1800" dirty="0">
                <a:latin typeface="Arial" panose="020B0604020202020204" pitchFamily="34" charset="0"/>
              </a:rPr>
              <a:t>arising from the consumption of these goods</a:t>
            </a:r>
            <a:r>
              <a:rPr lang="cs-CZ" altLang="cs-CZ" sz="1800" dirty="0">
                <a:latin typeface="Arial" panose="020B0604020202020204" pitchFamily="34" charset="0"/>
              </a:rPr>
              <a:t>)</a:t>
            </a:r>
            <a:r>
              <a:rPr lang="en-US" altLang="cs-CZ" sz="1800" dirty="0">
                <a:latin typeface="Arial" panose="020B0604020202020204" pitchFamily="34" charset="0"/>
              </a:rPr>
              <a:t> are equal</a:t>
            </a:r>
            <a:r>
              <a:rPr lang="cs-CZ" altLang="cs-CZ" sz="18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= EQUIMARGINAL PRINCIPLE</a:t>
            </a:r>
            <a:endParaRPr lang="en-US" altLang="cs-CZ" sz="18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A43ADC1-4A32-79AA-3D3A-503D26DCCFA2}"/>
                  </a:ext>
                </a:extLst>
              </p:cNvPr>
              <p:cNvSpPr txBox="1"/>
              <p:nvPr/>
            </p:nvSpPr>
            <p:spPr>
              <a:xfrm>
                <a:off x="6169153" y="5092910"/>
                <a:ext cx="6096000" cy="9350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altLang="cs-CZ" dirty="0" err="1">
                    <a:latin typeface="Arial" panose="020B0604020202020204" pitchFamily="34" charset="0"/>
                  </a:rPr>
                  <a:t>Within</a:t>
                </a:r>
                <a:r>
                  <a:rPr lang="cs-CZ" altLang="cs-CZ" dirty="0">
                    <a:latin typeface="Arial" panose="020B0604020202020204" pitchFamily="34" charset="0"/>
                  </a:rPr>
                  <a:t> </a:t>
                </a:r>
                <a:r>
                  <a:rPr lang="cs-CZ" altLang="cs-CZ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dirty="0">
                    <a:latin typeface="Arial" panose="020B0604020202020204" pitchFamily="34" charset="0"/>
                  </a:rPr>
                  <a:t> budget </a:t>
                </a:r>
                <a:r>
                  <a:rPr lang="cs-CZ" altLang="cs-CZ" dirty="0" err="1">
                    <a:latin typeface="Arial" panose="020B0604020202020204" pitchFamily="34" charset="0"/>
                  </a:rPr>
                  <a:t>constraint</a:t>
                </a:r>
                <a:r>
                  <a:rPr lang="cs-CZ" altLang="cs-CZ" dirty="0">
                    <a:latin typeface="Arial" panose="020B0604020202020204" pitchFamily="34" charset="0"/>
                  </a:rPr>
                  <a:t>, </a:t>
                </a:r>
                <a:r>
                  <a:rPr lang="cs-CZ" altLang="cs-CZ" dirty="0" err="1">
                    <a:latin typeface="Arial" panose="020B0604020202020204" pitchFamily="34" charset="0"/>
                  </a:rPr>
                  <a:t>then</a:t>
                </a:r>
                <a:r>
                  <a:rPr lang="cs-CZ" altLang="cs-CZ" dirty="0">
                    <a:latin typeface="Arial" panose="020B0604020202020204" pitchFamily="34" charset="0"/>
                  </a:rPr>
                  <a:t>: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cs-CZ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cs-CZ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𝑀𝑅𝑆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</m:den>
                      </m:f>
                      <m:r>
                        <a:rPr lang="cs-CZ" alt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𝑀𝑅𝑆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A43ADC1-4A32-79AA-3D3A-503D26DCC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153" y="5092910"/>
                <a:ext cx="6096000" cy="935064"/>
              </a:xfrm>
              <a:prstGeom prst="rect">
                <a:avLst/>
              </a:prstGeom>
              <a:blipFill>
                <a:blip r:embed="rId3"/>
                <a:stretch>
                  <a:fillRect l="-800" t="-32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F1C164A-D017-2A1D-A0E7-0E76377C4D0D}"/>
                  </a:ext>
                </a:extLst>
              </p:cNvPr>
              <p:cNvSpPr txBox="1"/>
              <p:nvPr/>
            </p:nvSpPr>
            <p:spPr>
              <a:xfrm>
                <a:off x="8484100" y="4414815"/>
                <a:ext cx="1466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𝑀𝑈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𝑀𝑈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F1C164A-D017-2A1D-A0E7-0E76377C4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100" y="4414815"/>
                <a:ext cx="146610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89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0EC96A-A11B-D9B5-C50B-0530373F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Different Solutions Based on Different Preferences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01B64445-3205-E2F3-73C2-5EC80CAE79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53"/>
          <a:stretch/>
        </p:blipFill>
        <p:spPr>
          <a:xfrm>
            <a:off x="5922492" y="1966451"/>
            <a:ext cx="5536001" cy="2866344"/>
          </a:xfrm>
          <a:prstGeom prst="rect">
            <a:avLst/>
          </a:prstGeom>
        </p:spPr>
      </p:pic>
      <p:sp>
        <p:nvSpPr>
          <p:cNvPr id="5" name="TextovéPole 8">
            <a:extLst>
              <a:ext uri="{FF2B5EF4-FFF2-40B4-BE49-F238E27FC236}">
                <a16:creationId xmlns:a16="http://schemas.microsoft.com/office/drawing/2014/main" id="{0BA2D245-0F6F-6457-ECFD-DFEE08AF5C43}"/>
              </a:ext>
            </a:extLst>
          </p:cNvPr>
          <p:cNvSpPr txBox="1">
            <a:spLocks noGrp="1" noChangeArrowheads="1"/>
          </p:cNvSpPr>
          <p:nvPr>
            <p:ph sz="half" idx="1"/>
          </p:nvPr>
        </p:nvSpPr>
        <p:spPr bwMode="auto">
          <a:xfrm>
            <a:off x="6464635" y="0"/>
            <a:ext cx="5635925" cy="17098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ts val="1000"/>
              </a:spcBef>
              <a:buNone/>
            </a:pPr>
            <a:r>
              <a:rPr lang="en-US" alt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INNER SOLUTION       </a:t>
            </a:r>
            <a:r>
              <a:rPr lang="cs-CZ" alt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en-US" alt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BORDER SOLUTION</a:t>
            </a:r>
          </a:p>
        </p:txBody>
      </p:sp>
    </p:spTree>
    <p:extLst>
      <p:ext uri="{BB962C8B-B14F-4D97-AF65-F5344CB8AC3E}">
        <p14:creationId xmlns:p14="http://schemas.microsoft.com/office/powerpoint/2010/main" val="102116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0EC96A-A11B-D9B5-C50B-0530373F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Different Solutions Based on Different Preferences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Zástupný symbol pro obsah 8" descr="Obsah obrázku diagram, řada/pruh, skica, Vykreslený graf&#10;&#10;Popis byl vytvořen automaticky">
            <a:extLst>
              <a:ext uri="{FF2B5EF4-FFF2-40B4-BE49-F238E27FC236}">
                <a16:creationId xmlns:a16="http://schemas.microsoft.com/office/drawing/2014/main" id="{DC37CD03-F934-CF3F-5E6F-99E067DF7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2001783"/>
            <a:ext cx="5536001" cy="279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223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Derivation of Demand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29CD-66FF-C820-F1A0-122D89EBA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40" y="2062480"/>
            <a:ext cx="4704240" cy="40916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b="1" i="1" dirty="0">
                <a:effectLst/>
              </a:rPr>
              <a:t>Market demand (D)</a:t>
            </a:r>
            <a:r>
              <a:rPr lang="en-US" sz="1800" b="1" i="0" dirty="0">
                <a:effectLst/>
              </a:rPr>
              <a:t> </a:t>
            </a:r>
            <a:r>
              <a:rPr lang="en-US" sz="1800" b="0" i="0" dirty="0">
                <a:effectLst/>
              </a:rPr>
              <a:t>a relationship between quantities of a goods that consumers are able and willing to purchase at potential prices per unit. </a:t>
            </a:r>
          </a:p>
          <a:p>
            <a:r>
              <a:rPr lang="en-US" sz="1800" b="0" i="0" dirty="0">
                <a:effectLst/>
              </a:rPr>
              <a:t>Market demand (D) is obtained from </a:t>
            </a:r>
            <a:r>
              <a:rPr lang="en-US" sz="1800" b="1" i="1" dirty="0">
                <a:effectLst/>
              </a:rPr>
              <a:t>horizontal summation of the individual demands (d) </a:t>
            </a:r>
            <a:r>
              <a:rPr lang="en-US" sz="1800" b="0" i="0" dirty="0">
                <a:effectLst/>
              </a:rPr>
              <a:t>of all the consumers in a given market. </a:t>
            </a:r>
            <a:endParaRPr lang="cs-CZ" sz="1800" b="0" i="0" dirty="0">
              <a:effectLst/>
            </a:endParaRPr>
          </a:p>
          <a:p>
            <a:endParaRPr lang="cs-CZ" sz="1700" dirty="0"/>
          </a:p>
          <a:p>
            <a:endParaRPr lang="en-US" sz="1700" b="0" i="0" dirty="0">
              <a:effectLst/>
            </a:endParaRPr>
          </a:p>
          <a:p>
            <a:pPr marL="0" indent="0" algn="ctr">
              <a:buNone/>
            </a:pPr>
            <a:r>
              <a:rPr lang="cs-CZ" sz="1800" i="1" dirty="0" err="1"/>
              <a:t>Thus</a:t>
            </a:r>
            <a:r>
              <a:rPr lang="cs-CZ" sz="1800" i="1" dirty="0"/>
              <a:t>, </a:t>
            </a:r>
            <a:r>
              <a:rPr lang="cs-CZ" sz="1800" i="1" dirty="0" err="1"/>
              <a:t>the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question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is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how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is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the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individual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demand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formed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based</a:t>
            </a:r>
            <a:r>
              <a:rPr lang="cs-CZ" sz="1800" b="0" i="1" dirty="0">
                <a:effectLst/>
              </a:rPr>
              <a:t> on </a:t>
            </a:r>
            <a:r>
              <a:rPr lang="cs-CZ" sz="1800" b="0" i="1" dirty="0" err="1">
                <a:effectLst/>
              </a:rPr>
              <a:t>the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consumer</a:t>
            </a:r>
            <a:r>
              <a:rPr lang="cs-CZ" sz="1800" b="0" i="1" dirty="0">
                <a:effectLst/>
              </a:rPr>
              <a:t> </a:t>
            </a:r>
            <a:r>
              <a:rPr lang="cs-CZ" sz="1800" b="0" i="1" dirty="0" err="1">
                <a:effectLst/>
              </a:rPr>
              <a:t>equilibrium</a:t>
            </a:r>
            <a:r>
              <a:rPr lang="cs-CZ" sz="1800" b="0" i="1" dirty="0">
                <a:effectLst/>
              </a:rPr>
              <a:t>?</a:t>
            </a:r>
            <a:endParaRPr lang="en-US" sz="1800" b="0" i="1" dirty="0">
              <a:effectLst/>
            </a:endParaRPr>
          </a:p>
          <a:p>
            <a:endParaRPr lang="en-US" sz="1700" dirty="0"/>
          </a:p>
        </p:txBody>
      </p:sp>
      <p:pic>
        <p:nvPicPr>
          <p:cNvPr id="6" name="Obrázek 5" descr="Obsah obrázku text, řada/pruh, Vykreslený graf, diagram&#10;&#10;Popis byl vytvořen automaticky">
            <a:extLst>
              <a:ext uri="{FF2B5EF4-FFF2-40B4-BE49-F238E27FC236}">
                <a16:creationId xmlns:a16="http://schemas.microsoft.com/office/drawing/2014/main" id="{85D642FC-3F02-9CE7-B994-0504AD6C7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748" y="1816217"/>
            <a:ext cx="5334160" cy="322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2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B85C-7627-C4F5-C1EF-75338B9B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Derivation of </a:t>
            </a:r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Individual 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Demand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61840" y="2551176"/>
                <a:ext cx="4544762" cy="3602935"/>
              </a:xfr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0"/>
                <a:r>
                  <a:rPr lang="en-US" sz="1700" dirty="0"/>
                  <a:t>Individual Demand (d) represents the quantity of goods (X) that the consumer wants consume at various prices of that good X</a:t>
                </a:r>
                <a:r>
                  <a:rPr lang="cs-CZ" sz="1700" dirty="0"/>
                  <a:t> </a:t>
                </a:r>
                <a:r>
                  <a:rPr lang="cs-CZ" sz="1700" i="1" dirty="0"/>
                  <a:t>(WHILE OTHER FACTORS REMAIN THE SAME!)</a:t>
                </a:r>
                <a:r>
                  <a:rPr lang="en-US" sz="1700" dirty="0"/>
                  <a:t>.</a:t>
                </a:r>
              </a:p>
              <a:p>
                <a:pPr marL="0"/>
                <a:r>
                  <a:rPr lang="en-US" sz="1700" dirty="0"/>
                  <a:t>Individual Demand curve can be derived from a good indifference analysis.</a:t>
                </a:r>
                <a:endParaRPr lang="cs-CZ" sz="1700" dirty="0"/>
              </a:p>
              <a:p>
                <a:pPr marL="0" indent="0">
                  <a:buNone/>
                </a:pPr>
                <a:endParaRPr lang="cs-CZ" sz="1700" dirty="0"/>
              </a:p>
              <a:p>
                <a:pPr marL="0" indent="0">
                  <a:buNone/>
                </a:pPr>
                <a:r>
                  <a:rPr lang="cs-CZ" sz="1700" dirty="0"/>
                  <a:t>1) </a:t>
                </a:r>
                <a:r>
                  <a:rPr lang="en-US" sz="1700" dirty="0"/>
                  <a:t>Let‘s consider a consumer optimum (</a:t>
                </a:r>
                <a:r>
                  <a:rPr lang="en-US" sz="1700" i="1" dirty="0"/>
                  <a:t>we learned how to find that in previous lesson</a:t>
                </a:r>
                <a:r>
                  <a:rPr lang="en-US" sz="1700" dirty="0"/>
                  <a:t>).</a:t>
                </a:r>
              </a:p>
              <a:p>
                <a:pPr marL="0" indent="0">
                  <a:buNone/>
                </a:pPr>
                <a:r>
                  <a:rPr lang="en-US" sz="1700" dirty="0"/>
                  <a:t>At the optimum E1 – the consumer is willing to buy X1 </a:t>
                </a:r>
                <a:r>
                  <a:rPr lang="en-US" sz="1700" dirty="0" err="1"/>
                  <a:t>ammount</a:t>
                </a:r>
                <a:r>
                  <a:rPr lang="en-US" sz="1700" dirty="0"/>
                  <a:t> of goods X, given the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700" b="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700" dirty="0"/>
                  <a:t>.</a:t>
                </a:r>
              </a:p>
              <a:p>
                <a:pPr marL="0"/>
                <a:endParaRPr lang="en-US" sz="1700" dirty="0"/>
              </a:p>
              <a:p>
                <a:endParaRPr lang="en-US" sz="1700" dirty="0"/>
              </a:p>
              <a:p>
                <a:pPr marL="0"/>
                <a:endParaRPr lang="en-US" sz="1700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1229CD-66FF-C820-F1A0-122D89EBA0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1840" y="2551176"/>
                <a:ext cx="4544762" cy="3602935"/>
              </a:xfrm>
              <a:blipFill>
                <a:blip r:embed="rId2"/>
                <a:stretch>
                  <a:fillRect l="-938" t="-1354" r="-17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Obrázek 18" descr="Obsah obrázku řada/pruh, diagram&#10;&#10;Popis byl vytvořen automaticky">
            <a:extLst>
              <a:ext uri="{FF2B5EF4-FFF2-40B4-BE49-F238E27FC236}">
                <a16:creationId xmlns:a16="http://schemas.microsoft.com/office/drawing/2014/main" id="{6D4B894F-69A7-0F9D-3F1D-2C4EB7490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8" y="1209456"/>
            <a:ext cx="5334160" cy="444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987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58d5b09-1c8d-40c5-9d92-57c3d0f7d1a6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5963</TotalTime>
  <Words>2250</Words>
  <Application>Microsoft Office PowerPoint</Application>
  <PresentationFormat>Širokoúhlá obrazovka</PresentationFormat>
  <Paragraphs>290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Motiv Office</vt:lpstr>
      <vt:lpstr>Theory of Consumer Behavior (Derivation of Demand and Demand Elasticities)</vt:lpstr>
      <vt:lpstr>OUTLINE OF THE LECTURE AND  STUDY GOALS </vt:lpstr>
      <vt:lpstr>Review Task</vt:lpstr>
      <vt:lpstr>Review Task</vt:lpstr>
      <vt:lpstr>REVIEW: GOSSEN‘S LAWS</vt:lpstr>
      <vt:lpstr>Different Solutions Based on Different Preferences</vt:lpstr>
      <vt:lpstr>Different Solutions Based on Different Preferences</vt:lpstr>
      <vt:lpstr>Derivation of Demand</vt:lpstr>
      <vt:lpstr>Derivation of Individual Demand</vt:lpstr>
      <vt:lpstr>Derivation of Individual Demand</vt:lpstr>
      <vt:lpstr>Derivation of Individual Demand</vt:lpstr>
      <vt:lpstr>Derivation of Individual Demand</vt:lpstr>
      <vt:lpstr>Price Consumption Curve (PCC)</vt:lpstr>
      <vt:lpstr>Deriving the Individual Demand from PCC</vt:lpstr>
      <vt:lpstr>Task 1:</vt:lpstr>
      <vt:lpstr>Task 1:</vt:lpstr>
      <vt:lpstr>Price Elasticity of Demand</vt:lpstr>
      <vt:lpstr>Interpretation of Price Elasticity of Demand</vt:lpstr>
      <vt:lpstr>Interpretation of Price Elasticity of Demand</vt:lpstr>
      <vt:lpstr>PCC and Price Elasticity</vt:lpstr>
      <vt:lpstr>Task 1:</vt:lpstr>
      <vt:lpstr>Task 1:</vt:lpstr>
      <vt:lpstr>Price Elasticities and Their Impact on Total Revenues</vt:lpstr>
      <vt:lpstr>Income Elasticity of Demand</vt:lpstr>
      <vt:lpstr>Cross Elasticity of Demand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Radka Kubalová</cp:lastModifiedBy>
  <cp:revision>201</cp:revision>
  <dcterms:created xsi:type="dcterms:W3CDTF">2016-11-25T20:36:16Z</dcterms:created>
  <dcterms:modified xsi:type="dcterms:W3CDTF">2023-10-23T05:19:45Z</dcterms:modified>
</cp:coreProperties>
</file>