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69" r:id="rId1"/>
    <p:sldMasterId id="2147483787" r:id="rId2"/>
  </p:sldMasterIdLst>
  <p:notesMasterIdLst>
    <p:notesMasterId r:id="rId24"/>
  </p:notesMasterIdLst>
  <p:sldIdLst>
    <p:sldId id="275" r:id="rId3"/>
    <p:sldId id="273" r:id="rId4"/>
    <p:sldId id="287" r:id="rId5"/>
    <p:sldId id="288" r:id="rId6"/>
    <p:sldId id="291" r:id="rId7"/>
    <p:sldId id="274" r:id="rId8"/>
    <p:sldId id="292" r:id="rId9"/>
    <p:sldId id="289" r:id="rId10"/>
    <p:sldId id="297" r:id="rId11"/>
    <p:sldId id="276" r:id="rId12"/>
    <p:sldId id="277" r:id="rId13"/>
    <p:sldId id="284" r:id="rId14"/>
    <p:sldId id="278" r:id="rId15"/>
    <p:sldId id="279" r:id="rId16"/>
    <p:sldId id="280" r:id="rId17"/>
    <p:sldId id="293" r:id="rId18"/>
    <p:sldId id="285" r:id="rId19"/>
    <p:sldId id="286" r:id="rId20"/>
    <p:sldId id="294" r:id="rId21"/>
    <p:sldId id="296" r:id="rId22"/>
    <p:sldId id="298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00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5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28" d="100"/>
          <a:sy n="28" d="100"/>
        </p:scale>
        <p:origin x="-1266" y="-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8CC89A-A52C-415D-AEAC-B7E52949BE05}" type="datetimeFigureOut">
              <a:rPr lang="en-US"/>
              <a:pPr>
                <a:defRPr/>
              </a:pPr>
              <a:t>10/15/2020</a:t>
            </a:fld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Klepnutím lze upravit styly předlohy textu.</a:t>
            </a:r>
          </a:p>
          <a:p>
            <a:pPr lvl="1"/>
            <a:r>
              <a:rPr lang="en-US" noProof="0" smtClean="0"/>
              <a:t>Druhá úroveň</a:t>
            </a:r>
          </a:p>
          <a:p>
            <a:pPr lvl="2"/>
            <a:r>
              <a:rPr lang="en-US" noProof="0" smtClean="0"/>
              <a:t>Třetí úroveň</a:t>
            </a:r>
          </a:p>
          <a:p>
            <a:pPr lvl="3"/>
            <a:r>
              <a:rPr lang="en-US" noProof="0" smtClean="0"/>
              <a:t>Čtvrtá úroveň</a:t>
            </a:r>
          </a:p>
          <a:p>
            <a:pPr lvl="4"/>
            <a:r>
              <a:rPr lang="en-US" noProof="0" smtClean="0"/>
              <a:t>Pátá úroveň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CF19828-5482-4CCB-B6A4-5120E842E481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0265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282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4136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101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376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733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863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76F80ED-0139-49DB-B543-B01CDA4E708B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38298871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B027B-6781-4FBE-B7AB-DA84EBEAF2FA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392807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4AF44-4C44-4909-82DA-B3DC2118540F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490214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CFE1F-B253-4A1B-97A7-B77D10B44603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754172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B677C-FB14-4342-812A-BC9709DE0A68}" type="datetimeFigureOut">
              <a:rPr lang="en-US"/>
              <a:pPr>
                <a:defRPr/>
              </a:pPr>
              <a:t>10/15/2020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E93BD-5809-48A3-847A-862B8A82DAF3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411282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1343E-113F-4DF6-98D2-2C4F21B9C6B5}" type="datetimeFigureOut">
              <a:rPr lang="en-US"/>
              <a:pPr>
                <a:defRPr/>
              </a:pPr>
              <a:t>10/15/2020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3D68F-E838-49D1-AFE4-F642FB517D8E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03049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14771-CA8F-4666-A82F-E2F97F5F1CDF}" type="datetimeFigureOut">
              <a:rPr lang="en-US"/>
              <a:pPr>
                <a:defRPr/>
              </a:pPr>
              <a:t>10/15/2020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999D1-9722-41A0-A2A2-428A7C111ED0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420666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899C8-C4B1-4437-B7C4-D329DEDC82D0}" type="datetimeFigureOut">
              <a:rPr lang="en-US"/>
              <a:pPr>
                <a:defRPr/>
              </a:pPr>
              <a:t>10/15/2020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72924-F89D-48BD-BDAC-E664960FE74E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688299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E5249-AAED-4D56-91A2-EFFF4F675217}" type="datetimeFigureOut">
              <a:rPr lang="en-US"/>
              <a:pPr>
                <a:defRPr/>
              </a:pPr>
              <a:t>10/15/2020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2011D-0F4C-4386-94BA-3C4D44F5E8F9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6081351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60F44-C88C-4790-9CFC-5A334C194841}" type="datetimeFigureOut">
              <a:rPr lang="en-US"/>
              <a:pPr>
                <a:defRPr/>
              </a:pPr>
              <a:t>10/15/2020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83121-9265-44DF-A343-B1DD52A9F842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5703944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2887-9AAC-4BBF-B522-FEBB4BB46102}" type="datetimeFigureOut">
              <a:rPr lang="en-US"/>
              <a:pPr>
                <a:defRPr/>
              </a:pPr>
              <a:t>10/15/2020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2AB22-C791-4C29-8CDD-4AC03EF90DCB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301646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ED69C-87C9-443A-AACB-3C57B6BA0E00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2613910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7C39D-53F4-4AEA-A25F-1AA836B4770F}" type="datetimeFigureOut">
              <a:rPr lang="en-US"/>
              <a:pPr>
                <a:defRPr/>
              </a:pPr>
              <a:t>10/15/2020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EC578-5403-472F-892D-7A753770DA69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833638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0652E-05AE-4A89-AFB3-B33164640655}" type="datetimeFigureOut">
              <a:rPr lang="en-US"/>
              <a:pPr>
                <a:defRPr/>
              </a:pPr>
              <a:t>10/15/2020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AE142-D8DF-4A8E-AD7C-8CB008F639B7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0587592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A0712-CEAA-4926-8A18-EF5AF915BB93}" type="datetimeFigureOut">
              <a:rPr lang="en-US"/>
              <a:pPr>
                <a:defRPr/>
              </a:pPr>
              <a:t>10/15/2020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BFE93-77DD-4CBA-AFC9-AD4050F17A19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003306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CD699-5DBE-41A6-86EB-2CB4D33E3226}" type="datetimeFigureOut">
              <a:rPr lang="en-US"/>
              <a:pPr>
                <a:defRPr/>
              </a:pPr>
              <a:t>10/15/2020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AB7C5-9B71-4CAA-8FE6-70304E9903AE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098259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754A39E-2092-4164-849F-C7800844A923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9783060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E3CD6-4BA2-403F-9EE1-DD0C2B9C1D94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2589269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55C0B-19E5-4AEF-A2F1-D1BFCFD247F2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3331321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A5060-1C01-4414-97BB-1ACE49FCD247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991747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E7E64-ADB2-476F-B6EF-70EE4BE4E9DD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2959205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7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A5CFB-EE32-4657-8947-E92106A6E5D9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3147231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7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B2560-5067-441E-83A5-DCF3F6DA5ECE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28154970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29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Times New Roman" pitchFamily="18" charset="-18"/>
              </a:defRPr>
            </a:lvl1pPr>
            <a:extLst/>
          </a:lstStyle>
          <a:p>
            <a:pPr>
              <a:defRPr/>
            </a:pPr>
            <a:endParaRPr lang="en-CA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Times New Roman" pitchFamily="18" charset="-18"/>
              </a:defRPr>
            </a:lvl1pPr>
            <a:extLst/>
          </a:lstStyle>
          <a:p>
            <a:pPr>
              <a:defRPr/>
            </a:pPr>
            <a:endParaRPr lang="en-CA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3F3F3F"/>
                </a:solidFill>
              </a:defRPr>
            </a:lvl1pPr>
          </a:lstStyle>
          <a:p>
            <a:pPr>
              <a:defRPr/>
            </a:pPr>
            <a:fld id="{735771F9-9B64-4733-959F-566A8874977F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04" r:id="rId2"/>
    <p:sldLayoutId id="2147483922" r:id="rId3"/>
    <p:sldLayoutId id="2147483905" r:id="rId4"/>
    <p:sldLayoutId id="2147483906" r:id="rId5"/>
    <p:sldLayoutId id="2147483907" r:id="rId6"/>
    <p:sldLayoutId id="2147483923" r:id="rId7"/>
    <p:sldLayoutId id="2147483924" r:id="rId8"/>
    <p:sldLayoutId id="2147483925" r:id="rId9"/>
    <p:sldLayoutId id="2147483908" r:id="rId10"/>
    <p:sldLayoutId id="2147483926" r:id="rId11"/>
    <p:sldLayoutId id="214748390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anose="020B060402020202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anose="020B060402020202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anose="05040102010807070707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Klepnutím lze upravit styl předlohy nadpisů.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Klepnutím lze upravit styly předlohy textu.</a:t>
            </a:r>
          </a:p>
          <a:p>
            <a:pPr lvl="1"/>
            <a:r>
              <a:rPr lang="en-US" altLang="cs-CZ" smtClean="0"/>
              <a:t>Druhá úroveň</a:t>
            </a:r>
          </a:p>
          <a:p>
            <a:pPr lvl="2"/>
            <a:r>
              <a:rPr lang="en-US" altLang="cs-CZ" smtClean="0"/>
              <a:t>Třetí úroveň</a:t>
            </a:r>
          </a:p>
          <a:p>
            <a:pPr lvl="3"/>
            <a:r>
              <a:rPr lang="en-US" altLang="cs-CZ" smtClean="0"/>
              <a:t>Čtvrtá úroveň</a:t>
            </a:r>
          </a:p>
          <a:p>
            <a:pPr lvl="4"/>
            <a:r>
              <a:rPr lang="en-US" altLang="cs-CZ" smtClean="0"/>
              <a:t>Pátá úroveň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3D4C9306-161E-4E85-883B-43BB333CB461}" type="datetimeFigureOut">
              <a:rPr lang="en-US"/>
              <a:pPr>
                <a:defRPr/>
              </a:pPr>
              <a:t>10/15/2020</a:t>
            </a:fld>
            <a:endParaRPr 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99A71CB-B2AD-4070-8C1B-41048938AC5D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jpeg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6"/>
          <p:cNvSpPr txBox="1">
            <a:spLocks noChangeArrowheads="1"/>
          </p:cNvSpPr>
          <p:nvPr/>
        </p:nvSpPr>
        <p:spPr bwMode="auto">
          <a:xfrm>
            <a:off x="468313" y="765175"/>
            <a:ext cx="7921625" cy="155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4800" b="1">
                <a:solidFill>
                  <a:schemeClr val="accent1"/>
                </a:solidFill>
                <a:latin typeface="Corbel" panose="020B0503020204020204" pitchFamily="34" charset="0"/>
              </a:rPr>
              <a:t>Investice do lidského kapitálu</a:t>
            </a:r>
            <a:endParaRPr lang="en-US" altLang="cs-CZ" sz="4800" b="1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pic>
        <p:nvPicPr>
          <p:cNvPr id="10243" name="Picture 8" descr="Lar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492375"/>
            <a:ext cx="20859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10" descr="c-businessman_sideb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492375"/>
            <a:ext cx="181451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2" descr="Housekeep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492375"/>
            <a:ext cx="22320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4" descr="stude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492375"/>
            <a:ext cx="2627313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431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4400" b="1" dirty="0">
                <a:solidFill>
                  <a:schemeClr val="accent1"/>
                </a:solidFill>
                <a:latin typeface="Corbel" panose="020B0503020204020204" pitchFamily="34" charset="0"/>
              </a:rPr>
              <a:t>Investice do lidského kapitálu z pohledu jednotlivce</a:t>
            </a:r>
            <a:endParaRPr lang="en-US" altLang="cs-CZ" sz="44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pic>
        <p:nvPicPr>
          <p:cNvPr id="22531" name="Picture 6" descr="buc531_human%20capital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989138"/>
            <a:ext cx="4392613" cy="429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431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4400" b="1">
                <a:solidFill>
                  <a:schemeClr val="accent1"/>
                </a:solidFill>
                <a:latin typeface="Corbel" panose="020B0503020204020204" pitchFamily="34" charset="0"/>
              </a:rPr>
              <a:t>Investice do lidského kapitálu z pohledu jednotlivce</a:t>
            </a:r>
            <a:endParaRPr lang="en-US" altLang="cs-CZ" sz="4400" b="1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357188" y="3000375"/>
            <a:ext cx="7772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0250" indent="-2730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algn="just" eaLnBrk="1" hangingPunct="1">
              <a:spcBef>
                <a:spcPts val="600"/>
              </a:spcBef>
              <a:buClr>
                <a:schemeClr val="accent2"/>
              </a:buClr>
              <a:buSzPct val="90000"/>
              <a:buFont typeface="Symbol" panose="05050102010706020507" pitchFamily="18" charset="2"/>
              <a:buChar char="·"/>
            </a:pPr>
            <a:r>
              <a:rPr lang="cs-CZ" altLang="cs-CZ" sz="2000" dirty="0">
                <a:latin typeface="Corbel" panose="020B0503020204020204" pitchFamily="34" charset="0"/>
              </a:rPr>
              <a:t>přímé - náklady na školné, učebnice, dopravu (direct  </a:t>
            </a:r>
            <a:r>
              <a:rPr lang="cs-CZ" altLang="cs-CZ" sz="2000" dirty="0" err="1">
                <a:latin typeface="Corbel" panose="020B0503020204020204" pitchFamily="34" charset="0"/>
              </a:rPr>
              <a:t>costs</a:t>
            </a:r>
            <a:r>
              <a:rPr lang="cs-CZ" altLang="cs-CZ" sz="2000" dirty="0">
                <a:latin typeface="Corbel" panose="020B0503020204020204" pitchFamily="34" charset="0"/>
              </a:rPr>
              <a:t>)</a:t>
            </a:r>
          </a:p>
          <a:p>
            <a:pPr lvl="1" algn="just" eaLnBrk="1" hangingPunct="1">
              <a:spcBef>
                <a:spcPts val="600"/>
              </a:spcBef>
              <a:buClr>
                <a:schemeClr val="accent2"/>
              </a:buClr>
              <a:buSzPct val="90000"/>
              <a:buFont typeface="Symbol" panose="05050102010706020507" pitchFamily="18" charset="2"/>
              <a:buChar char="·"/>
            </a:pPr>
            <a:r>
              <a:rPr lang="cs-CZ" altLang="cs-CZ" sz="2000" dirty="0">
                <a:latin typeface="Corbel" panose="020B0503020204020204" pitchFamily="34" charset="0"/>
              </a:rPr>
              <a:t>nepřímé - ušlý příjem po dobu studia - náklady obětovaných  příležitostí (</a:t>
            </a:r>
            <a:r>
              <a:rPr lang="cs-CZ" altLang="cs-CZ" sz="2000" dirty="0" err="1">
                <a:latin typeface="Corbel" panose="020B0503020204020204" pitchFamily="34" charset="0"/>
              </a:rPr>
              <a:t>opportunity</a:t>
            </a:r>
            <a:r>
              <a:rPr lang="cs-CZ" altLang="cs-CZ" sz="2000" dirty="0">
                <a:latin typeface="Corbel" panose="020B0503020204020204" pitchFamily="34" charset="0"/>
              </a:rPr>
              <a:t> </a:t>
            </a:r>
            <a:r>
              <a:rPr lang="cs-CZ" altLang="cs-CZ" sz="2000" dirty="0" err="1">
                <a:latin typeface="Corbel" panose="020B0503020204020204" pitchFamily="34" charset="0"/>
              </a:rPr>
              <a:t>costs</a:t>
            </a:r>
            <a:r>
              <a:rPr lang="cs-CZ" altLang="cs-CZ" sz="2000" dirty="0">
                <a:latin typeface="Corbel" panose="020B0503020204020204" pitchFamily="34" charset="0"/>
              </a:rPr>
              <a:t>)</a:t>
            </a:r>
          </a:p>
          <a:p>
            <a:pPr lvl="1" algn="just" eaLnBrk="1" hangingPunct="1">
              <a:spcBef>
                <a:spcPts val="600"/>
              </a:spcBef>
              <a:buClr>
                <a:schemeClr val="accent2"/>
              </a:buClr>
              <a:buSzPct val="90000"/>
              <a:buFont typeface="Symbol" panose="05050102010706020507" pitchFamily="18" charset="2"/>
              <a:buChar char="·"/>
            </a:pPr>
            <a:r>
              <a:rPr lang="cs-CZ" altLang="cs-CZ" sz="2000" dirty="0">
                <a:latin typeface="Corbel" panose="020B0503020204020204" pitchFamily="34" charset="0"/>
              </a:rPr>
              <a:t>psychické (zkoušky, </a:t>
            </a:r>
            <a:r>
              <a:rPr lang="cs-CZ" altLang="cs-CZ" sz="2000" dirty="0" smtClean="0">
                <a:latin typeface="Corbel" panose="020B0503020204020204" pitchFamily="34" charset="0"/>
              </a:rPr>
              <a:t>stres, vyčerpávající)</a:t>
            </a:r>
            <a:endParaRPr lang="cs-CZ" altLang="cs-CZ" sz="2000" dirty="0">
              <a:latin typeface="Corbel" panose="020B0503020204020204" pitchFamily="34" charset="0"/>
            </a:endParaRPr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428625" y="2500313"/>
            <a:ext cx="525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b="1" u="sng">
                <a:latin typeface="Corbel" panose="020B0503020204020204" pitchFamily="34" charset="0"/>
              </a:rPr>
              <a:t>Náklady na vzdělání:</a:t>
            </a:r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428625" y="4500563"/>
            <a:ext cx="525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b="1" u="sng">
                <a:latin typeface="Corbel" panose="020B0503020204020204" pitchFamily="34" charset="0"/>
              </a:rPr>
              <a:t>Přínosy ze vzdělání:</a:t>
            </a:r>
          </a:p>
        </p:txBody>
      </p:sp>
      <p:sp>
        <p:nvSpPr>
          <p:cNvPr id="24582" name="Rectangle 7"/>
          <p:cNvSpPr>
            <a:spLocks noChangeArrowheads="1"/>
          </p:cNvSpPr>
          <p:nvPr/>
        </p:nvSpPr>
        <p:spPr bwMode="auto">
          <a:xfrm>
            <a:off x="214313" y="4857750"/>
            <a:ext cx="7772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438150" indent="-319088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30250" indent="-2730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lvl="1" algn="just" eaLnBrk="1" hangingPunct="1">
              <a:spcBef>
                <a:spcPts val="600"/>
              </a:spcBef>
              <a:buFont typeface="Symbol" panose="05050102010706020507" pitchFamily="18" charset="2"/>
              <a:buChar char="·"/>
            </a:pPr>
            <a:r>
              <a:rPr lang="cs-CZ" altLang="cs-CZ" sz="2000" dirty="0"/>
              <a:t>zvýšená mzda v budoucnu</a:t>
            </a:r>
          </a:p>
          <a:p>
            <a:pPr lvl="1" algn="just" eaLnBrk="1" hangingPunct="1">
              <a:spcBef>
                <a:spcPts val="600"/>
              </a:spcBef>
              <a:buFont typeface="Symbol" panose="05050102010706020507" pitchFamily="18" charset="2"/>
              <a:buChar char="·"/>
            </a:pPr>
            <a:r>
              <a:rPr lang="cs-CZ" altLang="cs-CZ" sz="2000" dirty="0"/>
              <a:t>zvýšení uspokojení z práce</a:t>
            </a:r>
          </a:p>
          <a:p>
            <a:pPr lvl="1" algn="just" eaLnBrk="1" hangingPunct="1">
              <a:spcBef>
                <a:spcPts val="600"/>
              </a:spcBef>
              <a:buFont typeface="Symbol" panose="05050102010706020507" pitchFamily="18" charset="2"/>
              <a:buChar char="·"/>
            </a:pPr>
            <a:r>
              <a:rPr lang="cs-CZ" altLang="cs-CZ" sz="2000" dirty="0"/>
              <a:t>společenská prestiž</a:t>
            </a:r>
          </a:p>
          <a:p>
            <a:pPr lvl="1" algn="just" eaLnBrk="1" hangingPunct="1">
              <a:spcBef>
                <a:spcPts val="600"/>
              </a:spcBef>
              <a:buFont typeface="Symbol" panose="05050102010706020507" pitchFamily="18" charset="2"/>
              <a:buChar char="·"/>
            </a:pPr>
            <a:r>
              <a:rPr lang="cs-CZ" altLang="cs-CZ" sz="2000" dirty="0"/>
              <a:t>větší ocenění mimotržních aktivit a zájmů</a:t>
            </a:r>
          </a:p>
          <a:p>
            <a:pPr algn="just" eaLnBrk="1" hangingPunct="1">
              <a:spcBef>
                <a:spcPts val="600"/>
              </a:spcBef>
              <a:buFontTx/>
              <a:buNone/>
            </a:pPr>
            <a:r>
              <a:rPr lang="cs-CZ" altLang="cs-CZ" sz="2000" b="1" dirty="0"/>
              <a:t>TEORIE ABSTINENCE – problematika současné a budoucí hodnoty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14313" y="1714500"/>
            <a:ext cx="5786437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b="1" dirty="0">
                <a:solidFill>
                  <a:srgbClr val="FF0000"/>
                </a:solidFill>
                <a:latin typeface="+mj-lt"/>
              </a:rPr>
              <a:t>Je další rok vzdělávání dobrou investicí???</a:t>
            </a:r>
          </a:p>
          <a:p>
            <a:pPr>
              <a:defRPr/>
            </a:pPr>
            <a:r>
              <a:rPr lang="cs-CZ" b="1" dirty="0">
                <a:solidFill>
                  <a:srgbClr val="000066"/>
                </a:solidFill>
                <a:latin typeface="+mj-lt"/>
              </a:rPr>
              <a:t>Musíme porovnat náklady a přínosy:</a:t>
            </a:r>
          </a:p>
        </p:txBody>
      </p:sp>
      <p:pic>
        <p:nvPicPr>
          <p:cNvPr id="24584" name="Picture 9" descr="Pełny ekr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1643063"/>
            <a:ext cx="987425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685800" y="2743200"/>
            <a:ext cx="8077200" cy="37433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cs-CZ" altLang="cs-CZ"/>
          </a:p>
          <a:p>
            <a:pPr>
              <a:spcBef>
                <a:spcPct val="50000"/>
              </a:spcBef>
            </a:pPr>
            <a:endParaRPr lang="cs-CZ" altLang="cs-CZ"/>
          </a:p>
          <a:p>
            <a:pPr>
              <a:spcBef>
                <a:spcPct val="50000"/>
              </a:spcBef>
            </a:pPr>
            <a:endParaRPr lang="cs-CZ" altLang="cs-CZ"/>
          </a:p>
          <a:p>
            <a:pPr>
              <a:spcBef>
                <a:spcPct val="50000"/>
              </a:spcBef>
            </a:pPr>
            <a:endParaRPr lang="cs-CZ" altLang="cs-CZ"/>
          </a:p>
          <a:p>
            <a:pPr>
              <a:spcBef>
                <a:spcPct val="50000"/>
              </a:spcBef>
            </a:pPr>
            <a:endParaRPr lang="cs-CZ" altLang="cs-CZ"/>
          </a:p>
          <a:p>
            <a:pPr>
              <a:spcBef>
                <a:spcPct val="50000"/>
              </a:spcBef>
            </a:pPr>
            <a:endParaRPr lang="cs-CZ" altLang="cs-CZ"/>
          </a:p>
          <a:p>
            <a:pPr>
              <a:spcBef>
                <a:spcPct val="50000"/>
              </a:spcBef>
            </a:pPr>
            <a:endParaRPr lang="cs-CZ" altLang="cs-CZ"/>
          </a:p>
        </p:txBody>
      </p:sp>
      <p:sp>
        <p:nvSpPr>
          <p:cNvPr id="82947" name="Rectangle 3"/>
          <p:cNvSpPr>
            <a:spLocks noGrp="1"/>
          </p:cNvSpPr>
          <p:nvPr>
            <p:ph type="title"/>
          </p:nvPr>
        </p:nvSpPr>
        <p:spPr bwMode="auto">
          <a:xfrm>
            <a:off x="323850" y="404813"/>
            <a:ext cx="5256213" cy="762000"/>
          </a:xfrm>
        </p:spPr>
        <p:txBody>
          <a:bodyPr wrap="square" tIns="4572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cs-CZ" sz="3300" smtClean="0"/>
              <a:t>Příjmové křivky dle stupně </a:t>
            </a:r>
            <a:br>
              <a:rPr lang="cs-CZ" sz="3300" smtClean="0"/>
            </a:br>
            <a:r>
              <a:rPr lang="cs-CZ" sz="3300" smtClean="0"/>
              <a:t>dosaženého vzdělání</a:t>
            </a:r>
            <a:endParaRPr lang="cs-CZ" smtClean="0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4518025" y="62484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cs-CZ" altLang="cs-CZ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81000" y="6248400"/>
            <a:ext cx="876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cs-CZ" altLang="cs-CZ"/>
          </a:p>
        </p:txBody>
      </p:sp>
      <p:graphicFrame>
        <p:nvGraphicFramePr>
          <p:cNvPr id="26630" name="Object 7"/>
          <p:cNvGraphicFramePr>
            <a:graphicFrameLocks noChangeAspect="1"/>
          </p:cNvGraphicFramePr>
          <p:nvPr/>
        </p:nvGraphicFramePr>
        <p:xfrm>
          <a:off x="642938" y="1643063"/>
          <a:ext cx="7858125" cy="451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9" name="obrázek" r:id="rId4" imgW="5754624" imgH="3048000" progId="Word.Picture.8">
                  <p:embed/>
                </p:oleObj>
              </mc:Choice>
              <mc:Fallback>
                <p:oleObj name="obrázek" r:id="rId4" imgW="5754624" imgH="3048000" progId="Word.Picture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1643063"/>
                        <a:ext cx="7858125" cy="451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31" name="Picture 9" descr="mone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88913"/>
            <a:ext cx="115887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11" descr="mone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88913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431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4400" b="1">
                <a:solidFill>
                  <a:schemeClr val="accent1"/>
                </a:solidFill>
                <a:latin typeface="Corbel" panose="020B0503020204020204" pitchFamily="34" charset="0"/>
              </a:rPr>
              <a:t>Investice do lidského kapitálu z pohledu jednotlivce</a:t>
            </a:r>
            <a:endParaRPr lang="en-US" altLang="cs-CZ" sz="4400" b="1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28675" name="Text Box 8"/>
          <p:cNvSpPr txBox="1">
            <a:spLocks noChangeArrowheads="1"/>
          </p:cNvSpPr>
          <p:nvPr/>
        </p:nvSpPr>
        <p:spPr bwMode="auto">
          <a:xfrm>
            <a:off x="179388" y="558958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>
                <a:latin typeface="Corbel" panose="020B0503020204020204" pitchFamily="34" charset="0"/>
              </a:rPr>
              <a:t>        </a:t>
            </a:r>
            <a:r>
              <a:rPr lang="cs-CZ" altLang="cs-CZ" sz="2000" b="1">
                <a:latin typeface="Corbel" panose="020B0503020204020204" pitchFamily="34" charset="0"/>
              </a:rPr>
              <a:t>přímé náklady	     nepřímé náklady	 zisk z investice do vzdělání</a:t>
            </a:r>
          </a:p>
        </p:txBody>
      </p:sp>
      <p:sp>
        <p:nvSpPr>
          <p:cNvPr id="28676" name="Rectangle 9"/>
          <p:cNvSpPr>
            <a:spLocks noChangeArrowheads="1"/>
          </p:cNvSpPr>
          <p:nvPr/>
        </p:nvSpPr>
        <p:spPr bwMode="auto">
          <a:xfrm>
            <a:off x="395288" y="5734050"/>
            <a:ext cx="304800" cy="228600"/>
          </a:xfrm>
          <a:prstGeom prst="rect">
            <a:avLst/>
          </a:prstGeom>
          <a:solidFill>
            <a:srgbClr val="808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28677" name="Rectangle 10"/>
          <p:cNvSpPr>
            <a:spLocks noChangeArrowheads="1"/>
          </p:cNvSpPr>
          <p:nvPr/>
        </p:nvSpPr>
        <p:spPr bwMode="auto">
          <a:xfrm>
            <a:off x="2916238" y="5734050"/>
            <a:ext cx="304800" cy="228600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28678" name="Rectangle 11"/>
          <p:cNvSpPr>
            <a:spLocks noChangeArrowheads="1"/>
          </p:cNvSpPr>
          <p:nvPr/>
        </p:nvSpPr>
        <p:spPr bwMode="auto">
          <a:xfrm>
            <a:off x="5435600" y="5734050"/>
            <a:ext cx="304800" cy="228600"/>
          </a:xfrm>
          <a:prstGeom prst="rect">
            <a:avLst/>
          </a:prstGeom>
          <a:solidFill>
            <a:srgbClr val="00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/>
          </a:p>
        </p:txBody>
      </p:sp>
      <p:graphicFrame>
        <p:nvGraphicFramePr>
          <p:cNvPr id="70668" name="Object 12"/>
          <p:cNvGraphicFramePr>
            <a:graphicFrameLocks noChangeAspect="1"/>
          </p:cNvGraphicFramePr>
          <p:nvPr/>
        </p:nvGraphicFramePr>
        <p:xfrm>
          <a:off x="500063" y="1643063"/>
          <a:ext cx="7772400" cy="375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6" name="Rastrový obraz" r:id="rId4" imgW="6028571" imgH="3952381" progId="Obraz programu Malování">
                  <p:embed/>
                </p:oleObj>
              </mc:Choice>
              <mc:Fallback>
                <p:oleObj name="Rastrový obraz" r:id="rId4" imgW="6028571" imgH="3952381" progId="Obraz programu Malování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1643063"/>
                        <a:ext cx="7772400" cy="375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5627688" cy="1250950"/>
          </a:xfrm>
        </p:spPr>
        <p:txBody>
          <a:bodyPr wrap="square" tIns="4572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cs-CZ" sz="4100" smtClean="0"/>
              <a:t>Rozhodování o investici do dalšího vzdělání</a:t>
            </a:r>
            <a:endParaRPr lang="en-US" sz="4100" smtClean="0"/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54038" y="2749550"/>
            <a:ext cx="7772400" cy="1371600"/>
          </a:xfrm>
          <a:noFill/>
        </p:spPr>
        <p:txBody>
          <a:bodyPr lIns="92075" tIns="46038" rIns="92075" bIns="46038"/>
          <a:lstStyle/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b="1" i="1" u="sng" dirty="0" smtClean="0">
                <a:solidFill>
                  <a:srgbClr val="FF0000"/>
                </a:solidFill>
              </a:rPr>
              <a:t>1) Metoda současné hodnoty toku budoucích příjmů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2000" b="1" dirty="0" smtClean="0"/>
              <a:t>je založena na výpočtu dnešní hodnoty dodatečným příjmů, získaných na základě vzdělání, pro celou délku života a její srovnání s náklady na získání příslušného vzdělání.</a:t>
            </a:r>
          </a:p>
          <a:p>
            <a:pPr lvl="3" algn="just" eaLnBrk="1" hangingPunct="1">
              <a:lnSpc>
                <a:spcPct val="80000"/>
              </a:lnSpc>
              <a:spcBef>
                <a:spcPts val="600"/>
              </a:spcBef>
              <a:buFont typeface="Symbol" panose="05050102010706020507" pitchFamily="18" charset="2"/>
              <a:buChar char="·"/>
            </a:pPr>
            <a:endParaRPr lang="cs-CZ" altLang="cs-CZ" sz="1000" b="1" dirty="0" smtClean="0">
              <a:solidFill>
                <a:schemeClr val="tx2"/>
              </a:solidFill>
            </a:endParaRP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323850" y="1700213"/>
            <a:ext cx="838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latin typeface="Bookman Old Style" panose="02050604050505020204" pitchFamily="18" charset="0"/>
              </a:rPr>
              <a:t>Rozhodování je založeno na analýze nákladů a výnosů !!!!</a:t>
            </a: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338138" y="2309813"/>
            <a:ext cx="3429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b="1" u="sng"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Metody výpočtu:</a:t>
            </a:r>
          </a:p>
        </p:txBody>
      </p:sp>
      <p:sp>
        <p:nvSpPr>
          <p:cNvPr id="30726" name="Text Box 7"/>
          <p:cNvSpPr txBox="1">
            <a:spLocks noChangeArrowheads="1"/>
          </p:cNvSpPr>
          <p:nvPr/>
        </p:nvSpPr>
        <p:spPr bwMode="auto">
          <a:xfrm>
            <a:off x="900113" y="4149725"/>
            <a:ext cx="7543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cs-CZ" altLang="cs-CZ" sz="2600" b="1">
                <a:solidFill>
                  <a:srgbClr val="0000FF"/>
                </a:solidFill>
                <a:latin typeface="Arial" panose="020B0604020202020204" pitchFamily="34" charset="0"/>
              </a:rPr>
              <a:t>PV =  R</a:t>
            </a:r>
            <a:r>
              <a:rPr lang="cs-CZ" altLang="cs-CZ" sz="2600" b="1" baseline="-25000">
                <a:solidFill>
                  <a:srgbClr val="0000FF"/>
                </a:solidFill>
                <a:latin typeface="Arial" panose="020B0604020202020204" pitchFamily="34" charset="0"/>
              </a:rPr>
              <a:t>1</a:t>
            </a:r>
            <a:r>
              <a:rPr lang="cs-CZ" altLang="cs-CZ" sz="2600" b="1">
                <a:solidFill>
                  <a:srgbClr val="0000FF"/>
                </a:solidFill>
                <a:latin typeface="Arial" panose="020B0604020202020204" pitchFamily="34" charset="0"/>
              </a:rPr>
              <a:t>/ (1+r) + R</a:t>
            </a:r>
            <a:r>
              <a:rPr lang="cs-CZ" altLang="cs-CZ" sz="2600" b="1" baseline="-25000">
                <a:solidFill>
                  <a:srgbClr val="0000FF"/>
                </a:solidFill>
                <a:latin typeface="Arial" panose="020B0604020202020204" pitchFamily="34" charset="0"/>
              </a:rPr>
              <a:t>2</a:t>
            </a:r>
            <a:r>
              <a:rPr lang="cs-CZ" altLang="cs-CZ" sz="2600" b="1">
                <a:solidFill>
                  <a:srgbClr val="0000FF"/>
                </a:solidFill>
                <a:latin typeface="Arial" panose="020B0604020202020204" pitchFamily="34" charset="0"/>
              </a:rPr>
              <a:t> / (1+r)</a:t>
            </a:r>
            <a:r>
              <a:rPr lang="cs-CZ" altLang="cs-CZ" sz="2600" b="1" baseline="30000">
                <a:solidFill>
                  <a:srgbClr val="0000FF"/>
                </a:solidFill>
                <a:latin typeface="Arial" panose="020B0604020202020204" pitchFamily="34" charset="0"/>
              </a:rPr>
              <a:t>2</a:t>
            </a:r>
            <a:r>
              <a:rPr lang="cs-CZ" altLang="cs-CZ" sz="2600" b="1">
                <a:solidFill>
                  <a:srgbClr val="0000FF"/>
                </a:solidFill>
                <a:latin typeface="Arial" panose="020B0604020202020204" pitchFamily="34" charset="0"/>
              </a:rPr>
              <a:t> + ............R</a:t>
            </a:r>
            <a:r>
              <a:rPr lang="cs-CZ" altLang="cs-CZ" sz="2600" b="1" baseline="-25000">
                <a:solidFill>
                  <a:srgbClr val="0000FF"/>
                </a:solidFill>
                <a:latin typeface="Arial" panose="020B0604020202020204" pitchFamily="34" charset="0"/>
              </a:rPr>
              <a:t>n</a:t>
            </a:r>
            <a:r>
              <a:rPr lang="cs-CZ" altLang="cs-CZ" sz="2600" b="1">
                <a:solidFill>
                  <a:srgbClr val="0000FF"/>
                </a:solidFill>
                <a:latin typeface="Arial" panose="020B0604020202020204" pitchFamily="34" charset="0"/>
              </a:rPr>
              <a:t>/ (1+r)</a:t>
            </a:r>
            <a:r>
              <a:rPr lang="cs-CZ" altLang="cs-CZ" sz="2600" b="1" baseline="30000">
                <a:solidFill>
                  <a:srgbClr val="0000FF"/>
                </a:solidFill>
                <a:latin typeface="Arial" panose="020B0604020202020204" pitchFamily="34" charset="0"/>
              </a:rPr>
              <a:t>n</a:t>
            </a:r>
            <a:endParaRPr lang="cs-CZ" altLang="cs-CZ" sz="2600" b="1" baseline="-2500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cs-CZ" altLang="cs-CZ"/>
          </a:p>
        </p:txBody>
      </p:sp>
      <p:sp>
        <p:nvSpPr>
          <p:cNvPr id="30727" name="Text Box 8"/>
          <p:cNvSpPr txBox="1">
            <a:spLocks noChangeArrowheads="1"/>
          </p:cNvSpPr>
          <p:nvPr/>
        </p:nvSpPr>
        <p:spPr bwMode="auto">
          <a:xfrm>
            <a:off x="266700" y="4662488"/>
            <a:ext cx="8610600" cy="19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cs-CZ" altLang="cs-CZ" sz="1800" b="1">
                <a:latin typeface="Arial" panose="020B0604020202020204" pitchFamily="34" charset="0"/>
              </a:rPr>
              <a:t>PV = současná hodnota budoucích příjmů</a:t>
            </a:r>
          </a:p>
          <a:p>
            <a:pPr algn="just">
              <a:spcBef>
                <a:spcPts val="600"/>
              </a:spcBef>
            </a:pPr>
            <a:r>
              <a:rPr lang="cs-CZ" altLang="cs-CZ" sz="1800" b="1">
                <a:latin typeface="Arial" panose="020B0604020202020204" pitchFamily="34" charset="0"/>
              </a:rPr>
              <a:t>R</a:t>
            </a:r>
            <a:r>
              <a:rPr lang="cs-CZ" altLang="cs-CZ" sz="1800" b="1" baseline="-25000">
                <a:latin typeface="Arial" panose="020B0604020202020204" pitchFamily="34" charset="0"/>
              </a:rPr>
              <a:t>i</a:t>
            </a:r>
            <a:r>
              <a:rPr lang="cs-CZ" altLang="cs-CZ" sz="1800" b="1">
                <a:latin typeface="Arial" panose="020B0604020202020204" pitchFamily="34" charset="0"/>
              </a:rPr>
              <a:t>= příjem s vyšším vzděláním v roce i</a:t>
            </a:r>
          </a:p>
          <a:p>
            <a:pPr algn="just">
              <a:spcBef>
                <a:spcPts val="600"/>
              </a:spcBef>
            </a:pPr>
            <a:r>
              <a:rPr lang="cs-CZ" altLang="cs-CZ" sz="1800" b="1">
                <a:latin typeface="Arial" panose="020B0604020202020204" pitchFamily="34" charset="0"/>
              </a:rPr>
              <a:t>n = počet let pracovní aktivity</a:t>
            </a:r>
          </a:p>
          <a:p>
            <a:pPr algn="just">
              <a:spcBef>
                <a:spcPts val="600"/>
              </a:spcBef>
            </a:pPr>
            <a:r>
              <a:rPr lang="cs-CZ" altLang="cs-CZ" sz="1800" b="1">
                <a:latin typeface="Arial" panose="020B0604020202020204" pitchFamily="34" charset="0"/>
              </a:rPr>
              <a:t>r = úroková míra</a:t>
            </a:r>
          </a:p>
          <a:p>
            <a:pPr>
              <a:spcBef>
                <a:spcPct val="50000"/>
              </a:spcBef>
            </a:pPr>
            <a:endParaRPr lang="cs-CZ" altLang="cs-CZ"/>
          </a:p>
        </p:txBody>
      </p:sp>
      <p:pic>
        <p:nvPicPr>
          <p:cNvPr id="30728" name="Picture 10" descr="decision-mak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0"/>
            <a:ext cx="1497012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5627688" cy="1250950"/>
          </a:xfrm>
        </p:spPr>
        <p:txBody>
          <a:bodyPr wrap="square" tIns="4572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cs-CZ" sz="4100" smtClean="0"/>
              <a:t>Rozhodování o investici do dalšího vzdělání</a:t>
            </a:r>
            <a:endParaRPr lang="en-US" sz="4100" smtClean="0"/>
          </a:p>
        </p:txBody>
      </p:sp>
      <p:pic>
        <p:nvPicPr>
          <p:cNvPr id="32771" name="Picture 8" descr="decision-mak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0"/>
            <a:ext cx="1497012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10"/>
          <p:cNvSpPr>
            <a:spLocks noChangeArrowheads="1"/>
          </p:cNvSpPr>
          <p:nvPr/>
        </p:nvSpPr>
        <p:spPr bwMode="auto">
          <a:xfrm>
            <a:off x="1916113" y="2952750"/>
            <a:ext cx="3733800" cy="609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32773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79388" y="4100513"/>
            <a:ext cx="8713092" cy="1371600"/>
          </a:xfrm>
        </p:spPr>
        <p:txBody>
          <a:bodyPr lIns="92075" tIns="46038" rIns="92075" bIns="46038"/>
          <a:lstStyle/>
          <a:p>
            <a:pPr lvl="1" eaLnBrk="1" hangingPunct="1"/>
            <a:r>
              <a:rPr lang="cs-CZ" altLang="cs-CZ" dirty="0" smtClean="0"/>
              <a:t>Je-li NPV </a:t>
            </a:r>
            <a:r>
              <a:rPr lang="cs-CZ" altLang="cs-CZ" dirty="0" smtClean="0">
                <a:latin typeface="Consolas" panose="020B0609020204030204" pitchFamily="49" charset="0"/>
              </a:rPr>
              <a:t>&gt; </a:t>
            </a:r>
            <a:r>
              <a:rPr lang="cs-CZ" altLang="cs-CZ" dirty="0" smtClean="0"/>
              <a:t>0, potom je investice do vzdělání ekonomicky výhodná </a:t>
            </a:r>
          </a:p>
          <a:p>
            <a:pPr lvl="1" eaLnBrk="1" hangingPunct="1"/>
            <a:r>
              <a:rPr lang="cs-CZ" altLang="cs-CZ" dirty="0" smtClean="0"/>
              <a:t>Je-li NPV </a:t>
            </a:r>
            <a:r>
              <a:rPr lang="cs-CZ" altLang="cs-CZ" dirty="0" smtClean="0">
                <a:latin typeface="Consolas" panose="020B0609020204030204" pitchFamily="49" charset="0"/>
              </a:rPr>
              <a:t>&lt;</a:t>
            </a:r>
            <a:r>
              <a:rPr lang="cs-CZ" altLang="cs-CZ" dirty="0" smtClean="0"/>
              <a:t> 0, potom je investice do vzdělání ekonomicky </a:t>
            </a:r>
            <a:r>
              <a:rPr lang="cs-CZ" altLang="cs-CZ" dirty="0" smtClean="0"/>
              <a:t>neefektivní</a:t>
            </a:r>
            <a:endParaRPr lang="cs-CZ" altLang="cs-CZ" sz="1800" dirty="0" smtClean="0">
              <a:solidFill>
                <a:schemeClr val="tx2"/>
              </a:solidFill>
            </a:endParaRPr>
          </a:p>
        </p:txBody>
      </p:sp>
      <p:sp>
        <p:nvSpPr>
          <p:cNvPr id="32774" name="Text Box 12"/>
          <p:cNvSpPr txBox="1">
            <a:spLocks noChangeArrowheads="1"/>
          </p:cNvSpPr>
          <p:nvPr/>
        </p:nvSpPr>
        <p:spPr bwMode="auto">
          <a:xfrm>
            <a:off x="468313" y="1844675"/>
            <a:ext cx="78486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cs-CZ" altLang="cs-CZ" sz="2200" b="1"/>
              <a:t>Známe-li náklady na vzdělání C, lze spočítat čistou současnou hodnotu investice (net present value):</a:t>
            </a:r>
            <a:endParaRPr lang="cs-CZ" altLang="cs-CZ" sz="2200"/>
          </a:p>
          <a:p>
            <a:pPr>
              <a:spcBef>
                <a:spcPct val="50000"/>
              </a:spcBef>
            </a:pPr>
            <a:endParaRPr lang="cs-CZ" altLang="cs-CZ"/>
          </a:p>
        </p:txBody>
      </p:sp>
      <p:sp>
        <p:nvSpPr>
          <p:cNvPr id="32775" name="Text Box 13"/>
          <p:cNvSpPr txBox="1">
            <a:spLocks noChangeArrowheads="1"/>
          </p:cNvSpPr>
          <p:nvPr/>
        </p:nvSpPr>
        <p:spPr bwMode="auto">
          <a:xfrm>
            <a:off x="2693988" y="3025775"/>
            <a:ext cx="37338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cs-CZ" altLang="cs-CZ" b="1">
                <a:solidFill>
                  <a:srgbClr val="0000FF"/>
                </a:solidFill>
              </a:rPr>
              <a:t>NPV = PV - C</a:t>
            </a:r>
          </a:p>
          <a:p>
            <a:pPr>
              <a:spcBef>
                <a:spcPct val="50000"/>
              </a:spcBef>
            </a:pP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5627688" cy="1250950"/>
          </a:xfrm>
        </p:spPr>
        <p:txBody>
          <a:bodyPr wrap="square" tIns="4572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cs-CZ" sz="4100" smtClean="0"/>
              <a:t>Rozhodování o investici do dalšího vzdělání</a:t>
            </a:r>
            <a:endParaRPr lang="en-US" sz="4100" smtClean="0"/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54038" y="2749550"/>
            <a:ext cx="7772400" cy="1371600"/>
          </a:xfrm>
          <a:noFill/>
        </p:spPr>
        <p:txBody>
          <a:bodyPr lIns="92075" tIns="46038" rIns="92075" bIns="46038"/>
          <a:lstStyle/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b="1" i="1" u="sng" dirty="0" smtClean="0">
                <a:solidFill>
                  <a:srgbClr val="FF0000"/>
                </a:solidFill>
              </a:rPr>
              <a:t>2) Metoda vnitřní míry výnosu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2000" b="1" dirty="0" smtClean="0"/>
              <a:t>je založena na výpočtu míry výnosu investice a její srovnání s tržní úrokovou mírou.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2000" b="1" dirty="0" smtClean="0"/>
              <a:t>míra výnosu investice = vnitřní míra výnosu (mezní efektivnost investic).</a:t>
            </a:r>
          </a:p>
          <a:p>
            <a:pPr lvl="3" algn="just" eaLnBrk="1" hangingPunct="1">
              <a:lnSpc>
                <a:spcPct val="80000"/>
              </a:lnSpc>
              <a:spcBef>
                <a:spcPts val="600"/>
              </a:spcBef>
              <a:buFont typeface="Symbol" panose="05050102010706020507" pitchFamily="18" charset="2"/>
              <a:buChar char="·"/>
            </a:pPr>
            <a:endParaRPr lang="cs-CZ" altLang="cs-CZ" sz="1000" b="1" dirty="0" smtClean="0">
              <a:solidFill>
                <a:schemeClr val="tx2"/>
              </a:solidFill>
            </a:endParaRP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323850" y="1700213"/>
            <a:ext cx="838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latin typeface="Bookman Old Style" panose="02050604050505020204" pitchFamily="18" charset="0"/>
              </a:rPr>
              <a:t>Rozhodování je založeno na analýze nákladů a výnosů !!!!</a:t>
            </a: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338138" y="2309813"/>
            <a:ext cx="3429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b="1" u="sng"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Metody výpočtu:</a:t>
            </a:r>
          </a:p>
        </p:txBody>
      </p:sp>
      <p:sp>
        <p:nvSpPr>
          <p:cNvPr id="30726" name="Text Box 7"/>
          <p:cNvSpPr txBox="1">
            <a:spLocks noChangeArrowheads="1"/>
          </p:cNvSpPr>
          <p:nvPr/>
        </p:nvSpPr>
        <p:spPr bwMode="auto">
          <a:xfrm>
            <a:off x="457200" y="4149725"/>
            <a:ext cx="7986713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cs-CZ" altLang="cs-CZ" sz="26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C </a:t>
            </a:r>
            <a:r>
              <a:rPr lang="cs-CZ" altLang="cs-CZ" sz="2600" b="1" dirty="0">
                <a:solidFill>
                  <a:srgbClr val="0000FF"/>
                </a:solidFill>
                <a:latin typeface="Arial" panose="020B0604020202020204" pitchFamily="34" charset="0"/>
              </a:rPr>
              <a:t>=  R</a:t>
            </a:r>
            <a:r>
              <a:rPr lang="cs-CZ" altLang="cs-CZ" sz="2600" b="1" baseline="-25000" dirty="0">
                <a:solidFill>
                  <a:srgbClr val="0000FF"/>
                </a:solidFill>
                <a:latin typeface="Arial" panose="020B0604020202020204" pitchFamily="34" charset="0"/>
              </a:rPr>
              <a:t>1</a:t>
            </a:r>
            <a:r>
              <a:rPr lang="cs-CZ" altLang="cs-CZ" sz="2600" b="1" dirty="0">
                <a:solidFill>
                  <a:srgbClr val="0000FF"/>
                </a:solidFill>
                <a:latin typeface="Arial" panose="020B0604020202020204" pitchFamily="34" charset="0"/>
              </a:rPr>
              <a:t>/ (</a:t>
            </a:r>
            <a:r>
              <a:rPr lang="cs-CZ" altLang="cs-CZ" sz="26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1+IRR) </a:t>
            </a:r>
            <a:r>
              <a:rPr lang="cs-CZ" altLang="cs-CZ" sz="2600" b="1" dirty="0">
                <a:solidFill>
                  <a:srgbClr val="0000FF"/>
                </a:solidFill>
                <a:latin typeface="Arial" panose="020B0604020202020204" pitchFamily="34" charset="0"/>
              </a:rPr>
              <a:t>+ R</a:t>
            </a:r>
            <a:r>
              <a:rPr lang="cs-CZ" altLang="cs-CZ" sz="2600" b="1" baseline="-25000" dirty="0">
                <a:solidFill>
                  <a:srgbClr val="0000FF"/>
                </a:solidFill>
                <a:latin typeface="Arial" panose="020B0604020202020204" pitchFamily="34" charset="0"/>
              </a:rPr>
              <a:t>2</a:t>
            </a:r>
            <a:r>
              <a:rPr lang="cs-CZ" altLang="cs-CZ" sz="2600" b="1" dirty="0">
                <a:solidFill>
                  <a:srgbClr val="0000FF"/>
                </a:solidFill>
                <a:latin typeface="Arial" panose="020B0604020202020204" pitchFamily="34" charset="0"/>
              </a:rPr>
              <a:t> / (</a:t>
            </a:r>
            <a:r>
              <a:rPr lang="cs-CZ" altLang="cs-CZ" sz="26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1+IRR)</a:t>
            </a:r>
            <a:r>
              <a:rPr lang="cs-CZ" altLang="cs-CZ" sz="2600" b="1" baseline="30000" dirty="0" smtClean="0">
                <a:solidFill>
                  <a:srgbClr val="0000FF"/>
                </a:solidFill>
                <a:latin typeface="Arial" panose="020B0604020202020204" pitchFamily="34" charset="0"/>
              </a:rPr>
              <a:t>2</a:t>
            </a:r>
            <a:r>
              <a:rPr lang="cs-CZ" altLang="cs-CZ" sz="26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600" b="1" dirty="0">
                <a:solidFill>
                  <a:srgbClr val="0000FF"/>
                </a:solidFill>
                <a:latin typeface="Arial" panose="020B0604020202020204" pitchFamily="34" charset="0"/>
              </a:rPr>
              <a:t>+ </a:t>
            </a:r>
            <a:r>
              <a:rPr lang="cs-CZ" altLang="cs-CZ" sz="26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....+ </a:t>
            </a:r>
            <a:r>
              <a:rPr lang="cs-CZ" altLang="cs-CZ" sz="2600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R</a:t>
            </a:r>
            <a:r>
              <a:rPr lang="cs-CZ" altLang="cs-CZ" sz="2600" b="1" baseline="-25000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n</a:t>
            </a:r>
            <a:r>
              <a:rPr lang="cs-CZ" altLang="cs-CZ" sz="2600" b="1" dirty="0">
                <a:solidFill>
                  <a:srgbClr val="0000FF"/>
                </a:solidFill>
                <a:latin typeface="Arial" panose="020B0604020202020204" pitchFamily="34" charset="0"/>
              </a:rPr>
              <a:t>/ (</a:t>
            </a:r>
            <a:r>
              <a:rPr lang="cs-CZ" altLang="cs-CZ" sz="26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1+IRR)</a:t>
            </a:r>
            <a:r>
              <a:rPr lang="cs-CZ" altLang="cs-CZ" sz="2600" b="1" baseline="30000" dirty="0" smtClean="0">
                <a:solidFill>
                  <a:srgbClr val="0000FF"/>
                </a:solidFill>
                <a:latin typeface="Arial" panose="020B0604020202020204" pitchFamily="34" charset="0"/>
              </a:rPr>
              <a:t>n</a:t>
            </a:r>
            <a:endParaRPr lang="cs-CZ" altLang="cs-CZ" sz="2600" b="1" baseline="-250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cs-CZ" altLang="cs-CZ" dirty="0"/>
          </a:p>
        </p:txBody>
      </p:sp>
      <p:sp>
        <p:nvSpPr>
          <p:cNvPr id="30727" name="Text Box 8"/>
          <p:cNvSpPr txBox="1">
            <a:spLocks noChangeArrowheads="1"/>
          </p:cNvSpPr>
          <p:nvPr/>
        </p:nvSpPr>
        <p:spPr bwMode="auto">
          <a:xfrm>
            <a:off x="95250" y="4654906"/>
            <a:ext cx="8610600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cs-CZ" altLang="cs-CZ" sz="1800" b="1" dirty="0" smtClean="0">
                <a:latin typeface="Arial" panose="020B0604020202020204" pitchFamily="34" charset="0"/>
              </a:rPr>
              <a:t>C </a:t>
            </a:r>
            <a:r>
              <a:rPr lang="cs-CZ" altLang="cs-CZ" sz="1800" b="1" dirty="0">
                <a:latin typeface="Arial" panose="020B0604020202020204" pitchFamily="34" charset="0"/>
              </a:rPr>
              <a:t>= </a:t>
            </a:r>
            <a:r>
              <a:rPr lang="cs-CZ" altLang="cs-CZ" sz="1800" b="1" dirty="0" smtClean="0">
                <a:latin typeface="Arial" panose="020B0604020202020204" pitchFamily="34" charset="0"/>
              </a:rPr>
              <a:t>náklady na vzdělání</a:t>
            </a:r>
            <a:endParaRPr lang="cs-CZ" altLang="cs-CZ" sz="1800" b="1" dirty="0">
              <a:latin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cs-CZ" altLang="cs-CZ" sz="1800" b="1" dirty="0" err="1">
                <a:latin typeface="Arial" panose="020B0604020202020204" pitchFamily="34" charset="0"/>
              </a:rPr>
              <a:t>R</a:t>
            </a:r>
            <a:r>
              <a:rPr lang="cs-CZ" altLang="cs-CZ" sz="1800" b="1" baseline="-25000" dirty="0" err="1">
                <a:latin typeface="Arial" panose="020B0604020202020204" pitchFamily="34" charset="0"/>
              </a:rPr>
              <a:t>i</a:t>
            </a:r>
            <a:r>
              <a:rPr lang="cs-CZ" altLang="cs-CZ" sz="1800" b="1" dirty="0">
                <a:latin typeface="Arial" panose="020B0604020202020204" pitchFamily="34" charset="0"/>
              </a:rPr>
              <a:t>= </a:t>
            </a:r>
            <a:r>
              <a:rPr lang="cs-CZ" altLang="cs-CZ" sz="1800" b="1" dirty="0" smtClean="0">
                <a:latin typeface="Arial" panose="020B0604020202020204" pitchFamily="34" charset="0"/>
              </a:rPr>
              <a:t>rozdíl mezi příjmem s vyšším a nižším vzděláním</a:t>
            </a:r>
            <a:endParaRPr lang="cs-CZ" altLang="cs-CZ" sz="1800" b="1" dirty="0">
              <a:latin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cs-CZ" altLang="cs-CZ" sz="1800" b="1" dirty="0" smtClean="0">
                <a:latin typeface="Arial" panose="020B0604020202020204" pitchFamily="34" charset="0"/>
              </a:rPr>
              <a:t>IRR </a:t>
            </a:r>
            <a:r>
              <a:rPr lang="cs-CZ" altLang="cs-CZ" sz="1800" b="1" dirty="0">
                <a:latin typeface="Arial" panose="020B0604020202020204" pitchFamily="34" charset="0"/>
              </a:rPr>
              <a:t>= </a:t>
            </a:r>
            <a:r>
              <a:rPr lang="cs-CZ" altLang="cs-CZ" sz="1800" b="1" dirty="0" smtClean="0">
                <a:latin typeface="Arial" panose="020B0604020202020204" pitchFamily="34" charset="0"/>
              </a:rPr>
              <a:t>vnitřní míra výnosu (</a:t>
            </a:r>
            <a:r>
              <a:rPr lang="cs-CZ" altLang="cs-CZ" sz="1800" b="1" dirty="0" err="1" smtClean="0">
                <a:latin typeface="Arial" panose="020B0604020202020204" pitchFamily="34" charset="0"/>
              </a:rPr>
              <a:t>Internal</a:t>
            </a:r>
            <a:r>
              <a:rPr lang="cs-CZ" altLang="cs-CZ" sz="1800" b="1" dirty="0" smtClean="0">
                <a:latin typeface="Arial" panose="020B0604020202020204" pitchFamily="34" charset="0"/>
              </a:rPr>
              <a:t> </a:t>
            </a:r>
            <a:r>
              <a:rPr lang="cs-CZ" altLang="cs-CZ" sz="1800" b="1" dirty="0" err="1" smtClean="0">
                <a:latin typeface="Arial" panose="020B0604020202020204" pitchFamily="34" charset="0"/>
              </a:rPr>
              <a:t>Rate</a:t>
            </a:r>
            <a:r>
              <a:rPr lang="cs-CZ" altLang="cs-CZ" sz="1800" b="1" dirty="0" smtClean="0">
                <a:latin typeface="Arial" panose="020B0604020202020204" pitchFamily="34" charset="0"/>
              </a:rPr>
              <a:t> </a:t>
            </a:r>
            <a:r>
              <a:rPr lang="cs-CZ" altLang="cs-CZ" sz="1800" b="1" dirty="0" err="1" smtClean="0">
                <a:latin typeface="Arial" panose="020B0604020202020204" pitchFamily="34" charset="0"/>
              </a:rPr>
              <a:t>of</a:t>
            </a:r>
            <a:r>
              <a:rPr lang="cs-CZ" altLang="cs-CZ" sz="1800" b="1" dirty="0" smtClean="0">
                <a:latin typeface="Arial" panose="020B0604020202020204" pitchFamily="34" charset="0"/>
              </a:rPr>
              <a:t> Return)</a:t>
            </a:r>
          </a:p>
          <a:p>
            <a:pPr algn="just">
              <a:spcBef>
                <a:spcPts val="600"/>
              </a:spcBef>
            </a:pPr>
            <a:endParaRPr lang="cs-CZ" altLang="cs-CZ" sz="1800" b="1" dirty="0">
              <a:latin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cs-CZ" altLang="cs-CZ" sz="1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Cíl: Najít úrokovou míru, která zajistí rovnost PV budoucích dodatečných příjmů a nákladů na vzdělání.</a:t>
            </a:r>
            <a:endParaRPr lang="cs-CZ" altLang="cs-CZ" sz="18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cs-CZ" altLang="cs-CZ" dirty="0"/>
          </a:p>
        </p:txBody>
      </p:sp>
      <p:pic>
        <p:nvPicPr>
          <p:cNvPr id="30728" name="Picture 10" descr="decision-mak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0"/>
            <a:ext cx="1497012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352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/>
          </p:cNvSpPr>
          <p:nvPr>
            <p:ph type="title"/>
          </p:nvPr>
        </p:nvSpPr>
        <p:spPr bwMode="auto">
          <a:xfrm>
            <a:off x="250825" y="333375"/>
            <a:ext cx="8382000" cy="762000"/>
          </a:xfrm>
        </p:spPr>
        <p:txBody>
          <a:bodyPr wrap="square" tIns="4572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cs-CZ" sz="4400" dirty="0" smtClean="0">
                <a:solidFill>
                  <a:schemeClr val="accent1"/>
                </a:solidFill>
              </a:rPr>
              <a:t>Investice do lidského kapitálu </a:t>
            </a:r>
            <a:br>
              <a:rPr lang="cs-CZ" sz="4400" dirty="0" smtClean="0">
                <a:solidFill>
                  <a:schemeClr val="accent1"/>
                </a:solidFill>
              </a:rPr>
            </a:br>
            <a:r>
              <a:rPr lang="cs-CZ" sz="4400" dirty="0" smtClean="0">
                <a:solidFill>
                  <a:schemeClr val="accent1"/>
                </a:solidFill>
              </a:rPr>
              <a:t>z pohledu firmy</a:t>
            </a:r>
          </a:p>
        </p:txBody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>
          <a:xfrm>
            <a:off x="323850" y="2852738"/>
            <a:ext cx="7772400" cy="1371600"/>
          </a:xfrm>
        </p:spPr>
        <p:txBody>
          <a:bodyPr/>
          <a:lstStyle/>
          <a:p>
            <a:pPr algn="just" eaLnBrk="1" hangingPunct="1">
              <a:spcBef>
                <a:spcPts val="600"/>
              </a:spcBef>
            </a:pPr>
            <a:r>
              <a:rPr lang="cs-CZ" altLang="cs-CZ" sz="2000" b="1" u="sng" smtClean="0"/>
              <a:t>Obecný lidský kapitál</a:t>
            </a:r>
            <a:r>
              <a:rPr lang="cs-CZ" altLang="cs-CZ" sz="2000" b="1" smtClean="0"/>
              <a:t> - čistý obecný výcvik neboli znalosti, které mohou být využity v celé škále různých zaměstnání a profesí. </a:t>
            </a:r>
          </a:p>
          <a:p>
            <a:pPr algn="just" eaLnBrk="1" hangingPunct="1">
              <a:spcBef>
                <a:spcPts val="600"/>
              </a:spcBef>
            </a:pPr>
            <a:r>
              <a:rPr lang="cs-CZ" altLang="cs-CZ" sz="2000" b="1" u="sng" smtClean="0"/>
              <a:t>Specializovaný lidský kapitál</a:t>
            </a:r>
            <a:r>
              <a:rPr lang="cs-CZ" altLang="cs-CZ" sz="2000" b="1" smtClean="0"/>
              <a:t> -  znalosti a zručnosti, které jsou specifické pro konkrétní pracovní zařazení. </a:t>
            </a:r>
          </a:p>
        </p:txBody>
      </p:sp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179388" y="2276475"/>
            <a:ext cx="525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b="1"/>
              <a:t>Východisko:</a:t>
            </a:r>
          </a:p>
        </p:txBody>
      </p:sp>
      <p:sp>
        <p:nvSpPr>
          <p:cNvPr id="34821" name="Rectangle 6"/>
          <p:cNvSpPr>
            <a:spLocks noChangeArrowheads="1"/>
          </p:cNvSpPr>
          <p:nvPr/>
        </p:nvSpPr>
        <p:spPr bwMode="auto">
          <a:xfrm>
            <a:off x="179388" y="4797425"/>
            <a:ext cx="8686800" cy="12192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34822" name="Text Box 7"/>
          <p:cNvSpPr txBox="1">
            <a:spLocks noChangeArrowheads="1"/>
          </p:cNvSpPr>
          <p:nvPr/>
        </p:nvSpPr>
        <p:spPr bwMode="auto">
          <a:xfrm>
            <a:off x="250825" y="4797425"/>
            <a:ext cx="83820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cs-CZ" altLang="cs-CZ" sz="20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Zaměstnavatel bude porovnávat současnou hodnotu mezních příjmů z mezního produktu práce v budoucnu (</a:t>
            </a:r>
            <a:r>
              <a:rPr lang="cs-CZ" altLang="cs-CZ" sz="2000" b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PV </a:t>
            </a:r>
            <a:r>
              <a:rPr lang="cs-CZ" altLang="cs-CZ" sz="20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MRP</a:t>
            </a:r>
            <a:r>
              <a:rPr lang="cs-CZ" altLang="cs-CZ" sz="2000" b="1" baseline="-25000" dirty="0">
                <a:solidFill>
                  <a:srgbClr val="000099"/>
                </a:solidFill>
                <a:latin typeface="Bookman Old Style" panose="02050604050505020204" pitchFamily="18" charset="0"/>
              </a:rPr>
              <a:t>L</a:t>
            </a:r>
            <a:r>
              <a:rPr lang="cs-CZ" altLang="cs-CZ" sz="20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) se současnou hodnotou budoucích nákladů (</a:t>
            </a:r>
            <a:r>
              <a:rPr lang="cs-CZ" altLang="cs-CZ" sz="2000" b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PV </a:t>
            </a:r>
            <a:r>
              <a:rPr lang="cs-CZ" altLang="cs-CZ" sz="20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MFC</a:t>
            </a:r>
            <a:r>
              <a:rPr lang="cs-CZ" altLang="cs-CZ" sz="2000" b="1" baseline="-25000" dirty="0">
                <a:solidFill>
                  <a:srgbClr val="000099"/>
                </a:solidFill>
                <a:latin typeface="Bookman Old Style" panose="02050604050505020204" pitchFamily="18" charset="0"/>
              </a:rPr>
              <a:t>L</a:t>
            </a:r>
            <a:r>
              <a:rPr lang="cs-CZ" altLang="cs-CZ" sz="20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). </a:t>
            </a:r>
          </a:p>
          <a:p>
            <a:pPr>
              <a:spcBef>
                <a:spcPct val="50000"/>
              </a:spcBef>
            </a:pPr>
            <a:endParaRPr lang="cs-CZ" altLang="cs-CZ" sz="2000" b="1" dirty="0">
              <a:latin typeface="Bookman Old Style" panose="02050604050505020204" pitchFamily="18" charset="0"/>
            </a:endParaRPr>
          </a:p>
        </p:txBody>
      </p:sp>
      <p:pic>
        <p:nvPicPr>
          <p:cNvPr id="34823" name="Picture 9" descr="skole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844675"/>
            <a:ext cx="1636712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/>
          </p:cNvSpPr>
          <p:nvPr>
            <p:ph type="title"/>
          </p:nvPr>
        </p:nvSpPr>
        <p:spPr bwMode="auto">
          <a:xfrm>
            <a:off x="395288" y="404813"/>
            <a:ext cx="7772400" cy="762000"/>
          </a:xfrm>
        </p:spPr>
        <p:txBody>
          <a:bodyPr wrap="square" tIns="4572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cs-CZ" sz="3300" dirty="0" smtClean="0">
                <a:solidFill>
                  <a:schemeClr val="accent1"/>
                </a:solidFill>
              </a:rPr>
              <a:t>Investice do lidského kapitálu z </a:t>
            </a:r>
            <a:br>
              <a:rPr lang="cs-CZ" sz="3300" dirty="0" smtClean="0">
                <a:solidFill>
                  <a:schemeClr val="accent1"/>
                </a:solidFill>
              </a:rPr>
            </a:br>
            <a:r>
              <a:rPr lang="cs-CZ" sz="3300" dirty="0" smtClean="0">
                <a:solidFill>
                  <a:schemeClr val="accent1"/>
                </a:solidFill>
              </a:rPr>
              <a:t>pohledu firmy a faktor času</a:t>
            </a:r>
            <a:endParaRPr lang="cs-CZ" dirty="0" smtClean="0">
              <a:solidFill>
                <a:schemeClr val="accent1"/>
              </a:solidFill>
            </a:endParaRPr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212725" y="1612276"/>
            <a:ext cx="8686800" cy="762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36868" name="Text Box 5"/>
          <p:cNvSpPr txBox="1">
            <a:spLocks noChangeArrowheads="1"/>
          </p:cNvSpPr>
          <p:nvPr/>
        </p:nvSpPr>
        <p:spPr bwMode="auto">
          <a:xfrm>
            <a:off x="609600" y="1804076"/>
            <a:ext cx="8382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cs-CZ" altLang="cs-CZ" b="1" dirty="0" smtClean="0">
                <a:solidFill>
                  <a:srgbClr val="000099"/>
                </a:solidFill>
                <a:latin typeface="Arial" panose="020B0604020202020204" pitchFamily="34" charset="0"/>
              </a:rPr>
              <a:t>PV </a:t>
            </a:r>
            <a:r>
              <a:rPr lang="cs-CZ" altLang="cs-CZ" b="1" dirty="0">
                <a:solidFill>
                  <a:srgbClr val="000099"/>
                </a:solidFill>
                <a:latin typeface="Arial" panose="020B0604020202020204" pitchFamily="34" charset="0"/>
              </a:rPr>
              <a:t>MRP</a:t>
            </a:r>
            <a:r>
              <a:rPr lang="cs-CZ" altLang="cs-CZ" b="1" baseline="-25000" dirty="0">
                <a:solidFill>
                  <a:srgbClr val="000099"/>
                </a:solidFill>
                <a:latin typeface="Arial" panose="020B0604020202020204" pitchFamily="34" charset="0"/>
              </a:rPr>
              <a:t>L</a:t>
            </a:r>
            <a:r>
              <a:rPr lang="cs-CZ" altLang="cs-CZ" b="1" dirty="0">
                <a:solidFill>
                  <a:srgbClr val="000099"/>
                </a:solidFill>
                <a:latin typeface="Arial" panose="020B0604020202020204" pitchFamily="34" charset="0"/>
              </a:rPr>
              <a:t> = MRP</a:t>
            </a:r>
            <a:r>
              <a:rPr lang="cs-CZ" altLang="cs-CZ" b="1" baseline="-25000" dirty="0">
                <a:solidFill>
                  <a:srgbClr val="000099"/>
                </a:solidFill>
                <a:latin typeface="Arial" panose="020B0604020202020204" pitchFamily="34" charset="0"/>
              </a:rPr>
              <a:t>0 </a:t>
            </a:r>
            <a:r>
              <a:rPr lang="cs-CZ" altLang="cs-CZ" b="1" dirty="0">
                <a:solidFill>
                  <a:srgbClr val="000099"/>
                </a:solidFill>
                <a:latin typeface="Arial" panose="020B0604020202020204" pitchFamily="34" charset="0"/>
              </a:rPr>
              <a:t>+ MRP</a:t>
            </a:r>
            <a:r>
              <a:rPr lang="cs-CZ" altLang="cs-CZ" b="1" baseline="-25000" dirty="0">
                <a:solidFill>
                  <a:srgbClr val="000099"/>
                </a:solidFill>
                <a:latin typeface="Arial" panose="020B0604020202020204" pitchFamily="34" charset="0"/>
              </a:rPr>
              <a:t>1 </a:t>
            </a:r>
            <a:r>
              <a:rPr lang="cs-CZ" altLang="cs-CZ" b="1" dirty="0">
                <a:solidFill>
                  <a:srgbClr val="000099"/>
                </a:solidFill>
                <a:latin typeface="Arial" panose="020B0604020202020204" pitchFamily="34" charset="0"/>
              </a:rPr>
              <a:t>/(1+r) + </a:t>
            </a:r>
            <a:r>
              <a:rPr lang="cs-CZ" altLang="cs-CZ" b="1" dirty="0" smtClean="0">
                <a:solidFill>
                  <a:srgbClr val="000099"/>
                </a:solidFill>
                <a:latin typeface="Arial" panose="020B0604020202020204" pitchFamily="34" charset="0"/>
              </a:rPr>
              <a:t>MRP</a:t>
            </a:r>
            <a:r>
              <a:rPr lang="cs-CZ" altLang="cs-CZ" b="1" baseline="-25000" dirty="0" smtClean="0">
                <a:solidFill>
                  <a:srgbClr val="000099"/>
                </a:solidFill>
                <a:latin typeface="Arial" panose="020B0604020202020204" pitchFamily="34" charset="0"/>
              </a:rPr>
              <a:t>2 </a:t>
            </a:r>
            <a:r>
              <a:rPr lang="cs-CZ" altLang="cs-CZ" b="1" dirty="0">
                <a:solidFill>
                  <a:srgbClr val="000099"/>
                </a:solidFill>
                <a:latin typeface="Arial" panose="020B0604020202020204" pitchFamily="34" charset="0"/>
              </a:rPr>
              <a:t>/(1+r</a:t>
            </a:r>
            <a:r>
              <a:rPr lang="cs-CZ" altLang="cs-CZ" b="1" baseline="30000" dirty="0">
                <a:solidFill>
                  <a:srgbClr val="000099"/>
                </a:solidFill>
                <a:latin typeface="Arial" panose="020B0604020202020204" pitchFamily="34" charset="0"/>
              </a:rPr>
              <a:t>2</a:t>
            </a:r>
            <a:r>
              <a:rPr lang="cs-CZ" altLang="cs-CZ" b="1" dirty="0">
                <a:solidFill>
                  <a:srgbClr val="000099"/>
                </a:solidFill>
                <a:latin typeface="Arial" panose="020B0604020202020204" pitchFamily="34" charset="0"/>
              </a:rPr>
              <a:t>) </a:t>
            </a:r>
            <a:endParaRPr lang="cs-CZ" altLang="cs-CZ" dirty="0">
              <a:solidFill>
                <a:srgbClr val="000099"/>
              </a:solidFill>
            </a:endParaRPr>
          </a:p>
          <a:p>
            <a:pPr>
              <a:spcBef>
                <a:spcPct val="50000"/>
              </a:spcBef>
            </a:pPr>
            <a:endParaRPr lang="cs-CZ" altLang="cs-CZ" dirty="0"/>
          </a:p>
        </p:txBody>
      </p:sp>
      <p:sp>
        <p:nvSpPr>
          <p:cNvPr id="36869" name="Text Box 6"/>
          <p:cNvSpPr txBox="1">
            <a:spLocks noChangeArrowheads="1"/>
          </p:cNvSpPr>
          <p:nvPr/>
        </p:nvSpPr>
        <p:spPr bwMode="auto">
          <a:xfrm>
            <a:off x="381000" y="2433417"/>
            <a:ext cx="86106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cs-CZ" altLang="cs-CZ" sz="2000" b="1" dirty="0">
                <a:latin typeface="Arial" panose="020B0604020202020204" pitchFamily="34" charset="0"/>
              </a:rPr>
              <a:t>r = úroková míra</a:t>
            </a:r>
          </a:p>
          <a:p>
            <a:pPr>
              <a:spcBef>
                <a:spcPct val="50000"/>
              </a:spcBef>
            </a:pPr>
            <a:endParaRPr lang="cs-CZ" altLang="cs-CZ" dirty="0"/>
          </a:p>
        </p:txBody>
      </p:sp>
      <p:sp>
        <p:nvSpPr>
          <p:cNvPr id="36870" name="Rectangle 7"/>
          <p:cNvSpPr>
            <a:spLocks noChangeArrowheads="1"/>
          </p:cNvSpPr>
          <p:nvPr/>
        </p:nvSpPr>
        <p:spPr bwMode="auto">
          <a:xfrm>
            <a:off x="250825" y="2911992"/>
            <a:ext cx="8686800" cy="762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36871" name="Text Box 8"/>
          <p:cNvSpPr txBox="1">
            <a:spLocks noChangeArrowheads="1"/>
          </p:cNvSpPr>
          <p:nvPr/>
        </p:nvSpPr>
        <p:spPr bwMode="auto">
          <a:xfrm>
            <a:off x="609600" y="3068239"/>
            <a:ext cx="8001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cs-CZ" altLang="cs-CZ" b="1" dirty="0" smtClean="0">
                <a:solidFill>
                  <a:srgbClr val="000099"/>
                </a:solidFill>
                <a:latin typeface="Arial" panose="020B0604020202020204" pitchFamily="34" charset="0"/>
              </a:rPr>
              <a:t>PV </a:t>
            </a:r>
            <a:r>
              <a:rPr lang="cs-CZ" altLang="cs-CZ" b="1" dirty="0">
                <a:solidFill>
                  <a:srgbClr val="000099"/>
                </a:solidFill>
                <a:latin typeface="Arial" panose="020B0604020202020204" pitchFamily="34" charset="0"/>
              </a:rPr>
              <a:t>MFC</a:t>
            </a:r>
            <a:r>
              <a:rPr lang="cs-CZ" altLang="cs-CZ" b="1" baseline="-25000" dirty="0">
                <a:solidFill>
                  <a:srgbClr val="000099"/>
                </a:solidFill>
                <a:latin typeface="Arial" panose="020B0604020202020204" pitchFamily="34" charset="0"/>
              </a:rPr>
              <a:t>L</a:t>
            </a:r>
            <a:r>
              <a:rPr lang="cs-CZ" altLang="cs-CZ" b="1" dirty="0">
                <a:solidFill>
                  <a:srgbClr val="000099"/>
                </a:solidFill>
                <a:latin typeface="Arial" panose="020B0604020202020204" pitchFamily="34" charset="0"/>
              </a:rPr>
              <a:t>= w</a:t>
            </a:r>
            <a:r>
              <a:rPr lang="cs-CZ" altLang="cs-CZ" b="1" baseline="-25000" dirty="0">
                <a:solidFill>
                  <a:srgbClr val="000099"/>
                </a:solidFill>
                <a:latin typeface="Arial" panose="020B0604020202020204" pitchFamily="34" charset="0"/>
              </a:rPr>
              <a:t>0 </a:t>
            </a:r>
            <a:r>
              <a:rPr lang="cs-CZ" altLang="cs-CZ" b="1" dirty="0">
                <a:solidFill>
                  <a:srgbClr val="000099"/>
                </a:solidFill>
                <a:latin typeface="Arial" panose="020B0604020202020204" pitchFamily="34" charset="0"/>
              </a:rPr>
              <a:t>+ </a:t>
            </a:r>
            <a:r>
              <a:rPr lang="cs-CZ" altLang="cs-CZ" b="1" dirty="0" smtClean="0">
                <a:solidFill>
                  <a:srgbClr val="000099"/>
                </a:solidFill>
                <a:latin typeface="Arial" panose="020B0604020202020204" pitchFamily="34" charset="0"/>
              </a:rPr>
              <a:t>C</a:t>
            </a:r>
            <a:r>
              <a:rPr lang="cs-CZ" altLang="cs-CZ" b="1" baseline="-25000" dirty="0">
                <a:solidFill>
                  <a:srgbClr val="000099"/>
                </a:solidFill>
                <a:latin typeface="Arial" panose="020B0604020202020204" pitchFamily="34" charset="0"/>
              </a:rPr>
              <a:t>0</a:t>
            </a:r>
            <a:r>
              <a:rPr lang="cs-CZ" altLang="cs-CZ" b="1" dirty="0" smtClean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cs-CZ" altLang="cs-CZ" b="1" dirty="0">
                <a:solidFill>
                  <a:srgbClr val="000099"/>
                </a:solidFill>
                <a:latin typeface="Arial" panose="020B0604020202020204" pitchFamily="34" charset="0"/>
              </a:rPr>
              <a:t>+ w</a:t>
            </a:r>
            <a:r>
              <a:rPr lang="cs-CZ" altLang="cs-CZ" b="1" baseline="-25000" dirty="0">
                <a:solidFill>
                  <a:srgbClr val="000099"/>
                </a:solidFill>
                <a:latin typeface="Arial" panose="020B0604020202020204" pitchFamily="34" charset="0"/>
              </a:rPr>
              <a:t>1 </a:t>
            </a:r>
            <a:r>
              <a:rPr lang="cs-CZ" altLang="cs-CZ" b="1" dirty="0">
                <a:solidFill>
                  <a:srgbClr val="000099"/>
                </a:solidFill>
                <a:latin typeface="Arial" panose="020B0604020202020204" pitchFamily="34" charset="0"/>
              </a:rPr>
              <a:t>/(1+r) + </a:t>
            </a:r>
            <a:r>
              <a:rPr lang="cs-CZ" altLang="cs-CZ" b="1" dirty="0" smtClean="0">
                <a:solidFill>
                  <a:srgbClr val="000099"/>
                </a:solidFill>
                <a:latin typeface="Arial" panose="020B0604020202020204" pitchFamily="34" charset="0"/>
              </a:rPr>
              <a:t>w</a:t>
            </a:r>
            <a:r>
              <a:rPr lang="cs-CZ" altLang="cs-CZ" b="1" baseline="-25000" dirty="0" smtClean="0">
                <a:solidFill>
                  <a:srgbClr val="000099"/>
                </a:solidFill>
                <a:latin typeface="Arial" panose="020B0604020202020204" pitchFamily="34" charset="0"/>
              </a:rPr>
              <a:t>2 </a:t>
            </a:r>
            <a:r>
              <a:rPr lang="cs-CZ" altLang="cs-CZ" b="1" dirty="0">
                <a:solidFill>
                  <a:srgbClr val="000099"/>
                </a:solidFill>
                <a:latin typeface="Arial" panose="020B0604020202020204" pitchFamily="34" charset="0"/>
              </a:rPr>
              <a:t>/(1+r</a:t>
            </a:r>
            <a:r>
              <a:rPr lang="cs-CZ" altLang="cs-CZ" b="1" baseline="30000" dirty="0">
                <a:solidFill>
                  <a:srgbClr val="000099"/>
                </a:solidFill>
                <a:latin typeface="Arial" panose="020B0604020202020204" pitchFamily="34" charset="0"/>
              </a:rPr>
              <a:t>2</a:t>
            </a:r>
            <a:r>
              <a:rPr lang="cs-CZ" altLang="cs-CZ" b="1" dirty="0">
                <a:solidFill>
                  <a:srgbClr val="000099"/>
                </a:solidFill>
                <a:latin typeface="Arial" panose="020B0604020202020204" pitchFamily="34" charset="0"/>
              </a:rPr>
              <a:t>)</a:t>
            </a:r>
          </a:p>
          <a:p>
            <a:pPr>
              <a:spcBef>
                <a:spcPct val="50000"/>
              </a:spcBef>
            </a:pPr>
            <a:endParaRPr lang="cs-CZ" altLang="cs-CZ" dirty="0"/>
          </a:p>
        </p:txBody>
      </p:sp>
      <p:sp>
        <p:nvSpPr>
          <p:cNvPr id="36872" name="Text Box 9"/>
          <p:cNvSpPr txBox="1">
            <a:spLocks noChangeArrowheads="1"/>
          </p:cNvSpPr>
          <p:nvPr/>
        </p:nvSpPr>
        <p:spPr bwMode="auto">
          <a:xfrm>
            <a:off x="327025" y="3822748"/>
            <a:ext cx="8610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cs-CZ" altLang="cs-CZ" sz="2000" b="1" dirty="0" smtClean="0">
                <a:latin typeface="Arial" panose="020B0604020202020204" pitchFamily="34" charset="0"/>
              </a:rPr>
              <a:t>C</a:t>
            </a:r>
            <a:r>
              <a:rPr lang="cs-CZ" altLang="cs-CZ" sz="2000" b="1" baseline="-25000" dirty="0" smtClean="0">
                <a:latin typeface="Arial" panose="020B0604020202020204" pitchFamily="34" charset="0"/>
              </a:rPr>
              <a:t>0</a:t>
            </a:r>
            <a:r>
              <a:rPr lang="cs-CZ" altLang="cs-CZ" sz="2000" b="1" dirty="0" smtClean="0">
                <a:latin typeface="Arial" panose="020B0604020202020204" pitchFamily="34" charset="0"/>
              </a:rPr>
              <a:t> </a:t>
            </a:r>
            <a:r>
              <a:rPr lang="cs-CZ" altLang="cs-CZ" sz="2000" b="1" dirty="0">
                <a:latin typeface="Arial" panose="020B0604020202020204" pitchFamily="34" charset="0"/>
              </a:rPr>
              <a:t>= </a:t>
            </a:r>
            <a:r>
              <a:rPr lang="cs-CZ" altLang="cs-CZ" sz="2000" b="1" dirty="0" smtClean="0">
                <a:latin typeface="Arial" panose="020B0604020202020204" pitchFamily="34" charset="0"/>
              </a:rPr>
              <a:t>náklady na výcvik</a:t>
            </a:r>
            <a:endParaRPr lang="cs-CZ" altLang="cs-CZ" sz="20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cs-CZ" altLang="cs-CZ" dirty="0"/>
          </a:p>
        </p:txBody>
      </p:sp>
      <p:sp>
        <p:nvSpPr>
          <p:cNvPr id="87050" name="Text Box 10"/>
          <p:cNvSpPr txBox="1">
            <a:spLocks noChangeArrowheads="1"/>
          </p:cNvSpPr>
          <p:nvPr/>
        </p:nvSpPr>
        <p:spPr bwMode="auto">
          <a:xfrm>
            <a:off x="327025" y="4299801"/>
            <a:ext cx="65532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Rovnováha firmy:</a:t>
            </a:r>
          </a:p>
        </p:txBody>
      </p:sp>
      <p:sp>
        <p:nvSpPr>
          <p:cNvPr id="36874" name="Rectangle 11"/>
          <p:cNvSpPr>
            <a:spLocks noChangeArrowheads="1"/>
          </p:cNvSpPr>
          <p:nvPr/>
        </p:nvSpPr>
        <p:spPr bwMode="auto">
          <a:xfrm>
            <a:off x="60325" y="4770679"/>
            <a:ext cx="8991600" cy="838200"/>
          </a:xfrm>
          <a:prstGeom prst="rect">
            <a:avLst/>
          </a:prstGeom>
          <a:solidFill>
            <a:srgbClr val="FFFF00"/>
          </a:solidFill>
          <a:ln w="127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36875" name="Text Box 12"/>
          <p:cNvSpPr txBox="1">
            <a:spLocks noChangeArrowheads="1"/>
          </p:cNvSpPr>
          <p:nvPr/>
        </p:nvSpPr>
        <p:spPr bwMode="auto">
          <a:xfrm>
            <a:off x="2696964" y="4996810"/>
            <a:ext cx="31690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cs-CZ" altLang="cs-CZ" b="1" dirty="0" smtClean="0">
                <a:solidFill>
                  <a:srgbClr val="CC0000"/>
                </a:solidFill>
                <a:latin typeface="Arial" panose="020B0604020202020204" pitchFamily="34" charset="0"/>
              </a:rPr>
              <a:t>PV </a:t>
            </a:r>
            <a:r>
              <a:rPr lang="cs-CZ" altLang="cs-CZ" b="1" dirty="0">
                <a:solidFill>
                  <a:srgbClr val="CC0000"/>
                </a:solidFill>
                <a:latin typeface="Arial" panose="020B0604020202020204" pitchFamily="34" charset="0"/>
              </a:rPr>
              <a:t>MRP</a:t>
            </a:r>
            <a:r>
              <a:rPr lang="cs-CZ" altLang="cs-CZ" b="1" baseline="-25000" dirty="0">
                <a:solidFill>
                  <a:srgbClr val="CC0000"/>
                </a:solidFill>
                <a:latin typeface="Arial" panose="020B0604020202020204" pitchFamily="34" charset="0"/>
              </a:rPr>
              <a:t>L</a:t>
            </a:r>
            <a:r>
              <a:rPr lang="cs-CZ" altLang="cs-CZ" b="1" dirty="0">
                <a:solidFill>
                  <a:srgbClr val="CC0000"/>
                </a:solidFill>
                <a:latin typeface="Arial" panose="020B0604020202020204" pitchFamily="34" charset="0"/>
              </a:rPr>
              <a:t> = </a:t>
            </a:r>
            <a:r>
              <a:rPr lang="cs-CZ" altLang="cs-CZ" b="1" dirty="0" smtClean="0">
                <a:solidFill>
                  <a:srgbClr val="CC0000"/>
                </a:solidFill>
                <a:latin typeface="Arial" panose="020B0604020202020204" pitchFamily="34" charset="0"/>
              </a:rPr>
              <a:t>PV MFC</a:t>
            </a:r>
            <a:r>
              <a:rPr lang="cs-CZ" altLang="cs-CZ" b="1" baseline="-25000" dirty="0" smtClean="0">
                <a:solidFill>
                  <a:srgbClr val="CC0000"/>
                </a:solidFill>
                <a:latin typeface="Arial" panose="020B0604020202020204" pitchFamily="34" charset="0"/>
              </a:rPr>
              <a:t>L</a:t>
            </a:r>
            <a:endParaRPr lang="cs-CZ" altLang="cs-CZ" dirty="0"/>
          </a:p>
        </p:txBody>
      </p:sp>
      <p:pic>
        <p:nvPicPr>
          <p:cNvPr id="36876" name="Picture 14" descr="Foto školení-řidičů.e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0"/>
            <a:ext cx="127158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98425" y="5904539"/>
            <a:ext cx="8991600" cy="838200"/>
          </a:xfrm>
          <a:prstGeom prst="rect">
            <a:avLst/>
          </a:prstGeom>
          <a:solidFill>
            <a:srgbClr val="FFFF00"/>
          </a:solidFill>
          <a:ln w="127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60325" y="6032686"/>
            <a:ext cx="905792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cs-CZ" altLang="cs-CZ" sz="23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MRP</a:t>
            </a:r>
            <a:r>
              <a:rPr lang="cs-CZ" altLang="cs-CZ" sz="2300" b="1" baseline="-25000" dirty="0" smtClean="0">
                <a:solidFill>
                  <a:srgbClr val="C00000"/>
                </a:solidFill>
                <a:latin typeface="Arial" panose="020B0604020202020204" pitchFamily="34" charset="0"/>
              </a:rPr>
              <a:t>0 </a:t>
            </a:r>
            <a:r>
              <a:rPr lang="cs-CZ" altLang="cs-CZ" sz="2300" b="1" dirty="0">
                <a:solidFill>
                  <a:srgbClr val="C00000"/>
                </a:solidFill>
                <a:latin typeface="Arial" panose="020B0604020202020204" pitchFamily="34" charset="0"/>
              </a:rPr>
              <a:t>+ MRP</a:t>
            </a:r>
            <a:r>
              <a:rPr lang="cs-CZ" altLang="cs-CZ" sz="2300" b="1" baseline="-25000" dirty="0">
                <a:solidFill>
                  <a:srgbClr val="C00000"/>
                </a:solidFill>
                <a:latin typeface="Arial" panose="020B0604020202020204" pitchFamily="34" charset="0"/>
              </a:rPr>
              <a:t>1 </a:t>
            </a:r>
            <a:r>
              <a:rPr lang="cs-CZ" altLang="cs-CZ" sz="2300" b="1" dirty="0">
                <a:solidFill>
                  <a:srgbClr val="C00000"/>
                </a:solidFill>
                <a:latin typeface="Arial" panose="020B0604020202020204" pitchFamily="34" charset="0"/>
              </a:rPr>
              <a:t>/(1+r) + MRP</a:t>
            </a:r>
            <a:r>
              <a:rPr lang="cs-CZ" altLang="cs-CZ" sz="2300" b="1" baseline="-25000" dirty="0">
                <a:solidFill>
                  <a:srgbClr val="C00000"/>
                </a:solidFill>
                <a:latin typeface="Arial" panose="020B0604020202020204" pitchFamily="34" charset="0"/>
              </a:rPr>
              <a:t>2 </a:t>
            </a:r>
            <a:r>
              <a:rPr lang="cs-CZ" altLang="cs-CZ" sz="2300" b="1" dirty="0">
                <a:solidFill>
                  <a:srgbClr val="C00000"/>
                </a:solidFill>
                <a:latin typeface="Arial" panose="020B0604020202020204" pitchFamily="34" charset="0"/>
              </a:rPr>
              <a:t>/(1+r</a:t>
            </a:r>
            <a:r>
              <a:rPr lang="cs-CZ" altLang="cs-CZ" sz="2300" b="1" baseline="30000" dirty="0">
                <a:solidFill>
                  <a:srgbClr val="C00000"/>
                </a:solidFill>
                <a:latin typeface="Arial" panose="020B0604020202020204" pitchFamily="34" charset="0"/>
              </a:rPr>
              <a:t>2</a:t>
            </a:r>
            <a:r>
              <a:rPr lang="cs-CZ" altLang="cs-CZ" sz="2300" b="1" dirty="0">
                <a:solidFill>
                  <a:srgbClr val="C00000"/>
                </a:solidFill>
                <a:latin typeface="Arial" panose="020B0604020202020204" pitchFamily="34" charset="0"/>
              </a:rPr>
              <a:t>) </a:t>
            </a:r>
            <a:r>
              <a:rPr lang="cs-CZ" altLang="cs-CZ" sz="23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= </a:t>
            </a:r>
            <a:r>
              <a:rPr lang="cs-CZ" altLang="cs-CZ" sz="2300" b="1" dirty="0">
                <a:solidFill>
                  <a:srgbClr val="C00000"/>
                </a:solidFill>
                <a:latin typeface="Arial" panose="020B0604020202020204" pitchFamily="34" charset="0"/>
              </a:rPr>
              <a:t>w</a:t>
            </a:r>
            <a:r>
              <a:rPr lang="cs-CZ" altLang="cs-CZ" sz="2300" b="1" baseline="-25000" dirty="0">
                <a:solidFill>
                  <a:srgbClr val="C00000"/>
                </a:solidFill>
                <a:latin typeface="Arial" panose="020B0604020202020204" pitchFamily="34" charset="0"/>
              </a:rPr>
              <a:t>0 </a:t>
            </a:r>
            <a:r>
              <a:rPr lang="cs-CZ" altLang="cs-CZ" sz="2300" b="1" dirty="0">
                <a:solidFill>
                  <a:srgbClr val="C00000"/>
                </a:solidFill>
                <a:latin typeface="Arial" panose="020B0604020202020204" pitchFamily="34" charset="0"/>
              </a:rPr>
              <a:t>+ </a:t>
            </a:r>
            <a:r>
              <a:rPr lang="cs-CZ" altLang="cs-CZ" sz="23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C</a:t>
            </a:r>
            <a:r>
              <a:rPr lang="cs-CZ" altLang="cs-CZ" sz="2300" b="1" baseline="-25000" dirty="0" smtClean="0">
                <a:solidFill>
                  <a:srgbClr val="C00000"/>
                </a:solidFill>
                <a:latin typeface="Arial" panose="020B0604020202020204" pitchFamily="34" charset="0"/>
              </a:rPr>
              <a:t>0</a:t>
            </a:r>
            <a:r>
              <a:rPr lang="cs-CZ" altLang="cs-CZ" sz="23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300" b="1" dirty="0">
                <a:solidFill>
                  <a:srgbClr val="C00000"/>
                </a:solidFill>
                <a:latin typeface="Arial" panose="020B0604020202020204" pitchFamily="34" charset="0"/>
              </a:rPr>
              <a:t>+ w</a:t>
            </a:r>
            <a:r>
              <a:rPr lang="cs-CZ" altLang="cs-CZ" sz="2300" b="1" baseline="-25000" dirty="0">
                <a:solidFill>
                  <a:srgbClr val="C00000"/>
                </a:solidFill>
                <a:latin typeface="Arial" panose="020B0604020202020204" pitchFamily="34" charset="0"/>
              </a:rPr>
              <a:t>1 </a:t>
            </a:r>
            <a:r>
              <a:rPr lang="cs-CZ" altLang="cs-CZ" sz="2300" b="1" dirty="0">
                <a:solidFill>
                  <a:srgbClr val="C00000"/>
                </a:solidFill>
                <a:latin typeface="Arial" panose="020B0604020202020204" pitchFamily="34" charset="0"/>
              </a:rPr>
              <a:t>/(1+r</a:t>
            </a:r>
            <a:r>
              <a:rPr lang="cs-CZ" altLang="cs-CZ" sz="23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)</a:t>
            </a:r>
            <a:r>
              <a:rPr lang="cs-CZ" altLang="cs-CZ" sz="2300" b="1" dirty="0">
                <a:solidFill>
                  <a:srgbClr val="C00000"/>
                </a:solidFill>
                <a:latin typeface="Arial" panose="020B0604020202020204" pitchFamily="34" charset="0"/>
              </a:rPr>
              <a:t> + w</a:t>
            </a:r>
            <a:r>
              <a:rPr lang="cs-CZ" altLang="cs-CZ" sz="2300" b="1" baseline="-25000" dirty="0">
                <a:solidFill>
                  <a:srgbClr val="C00000"/>
                </a:solidFill>
                <a:latin typeface="Arial" panose="020B0604020202020204" pitchFamily="34" charset="0"/>
              </a:rPr>
              <a:t>2 </a:t>
            </a:r>
            <a:r>
              <a:rPr lang="cs-CZ" altLang="cs-CZ" sz="2300" b="1" dirty="0">
                <a:solidFill>
                  <a:srgbClr val="C00000"/>
                </a:solidFill>
                <a:latin typeface="Arial" panose="020B0604020202020204" pitchFamily="34" charset="0"/>
              </a:rPr>
              <a:t>/(1+r</a:t>
            </a:r>
            <a:r>
              <a:rPr lang="cs-CZ" altLang="cs-CZ" sz="2300" b="1" baseline="30000" dirty="0">
                <a:solidFill>
                  <a:srgbClr val="C00000"/>
                </a:solidFill>
                <a:latin typeface="Arial" panose="020B0604020202020204" pitchFamily="34" charset="0"/>
              </a:rPr>
              <a:t>2</a:t>
            </a:r>
            <a:r>
              <a:rPr lang="cs-CZ" altLang="cs-CZ" sz="2300" b="1" dirty="0">
                <a:solidFill>
                  <a:srgbClr val="C00000"/>
                </a:solidFill>
                <a:latin typeface="Arial" panose="020B0604020202020204" pitchFamily="34" charset="0"/>
              </a:rPr>
              <a:t>)</a:t>
            </a:r>
          </a:p>
          <a:p>
            <a:pPr algn="just">
              <a:spcBef>
                <a:spcPts val="600"/>
              </a:spcBef>
            </a:pPr>
            <a:endParaRPr lang="cs-CZ" altLang="cs-CZ" b="1" dirty="0">
              <a:solidFill>
                <a:srgbClr val="CC00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cs-CZ" altLang="cs-CZ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tIns="4572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cs-CZ" sz="3300" dirty="0" smtClean="0">
                <a:solidFill>
                  <a:schemeClr val="accent1"/>
                </a:solidFill>
              </a:rPr>
              <a:t>Investice do obecného lidského kapitálu </a:t>
            </a:r>
            <a:br>
              <a:rPr lang="cs-CZ" sz="3300" dirty="0" smtClean="0">
                <a:solidFill>
                  <a:schemeClr val="accent1"/>
                </a:solidFill>
              </a:rPr>
            </a:br>
            <a:r>
              <a:rPr lang="cs-CZ" sz="3300" dirty="0" smtClean="0">
                <a:solidFill>
                  <a:schemeClr val="accent1"/>
                </a:solidFill>
              </a:rPr>
              <a:t>z pohledu firmy</a:t>
            </a:r>
            <a:endParaRPr lang="cs-CZ" dirty="0" smtClean="0">
              <a:solidFill>
                <a:schemeClr val="accent1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Vyšší hodnota pracovníka pro jiné firmy (</a:t>
            </a:r>
            <a:r>
              <a:rPr lang="cs-CZ" altLang="cs-CZ" sz="2400" dirty="0" smtClean="0">
                <a:solidFill>
                  <a:srgbClr val="000099"/>
                </a:solidFill>
                <a:latin typeface="Arial" panose="020B0604020202020204" pitchFamily="34" charset="0"/>
              </a:rPr>
              <a:t>MRP</a:t>
            </a:r>
            <a:r>
              <a:rPr lang="cs-CZ" altLang="cs-CZ" sz="2400" baseline="-25000" dirty="0" smtClean="0">
                <a:solidFill>
                  <a:srgbClr val="000099"/>
                </a:solidFill>
                <a:latin typeface="Arial" panose="020B0604020202020204" pitchFamily="34" charset="0"/>
              </a:rPr>
              <a:t>1</a:t>
            </a:r>
            <a:r>
              <a:rPr lang="cs-CZ" dirty="0" smtClean="0"/>
              <a:t>):</a:t>
            </a:r>
          </a:p>
          <a:p>
            <a:pPr lvl="1"/>
            <a:r>
              <a:rPr lang="cs-CZ" dirty="0" smtClean="0"/>
              <a:t>možný odchod pracovníka za vyšším příjmem,</a:t>
            </a:r>
          </a:p>
          <a:p>
            <a:pPr lvl="1"/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↑ w na úroveň </a:t>
            </a:r>
            <a:r>
              <a:rPr lang="cs-CZ" altLang="cs-CZ" dirty="0" smtClean="0">
                <a:solidFill>
                  <a:srgbClr val="000099"/>
                </a:solidFill>
                <a:latin typeface="Arial" panose="020B0604020202020204" pitchFamily="34" charset="0"/>
              </a:rPr>
              <a:t>MRP</a:t>
            </a:r>
            <a:r>
              <a:rPr lang="cs-CZ" altLang="cs-CZ" baseline="-25000" dirty="0" smtClean="0">
                <a:solidFill>
                  <a:srgbClr val="000099"/>
                </a:solidFill>
                <a:latin typeface="Arial" panose="020B0604020202020204" pitchFamily="34" charset="0"/>
              </a:rPr>
              <a:t>1</a:t>
            </a:r>
            <a:r>
              <a:rPr lang="cs-CZ" dirty="0"/>
              <a:t> </a:t>
            </a:r>
            <a:r>
              <a:rPr lang="cs-CZ" dirty="0" smtClean="0"/>
              <a:t>:</a:t>
            </a:r>
          </a:p>
          <a:p>
            <a:pPr lvl="2"/>
            <a:r>
              <a:rPr lang="cs-CZ" dirty="0" smtClean="0"/>
              <a:t>nezájem firmy poskytnout obecný výcvik,</a:t>
            </a:r>
          </a:p>
          <a:p>
            <a:pPr lvl="3"/>
            <a:r>
              <a:rPr lang="cs-CZ" dirty="0" smtClean="0"/>
              <a:t>přenesení nákladů na zaměstnance</a:t>
            </a:r>
          </a:p>
          <a:p>
            <a:pPr lvl="3"/>
            <a:endParaRPr lang="cs-CZ" dirty="0"/>
          </a:p>
          <a:p>
            <a:pPr lvl="3"/>
            <a:endParaRPr lang="cs-CZ" dirty="0" smtClean="0"/>
          </a:p>
          <a:p>
            <a:pPr lvl="3"/>
            <a:endParaRPr lang="cs-CZ" dirty="0"/>
          </a:p>
          <a:p>
            <a:pPr lvl="3"/>
            <a:r>
              <a:rPr lang="cs-CZ" dirty="0" smtClean="0"/>
              <a:t>vynucení setrvání pracovníka.</a:t>
            </a:r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2284559" y="4863909"/>
            <a:ext cx="2931274" cy="762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2627784" y="5014076"/>
            <a:ext cx="23762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cs-CZ" altLang="cs-CZ" b="1" dirty="0" smtClean="0">
                <a:solidFill>
                  <a:srgbClr val="000099"/>
                </a:solidFill>
                <a:latin typeface="Arial" panose="020B0604020202020204" pitchFamily="34" charset="0"/>
              </a:rPr>
              <a:t>w</a:t>
            </a:r>
            <a:r>
              <a:rPr lang="cs-CZ" altLang="cs-CZ" b="1" baseline="-25000" dirty="0" smtClean="0">
                <a:solidFill>
                  <a:srgbClr val="000099"/>
                </a:solidFill>
                <a:latin typeface="Arial" panose="020B0604020202020204" pitchFamily="34" charset="0"/>
              </a:rPr>
              <a:t>0 </a:t>
            </a:r>
            <a:r>
              <a:rPr lang="cs-CZ" altLang="cs-CZ" b="1" dirty="0" smtClean="0">
                <a:solidFill>
                  <a:srgbClr val="000099"/>
                </a:solidFill>
                <a:latin typeface="Arial" panose="020B0604020202020204" pitchFamily="34" charset="0"/>
              </a:rPr>
              <a:t>= MRP</a:t>
            </a:r>
            <a:r>
              <a:rPr lang="cs-CZ" altLang="cs-CZ" b="1" baseline="-25000" dirty="0" smtClean="0">
                <a:solidFill>
                  <a:srgbClr val="000099"/>
                </a:solidFill>
                <a:latin typeface="Arial" panose="020B0604020202020204" pitchFamily="34" charset="0"/>
              </a:rPr>
              <a:t>0 </a:t>
            </a:r>
            <a:r>
              <a:rPr lang="cs-CZ" altLang="cs-CZ" b="1" dirty="0" smtClean="0">
                <a:solidFill>
                  <a:srgbClr val="000099"/>
                </a:solidFill>
                <a:latin typeface="Arial" panose="020B0604020202020204" pitchFamily="34" charset="0"/>
              </a:rPr>
              <a:t>- </a:t>
            </a:r>
            <a:r>
              <a:rPr lang="cs-CZ" altLang="cs-CZ" b="1" dirty="0">
                <a:solidFill>
                  <a:srgbClr val="000099"/>
                </a:solidFill>
                <a:latin typeface="Arial" panose="020B0604020202020204" pitchFamily="34" charset="0"/>
              </a:rPr>
              <a:t>C</a:t>
            </a:r>
            <a:r>
              <a:rPr lang="cs-CZ" altLang="cs-CZ" b="1" baseline="-25000" dirty="0">
                <a:solidFill>
                  <a:srgbClr val="000099"/>
                </a:solidFill>
                <a:latin typeface="Arial" panose="020B0604020202020204" pitchFamily="34" charset="0"/>
              </a:rPr>
              <a:t>0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5380391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1828800"/>
            <a:ext cx="8678738" cy="4912568"/>
          </a:xfrm>
        </p:spPr>
        <p:txBody>
          <a:bodyPr>
            <a:normAutofit fontScale="92500" lnSpcReduction="20000"/>
          </a:bodyPr>
          <a:lstStyle/>
          <a:p>
            <a:pPr algn="just" eaLnBrk="1" hangingPunct="1">
              <a:lnSpc>
                <a:spcPct val="110000"/>
              </a:lnSpc>
              <a:spcAft>
                <a:spcPts val="1200"/>
              </a:spcAft>
              <a:defRPr/>
            </a:pPr>
            <a:r>
              <a:rPr lang="cs-CZ" sz="2400" dirty="0" smtClean="0"/>
              <a:t>Investice do lidského kapitálu z pohledu jednotlivce</a:t>
            </a:r>
          </a:p>
          <a:p>
            <a:pPr algn="just" eaLnBrk="1" hangingPunct="1">
              <a:spcAft>
                <a:spcPts val="1200"/>
              </a:spcAft>
              <a:defRPr/>
            </a:pPr>
            <a:r>
              <a:rPr lang="cs-CZ" sz="2400" dirty="0" smtClean="0"/>
              <a:t>Náklady na vzdělání a dodatečné výnosy z vyššího vzdělání    (kvalifikace)</a:t>
            </a:r>
          </a:p>
          <a:p>
            <a:pPr algn="just" eaLnBrk="1" hangingPunct="1">
              <a:spcAft>
                <a:spcPts val="1200"/>
              </a:spcAft>
              <a:defRPr/>
            </a:pPr>
            <a:r>
              <a:rPr lang="cs-CZ" sz="2400" dirty="0" smtClean="0"/>
              <a:t>Současná hodnota budoucích příjmů a rozhodování o studiu</a:t>
            </a:r>
          </a:p>
          <a:p>
            <a:pPr algn="just" eaLnBrk="1" hangingPunct="1">
              <a:spcAft>
                <a:spcPts val="1200"/>
              </a:spcAft>
              <a:defRPr/>
            </a:pPr>
            <a:r>
              <a:rPr lang="cs-CZ" sz="2400" dirty="0" smtClean="0"/>
              <a:t>Předpovědi modelu lidského kapitálu z pohledu poptávky po vzdělání</a:t>
            </a:r>
          </a:p>
          <a:p>
            <a:pPr algn="just" eaLnBrk="1" hangingPunct="1">
              <a:spcAft>
                <a:spcPts val="1200"/>
              </a:spcAft>
              <a:defRPr/>
            </a:pPr>
            <a:r>
              <a:rPr lang="cs-CZ" sz="2400" dirty="0" smtClean="0"/>
              <a:t>Životní příjmové profily v závislosti na vzdělání </a:t>
            </a:r>
          </a:p>
          <a:p>
            <a:pPr algn="just" eaLnBrk="1" hangingPunct="1">
              <a:spcAft>
                <a:spcPts val="1200"/>
              </a:spcAft>
              <a:defRPr/>
            </a:pPr>
            <a:r>
              <a:rPr lang="cs-CZ" sz="2400" dirty="0" smtClean="0"/>
              <a:t>Investice do lidského kapitálu z pohledu firmy</a:t>
            </a:r>
          </a:p>
          <a:p>
            <a:pPr algn="just" eaLnBrk="1" hangingPunct="1">
              <a:spcAft>
                <a:spcPts val="1200"/>
              </a:spcAft>
              <a:defRPr/>
            </a:pPr>
            <a:r>
              <a:rPr lang="cs-CZ" sz="2400" dirty="0" smtClean="0"/>
              <a:t>Obecný a specializovaný lidský kapitál</a:t>
            </a:r>
          </a:p>
          <a:p>
            <a:pPr algn="just" eaLnBrk="1" hangingPunct="1">
              <a:spcAft>
                <a:spcPts val="1200"/>
              </a:spcAft>
              <a:defRPr/>
            </a:pPr>
            <a:r>
              <a:rPr lang="cs-CZ" sz="2400" dirty="0" smtClean="0"/>
              <a:t>Náklady na vzdělání, dodatečné výnosy a časový faktor</a:t>
            </a:r>
          </a:p>
          <a:p>
            <a:pPr algn="just" eaLnBrk="1" hangingPunct="1">
              <a:spcAft>
                <a:spcPts val="1200"/>
              </a:spcAft>
              <a:defRPr/>
            </a:pPr>
            <a:r>
              <a:rPr lang="cs-CZ" sz="2400" dirty="0" smtClean="0"/>
              <a:t>Investice firmy do obecného lidského kapitálu</a:t>
            </a:r>
          </a:p>
          <a:p>
            <a:pPr algn="just" eaLnBrk="1" hangingPunct="1">
              <a:spcAft>
                <a:spcPts val="1200"/>
              </a:spcAft>
              <a:defRPr/>
            </a:pPr>
            <a:r>
              <a:rPr lang="cs-CZ" sz="2400" dirty="0" smtClean="0"/>
              <a:t>Investice firmy do specializovaného lidského kapitálu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defRPr/>
            </a:pPr>
            <a:endParaRPr lang="cs-CZ" sz="2400" dirty="0" smtClean="0"/>
          </a:p>
        </p:txBody>
      </p:sp>
      <p:pic>
        <p:nvPicPr>
          <p:cNvPr id="2" name="Picture 6" descr="C:\Documents and Settings\Zam\Local Settings\Temporary Internet Files\Content.IE5\9CHFMSF4\MCj0441462000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60350"/>
            <a:ext cx="1014412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447675" y="3048"/>
            <a:ext cx="5400684" cy="12527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Struktura přednášky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tIns="4572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cs-CZ" sz="3300" dirty="0" smtClean="0">
                <a:solidFill>
                  <a:schemeClr val="accent1"/>
                </a:solidFill>
              </a:rPr>
              <a:t>Investice do specializovaného lidského kapitálu </a:t>
            </a:r>
            <a:br>
              <a:rPr lang="cs-CZ" sz="3300" dirty="0" smtClean="0">
                <a:solidFill>
                  <a:schemeClr val="accent1"/>
                </a:solidFill>
              </a:rPr>
            </a:br>
            <a:r>
              <a:rPr lang="cs-CZ" sz="3300" dirty="0" smtClean="0">
                <a:solidFill>
                  <a:schemeClr val="accent1"/>
                </a:solidFill>
              </a:rPr>
              <a:t>z pohledu firmy</a:t>
            </a:r>
            <a:endParaRPr lang="cs-CZ" dirty="0" smtClean="0">
              <a:solidFill>
                <a:schemeClr val="accent1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Vyšší hodnota pracovníka jen pro tuto firmu (</a:t>
            </a:r>
            <a:r>
              <a:rPr lang="cs-CZ" altLang="cs-CZ" sz="2400" dirty="0" smtClean="0">
                <a:solidFill>
                  <a:srgbClr val="000099"/>
                </a:solidFill>
                <a:latin typeface="Arial" panose="020B0604020202020204" pitchFamily="34" charset="0"/>
              </a:rPr>
              <a:t>MRP</a:t>
            </a:r>
            <a:r>
              <a:rPr lang="cs-CZ" altLang="cs-CZ" sz="2400" baseline="-25000" dirty="0" smtClean="0">
                <a:solidFill>
                  <a:srgbClr val="000099"/>
                </a:solidFill>
                <a:latin typeface="Arial" panose="020B0604020202020204" pitchFamily="34" charset="0"/>
              </a:rPr>
              <a:t>1</a:t>
            </a:r>
            <a:r>
              <a:rPr lang="cs-CZ" dirty="0" smtClean="0"/>
              <a:t>):</a:t>
            </a:r>
          </a:p>
          <a:p>
            <a:pPr lvl="1"/>
            <a:r>
              <a:rPr lang="cs-CZ" b="1" dirty="0">
                <a:solidFill>
                  <a:srgbClr val="FF0000"/>
                </a:solidFill>
              </a:rPr>
              <a:t>w</a:t>
            </a:r>
            <a:r>
              <a:rPr lang="cs-CZ" b="1" dirty="0" smtClean="0">
                <a:solidFill>
                  <a:srgbClr val="FF0000"/>
                </a:solidFill>
              </a:rPr>
              <a:t>* </a:t>
            </a:r>
            <a:r>
              <a:rPr lang="cs-CZ" b="1" dirty="0" smtClean="0">
                <a:solidFill>
                  <a:srgbClr val="FF0000"/>
                </a:solidFill>
              </a:rPr>
              <a:t>&lt; w</a:t>
            </a:r>
            <a:r>
              <a:rPr lang="cs-CZ" b="1" baseline="-25000" dirty="0" smtClean="0">
                <a:solidFill>
                  <a:srgbClr val="FF0000"/>
                </a:solidFill>
              </a:rPr>
              <a:t>1</a:t>
            </a:r>
            <a:r>
              <a:rPr lang="cs-CZ" b="1" dirty="0" smtClean="0">
                <a:solidFill>
                  <a:srgbClr val="FF0000"/>
                </a:solidFill>
              </a:rPr>
              <a:t> &lt; MRP</a:t>
            </a:r>
            <a:r>
              <a:rPr lang="cs-CZ" b="1" baseline="-25000" dirty="0" smtClean="0">
                <a:solidFill>
                  <a:srgbClr val="FF0000"/>
                </a:solidFill>
              </a:rPr>
              <a:t>1</a:t>
            </a:r>
            <a:r>
              <a:rPr lang="cs-CZ" dirty="0" smtClean="0"/>
              <a:t>.</a:t>
            </a:r>
          </a:p>
          <a:p>
            <a:pPr lvl="1"/>
            <a:r>
              <a:rPr lang="cs-CZ" sz="2200" dirty="0"/>
              <a:t>zaměstnavatel důvod mu platit mzdu, která je o něco vyšší než mzda </a:t>
            </a:r>
            <a:r>
              <a:rPr lang="cs-CZ" sz="2200" dirty="0" smtClean="0"/>
              <a:t>u konkurence </a:t>
            </a:r>
            <a:r>
              <a:rPr lang="cs-CZ" sz="2200" dirty="0"/>
              <a:t>w*, nicméně je nižší, než je </a:t>
            </a:r>
            <a:r>
              <a:rPr lang="cs-CZ" sz="2200" dirty="0" smtClean="0"/>
              <a:t>MRP</a:t>
            </a:r>
            <a:r>
              <a:rPr lang="cs-CZ" sz="2200" baseline="-25000" dirty="0" smtClean="0"/>
              <a:t>L </a:t>
            </a:r>
            <a:r>
              <a:rPr lang="cs-CZ" sz="2200" dirty="0" smtClean="0"/>
              <a:t>(firma si bere předchozí náklady na výcvik)</a:t>
            </a:r>
          </a:p>
          <a:p>
            <a:pPr lvl="1"/>
            <a:r>
              <a:rPr lang="cs-CZ" sz="2200" dirty="0"/>
              <a:t>Pracovník je s takovým uspořádáním spokojen, neboť kdyby mu byla v </a:t>
            </a:r>
            <a:r>
              <a:rPr lang="cs-CZ" sz="2200" dirty="0" smtClean="0"/>
              <a:t>druhém období </a:t>
            </a:r>
            <a:r>
              <a:rPr lang="cs-CZ" sz="2200" dirty="0"/>
              <a:t>vyplácena plná mzda, musel by nést náklady výcviku v prvním období</a:t>
            </a:r>
            <a:r>
              <a:rPr lang="cs-CZ" sz="2200" dirty="0" smtClean="0"/>
              <a:t>. Byl </a:t>
            </a:r>
            <a:r>
              <a:rPr lang="cs-CZ" sz="2200" dirty="0"/>
              <a:t>by také více závislý na zaměstnavateli, např. mohl by být mnohem </a:t>
            </a:r>
            <a:r>
              <a:rPr lang="cs-CZ" sz="2200" dirty="0" smtClean="0"/>
              <a:t>snáze propuštěn</a:t>
            </a:r>
            <a:r>
              <a:rPr lang="cs-CZ" sz="2200" dirty="0"/>
              <a:t>.</a:t>
            </a:r>
            <a:endParaRPr lang="cs-CZ" sz="2200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772941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tIns="4572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cs-CZ" sz="3300" dirty="0" smtClean="0">
                <a:solidFill>
                  <a:schemeClr val="accent1"/>
                </a:solidFill>
              </a:rPr>
              <a:t>Externality vzdělávání</a:t>
            </a:r>
            <a:endParaRPr lang="cs-CZ" dirty="0" smtClean="0">
              <a:solidFill>
                <a:schemeClr val="accent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38" y="1628619"/>
            <a:ext cx="7850069" cy="475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6881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2509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cs-CZ" altLang="cs-CZ" smtClean="0"/>
              <a:t>Obecné znaky kapitálu</a:t>
            </a:r>
            <a:endParaRPr lang="en-US" altLang="cs-CZ" smtClean="0"/>
          </a:p>
        </p:txBody>
      </p:sp>
      <p:sp>
        <p:nvSpPr>
          <p:cNvPr id="14339" name="Rectangle 3"/>
          <p:cNvSpPr>
            <a:spLocks noGrp="1"/>
          </p:cNvSpPr>
          <p:nvPr>
            <p:ph type="body" idx="1"/>
          </p:nvPr>
        </p:nvSpPr>
        <p:spPr>
          <a:xfrm>
            <a:off x="0" y="1774825"/>
            <a:ext cx="9036496" cy="462597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cs-CZ" altLang="cs-CZ" sz="2600" b="1" u="sng" dirty="0" smtClean="0"/>
              <a:t>Orientace na budoucnost</a:t>
            </a:r>
            <a:r>
              <a:rPr lang="cs-CZ" altLang="cs-CZ" sz="2600" dirty="0" smtClean="0"/>
              <a:t>. Kapitál představuje investici do budoucna a slouží k uspokojení budoucích potřeb;</a:t>
            </a:r>
          </a:p>
          <a:p>
            <a:pPr>
              <a:spcAft>
                <a:spcPts val="1200"/>
              </a:spcAft>
            </a:pPr>
            <a:r>
              <a:rPr lang="cs-CZ" altLang="cs-CZ" sz="2600" b="1" u="sng" dirty="0" smtClean="0"/>
              <a:t>Produktivnost</a:t>
            </a:r>
            <a:r>
              <a:rPr lang="cs-CZ" altLang="cs-CZ" sz="2600" dirty="0" smtClean="0"/>
              <a:t>. Kapitál, respektive investice do něj, umožňují efektivnější dosahování cílů a uspokojování budoucích potřeb;</a:t>
            </a:r>
          </a:p>
          <a:p>
            <a:pPr>
              <a:spcAft>
                <a:spcPts val="1200"/>
              </a:spcAft>
            </a:pPr>
            <a:r>
              <a:rPr lang="cs-CZ" altLang="cs-CZ" sz="2600" b="1" u="sng" dirty="0" smtClean="0"/>
              <a:t>Element času</a:t>
            </a:r>
            <a:r>
              <a:rPr lang="cs-CZ" altLang="cs-CZ" sz="2600" dirty="0" smtClean="0"/>
              <a:t>. Akumulace kapitálu je dlouhodobou záležitostí;</a:t>
            </a:r>
          </a:p>
          <a:p>
            <a:pPr>
              <a:spcAft>
                <a:spcPts val="1200"/>
              </a:spcAft>
            </a:pPr>
            <a:r>
              <a:rPr lang="cs-CZ" altLang="cs-CZ" sz="2600" b="1" u="sng" dirty="0" smtClean="0"/>
              <a:t>Nutnost údržby</a:t>
            </a:r>
            <a:r>
              <a:rPr lang="cs-CZ" altLang="cs-CZ" sz="2600" dirty="0" smtClean="0"/>
              <a:t>. Kapitál se v průběhu času znehodnocuje a vyžaduje neustálé udržování nebo náhradu;</a:t>
            </a:r>
          </a:p>
          <a:p>
            <a:pPr>
              <a:spcAft>
                <a:spcPts val="1200"/>
              </a:spcAft>
            </a:pPr>
            <a:r>
              <a:rPr lang="cs-CZ" altLang="cs-CZ" sz="2600" b="1" u="sng" dirty="0" smtClean="0"/>
              <a:t>Vzácnost</a:t>
            </a:r>
            <a:r>
              <a:rPr lang="cs-CZ" altLang="cs-CZ" sz="2600" dirty="0" smtClean="0"/>
              <a:t>. Kapitál je vzácným zdrojem, o který se vede soutěž a konkurenční boj.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2509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cs-CZ" altLang="cs-CZ" smtClean="0"/>
              <a:t>Typy kapitálů</a:t>
            </a:r>
            <a:endParaRPr lang="en-US" altLang="cs-CZ" smtClean="0"/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44675"/>
            <a:ext cx="8172450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sah 2"/>
          <p:cNvSpPr>
            <a:spLocks noGrp="1"/>
          </p:cNvSpPr>
          <p:nvPr>
            <p:ph idx="1"/>
          </p:nvPr>
        </p:nvSpPr>
        <p:spPr>
          <a:xfrm>
            <a:off x="285750" y="1571625"/>
            <a:ext cx="8229600" cy="4625975"/>
          </a:xfrm>
        </p:spPr>
        <p:txBody>
          <a:bodyPr/>
          <a:lstStyle/>
          <a:p>
            <a:pPr algn="just" eaLnBrk="1" hangingPunct="1">
              <a:spcBef>
                <a:spcPts val="600"/>
              </a:spcBef>
              <a:buClr>
                <a:schemeClr val="tx1"/>
              </a:buClr>
            </a:pPr>
            <a:r>
              <a:rPr lang="cs-CZ" altLang="cs-CZ" sz="2000" b="1" dirty="0" smtClean="0"/>
              <a:t>Znalosti a zručnosti vlastněné určitou osobou.</a:t>
            </a:r>
          </a:p>
          <a:p>
            <a:pPr marL="119062" indent="0" algn="r" eaLnBrk="1" hangingPunct="1">
              <a:spcBef>
                <a:spcPts val="600"/>
              </a:spcBef>
              <a:buClr>
                <a:schemeClr val="tx1"/>
              </a:buClr>
              <a:buNone/>
            </a:pPr>
            <a:r>
              <a:rPr lang="cs-CZ" altLang="cs-CZ" sz="1800" b="1" dirty="0" smtClean="0"/>
              <a:t>Smith (1776), Marx (1978), </a:t>
            </a:r>
            <a:r>
              <a:rPr lang="cs-CZ" altLang="cs-CZ" sz="1800" b="1" dirty="0" err="1" smtClean="0"/>
              <a:t>Pigou</a:t>
            </a:r>
            <a:r>
              <a:rPr lang="cs-CZ" altLang="cs-CZ" sz="1800" b="1" dirty="0" smtClean="0"/>
              <a:t> (1928)</a:t>
            </a:r>
          </a:p>
          <a:p>
            <a:pPr marL="119062" indent="0" algn="r" eaLnBrk="1" hangingPunct="1">
              <a:spcBef>
                <a:spcPts val="600"/>
              </a:spcBef>
              <a:buClr>
                <a:schemeClr val="tx1"/>
              </a:buClr>
              <a:buNone/>
            </a:pPr>
            <a:endParaRPr lang="cs-CZ" altLang="cs-CZ" sz="1400" b="1" dirty="0" smtClean="0"/>
          </a:p>
          <a:p>
            <a:pPr algn="just" eaLnBrk="1" hangingPunct="1">
              <a:spcBef>
                <a:spcPts val="600"/>
              </a:spcBef>
              <a:buClr>
                <a:schemeClr val="tx1"/>
              </a:buClr>
            </a:pPr>
            <a:r>
              <a:rPr lang="cs-CZ" altLang="cs-CZ" sz="2000" b="1" dirty="0" smtClean="0"/>
              <a:t>„</a:t>
            </a:r>
            <a:r>
              <a:rPr lang="cs-CZ" altLang="cs-CZ" sz="2000" b="1" i="1" dirty="0" smtClean="0"/>
              <a:t>Lidský kapitál jsou schopnosti, dovednosti a odpovídající motivace tyto schopnosti a dovednosti uplatnit</a:t>
            </a:r>
            <a:r>
              <a:rPr lang="cs-CZ" altLang="cs-CZ" sz="2000" b="1" dirty="0" smtClean="0"/>
              <a:t>.“</a:t>
            </a:r>
          </a:p>
          <a:p>
            <a:pPr marL="119062" indent="0" algn="r" eaLnBrk="1" hangingPunct="1">
              <a:spcBef>
                <a:spcPts val="600"/>
              </a:spcBef>
              <a:buClr>
                <a:schemeClr val="tx1"/>
              </a:buClr>
              <a:buNone/>
            </a:pPr>
            <a:r>
              <a:rPr lang="cs-CZ" altLang="cs-CZ" sz="1800" b="1" dirty="0" err="1" smtClean="0"/>
              <a:t>Becker</a:t>
            </a:r>
            <a:r>
              <a:rPr lang="cs-CZ" altLang="cs-CZ" sz="1800" b="1" dirty="0" smtClean="0"/>
              <a:t> (1963)</a:t>
            </a:r>
            <a:endParaRPr lang="cs-CZ" altLang="cs-CZ" sz="1800" b="1" dirty="0"/>
          </a:p>
          <a:p>
            <a:pPr algn="just" eaLnBrk="1" hangingPunct="1">
              <a:spcBef>
                <a:spcPts val="600"/>
              </a:spcBef>
              <a:buClr>
                <a:schemeClr val="tx1"/>
              </a:buClr>
            </a:pPr>
            <a:endParaRPr lang="cs-CZ" altLang="cs-CZ" sz="1400" b="1" dirty="0" smtClean="0"/>
          </a:p>
          <a:p>
            <a:pPr algn="just" eaLnBrk="1" hangingPunct="1">
              <a:spcBef>
                <a:spcPts val="600"/>
              </a:spcBef>
              <a:buClr>
                <a:schemeClr val="tx1"/>
              </a:buClr>
            </a:pPr>
            <a:r>
              <a:rPr lang="cs-CZ" altLang="cs-CZ" sz="2000" b="1" dirty="0" smtClean="0"/>
              <a:t>„</a:t>
            </a:r>
            <a:r>
              <a:rPr lang="cs-CZ" altLang="cs-CZ" sz="2000" b="1" i="1" dirty="0" smtClean="0"/>
              <a:t>Lidský kapitál je jakákoliv kapacita schopna produkovat zisk a reprodukovat sama sebe ve stejné či rozšířené podobě, schopná nejen akumulace, ale i směny, konverze a rozšířené produkce</a:t>
            </a:r>
            <a:r>
              <a:rPr lang="cs-CZ" altLang="cs-CZ" sz="2000" b="1" dirty="0" smtClean="0"/>
              <a:t>.“</a:t>
            </a:r>
          </a:p>
          <a:p>
            <a:pPr marL="119062" indent="0" algn="r" eaLnBrk="1" hangingPunct="1">
              <a:spcBef>
                <a:spcPts val="600"/>
              </a:spcBef>
              <a:buClr>
                <a:schemeClr val="tx1"/>
              </a:buClr>
              <a:buNone/>
            </a:pPr>
            <a:r>
              <a:rPr lang="cs-CZ" altLang="cs-CZ" sz="1800" b="1" dirty="0" err="1" smtClean="0"/>
              <a:t>Bourdieu</a:t>
            </a:r>
            <a:r>
              <a:rPr lang="cs-CZ" altLang="cs-CZ" sz="1800" b="1" dirty="0" smtClean="0"/>
              <a:t> (1977)</a:t>
            </a:r>
          </a:p>
          <a:p>
            <a:pPr marL="119062" indent="0" algn="r" eaLnBrk="1" hangingPunct="1">
              <a:spcBef>
                <a:spcPts val="600"/>
              </a:spcBef>
              <a:buClr>
                <a:schemeClr val="tx1"/>
              </a:buClr>
              <a:buNone/>
            </a:pPr>
            <a:endParaRPr lang="cs-CZ" altLang="cs-CZ" sz="1400" b="1" dirty="0"/>
          </a:p>
          <a:p>
            <a:pPr algn="just" eaLnBrk="1" hangingPunct="1">
              <a:spcBef>
                <a:spcPts val="600"/>
              </a:spcBef>
              <a:buClr>
                <a:schemeClr val="tx1"/>
              </a:buClr>
            </a:pPr>
            <a:r>
              <a:rPr lang="cs-CZ" altLang="cs-CZ" sz="2000" b="1" dirty="0" smtClean="0"/>
              <a:t>Znalosti, dovednosti, schopnosti a vlastnosti jedince, které usnadňují vytváření osobního, sociálního a ekonomického blaha.</a:t>
            </a:r>
          </a:p>
          <a:p>
            <a:pPr marL="119062" indent="0" algn="r" eaLnBrk="1" hangingPunct="1">
              <a:spcBef>
                <a:spcPts val="600"/>
              </a:spcBef>
              <a:buClr>
                <a:schemeClr val="tx1"/>
              </a:buClr>
              <a:buNone/>
            </a:pPr>
            <a:r>
              <a:rPr lang="cs-CZ" altLang="cs-CZ" sz="1800" b="1" dirty="0" smtClean="0"/>
              <a:t>OECD (2002)</a:t>
            </a:r>
          </a:p>
          <a:p>
            <a:pPr marL="119062" indent="0" algn="r" eaLnBrk="1" hangingPunct="1">
              <a:spcBef>
                <a:spcPts val="600"/>
              </a:spcBef>
              <a:buClr>
                <a:schemeClr val="tx1"/>
              </a:buClr>
              <a:buNone/>
            </a:pPr>
            <a:endParaRPr lang="cs-CZ" altLang="cs-CZ" sz="2000" b="1" dirty="0" smtClean="0"/>
          </a:p>
          <a:p>
            <a:pPr eaLnBrk="1" hangingPunct="1"/>
            <a:endParaRPr lang="cs-CZ" altLang="cs-CZ" sz="2400" dirty="0" smtClean="0"/>
          </a:p>
        </p:txBody>
      </p:sp>
      <p:sp>
        <p:nvSpPr>
          <p:cNvPr id="18435" name="Text Box 7"/>
          <p:cNvSpPr txBox="1">
            <a:spLocks noChangeArrowheads="1"/>
          </p:cNvSpPr>
          <p:nvPr/>
        </p:nvSpPr>
        <p:spPr bwMode="auto">
          <a:xfrm>
            <a:off x="395288" y="260350"/>
            <a:ext cx="6624984" cy="83099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4800" b="1" dirty="0">
                <a:solidFill>
                  <a:schemeClr val="accent1"/>
                </a:solidFill>
                <a:latin typeface="Corbel" panose="020B0503020204020204" pitchFamily="34" charset="0"/>
              </a:rPr>
              <a:t>Lidský </a:t>
            </a:r>
            <a:r>
              <a:rPr lang="cs-CZ" altLang="cs-CZ" sz="4800" b="1" dirty="0" smtClean="0">
                <a:solidFill>
                  <a:schemeClr val="accent1"/>
                </a:solidFill>
                <a:latin typeface="Corbel" panose="020B0503020204020204" pitchFamily="34" charset="0"/>
              </a:rPr>
              <a:t>kapitál - definice</a:t>
            </a:r>
            <a:endParaRPr lang="en-US" altLang="cs-CZ" sz="48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pic>
        <p:nvPicPr>
          <p:cNvPr id="18436" name="Picture 9" descr="stud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88913"/>
            <a:ext cx="1068388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84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sah 2"/>
          <p:cNvSpPr>
            <a:spLocks noGrp="1"/>
          </p:cNvSpPr>
          <p:nvPr>
            <p:ph idx="1"/>
          </p:nvPr>
        </p:nvSpPr>
        <p:spPr>
          <a:xfrm>
            <a:off x="0" y="1571625"/>
            <a:ext cx="8515350" cy="5097735"/>
          </a:xfrm>
        </p:spPr>
        <p:txBody>
          <a:bodyPr/>
          <a:lstStyle/>
          <a:p>
            <a:pPr marL="119062" indent="0" algn="just" eaLnBrk="1" hangingPunct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None/>
            </a:pPr>
            <a:r>
              <a:rPr lang="cs-CZ" altLang="cs-CZ" sz="2400" b="1" i="1" dirty="0" smtClean="0"/>
              <a:t>Soubor znalostí a zručností, kterými disponuje pracovník a který může být pronajat. </a:t>
            </a:r>
          </a:p>
          <a:p>
            <a:pPr algn="just" eaLnBrk="1" hangingPunct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cs-CZ" altLang="cs-CZ" sz="2400" dirty="0" smtClean="0"/>
              <a:t>Znalosti a schopnosti, které pracovník získal ze vzdělání, pracovního výcviku a z vlastní zkušenosti vytváří určitý druh produktivního kapitálu. </a:t>
            </a:r>
          </a:p>
          <a:p>
            <a:pPr algn="just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cs-CZ" altLang="cs-CZ" sz="2400" dirty="0" smtClean="0"/>
              <a:t>Hodnota tohoto kapitálu je určena na pracovním trhu.</a:t>
            </a:r>
          </a:p>
          <a:p>
            <a:pPr algn="just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cs-CZ" altLang="cs-CZ" sz="2400" dirty="0" smtClean="0"/>
              <a:t>Výše mzdy a </a:t>
            </a:r>
            <a:r>
              <a:rPr lang="cs-CZ" altLang="cs-CZ" sz="2400" dirty="0" err="1" smtClean="0"/>
              <a:t>prac</a:t>
            </a:r>
            <a:r>
              <a:rPr lang="cs-CZ" altLang="cs-CZ" sz="2400" dirty="0" smtClean="0"/>
              <a:t>. podmínky nejsou jedinými rozhodujícími kritérii.</a:t>
            </a:r>
          </a:p>
          <a:p>
            <a:pPr algn="just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cs-CZ" altLang="cs-CZ" sz="2400" dirty="0" smtClean="0"/>
              <a:t>Nejen kapitál ve fyzické podobě</a:t>
            </a:r>
            <a:r>
              <a:rPr lang="cs-CZ" altLang="cs-CZ" sz="2400" dirty="0" smtClean="0"/>
              <a:t>, ale </a:t>
            </a:r>
            <a:r>
              <a:rPr lang="cs-CZ" altLang="cs-CZ" sz="2400" dirty="0" smtClean="0"/>
              <a:t>i ten lidský má své výnosy (nejdříve ale investice)</a:t>
            </a:r>
          </a:p>
          <a:p>
            <a:pPr algn="just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cs-CZ" altLang="cs-CZ" sz="2400" dirty="0" smtClean="0"/>
              <a:t>Fyzický kapitál + lidský kapitál= bohatství společnosti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endParaRPr lang="cs-CZ" altLang="cs-CZ" sz="2400" dirty="0" smtClean="0"/>
          </a:p>
        </p:txBody>
      </p:sp>
      <p:sp>
        <p:nvSpPr>
          <p:cNvPr id="18435" name="Text Box 7"/>
          <p:cNvSpPr txBox="1">
            <a:spLocks noChangeArrowheads="1"/>
          </p:cNvSpPr>
          <p:nvPr/>
        </p:nvSpPr>
        <p:spPr bwMode="auto">
          <a:xfrm>
            <a:off x="395288" y="260350"/>
            <a:ext cx="5832475" cy="8239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4800" b="1">
                <a:solidFill>
                  <a:schemeClr val="accent1"/>
                </a:solidFill>
                <a:latin typeface="Corbel" panose="020B0503020204020204" pitchFamily="34" charset="0"/>
              </a:rPr>
              <a:t>Lidský kapitál</a:t>
            </a:r>
            <a:endParaRPr lang="en-US" altLang="cs-CZ" sz="4800" b="1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pic>
        <p:nvPicPr>
          <p:cNvPr id="18436" name="Picture 9" descr="stud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88913"/>
            <a:ext cx="1068388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7"/>
          <p:cNvSpPr txBox="1">
            <a:spLocks noChangeArrowheads="1"/>
          </p:cNvSpPr>
          <p:nvPr/>
        </p:nvSpPr>
        <p:spPr bwMode="auto">
          <a:xfrm>
            <a:off x="395288" y="260350"/>
            <a:ext cx="6913016" cy="1200329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3600" b="1" dirty="0" smtClean="0">
                <a:solidFill>
                  <a:schemeClr val="accent1"/>
                </a:solidFill>
                <a:latin typeface="Corbel" panose="020B0503020204020204" pitchFamily="34" charset="0"/>
              </a:rPr>
              <a:t>Složení a faktory působící na lidský kapitál</a:t>
            </a:r>
            <a:endParaRPr lang="en-US" altLang="cs-CZ" sz="36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3" name="Ovál 2"/>
          <p:cNvSpPr/>
          <p:nvPr/>
        </p:nvSpPr>
        <p:spPr>
          <a:xfrm>
            <a:off x="899592" y="4997510"/>
            <a:ext cx="3312368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1249197" y="5404877"/>
            <a:ext cx="2592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200" dirty="0" smtClean="0"/>
              <a:t>Základní lidský kapitál</a:t>
            </a:r>
            <a:endParaRPr lang="cs-CZ" sz="2200" dirty="0"/>
          </a:p>
        </p:txBody>
      </p:sp>
      <p:sp>
        <p:nvSpPr>
          <p:cNvPr id="5" name="Ovál 4"/>
          <p:cNvSpPr/>
          <p:nvPr/>
        </p:nvSpPr>
        <p:spPr>
          <a:xfrm>
            <a:off x="0" y="2981286"/>
            <a:ext cx="5328592" cy="3600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1249197" y="3775541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Širší lidský kapitál</a:t>
            </a:r>
            <a:endParaRPr lang="cs-CZ" dirty="0"/>
          </a:p>
        </p:txBody>
      </p:sp>
      <p:sp>
        <p:nvSpPr>
          <p:cNvPr id="7" name="Šipka doleva 6"/>
          <p:cNvSpPr/>
          <p:nvPr/>
        </p:nvSpPr>
        <p:spPr>
          <a:xfrm rot="19272950">
            <a:off x="4263149" y="1334148"/>
            <a:ext cx="4578143" cy="108520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7524328" y="1411626"/>
            <a:ext cx="18722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Geneticky zděděné vrozené schopnosti</a:t>
            </a:r>
            <a:endParaRPr lang="cs-CZ" sz="2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409102" y="1781512"/>
            <a:ext cx="13681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accent4">
                    <a:lumMod val="75000"/>
                  </a:schemeClr>
                </a:solidFill>
              </a:rPr>
              <a:t>Rodinné, sociální </a:t>
            </a:r>
            <a:br>
              <a:rPr lang="cs-CZ" sz="20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cs-CZ" sz="2000" dirty="0" smtClean="0">
                <a:solidFill>
                  <a:schemeClr val="accent4">
                    <a:lumMod val="75000"/>
                  </a:schemeClr>
                </a:solidFill>
              </a:rPr>
              <a:t>a další faktory prostředí</a:t>
            </a:r>
            <a:endParaRPr lang="cs-CZ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026703" y="2802196"/>
            <a:ext cx="16700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</a:rPr>
              <a:t>Formální, neformální </a:t>
            </a:r>
            <a:br>
              <a:rPr lang="cs-CZ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</a:rPr>
              <a:t>a informativní vzdělávání</a:t>
            </a:r>
            <a:endParaRPr lang="cs-CZ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9" name="Přímá spojnice se šipkou 8"/>
          <p:cNvCxnSpPr/>
          <p:nvPr/>
        </p:nvCxnSpPr>
        <p:spPr>
          <a:xfrm>
            <a:off x="3635896" y="5877272"/>
            <a:ext cx="1877933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3791178" y="4109285"/>
            <a:ext cx="1872332" cy="38458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5580112" y="4781486"/>
            <a:ext cx="3563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produktivní schopnosti,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vlastnosti (fyzickou sílu, řemeslné dovednosti, myšlení…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508806" y="4044537"/>
            <a:ext cx="3610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potenciál rozvíjet </a:t>
            </a:r>
            <a:br>
              <a:rPr lang="cs-CZ" dirty="0" smtClean="0"/>
            </a:br>
            <a:r>
              <a:rPr lang="cs-CZ" dirty="0" smtClean="0"/>
              <a:t>a uplatňovat své schopnosti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101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7" grpId="0" animBg="1"/>
      <p:bldP spid="8" grpId="0"/>
      <p:bldP spid="12" grpId="0"/>
      <p:bldP spid="13" grpId="0"/>
      <p:bldP spid="11" grpId="0"/>
      <p:bldP spid="11" grpId="1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2509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cs-CZ" altLang="cs-CZ" smtClean="0"/>
              <a:t>Lidský kapitál vs. potenciál</a:t>
            </a:r>
            <a:endParaRPr lang="en-US" altLang="cs-CZ" smtClean="0"/>
          </a:p>
        </p:txBody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>
          <a:xfrm>
            <a:off x="179512" y="1774825"/>
            <a:ext cx="8712968" cy="462597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cs-CZ" altLang="cs-CZ" sz="2800" dirty="0" smtClean="0"/>
              <a:t>Potenciál= předpoklady člověka k činnostem</a:t>
            </a:r>
          </a:p>
          <a:p>
            <a:pPr>
              <a:spcAft>
                <a:spcPts val="1200"/>
              </a:spcAft>
            </a:pPr>
            <a:r>
              <a:rPr lang="cs-CZ" altLang="cs-CZ" sz="2800" b="1" u="sng" dirty="0" smtClean="0"/>
              <a:t>potenciál zdraví</a:t>
            </a:r>
            <a:r>
              <a:rPr lang="cs-CZ" altLang="cs-CZ" sz="2800" dirty="0" smtClean="0"/>
              <a:t>, který se projevuje v soustavě objektivních i subjektivních ukazatelů fyzického i psychického zdravotního stavu.</a:t>
            </a:r>
          </a:p>
          <a:p>
            <a:pPr>
              <a:spcAft>
                <a:spcPts val="1200"/>
              </a:spcAft>
            </a:pPr>
            <a:r>
              <a:rPr lang="cs-CZ" altLang="cs-CZ" sz="2800" b="1" u="sng" dirty="0" smtClean="0"/>
              <a:t>potenciál poznatkový a dovednostní</a:t>
            </a:r>
            <a:r>
              <a:rPr lang="cs-CZ" altLang="cs-CZ" sz="2800" dirty="0" smtClean="0"/>
              <a:t>, který se projevuje soustavou osvojených teoretických znalostí a praktických dovedností</a:t>
            </a:r>
          </a:p>
          <a:p>
            <a:pPr>
              <a:spcAft>
                <a:spcPts val="1200"/>
              </a:spcAft>
            </a:pPr>
            <a:r>
              <a:rPr lang="cs-CZ" altLang="cs-CZ" sz="2800" b="1" u="sng" dirty="0" smtClean="0"/>
              <a:t>potenciál hodnotově orientační</a:t>
            </a:r>
            <a:r>
              <a:rPr lang="cs-CZ" altLang="cs-CZ" sz="2800" dirty="0" smtClean="0"/>
              <a:t>, který se projevuje škálou přijatých hodnot jednotlivce i celé společnosti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2509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cs-CZ" altLang="cs-CZ" smtClean="0"/>
              <a:t>Náklady a výnosy </a:t>
            </a:r>
            <a:endParaRPr lang="en-US" altLang="cs-CZ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844824"/>
            <a:ext cx="8049601" cy="467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10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lastní návrh">
  <a:themeElements>
    <a:clrScheme name="Vlastn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lastn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1523</TotalTime>
  <Words>1041</Words>
  <Application>Microsoft Office PowerPoint</Application>
  <PresentationFormat>Předvádění na obrazovce (4:3)</PresentationFormat>
  <Paragraphs>132</Paragraphs>
  <Slides>21</Slides>
  <Notes>21</Notes>
  <HiddenSlides>0</HiddenSlides>
  <MMClips>0</MMClips>
  <ScaleCrop>false</ScaleCrop>
  <HeadingPairs>
    <vt:vector size="8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21</vt:i4>
      </vt:variant>
    </vt:vector>
  </HeadingPairs>
  <TitlesOfParts>
    <vt:vector size="35" baseType="lpstr">
      <vt:lpstr>Arial</vt:lpstr>
      <vt:lpstr>Bookman Old Style</vt:lpstr>
      <vt:lpstr>Calibri</vt:lpstr>
      <vt:lpstr>Consolas</vt:lpstr>
      <vt:lpstr>Corbel</vt:lpstr>
      <vt:lpstr>Symbol</vt:lpstr>
      <vt:lpstr>Times New Roman</vt:lpstr>
      <vt:lpstr>Wingdings</vt:lpstr>
      <vt:lpstr>Wingdings 2</vt:lpstr>
      <vt:lpstr>Wingdings 3</vt:lpstr>
      <vt:lpstr>Modul</vt:lpstr>
      <vt:lpstr>Vlastní návrh</vt:lpstr>
      <vt:lpstr>obrázek</vt:lpstr>
      <vt:lpstr>Rastrový obraz</vt:lpstr>
      <vt:lpstr>Prezentace aplikace PowerPoint</vt:lpstr>
      <vt:lpstr>Struktura přednášky</vt:lpstr>
      <vt:lpstr>Obecné znaky kapitálu</vt:lpstr>
      <vt:lpstr>Typy kapitálů</vt:lpstr>
      <vt:lpstr>Prezentace aplikace PowerPoint</vt:lpstr>
      <vt:lpstr>Prezentace aplikace PowerPoint</vt:lpstr>
      <vt:lpstr>Prezentace aplikace PowerPoint</vt:lpstr>
      <vt:lpstr>Lidský kapitál vs. potenciál</vt:lpstr>
      <vt:lpstr>Náklady a výnosy </vt:lpstr>
      <vt:lpstr>Prezentace aplikace PowerPoint</vt:lpstr>
      <vt:lpstr>Prezentace aplikace PowerPoint</vt:lpstr>
      <vt:lpstr>Příjmové křivky dle stupně  dosaženého vzdělání</vt:lpstr>
      <vt:lpstr>Prezentace aplikace PowerPoint</vt:lpstr>
      <vt:lpstr>Rozhodování o investici do dalšího vzdělání</vt:lpstr>
      <vt:lpstr>Rozhodování o investici do dalšího vzdělání</vt:lpstr>
      <vt:lpstr>Rozhodování o investici do dalšího vzdělání</vt:lpstr>
      <vt:lpstr>Investice do lidského kapitálu  z pohledu firmy</vt:lpstr>
      <vt:lpstr>Investice do lidského kapitálu z  pohledu firmy a faktor času</vt:lpstr>
      <vt:lpstr>Investice do obecného lidského kapitálu  z pohledu firmy</vt:lpstr>
      <vt:lpstr>Investice do specializovaného lidského kapitálu  z pohledu firmy</vt:lpstr>
      <vt:lpstr>Externality vzdělávání</vt:lpstr>
    </vt:vector>
  </TitlesOfParts>
  <Company>Prstná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Trh práce</dc:title>
  <dc:creator>Lebiedzik;Tvrdoň;Verner</dc:creator>
  <cp:lastModifiedBy>Michal Tvrdoň</cp:lastModifiedBy>
  <cp:revision>114</cp:revision>
  <dcterms:created xsi:type="dcterms:W3CDTF">2003-10-04T09:43:03Z</dcterms:created>
  <dcterms:modified xsi:type="dcterms:W3CDTF">2020-10-15T05:48:46Z</dcterms:modified>
</cp:coreProperties>
</file>