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75" d="100"/>
          <a:sy n="75" d="100"/>
        </p:scale>
        <p:origin x="60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92CC0D-27FE-4405-9EEF-B5E604BD5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0A9556F-08D4-4601-BF43-B7BE5A8B2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B98530-E00D-4F2E-8AEE-35F95F16E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1739EF-A14B-4471-8106-1A8199871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D52AB3-C888-4A46-88B9-FEA8FE425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29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D7443-E00A-464D-AA1B-B5D05881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221DBCF-D33F-408D-A3F3-84DB31775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B2AF02-EFFA-448E-B03D-F2E5E707A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398242-1BAD-4684-86E4-CABA32F7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56B95D-6023-42BC-90BB-CC6B80AF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41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6006975-A689-4CD8-8422-B7BB3B436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03BADE7-D271-4BCB-9507-8357E4FB8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FDB379-74F6-4678-89B4-842B3EFD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82752-1903-49AE-8771-054587E1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16153F-E48D-4709-8CB2-867F87374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9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DBBB6-0AC8-458B-8FDF-5865EAA6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F3808C-51E9-4DA7-AB4E-D38BC232C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F296CB-F032-4379-A2A5-8D109D56E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879F31-61F9-4BDA-B54F-73E929F60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E30CC1-0D4D-4559-8824-DBEFABCB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51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60478E-5610-4AD7-B1E2-30DFAB7AB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298D77C-F976-4095-96C7-40971EBEA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874B40-27CA-431E-A61D-1ADB284A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6E3D5-B8E7-4072-82BC-1F0EDB7F3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848938-085D-425B-BA50-3051ADF0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96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1583C9-7D16-4F88-A106-F5C38A75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E52437-DCDC-49C6-A01F-63BA2DE6D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D8C9B68-C49E-45F5-9B65-7C6318907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8739A6-F7A1-4257-A9E7-AA15B939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481FDB-A74F-4C80-9614-06A519DAA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8006FC-5A74-4A95-B219-A1B946F3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169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B9A40D-D6C5-48B9-A44F-3C7C3A9F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E65039D-1E6A-49E7-A216-2574C4BE8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48CC6F8-0A53-4C25-B62B-54F7ACC14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3FA0AA7-052D-47A2-9062-997720649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71DEE53-CCAC-45DB-8E89-422947448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55B6283-A130-46A4-9D24-A4EE57E3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720634A-9DD1-4386-9D6F-97E90ACEE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A7C4555-6FA1-456A-B19F-4B3D2614C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783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19B32B-2C5E-420A-98CF-350260D3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F38069C-43A8-4211-9995-FAAA369CD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6CBB3D-07E2-427A-92A4-DC6F96D4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E139F2-0B67-4CFC-B844-B2570848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08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601FFCF-DF19-4884-AEC3-AF03DCB1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C4F77C5-178F-4F3A-9947-502E8AAD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B16324-A640-4367-BCD6-8B1E49C3E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48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CE631-6CE4-48FB-AFFC-9CF9C36DD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BDE243-0764-49E2-9D35-D215DC01B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D2DD894-9456-4167-976B-E69422902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9ADFC67-4430-42BA-AAD6-F96F68A4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E6C801-860A-4F79-9C16-C71D572E5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1C4D1F-E096-4F9E-B808-1181C434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19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39011-61E4-4A2C-927B-5003186B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391226C-F1ED-4E80-99F6-239F2912F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5148D65-E21F-4B45-AEE3-479EA5122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D7332C-77BD-4B26-A565-C0D40585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852358-0549-434A-A91C-1B2F33281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2C7D57-104E-4792-83B0-3C2F3232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14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706AA2B-3328-4936-8229-2D976E4A4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3961F3F-0197-43EC-B0C5-6A8194DEF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DB0199-AA9B-47AD-849A-8D02CE091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16BC-278E-440E-9824-B1AFA4CDDF3B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641384-7E3A-4A61-8102-EA5F2B377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02CE21-1CAC-4CA0-A704-B8E31271B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19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ÚVOD DO PSYCHOLOGIE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851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INTELIGENCE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Počátky jsou úzce spjaty s </a:t>
            </a:r>
            <a:r>
              <a:rPr lang="cs-CZ" b="1" dirty="0"/>
              <a:t>Alfrédem </a:t>
            </a:r>
            <a:r>
              <a:rPr lang="cs-CZ" b="1" dirty="0" err="1"/>
              <a:t>Binetem</a:t>
            </a:r>
            <a:r>
              <a:rPr lang="cs-CZ" b="1" dirty="0"/>
              <a:t> </a:t>
            </a:r>
            <a:r>
              <a:rPr lang="cs-CZ" dirty="0"/>
              <a:t>(1857-1911) a jeho spolupracovníkem </a:t>
            </a:r>
            <a:r>
              <a:rPr lang="cs-CZ" b="1" dirty="0"/>
              <a:t>T. Simonem</a:t>
            </a:r>
            <a:r>
              <a:rPr lang="cs-CZ" dirty="0"/>
              <a:t>. Na popud „Svobodné společnosti pro psychologický výzkum dítěte“ na francouzském Ministerstvu pro veřejné vyučování měli vytvořit zkoušku, která by pomohla vyřešit problém dětí, nezvládající běžné školní požadavky.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517" y="3815770"/>
            <a:ext cx="2367493" cy="30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97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774" y="101600"/>
            <a:ext cx="8668385" cy="607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1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9534" y="1839576"/>
            <a:ext cx="3415665" cy="441303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46430" y="216237"/>
            <a:ext cx="108648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Známý protagonista a psycholog </a:t>
            </a:r>
          </a:p>
          <a:p>
            <a:r>
              <a:rPr lang="cs-CZ" sz="2800" dirty="0"/>
              <a:t>H. H. </a:t>
            </a:r>
            <a:r>
              <a:rPr lang="cs-CZ" sz="2800" dirty="0" err="1"/>
              <a:t>Godard</a:t>
            </a:r>
            <a:r>
              <a:rPr lang="cs-CZ" sz="2800" dirty="0"/>
              <a:t> rozvinul kampaň testování inteligence ve veřejných školách s cílem, vyčlenit zaostávající děti do speciálních tříd a zvýšit tak efektivitu výuky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0500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GESTALTPSYCHOLOGIE (TVAROVÁ PSYCHOLOGIE)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 zakladatelům a hlavním představitelům patřili zejména německý psycholog </a:t>
            </a:r>
            <a:r>
              <a:rPr lang="cs-CZ" b="1" dirty="0"/>
              <a:t>Max  </a:t>
            </a:r>
            <a:r>
              <a:rPr lang="cs-CZ" b="1" dirty="0" err="1"/>
              <a:t>Wertheimer</a:t>
            </a:r>
            <a:r>
              <a:rPr lang="cs-CZ" b="1" dirty="0"/>
              <a:t> </a:t>
            </a:r>
            <a:r>
              <a:rPr lang="cs-CZ" dirty="0"/>
              <a:t>(1880-1943), </a:t>
            </a:r>
            <a:r>
              <a:rPr lang="cs-CZ" b="1" dirty="0"/>
              <a:t>Kurt </a:t>
            </a:r>
            <a:r>
              <a:rPr lang="cs-CZ" b="1" dirty="0" err="1"/>
              <a:t>Kofka</a:t>
            </a:r>
            <a:r>
              <a:rPr lang="cs-CZ" dirty="0"/>
              <a:t> (1886-1941) a </a:t>
            </a:r>
            <a:r>
              <a:rPr lang="cs-CZ" b="1" dirty="0"/>
              <a:t>Wolfgang Köhler </a:t>
            </a:r>
            <a:r>
              <a:rPr lang="cs-CZ" dirty="0"/>
              <a:t>(1887-1970)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" y="3146108"/>
            <a:ext cx="2941826" cy="37118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300" y="3146108"/>
            <a:ext cx="2642961" cy="37118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399" y="3146108"/>
            <a:ext cx="3073465" cy="371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34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Výchozí myšlenkou tvarové psychologie je předpoklad, že psychické celky nejsou vytvářeny spojováním jednotlivých prvků, ale že jde o celky strukturně uspořádané od samého počátku (</a:t>
            </a:r>
            <a:r>
              <a:rPr lang="cs-CZ" dirty="0" err="1"/>
              <a:t>Gestalt</a:t>
            </a:r>
            <a:r>
              <a:rPr lang="cs-CZ" dirty="0"/>
              <a:t>). Obecně lze konstatovat, že tvarová psychologie prosazuje zásadu tzv. celostnosti.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071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453" y="445770"/>
            <a:ext cx="5295931" cy="6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814" y="1825625"/>
            <a:ext cx="69943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7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8270" y="365125"/>
            <a:ext cx="5056738" cy="65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31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540" y="240029"/>
            <a:ext cx="7368822" cy="74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00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4410" y="365125"/>
            <a:ext cx="10359390" cy="1075055"/>
          </a:xfrm>
        </p:spPr>
        <p:txBody>
          <a:bodyPr>
            <a:normAutofit fontScale="90000"/>
          </a:bodyPr>
          <a:lstStyle/>
          <a:p>
            <a:r>
              <a:rPr lang="cs-CZ" dirty="0"/>
              <a:t>PSYCHOANALÝZA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Počátkem 20. století vzniká na rozhraní psychologie a lékařství trend, který výrazně ovlivnil obecné představy o psychologii a pojetí člověka vůbec. Jeho vznik byl podmíněn:</a:t>
            </a:r>
          </a:p>
          <a:p>
            <a:r>
              <a:rPr lang="cs-CZ" dirty="0"/>
              <a:t>Odhalováním tzv. psychogeneze některých psychických onemocnění, např. hysterie, které jsou provázeny i výraznými tělesnými příznaky (nespavostí, nechutenstvím, poruchou hybnosti, potížemi v oblasti sexuality, poruchou řeči apod.) </a:t>
            </a:r>
          </a:p>
          <a:p>
            <a:r>
              <a:rPr lang="cs-CZ" dirty="0"/>
              <a:t>Usuzování, že psychogenní poruchy je třeba léčit psychoterapií a ne </a:t>
            </a:r>
            <a:r>
              <a:rPr lang="cs-CZ" dirty="0" err="1"/>
              <a:t>somatoterapií</a:t>
            </a:r>
            <a:r>
              <a:rPr lang="cs-CZ" dirty="0"/>
              <a:t> (léčení tělesných orgánů). Psychoterapie pomáhá pacientovi vnitřně zpracovat a pochopit událost, která na něj dolehla a se kterou se nedokáže smířit. </a:t>
            </a:r>
          </a:p>
        </p:txBody>
      </p:sp>
    </p:spTree>
    <p:extLst>
      <p:ext uri="{BB962C8B-B14F-4D97-AF65-F5344CB8AC3E}">
        <p14:creationId xmlns:p14="http://schemas.microsoft.com/office/powerpoint/2010/main" val="892980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813" y="75876"/>
            <a:ext cx="10515600" cy="1325563"/>
          </a:xfrm>
        </p:spPr>
        <p:txBody>
          <a:bodyPr/>
          <a:lstStyle/>
          <a:p>
            <a:r>
              <a:rPr lang="cs-CZ" dirty="0"/>
              <a:t>VYMEZENÍ POJMU „PSYCHOLOGIE“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1803" y="1153820"/>
            <a:ext cx="10420739" cy="5704179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Pojem „psychologie“ vychází z řeckého slova - psyché a logos = věda o duši. Duše představuje oživující princip těla, to znamená vitální sílu. Je naprosto nezávislá a nemateriální substance. Duše - duševno – psychika fungují prostřednictvím centrální nervové soustavy (CNS), zejména mozku. Doslovné přetlumočení slova psychologie znamená nauku o duši.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014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Významným představitelem psychoterapie je </a:t>
            </a:r>
          </a:p>
          <a:p>
            <a:pPr marL="0" indent="0">
              <a:buNone/>
            </a:pPr>
            <a:r>
              <a:rPr lang="cs-CZ" dirty="0"/>
              <a:t>Sigmund Freud (1856-1939), který je spojován </a:t>
            </a:r>
          </a:p>
          <a:p>
            <a:pPr marL="0" indent="0">
              <a:buNone/>
            </a:pPr>
            <a:r>
              <a:rPr lang="cs-CZ" dirty="0"/>
              <a:t>především s psychoanalýzou. </a:t>
            </a:r>
          </a:p>
          <a:p>
            <a:pPr marL="0" indent="0">
              <a:buNone/>
            </a:pPr>
            <a:r>
              <a:rPr lang="cs-CZ" dirty="0"/>
              <a:t>V roce 1899 vydává „Výklad snů“, prezentující </a:t>
            </a:r>
          </a:p>
          <a:p>
            <a:pPr marL="0" indent="0">
              <a:buNone/>
            </a:pPr>
            <a:r>
              <a:rPr lang="cs-CZ" dirty="0"/>
              <a:t>jednu z klíčových oblastí nevědomí.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547" y="1825625"/>
            <a:ext cx="3506253" cy="49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9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marL="0" indent="0" algn="ctr">
              <a:buNone/>
            </a:pPr>
            <a:r>
              <a:rPr lang="cs-CZ" sz="6600" dirty="0"/>
              <a:t>KONEC PREZENTACE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41" y="40005"/>
            <a:ext cx="9791700" cy="73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sz="3100" b="1" dirty="0"/>
              <a:t>Platón </a:t>
            </a:r>
            <a:r>
              <a:rPr lang="cs-CZ" sz="3100" dirty="0"/>
              <a:t>– Svou duší má vztah člověk k idejím jako je krása, pravda, zbožnost, láska apod. Tyto ideje jsou věčné a svým vztahem k nim, skrze svou duši, má člověk na věčném životě účast.</a:t>
            </a:r>
            <a:br>
              <a:rPr lang="cs-CZ" sz="3100" dirty="0"/>
            </a:b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424" y="1951355"/>
            <a:ext cx="4264175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83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3600" dirty="0"/>
            </a:br>
            <a:br>
              <a:rPr lang="cs-CZ" sz="3600" dirty="0"/>
            </a:br>
            <a:r>
              <a:rPr lang="cs-CZ" sz="2800" b="1" dirty="0"/>
              <a:t>Aristoteles</a:t>
            </a:r>
            <a:r>
              <a:rPr lang="cs-CZ" sz="2800" dirty="0"/>
              <a:t> napsal spis „O duši,“ považoval duši za univerzální oživující základ všech bytostí. Je činitelem rozumového poznání, kterým dospíváme k pravdě a usilujeme o dobré spravedlivé skutky. Na rozdíl od Platóna je názoru, že duše není schopna existovat mimo tělo a ani po tom netouží. </a:t>
            </a:r>
            <a:br>
              <a:rPr lang="cs-CZ" sz="3600" dirty="0"/>
            </a:b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3920" y="2167753"/>
            <a:ext cx="3472415" cy="393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31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sz="3100" b="1" dirty="0"/>
              <a:t>René Descartes </a:t>
            </a:r>
            <a:r>
              <a:rPr lang="cs-CZ" sz="3100" dirty="0"/>
              <a:t>- zkušenosti s jevy životních okolností (vůně květu, tvar stromu, apod.). Duše je dějištěm kritického, pochybujícího a zkoumajícího myšlení. Tímto směrem se ubírá i slavný Descartův výrok „Myslím, tedy jsem.“</a:t>
            </a:r>
            <a:br>
              <a:rPr lang="cs-CZ" sz="3100" dirty="0"/>
            </a:br>
            <a:endParaRPr lang="cs-CZ" sz="3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3120" y="2165515"/>
            <a:ext cx="3005455" cy="36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8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sz="3100" b="1" dirty="0"/>
              <a:t>John </a:t>
            </a:r>
            <a:r>
              <a:rPr lang="cs-CZ" sz="3100" b="1" dirty="0" err="1"/>
              <a:t>Lock</a:t>
            </a:r>
            <a:r>
              <a:rPr lang="cs-CZ" sz="3100" b="1" dirty="0"/>
              <a:t> </a:t>
            </a:r>
            <a:r>
              <a:rPr lang="cs-CZ" sz="3100" dirty="0"/>
              <a:t>představitel anglického empirizmu rozhodně existenci vrozených idejí popíral. Tvrdil, že: „Na svět přicházíme s myslí prázdnou jako list čistého papíru, a teprve naší zkušeností se mysl naplňuje.“ </a:t>
            </a:r>
            <a:br>
              <a:rPr lang="cs-CZ" sz="3100" dirty="0"/>
            </a:br>
            <a:endParaRPr lang="cs-CZ" sz="3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193" y="2411730"/>
            <a:ext cx="7383780" cy="36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9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VÝVOJ PSYCHOLOGIE JAKO VĚDY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Wilhelm </a:t>
            </a:r>
            <a:r>
              <a:rPr lang="cs-CZ" b="1" dirty="0" err="1"/>
              <a:t>Wundt</a:t>
            </a:r>
            <a:r>
              <a:rPr lang="cs-CZ" b="1" dirty="0"/>
              <a:t> </a:t>
            </a:r>
            <a:r>
              <a:rPr lang="cs-CZ" dirty="0"/>
              <a:t>(1832-1920). </a:t>
            </a:r>
          </a:p>
          <a:p>
            <a:pPr marL="0" indent="0">
              <a:buNone/>
            </a:pPr>
            <a:r>
              <a:rPr lang="cs-CZ" dirty="0" err="1"/>
              <a:t>Wundt</a:t>
            </a:r>
            <a:r>
              <a:rPr lang="cs-CZ" dirty="0"/>
              <a:t> považoval za předmět studia </a:t>
            </a:r>
          </a:p>
          <a:p>
            <a:pPr marL="0" indent="0">
              <a:buNone/>
            </a:pPr>
            <a:r>
              <a:rPr lang="cs-CZ" dirty="0"/>
              <a:t>psychologie bezprostřední zkušenost</a:t>
            </a:r>
          </a:p>
          <a:p>
            <a:pPr marL="0" indent="0">
              <a:buNone/>
            </a:pPr>
            <a:r>
              <a:rPr lang="cs-CZ" dirty="0"/>
              <a:t>– vědomí, které může být analyzováno </a:t>
            </a:r>
          </a:p>
          <a:p>
            <a:pPr marL="0" indent="0">
              <a:buNone/>
            </a:pPr>
            <a:r>
              <a:rPr lang="cs-CZ" dirty="0"/>
              <a:t>na psychické elementy, ke kterým patří </a:t>
            </a:r>
          </a:p>
          <a:p>
            <a:pPr marL="0" indent="0">
              <a:buNone/>
            </a:pPr>
            <a:r>
              <a:rPr lang="cs-CZ" dirty="0"/>
              <a:t>počitky, pocity a volní akty.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20" y="1825625"/>
            <a:ext cx="3539386" cy="483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7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Wiliam James </a:t>
            </a:r>
            <a:r>
              <a:rPr lang="cs-CZ" dirty="0"/>
              <a:t>(1842-1910). </a:t>
            </a:r>
          </a:p>
          <a:p>
            <a:pPr marL="0" indent="0">
              <a:buNone/>
            </a:pPr>
            <a:r>
              <a:rPr lang="cs-CZ" dirty="0"/>
              <a:t>V roce 1890 vydává své velké dílo </a:t>
            </a:r>
          </a:p>
          <a:p>
            <a:pPr marL="0" indent="0">
              <a:buNone/>
            </a:pPr>
            <a:r>
              <a:rPr lang="cs-CZ" dirty="0"/>
              <a:t>„Principy psychologie“. </a:t>
            </a:r>
          </a:p>
          <a:p>
            <a:pPr marL="0" indent="0">
              <a:buNone/>
            </a:pPr>
            <a:r>
              <a:rPr lang="cs-CZ" dirty="0"/>
              <a:t>Dílo zahrnuje nejen jednoduché </a:t>
            </a:r>
          </a:p>
          <a:p>
            <a:pPr marL="0" indent="0">
              <a:buNone/>
            </a:pPr>
            <a:r>
              <a:rPr lang="cs-CZ" dirty="0"/>
              <a:t>psychologické jevy, ale také komplexní </a:t>
            </a:r>
          </a:p>
          <a:p>
            <a:pPr marL="0" indent="0">
              <a:buNone/>
            </a:pPr>
            <a:r>
              <a:rPr lang="cs-CZ" dirty="0"/>
              <a:t>zkušenosti člověka (náboženské, umělecké).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348" y="1027906"/>
            <a:ext cx="3930452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0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PSYCHOLOGIE NÁRODŮ A PSYCHOLOGIE DAVU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M. Lazarus a H. Steinhal v roce 1860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07" y="2281238"/>
            <a:ext cx="2828925" cy="38957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70" y="2162630"/>
            <a:ext cx="3173148" cy="4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784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85</TotalTime>
  <Words>624</Words>
  <Application>Microsoft Office PowerPoint</Application>
  <PresentationFormat>Širokoúhlá obrazovka</PresentationFormat>
  <Paragraphs>45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ÚVOD DO PSYCHOLOGIE</vt:lpstr>
      <vt:lpstr>VYMEZENÍ POJMU „PSYCHOLOGIE“</vt:lpstr>
      <vt:lpstr>  Platón – Svou duší má vztah člověk k idejím jako je krása, pravda, zbožnost, láska apod. Tyto ideje jsou věčné a svým vztahem k nim, skrze svou duši, má člověk na věčném životě účast. </vt:lpstr>
      <vt:lpstr>  Aristoteles napsal spis „O duši,“ považoval duši za univerzální oživující základ všech bytostí. Je činitelem rozumového poznání, kterým dospíváme k pravdě a usilujeme o dobré spravedlivé skutky. Na rozdíl od Platóna je názoru, že duše není schopna existovat mimo tělo a ani po tom netouží.  </vt:lpstr>
      <vt:lpstr> René Descartes - zkušenosti s jevy životních okolností (vůně květu, tvar stromu, apod.). Duše je dějištěm kritického, pochybujícího a zkoumajícího myšlení. Tímto směrem se ubírá i slavný Descartův výrok „Myslím, tedy jsem.“ </vt:lpstr>
      <vt:lpstr> John Lock představitel anglického empirizmu rozhodně existenci vrozených idejí popíral. Tvrdil, že: „Na svět přicházíme s myslí prázdnou jako list čistého papíru, a teprve naší zkušeností se mysl naplňuje.“  </vt:lpstr>
      <vt:lpstr>VÝVOJ PSYCHOLOGIE JAKO VĚDY</vt:lpstr>
      <vt:lpstr>Prezentace aplikace PowerPoint</vt:lpstr>
      <vt:lpstr>PSYCHOLOGIE NÁRODŮ A PSYCHOLOGIE DAVU</vt:lpstr>
      <vt:lpstr>TESTOVÁNÍ INTELIGENCE</vt:lpstr>
      <vt:lpstr>Prezentace aplikace PowerPoint</vt:lpstr>
      <vt:lpstr>Prezentace aplikace PowerPoint</vt:lpstr>
      <vt:lpstr>GESTALTPSYCHOLOGIE (TVAROVÁ PSYCHOLOGIE)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PSYCHOANALÝZA 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PSYCHOLOGIE</dc:title>
  <dc:creator>buryova</dc:creator>
  <cp:lastModifiedBy>bur0006</cp:lastModifiedBy>
  <cp:revision>10</cp:revision>
  <dcterms:created xsi:type="dcterms:W3CDTF">2022-03-03T10:02:36Z</dcterms:created>
  <dcterms:modified xsi:type="dcterms:W3CDTF">2024-04-18T12:05:31Z</dcterms:modified>
</cp:coreProperties>
</file>