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85" r:id="rId1"/>
  </p:sldMasterIdLst>
  <p:sldIdLst>
    <p:sldId id="256" r:id="rId2"/>
    <p:sldId id="257" r:id="rId3"/>
    <p:sldId id="259" r:id="rId4"/>
    <p:sldId id="260" r:id="rId5"/>
    <p:sldId id="262" r:id="rId6"/>
    <p:sldId id="258" r:id="rId7"/>
    <p:sldId id="263" r:id="rId8"/>
    <p:sldId id="261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023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614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t>9/21/2022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8919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t>9/21/2022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72924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t>9/21/2022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8651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570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4904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9751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909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250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674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293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306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782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3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94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239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754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87" r:id="rId2"/>
    <p:sldLayoutId id="2147483888" r:id="rId3"/>
    <p:sldLayoutId id="2147483889" r:id="rId4"/>
    <p:sldLayoutId id="2147483890" r:id="rId5"/>
    <p:sldLayoutId id="2147483891" r:id="rId6"/>
    <p:sldLayoutId id="2147483892" r:id="rId7"/>
    <p:sldLayoutId id="2147483893" r:id="rId8"/>
    <p:sldLayoutId id="2147483894" r:id="rId9"/>
    <p:sldLayoutId id="2147483895" r:id="rId10"/>
    <p:sldLayoutId id="2147483896" r:id="rId11"/>
    <p:sldLayoutId id="2147483897" r:id="rId12"/>
    <p:sldLayoutId id="2147483898" r:id="rId13"/>
    <p:sldLayoutId id="2147483899" r:id="rId14"/>
    <p:sldLayoutId id="2147483900" r:id="rId15"/>
    <p:sldLayoutId id="2147483901" r:id="rId16"/>
    <p:sldLayoutId id="2147483902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cebook.com/feminity.sk/videos/vb.132073550480/10156121415090481/?type=2&amp;theater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sofia.cz/index.php/Psychologie_osobnosti" TargetMode="External"/><Relationship Id="rId2" Type="http://schemas.openxmlformats.org/officeDocument/2006/relationships/hyperlink" Target="http://pfyziollfup.upol.cz/castwiki/?p=1465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Pojem Já, vývoj sebepojetí</a:t>
            </a: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627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Děkuji </a:t>
            </a:r>
            <a:r>
              <a:rPr lang="cs-CZ" smtClean="0"/>
              <a:t>za pozornost</a:t>
            </a:r>
            <a:br>
              <a:rPr lang="cs-CZ" smtClean="0"/>
            </a:br>
            <a:r>
              <a:rPr lang="cs-CZ" smtClean="0">
                <a:sym typeface="Wingdings" panose="05000000000000000000" pitchFamily="2" charset="2"/>
              </a:rPr>
              <a:t>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4805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000" dirty="0" smtClean="0"/>
              <a:t>Obsah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lIns="90000" numCol="2" anchor="ctr"/>
          <a:lstStyle/>
          <a:p>
            <a:r>
              <a:rPr lang="cs-CZ" sz="2800" dirty="0" smtClean="0"/>
              <a:t>Pojem Já</a:t>
            </a:r>
          </a:p>
          <a:p>
            <a:r>
              <a:rPr lang="cs-CZ" sz="2800" dirty="0" smtClean="0"/>
              <a:t>Já a jeho význam</a:t>
            </a:r>
          </a:p>
          <a:p>
            <a:r>
              <a:rPr lang="cs-CZ" sz="2800" dirty="0" smtClean="0"/>
              <a:t>Obrané nástroje</a:t>
            </a:r>
          </a:p>
          <a:p>
            <a:r>
              <a:rPr lang="cs-CZ" sz="2800" dirty="0" smtClean="0"/>
              <a:t>Hra</a:t>
            </a:r>
            <a:r>
              <a:rPr lang="cs-CZ" sz="2800" dirty="0"/>
              <a:t> </a:t>
            </a:r>
            <a:r>
              <a:rPr lang="cs-CZ" sz="2800" dirty="0" smtClean="0"/>
              <a:t>a vývoj sebepojetí</a:t>
            </a:r>
          </a:p>
          <a:p>
            <a:r>
              <a:rPr lang="cs-CZ" sz="2800" dirty="0" smtClean="0"/>
              <a:t>Video</a:t>
            </a:r>
          </a:p>
          <a:p>
            <a:r>
              <a:rPr lang="cs-CZ" sz="2800" dirty="0" smtClean="0"/>
              <a:t>Odkazy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9293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/>
              <a:t>Pojem Já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cs-CZ" sz="2800" dirty="0" smtClean="0"/>
              <a:t>Záměrná a cílevědomá snaha předejít nebezpečí </a:t>
            </a:r>
          </a:p>
          <a:p>
            <a:r>
              <a:rPr lang="cs-CZ" sz="2800" dirty="0" smtClean="0"/>
              <a:t>Dotvářet okolní svět </a:t>
            </a:r>
          </a:p>
          <a:p>
            <a:r>
              <a:rPr lang="cs-CZ" sz="2800" dirty="0" smtClean="0"/>
              <a:t>Výslednicí vzájemně se ovlivňující vlastností každé osoby</a:t>
            </a:r>
          </a:p>
          <a:p>
            <a:r>
              <a:rPr lang="cs-CZ" sz="2800" dirty="0" smtClean="0"/>
              <a:t>Vlivy:</a:t>
            </a:r>
          </a:p>
          <a:p>
            <a:pPr lvl="1"/>
            <a:r>
              <a:rPr lang="cs-CZ" sz="2800" dirty="0" smtClean="0"/>
              <a:t>Duševní (učení, poznávání, přizpůsobení)</a:t>
            </a:r>
          </a:p>
          <a:p>
            <a:pPr lvl="1"/>
            <a:r>
              <a:rPr lang="cs-CZ" sz="2800" dirty="0" smtClean="0"/>
              <a:t>Společenskými (zrcadlové Já, výchova)</a:t>
            </a:r>
          </a:p>
          <a:p>
            <a:pPr lvl="1"/>
            <a:r>
              <a:rPr lang="cs-CZ" sz="2800" dirty="0" smtClean="0"/>
              <a:t>Fyzickými (vzhled, zdravotní stav)</a:t>
            </a:r>
            <a:endParaRPr lang="cs-CZ" sz="2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239" y="3799712"/>
            <a:ext cx="2704229" cy="2418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19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 </a:t>
            </a:r>
            <a:r>
              <a:rPr lang="cs-CZ" sz="5400" dirty="0" smtClean="0"/>
              <a:t>Obrazy Já a jeho význam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28834" y="2485623"/>
            <a:ext cx="4577366" cy="3733062"/>
          </a:xfrm>
        </p:spPr>
        <p:txBody>
          <a:bodyPr/>
          <a:lstStyle/>
          <a:p>
            <a:endParaRPr lang="cs-CZ" dirty="0"/>
          </a:p>
          <a:p>
            <a:r>
              <a:rPr lang="cs-CZ" sz="2400" dirty="0" smtClean="0"/>
              <a:t>Zobrazení („JSEM…“)</a:t>
            </a:r>
          </a:p>
          <a:p>
            <a:r>
              <a:rPr lang="cs-CZ" sz="2400" dirty="0" smtClean="0"/>
              <a:t>Hodnocení („MÁM BÝT…“)</a:t>
            </a:r>
          </a:p>
          <a:p>
            <a:r>
              <a:rPr lang="cs-CZ" sz="2400" dirty="0" smtClean="0"/>
              <a:t>Směřování („CHCI BÝT…“)</a:t>
            </a:r>
          </a:p>
          <a:p>
            <a:r>
              <a:rPr lang="cs-CZ" sz="2400" dirty="0" smtClean="0"/>
              <a:t>Moc („MOHU UČINIT…“)</a:t>
            </a:r>
          </a:p>
          <a:p>
            <a:r>
              <a:rPr lang="cs-CZ" sz="2400" dirty="0" smtClean="0"/>
              <a:t>Role („MÁM UČINIT…“)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85800" y="2194560"/>
            <a:ext cx="5985456" cy="4024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 smtClean="0"/>
              <a:t>Já X EGO</a:t>
            </a:r>
          </a:p>
          <a:p>
            <a:r>
              <a:rPr lang="cs-CZ" sz="2800" dirty="0" smtClean="0"/>
              <a:t>Já X OSOBNOST</a:t>
            </a:r>
          </a:p>
          <a:p>
            <a:endParaRPr lang="cs-CZ" sz="2800" dirty="0"/>
          </a:p>
          <a:p>
            <a:r>
              <a:rPr lang="cs-CZ" sz="2800" dirty="0" smtClean="0"/>
              <a:t>Představa o své vlastní osobnosti a těla ve světě (subjektivní Já, zrcadlové Já, reálné Já, ideální Já)</a:t>
            </a:r>
          </a:p>
        </p:txBody>
      </p:sp>
    </p:spTree>
    <p:extLst>
      <p:ext uri="{BB962C8B-B14F-4D97-AF65-F5344CB8AC3E}">
        <p14:creationId xmlns:p14="http://schemas.microsoft.com/office/powerpoint/2010/main" val="144594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/>
              <a:t>Obranné Nástroje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94138" y="2181681"/>
            <a:ext cx="9733208" cy="4024125"/>
          </a:xfrm>
        </p:spPr>
        <p:txBody>
          <a:bodyPr anchor="ctr">
            <a:normAutofit/>
          </a:bodyPr>
          <a:lstStyle/>
          <a:p>
            <a:r>
              <a:rPr lang="cs-CZ" sz="2400" dirty="0" smtClean="0"/>
              <a:t>Vytěsnění </a:t>
            </a:r>
          </a:p>
          <a:p>
            <a:pPr marL="0" indent="0">
              <a:buNone/>
            </a:pPr>
            <a:r>
              <a:rPr lang="cs-CZ" sz="2400" dirty="0" smtClean="0"/>
              <a:t>(potlačení=úmyslné, vytěsnění=neúmyslné, úplné vytěsnění=zapomenutí)</a:t>
            </a:r>
          </a:p>
          <a:p>
            <a:r>
              <a:rPr lang="cs-CZ" sz="2400" dirty="0"/>
              <a:t>Regrese </a:t>
            </a:r>
            <a:endParaRPr lang="cs-CZ" sz="2400" dirty="0" smtClean="0"/>
          </a:p>
          <a:p>
            <a:r>
              <a:rPr lang="cs-CZ" sz="2400" dirty="0" smtClean="0"/>
              <a:t>Projekce </a:t>
            </a:r>
          </a:p>
          <a:p>
            <a:r>
              <a:rPr lang="cs-CZ" sz="2400" dirty="0" smtClean="0"/>
              <a:t>Racionalizace </a:t>
            </a:r>
          </a:p>
          <a:p>
            <a:r>
              <a:rPr lang="cs-CZ" sz="2400" dirty="0" smtClean="0"/>
              <a:t>Přesun </a:t>
            </a:r>
          </a:p>
          <a:p>
            <a:r>
              <a:rPr lang="cs-CZ" sz="2400" dirty="0" smtClean="0"/>
              <a:t>Sublimace</a:t>
            </a:r>
            <a:endParaRPr lang="cs-CZ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4744" y="3579253"/>
            <a:ext cx="2512990" cy="2512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93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800" dirty="0" smtClean="0"/>
              <a:t>Hra – vývoj sebepojetí podle </a:t>
            </a:r>
            <a:r>
              <a:rPr lang="cs-CZ" sz="4800" dirty="0" err="1" smtClean="0"/>
              <a:t>eriksona</a:t>
            </a:r>
            <a:endParaRPr lang="cs-CZ" sz="48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925126" y="2295553"/>
            <a:ext cx="3940935" cy="40011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000" cap="all" dirty="0" smtClean="0"/>
              <a:t>Batolecí období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925126" y="3015212"/>
            <a:ext cx="3940935" cy="40011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000" cap="all" dirty="0" smtClean="0"/>
              <a:t>Předškolní období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925126" y="3685122"/>
            <a:ext cx="3940935" cy="40011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000" cap="all" dirty="0" smtClean="0"/>
              <a:t>Školní období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925126" y="4283352"/>
            <a:ext cx="3940935" cy="40011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000" cap="all" dirty="0" smtClean="0"/>
              <a:t>Dospívání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925129" y="4970821"/>
            <a:ext cx="3940935" cy="40011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000" cap="all" dirty="0" smtClean="0"/>
              <a:t>Mladá dospělost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925128" y="5599288"/>
            <a:ext cx="3940935" cy="40011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000" cap="all" dirty="0" smtClean="0"/>
              <a:t>Střední věk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925127" y="6206772"/>
            <a:ext cx="3940935" cy="40011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000" dirty="0" smtClean="0"/>
              <a:t>OBDOBÍ ZRALOSTI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6486648" y="5340153"/>
            <a:ext cx="3940935" cy="70788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000" cap="all" dirty="0" smtClean="0"/>
              <a:t>„JSEM TO, CO MOHU SVOBODNĚ DĚLAT“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6495223" y="4792072"/>
            <a:ext cx="3940935" cy="40011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000" cap="all" dirty="0" smtClean="0"/>
              <a:t>„JSEM TO, na co se ptám“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6486649" y="6193490"/>
            <a:ext cx="3940935" cy="40011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000" cap="all" dirty="0" smtClean="0"/>
              <a:t>„JSEM TO, CO DOVEDU“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6486646" y="2342152"/>
            <a:ext cx="3940935" cy="40011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000" cap="all" dirty="0" smtClean="0"/>
              <a:t>„JSEM TO, ČEMU VĚŘÍM“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6486647" y="2982566"/>
            <a:ext cx="3940935" cy="40011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000" cap="all" dirty="0" smtClean="0"/>
              <a:t>„JSEM TO, CO MILUJI“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6486647" y="4183281"/>
            <a:ext cx="3940935" cy="40011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000" cap="all" dirty="0" smtClean="0"/>
              <a:t>„JSEM TO, CO POSKYTUJI“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6495223" y="3558904"/>
            <a:ext cx="3940935" cy="40011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cap="all" dirty="0" smtClean="0"/>
              <a:t>„JSEM TO, CO PO </a:t>
            </a:r>
            <a:r>
              <a:rPr lang="cs-CZ" sz="2000" cap="all" dirty="0" smtClean="0"/>
              <a:t>MNĚ</a:t>
            </a:r>
            <a:r>
              <a:rPr lang="cs-CZ" cap="all" dirty="0" smtClean="0"/>
              <a:t> ZŮSTANE“</a:t>
            </a:r>
          </a:p>
        </p:txBody>
      </p:sp>
    </p:spTree>
    <p:extLst>
      <p:ext uri="{BB962C8B-B14F-4D97-AF65-F5344CB8AC3E}">
        <p14:creationId xmlns:p14="http://schemas.microsoft.com/office/powerpoint/2010/main" val="164254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/>
              <a:t>Vývoj sebepojetí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 anchor="ctr">
            <a:normAutofit/>
          </a:bodyPr>
          <a:lstStyle/>
          <a:p>
            <a:r>
              <a:rPr lang="cs-CZ" sz="2400" dirty="0" smtClean="0"/>
              <a:t>Batolecí období – „Jsem to, co mohu svobodně dělat“</a:t>
            </a:r>
          </a:p>
          <a:p>
            <a:r>
              <a:rPr lang="cs-CZ" sz="2400" dirty="0" smtClean="0"/>
              <a:t>Předškolní věk – „Jsem to, na co se ptám“</a:t>
            </a:r>
          </a:p>
          <a:p>
            <a:r>
              <a:rPr lang="cs-CZ" sz="2400" dirty="0" smtClean="0"/>
              <a:t>Školní období – „Jsem to, co dovedu“</a:t>
            </a:r>
          </a:p>
          <a:p>
            <a:r>
              <a:rPr lang="cs-CZ" sz="2400" dirty="0" smtClean="0"/>
              <a:t>Dospívání – „Jsem to, čemu věřím“</a:t>
            </a:r>
            <a:endParaRPr lang="cs-CZ" sz="24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sz="2400" dirty="0" smtClean="0"/>
              <a:t>Mladá dospělost – „Jsem to, co miluji“</a:t>
            </a:r>
          </a:p>
          <a:p>
            <a:r>
              <a:rPr lang="cs-CZ" sz="2400" dirty="0" smtClean="0"/>
              <a:t>Střední věk – „Jsem to, co poskytuji“</a:t>
            </a:r>
          </a:p>
          <a:p>
            <a:r>
              <a:rPr lang="cs-CZ" sz="2400" dirty="0" smtClean="0"/>
              <a:t>Stáří – „Jsem to, co po mě zůstane“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402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https://www.facebook.com/feminity.sk/videos/vb.132073550480/10156121415090481/?</a:t>
            </a:r>
            <a:r>
              <a:rPr lang="cs-CZ" dirty="0" smtClean="0">
                <a:hlinkClick r:id="rId2"/>
              </a:rPr>
              <a:t>type=2&amp;theater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576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Tělo, jáství a svět, Vladislav Chlumský</a:t>
            </a:r>
          </a:p>
          <a:p>
            <a:r>
              <a:rPr lang="cs-CZ" dirty="0" smtClean="0"/>
              <a:t>Psychologie, Ivona </a:t>
            </a:r>
            <a:r>
              <a:rPr lang="cs-CZ" smtClean="0"/>
              <a:t>Buryová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>
                <a:hlinkClick r:id="rId2"/>
              </a:rPr>
              <a:t>http://pfyziollfup.upol.cz/castwiki/?</a:t>
            </a:r>
            <a:r>
              <a:rPr lang="cs-CZ" dirty="0" smtClean="0">
                <a:hlinkClick r:id="rId2"/>
              </a:rPr>
              <a:t>p=1465</a:t>
            </a:r>
            <a:endParaRPr lang="cs-CZ" dirty="0" smtClean="0"/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wikisofia.cz/index.php/Psychologie_osobnosti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181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denzační stopa">
  <a:themeElements>
    <a:clrScheme name="Fialová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Kondenzační stopa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denzační stopa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TM04033937[[fn=Kondenzační stopa]]</Template>
  <TotalTime>371</TotalTime>
  <Words>315</Words>
  <Application>Microsoft Office PowerPoint</Application>
  <PresentationFormat>Širokoúhlá obrazovka</PresentationFormat>
  <Paragraphs>66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</vt:lpstr>
      <vt:lpstr>Kondenzační stopa</vt:lpstr>
      <vt:lpstr>Pojem Já, vývoj sebepojetí</vt:lpstr>
      <vt:lpstr>Obsah</vt:lpstr>
      <vt:lpstr>Pojem Já</vt:lpstr>
      <vt:lpstr> Obrazy Já a jeho význam</vt:lpstr>
      <vt:lpstr>Obranné Nástroje</vt:lpstr>
      <vt:lpstr>Hra – vývoj sebepojetí podle eriksona</vt:lpstr>
      <vt:lpstr>Vývoj sebepojetí</vt:lpstr>
      <vt:lpstr>Prezentace aplikace PowerPoint</vt:lpstr>
      <vt:lpstr>Odkazy</vt:lpstr>
      <vt:lpstr>Děkuji za pozornost 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Pojem Já, vývoj sebepojetí</dc:title>
  <dc:creator>Marie Botlíková</dc:creator>
  <cp:lastModifiedBy>buryova</cp:lastModifiedBy>
  <cp:revision>23</cp:revision>
  <dcterms:created xsi:type="dcterms:W3CDTF">2015-10-18T18:52:17Z</dcterms:created>
  <dcterms:modified xsi:type="dcterms:W3CDTF">2022-09-21T07:38:39Z</dcterms:modified>
</cp:coreProperties>
</file>