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8F14B-242D-45F0-86C2-DBFC180D7E26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DAF5B-88C0-4AEA-B5F8-0B6E459462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0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8BAA8-F7B1-4696-A5F5-C574EBAD30AE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CC93D-5915-4478-A059-FCB418403A2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UHIV3X4hms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643042" y="1000108"/>
            <a:ext cx="6072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latin typeface="Comic Sans MS" pitchFamily="66" charset="0"/>
              </a:rPr>
              <a:t>Měření inteligence</a:t>
            </a:r>
            <a:endParaRPr lang="cs-CZ" sz="4400" b="1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86314" y="5643578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latin typeface="Comic Sans MS" pitchFamily="66" charset="0"/>
              </a:rPr>
              <a:t>Solařová  Renata o 130685</a:t>
            </a:r>
            <a:endParaRPr lang="cs-CZ" sz="2000" dirty="0">
              <a:latin typeface="Comic Sans MS" pitchFamily="66" charset="0"/>
            </a:endParaRPr>
          </a:p>
        </p:txBody>
      </p:sp>
      <p:pic>
        <p:nvPicPr>
          <p:cNvPr id="14338" name="Picture 2" descr="http://www.iq-tester.cz/templates/iq-tester/images/hidden_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000240"/>
            <a:ext cx="3976702" cy="347961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57224" y="785794"/>
            <a:ext cx="72152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Video:</a:t>
            </a:r>
          </a:p>
          <a:p>
            <a:r>
              <a:rPr lang="cs-CZ" sz="2000" dirty="0" smtClean="0">
                <a:latin typeface="Comic Sans MS" pitchFamily="66" charset="0"/>
                <a:hlinkClick r:id="rId2"/>
              </a:rPr>
              <a:t>https://www.youtube.com/watch?v=sUHIV3X4hms</a:t>
            </a:r>
            <a:endParaRPr lang="cs-CZ" sz="2000" dirty="0" smtClean="0">
              <a:latin typeface="Comic Sans MS" pitchFamily="66" charset="0"/>
            </a:endParaRPr>
          </a:p>
          <a:p>
            <a:endParaRPr lang="cs-CZ" sz="2000" dirty="0">
              <a:latin typeface="Comic Sans MS" pitchFamily="66" charset="0"/>
            </a:endParaRPr>
          </a:p>
          <a:p>
            <a:endParaRPr lang="cs-CZ" sz="2000" dirty="0" smtClean="0">
              <a:latin typeface="Comic Sans MS" pitchFamily="66" charset="0"/>
            </a:endParaRPr>
          </a:p>
          <a:p>
            <a:r>
              <a:rPr lang="cs-CZ" sz="2000" dirty="0" smtClean="0">
                <a:latin typeface="Comic Sans MS" pitchFamily="66" charset="0"/>
              </a:rPr>
              <a:t>Zdroje:</a:t>
            </a:r>
          </a:p>
          <a:p>
            <a:r>
              <a:rPr lang="cs-CZ" sz="2000" dirty="0" smtClean="0">
                <a:latin typeface="Comic Sans MS" pitchFamily="66" charset="0"/>
              </a:rPr>
              <a:t> </a:t>
            </a:r>
          </a:p>
          <a:p>
            <a:r>
              <a:rPr lang="cs-CZ" sz="2000" dirty="0">
                <a:latin typeface="Comic Sans MS" pitchFamily="66" charset="0"/>
              </a:rPr>
              <a:t>www.</a:t>
            </a:r>
            <a:r>
              <a:rPr lang="cs-CZ" sz="2000" dirty="0" err="1">
                <a:latin typeface="Comic Sans MS" pitchFamily="66" charset="0"/>
              </a:rPr>
              <a:t>upol.cz</a:t>
            </a:r>
            <a:r>
              <a:rPr lang="cs-CZ" sz="2000" dirty="0">
                <a:latin typeface="Comic Sans MS" pitchFamily="66" charset="0"/>
              </a:rPr>
              <a:t>/</a:t>
            </a:r>
            <a:r>
              <a:rPr lang="cs-CZ" sz="2000" dirty="0" err="1">
                <a:latin typeface="Comic Sans MS" pitchFamily="66" charset="0"/>
              </a:rPr>
              <a:t>fileadmin</a:t>
            </a:r>
            <a:r>
              <a:rPr lang="cs-CZ" sz="2000" dirty="0">
                <a:latin typeface="Comic Sans MS" pitchFamily="66" charset="0"/>
              </a:rPr>
              <a:t>/user_</a:t>
            </a:r>
            <a:r>
              <a:rPr lang="cs-CZ" sz="2000" dirty="0" err="1">
                <a:latin typeface="Comic Sans MS" pitchFamily="66" charset="0"/>
              </a:rPr>
              <a:t>upload</a:t>
            </a:r>
            <a:r>
              <a:rPr lang="cs-CZ" sz="2000" dirty="0">
                <a:latin typeface="Comic Sans MS" pitchFamily="66" charset="0"/>
              </a:rPr>
              <a:t>/FTK.../inteligence_</a:t>
            </a:r>
            <a:r>
              <a:rPr lang="cs-CZ" sz="2000" dirty="0" err="1">
                <a:latin typeface="Comic Sans MS" pitchFamily="66" charset="0"/>
              </a:rPr>
              <a:t>tvorivost.doc</a:t>
            </a:r>
            <a:endParaRPr lang="cs-CZ" sz="2000" dirty="0">
              <a:latin typeface="Comic Sans MS" pitchFamily="66" charset="0"/>
            </a:endParaRPr>
          </a:p>
          <a:p>
            <a:r>
              <a:rPr lang="cs-CZ" sz="2000" i="1" dirty="0" err="1">
                <a:latin typeface="Comic Sans MS" pitchFamily="66" charset="0"/>
              </a:rPr>
              <a:t>casopis.mensa.cz</a:t>
            </a:r>
            <a:r>
              <a:rPr lang="cs-CZ" sz="2000" i="1" dirty="0">
                <a:latin typeface="Comic Sans MS" pitchFamily="66" charset="0"/>
              </a:rPr>
              <a:t>/veda/inteligence_a_</a:t>
            </a:r>
            <a:r>
              <a:rPr lang="cs-CZ" sz="2000" i="1" dirty="0" err="1">
                <a:latin typeface="Comic Sans MS" pitchFamily="66" charset="0"/>
              </a:rPr>
              <a:t>jeji</a:t>
            </a:r>
            <a:r>
              <a:rPr lang="cs-CZ" sz="2000" i="1" dirty="0">
                <a:latin typeface="Comic Sans MS" pitchFamily="66" charset="0"/>
              </a:rPr>
              <a:t>_</a:t>
            </a:r>
            <a:r>
              <a:rPr lang="cs-CZ" sz="2000" i="1" dirty="0" err="1">
                <a:latin typeface="Comic Sans MS" pitchFamily="66" charset="0"/>
              </a:rPr>
              <a:t>mereni.html</a:t>
            </a:r>
            <a:endParaRPr lang="cs-CZ" sz="2000" dirty="0">
              <a:latin typeface="Comic Sans MS" pitchFamily="66" charset="0"/>
            </a:endParaRPr>
          </a:p>
          <a:p>
            <a:r>
              <a:rPr lang="cs-CZ" sz="2000" dirty="0">
                <a:latin typeface="Comic Sans MS" pitchFamily="66" charset="0"/>
              </a:rPr>
              <a:t>www.</a:t>
            </a:r>
            <a:r>
              <a:rPr lang="cs-CZ" sz="2000" dirty="0" err="1">
                <a:latin typeface="Comic Sans MS" pitchFamily="66" charset="0"/>
              </a:rPr>
              <a:t>phil.muni.cz</a:t>
            </a:r>
            <a:r>
              <a:rPr lang="cs-CZ" sz="2000" dirty="0">
                <a:latin typeface="Comic Sans MS" pitchFamily="66" charset="0"/>
              </a:rPr>
              <a:t>/~</a:t>
            </a:r>
            <a:r>
              <a:rPr lang="cs-CZ" sz="2000" dirty="0" err="1">
                <a:latin typeface="Comic Sans MS" pitchFamily="66" charset="0"/>
              </a:rPr>
              <a:t>skarkova</a:t>
            </a:r>
            <a:r>
              <a:rPr lang="cs-CZ" sz="2000" dirty="0">
                <a:latin typeface="Comic Sans MS" pitchFamily="66" charset="0"/>
              </a:rPr>
              <a:t>/inteligence.</a:t>
            </a:r>
            <a:r>
              <a:rPr lang="cs-CZ" sz="2000" dirty="0" err="1">
                <a:latin typeface="Comic Sans MS" pitchFamily="66" charset="0"/>
              </a:rPr>
              <a:t>doc</a:t>
            </a:r>
            <a:endParaRPr lang="cs-CZ" sz="2000" dirty="0">
              <a:latin typeface="Comic Sans MS" pitchFamily="66" charset="0"/>
            </a:endParaRPr>
          </a:p>
          <a:p>
            <a:r>
              <a:rPr lang="cs-CZ" sz="2000" dirty="0">
                <a:latin typeface="Comic Sans MS" pitchFamily="66" charset="0"/>
              </a:rPr>
              <a:t>http://www.iq-tester.</a:t>
            </a:r>
            <a:r>
              <a:rPr lang="cs-CZ" sz="2000" dirty="0" err="1">
                <a:latin typeface="Comic Sans MS" pitchFamily="66" charset="0"/>
              </a:rPr>
              <a:t>cz</a:t>
            </a:r>
            <a:r>
              <a:rPr lang="cs-CZ" sz="2000" dirty="0">
                <a:latin typeface="Comic Sans MS" pitchFamily="66" charset="0"/>
              </a:rPr>
              <a:t>/o-inteligenci/historie-</a:t>
            </a:r>
            <a:r>
              <a:rPr lang="cs-CZ" sz="2000" dirty="0" err="1">
                <a:latin typeface="Comic Sans MS" pitchFamily="66" charset="0"/>
              </a:rPr>
              <a:t>mereni</a:t>
            </a:r>
            <a:r>
              <a:rPr lang="cs-CZ" sz="2000" dirty="0">
                <a:latin typeface="Comic Sans MS" pitchFamily="66" charset="0"/>
              </a:rPr>
              <a:t>-inteligence.</a:t>
            </a:r>
            <a:r>
              <a:rPr lang="cs-CZ" sz="2000" dirty="0" err="1">
                <a:latin typeface="Comic Sans MS" pitchFamily="66" charset="0"/>
              </a:rPr>
              <a:t>html</a:t>
            </a:r>
            <a:endParaRPr lang="cs-CZ" sz="2000" dirty="0">
              <a:latin typeface="Comic Sans MS" pitchFamily="66" charset="0"/>
            </a:endParaRPr>
          </a:p>
          <a:p>
            <a:r>
              <a:rPr lang="cs-CZ" sz="2000" dirty="0">
                <a:latin typeface="Comic Sans MS" pitchFamily="66" charset="0"/>
              </a:rPr>
              <a:t>(http://www.</a:t>
            </a:r>
            <a:r>
              <a:rPr lang="cs-CZ" sz="2000" dirty="0" err="1">
                <a:latin typeface="Comic Sans MS" pitchFamily="66" charset="0"/>
              </a:rPr>
              <a:t>grada.cz</a:t>
            </a:r>
            <a:r>
              <a:rPr lang="cs-CZ" sz="2000" dirty="0">
                <a:latin typeface="Comic Sans MS" pitchFamily="66" charset="0"/>
              </a:rPr>
              <a:t>/</a:t>
            </a:r>
            <a:r>
              <a:rPr lang="cs-CZ" sz="2000" dirty="0" err="1">
                <a:latin typeface="Comic Sans MS" pitchFamily="66" charset="0"/>
              </a:rPr>
              <a:t>uvod</a:t>
            </a:r>
            <a:r>
              <a:rPr lang="cs-CZ" sz="2000" dirty="0">
                <a:latin typeface="Comic Sans MS" pitchFamily="66" charset="0"/>
              </a:rPr>
              <a:t>-do-psychologie_5756/kniha)</a:t>
            </a:r>
          </a:p>
          <a:p>
            <a:endParaRPr lang="cs-CZ" sz="2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57224" y="4143380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4000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57224" y="1285860"/>
            <a:ext cx="75723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>
                <a:latin typeface="Comic Sans MS" pitchFamily="66" charset="0"/>
              </a:rPr>
              <a:t>Motto: </a:t>
            </a:r>
            <a:endParaRPr lang="cs-CZ" sz="2800" i="1" dirty="0" smtClean="0">
              <a:latin typeface="Comic Sans MS" pitchFamily="66" charset="0"/>
            </a:endParaRPr>
          </a:p>
          <a:p>
            <a:endParaRPr lang="cs-CZ" sz="2800" i="1" dirty="0" smtClean="0">
              <a:latin typeface="Comic Sans MS" pitchFamily="66" charset="0"/>
            </a:endParaRPr>
          </a:p>
          <a:p>
            <a:pPr algn="ctr"/>
            <a:r>
              <a:rPr lang="cs-CZ" sz="2800" i="1" dirty="0" smtClean="0">
                <a:latin typeface="Comic Sans MS" pitchFamily="66" charset="0"/>
              </a:rPr>
              <a:t>„Inteligentní </a:t>
            </a:r>
            <a:r>
              <a:rPr lang="cs-CZ" sz="2800" i="1" dirty="0">
                <a:latin typeface="Comic Sans MS" pitchFamily="66" charset="0"/>
              </a:rPr>
              <a:t>člověk dokáže rozpoznat v chaosu řád a naopak v řádu chaos</a:t>
            </a:r>
            <a:r>
              <a:rPr lang="cs-CZ" sz="2800" i="1" dirty="0" smtClean="0">
                <a:latin typeface="Comic Sans MS" pitchFamily="66" charset="0"/>
              </a:rPr>
              <a:t>.“</a:t>
            </a:r>
            <a:endParaRPr lang="cs-CZ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85984" y="642918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u="sng" dirty="0" smtClean="0">
                <a:latin typeface="Comic Sans MS" pitchFamily="66" charset="0"/>
              </a:rPr>
              <a:t>Definice inteligence</a:t>
            </a:r>
            <a:endParaRPr lang="cs-CZ" sz="3600" u="sng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71472" y="1785926"/>
            <a:ext cx="47863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Inteligence je všeobecná schopnost individua vědomě orientovat vlastní myšlení na nové požadavky, je to všeobecná duchovní schopnost přizpůsobit se novým životním úkolům a </a:t>
            </a:r>
            <a:r>
              <a:rPr lang="cs-CZ" sz="2800" dirty="0" smtClean="0">
                <a:latin typeface="Comic Sans MS" pitchFamily="66" charset="0"/>
              </a:rPr>
              <a:t>podmínkám.</a:t>
            </a:r>
          </a:p>
          <a:p>
            <a:pPr algn="r"/>
            <a:r>
              <a:rPr lang="cs-CZ" sz="2800" dirty="0" smtClean="0">
                <a:latin typeface="Comic Sans MS" pitchFamily="66" charset="0"/>
              </a:rPr>
              <a:t>W. Stern  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3074" name="AutoShape 2" descr="Výsledek obrázku pro W. Ste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76" name="Picture 4" descr="http://www.freeiqtest.info/images/William-Ster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429255" y="1714488"/>
            <a:ext cx="3309183" cy="421484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6248" y="1643050"/>
            <a:ext cx="46434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Inteligence je vnitřně členitá a zároveň globální schopnost individua účelně jednat, rozumně myslet a </a:t>
            </a:r>
            <a:r>
              <a:rPr lang="cs-CZ" sz="2800" dirty="0" smtClean="0">
                <a:latin typeface="Comic Sans MS" pitchFamily="66" charset="0"/>
              </a:rPr>
              <a:t>efektivně </a:t>
            </a:r>
            <a:r>
              <a:rPr lang="cs-CZ" sz="2800" dirty="0">
                <a:latin typeface="Comic Sans MS" pitchFamily="66" charset="0"/>
              </a:rPr>
              <a:t>se vyrovnávat se svým okolím</a:t>
            </a:r>
            <a:r>
              <a:rPr lang="cs-CZ" sz="2800" dirty="0" smtClean="0">
                <a:latin typeface="Comic Sans MS" pitchFamily="66" charset="0"/>
              </a:rPr>
              <a:t>.</a:t>
            </a:r>
          </a:p>
          <a:p>
            <a:pPr algn="r"/>
            <a:r>
              <a:rPr lang="cs-CZ" sz="2800" dirty="0" smtClean="0">
                <a:latin typeface="Comic Sans MS" pitchFamily="66" charset="0"/>
              </a:rPr>
              <a:t>D. Weschler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2050" name="Picture 2" descr="http://historyforensicpsych.umwblogs.org/files/2012/11/dav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285720" y="1071546"/>
            <a:ext cx="3786214" cy="45958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786314" y="1643050"/>
            <a:ext cx="41434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Inteligence je schopnost zpracovávat informace. Informacemi je třeba chápat všechny dojmy, které člověk vnímá</a:t>
            </a:r>
            <a:r>
              <a:rPr lang="cs-CZ" sz="2800" dirty="0" smtClean="0">
                <a:latin typeface="Comic Sans MS" pitchFamily="66" charset="0"/>
              </a:rPr>
              <a:t>.</a:t>
            </a:r>
          </a:p>
          <a:p>
            <a:pPr algn="r"/>
            <a:r>
              <a:rPr lang="cs-CZ" sz="2800" dirty="0" smtClean="0">
                <a:latin typeface="Comic Sans MS" pitchFamily="66" charset="0"/>
              </a:rPr>
              <a:t>J. P. Guilford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1026" name="Picture 2" descr="http://t2.gstatic.com/images?q=tbn:ANd9GcSQd15NZDymKwegh8kXR9HAZHVxw6VN0AOOE65fVwStdKsCJMDzV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4038600" cy="58769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000100" y="785794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u="sng" dirty="0" smtClean="0">
                <a:latin typeface="Comic Sans MS" pitchFamily="66" charset="0"/>
              </a:rPr>
              <a:t>První způsoby měření inteligence</a:t>
            </a:r>
            <a:endParaRPr lang="cs-CZ" sz="3600" u="sng" dirty="0"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14348" y="2000240"/>
            <a:ext cx="52864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cs-CZ" sz="2400" dirty="0" smtClean="0">
                <a:latin typeface="Comic Sans MS" pitchFamily="66" charset="0"/>
              </a:rPr>
              <a:t> P. Broca měřil inteligenci na základě velikosti lebek</a:t>
            </a:r>
          </a:p>
          <a:p>
            <a:endParaRPr lang="cs-CZ" sz="2400" dirty="0" smtClean="0">
              <a:latin typeface="Comic Sans MS" pitchFamily="66" charset="0"/>
            </a:endParaRPr>
          </a:p>
          <a:p>
            <a:endParaRPr lang="cs-CZ" sz="2400" dirty="0" smtClean="0">
              <a:latin typeface="Comic Sans MS" pitchFamily="66" charset="0"/>
            </a:endParaRPr>
          </a:p>
        </p:txBody>
      </p:sp>
      <p:pic>
        <p:nvPicPr>
          <p:cNvPr id="20482" name="Picture 2" descr="http://ebbolles.typepad.com/photos/uncategorized/2008/04/10/bro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571612"/>
            <a:ext cx="3619500" cy="2124075"/>
          </a:xfrm>
          <a:prstGeom prst="rect">
            <a:avLst/>
          </a:prstGeom>
          <a:noFill/>
        </p:spPr>
      </p:pic>
      <p:pic>
        <p:nvPicPr>
          <p:cNvPr id="20484" name="Picture 4" descr="http://wl.static.fotolia.com/jpg/00/25/03/54/400_F_25035469_7gUFQ1AyHNnYKgb4eOktF4gEk25UJPs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3500438"/>
            <a:ext cx="2857520" cy="2857520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4572000" y="5429264"/>
            <a:ext cx="4786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cs-CZ" sz="2400" dirty="0" smtClean="0">
                <a:latin typeface="Comic Sans MS" pitchFamily="66" charset="0"/>
              </a:rPr>
              <a:t> F. </a:t>
            </a:r>
            <a:r>
              <a:rPr lang="cs-CZ" sz="2400" dirty="0" err="1" smtClean="0">
                <a:latin typeface="Comic Sans MS" pitchFamily="66" charset="0"/>
              </a:rPr>
              <a:t>Galton</a:t>
            </a:r>
            <a:r>
              <a:rPr lang="cs-CZ" sz="2400" dirty="0" smtClean="0">
                <a:latin typeface="Comic Sans MS" pitchFamily="66" charset="0"/>
              </a:rPr>
              <a:t>- měření lidských rozměrů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643306" y="1428736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cs-CZ" sz="2400" dirty="0" smtClean="0">
                <a:latin typeface="Comic Sans MS" pitchFamily="66" charset="0"/>
              </a:rPr>
              <a:t> A. Binet zavedl měření inteligence pomocí testů, vznik stupnice</a:t>
            </a:r>
          </a:p>
        </p:txBody>
      </p:sp>
      <p:pic>
        <p:nvPicPr>
          <p:cNvPr id="18434" name="Picture 2" descr="http://media-2.web.britannica.com/eb-media/53/158353-004-18324BF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2838450" cy="3924301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1357290" y="4714884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cs-CZ" sz="2400" dirty="0" smtClean="0">
                <a:latin typeface="Comic Sans MS" pitchFamily="66" charset="0"/>
              </a:rPr>
              <a:t>W. Stern definoval kvocient (IQ) jako poměr fyzického a mentálního věku</a:t>
            </a:r>
          </a:p>
          <a:p>
            <a:pPr algn="ctr"/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b="1" dirty="0" smtClean="0">
                <a:latin typeface="Comic Sans MS" pitchFamily="66" charset="0"/>
              </a:rPr>
              <a:t>IQ = 100 x mentální věk/fyzický věk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57224" y="571480"/>
            <a:ext cx="6000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Stupnice IQ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1571612"/>
            <a:ext cx="828677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nad 140	- vynikající (asi 1,5% 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120 – 139	- velmi dobrá (asi 11 % 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110 – 119	- dobrá (asi 18 % 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90 – 109	- průměrná (asi 48 % 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80 – 89	- nízká - tupost, slaboduchost (asi 14 %</a:t>
            </a:r>
            <a:r>
              <a:rPr kumimoji="0" lang="cs-CZ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70-79	- slabomyslnost, debilita (asi 5 % populace), 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• pod 69	- hluboká retardace, imbecilita až idiocie (asi 2,5 % populace).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28662" y="785794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u="sng" dirty="0" smtClean="0">
                <a:latin typeface="Comic Sans MS" pitchFamily="66" charset="0"/>
              </a:rPr>
              <a:t>Druhy inteligence</a:t>
            </a:r>
            <a:endParaRPr lang="cs-CZ" sz="3200" u="sng" dirty="0">
              <a:latin typeface="Comic Sans MS" pitchFamily="66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714348" y="1857364"/>
            <a:ext cx="75724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dirty="0" smtClean="0">
                <a:latin typeface="Comic Sans MS" pitchFamily="66" charset="0"/>
              </a:rPr>
              <a:t> Abstraktní inteligence- </a:t>
            </a:r>
            <a:r>
              <a:rPr lang="cs-CZ" sz="2400" dirty="0" smtClean="0">
                <a:latin typeface="Comic Sans MS" pitchFamily="66" charset="0"/>
              </a:rPr>
              <a:t>používají se testy IQ, schopnost řešit problémy</a:t>
            </a:r>
          </a:p>
          <a:p>
            <a:endParaRPr lang="cs-CZ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2800" dirty="0">
                <a:latin typeface="Comic Sans MS" pitchFamily="66" charset="0"/>
              </a:rPr>
              <a:t> </a:t>
            </a:r>
            <a:r>
              <a:rPr lang="cs-CZ" sz="2800" dirty="0" smtClean="0">
                <a:latin typeface="Comic Sans MS" pitchFamily="66" charset="0"/>
              </a:rPr>
              <a:t>Praktická inteligence- </a:t>
            </a:r>
            <a:r>
              <a:rPr lang="cs-CZ" sz="2400" dirty="0" smtClean="0">
                <a:latin typeface="Comic Sans MS" pitchFamily="66" charset="0"/>
              </a:rPr>
              <a:t>každodenní život</a:t>
            </a:r>
          </a:p>
          <a:p>
            <a:endParaRPr lang="cs-CZ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2800" dirty="0">
                <a:latin typeface="Comic Sans MS" pitchFamily="66" charset="0"/>
              </a:rPr>
              <a:t> </a:t>
            </a:r>
            <a:r>
              <a:rPr lang="cs-CZ" sz="2800" dirty="0" smtClean="0">
                <a:latin typeface="Comic Sans MS" pitchFamily="66" charset="0"/>
              </a:rPr>
              <a:t>Sociální inteligence- </a:t>
            </a:r>
            <a:r>
              <a:rPr lang="cs-CZ" sz="2400" dirty="0" smtClean="0">
                <a:latin typeface="Comic Sans MS" pitchFamily="66" charset="0"/>
              </a:rPr>
              <a:t>schopnost pohybovat se v soc. prostředí</a:t>
            </a:r>
          </a:p>
          <a:p>
            <a:endParaRPr lang="cs-CZ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2800" dirty="0">
                <a:latin typeface="Comic Sans MS" pitchFamily="66" charset="0"/>
              </a:rPr>
              <a:t> </a:t>
            </a:r>
            <a:r>
              <a:rPr lang="cs-CZ" sz="2800" dirty="0" smtClean="0">
                <a:latin typeface="Comic Sans MS" pitchFamily="66" charset="0"/>
              </a:rPr>
              <a:t>Emoční inteligence- </a:t>
            </a:r>
            <a:r>
              <a:rPr lang="cs-CZ" sz="2400" dirty="0" smtClean="0">
                <a:latin typeface="Comic Sans MS" pitchFamily="66" charset="0"/>
              </a:rPr>
              <a:t>jedná se o základní typy schopností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42976" y="714356"/>
            <a:ext cx="7429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R.B. Cattell zavedl pojmy fluidní a krystalizované inteligence.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928662" y="2571744"/>
            <a:ext cx="4000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cs-CZ" sz="2800" dirty="0" smtClean="0">
                <a:latin typeface="Comic Sans MS" pitchFamily="66" charset="0"/>
              </a:rPr>
              <a:t> </a:t>
            </a:r>
            <a:r>
              <a:rPr lang="cs-CZ" sz="2800" u="sng" dirty="0" smtClean="0">
                <a:latin typeface="Comic Sans MS" pitchFamily="66" charset="0"/>
              </a:rPr>
              <a:t>fluidní</a:t>
            </a:r>
            <a:r>
              <a:rPr lang="cs-CZ" sz="2800" dirty="0" smtClean="0">
                <a:latin typeface="Comic Sans MS" pitchFamily="66" charset="0"/>
              </a:rPr>
              <a:t>- do jisté míry vrozená, určená nadáním jedince</a:t>
            </a:r>
          </a:p>
          <a:p>
            <a:endParaRPr lang="cs-CZ" sz="28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cs-CZ" sz="2800" dirty="0">
                <a:latin typeface="Comic Sans MS" pitchFamily="66" charset="0"/>
              </a:rPr>
              <a:t> </a:t>
            </a:r>
            <a:r>
              <a:rPr lang="cs-CZ" sz="2800" u="sng" dirty="0" smtClean="0">
                <a:latin typeface="Comic Sans MS" pitchFamily="66" charset="0"/>
              </a:rPr>
              <a:t>krystalizovaná</a:t>
            </a:r>
            <a:r>
              <a:rPr lang="cs-CZ" sz="2800" dirty="0" smtClean="0">
                <a:latin typeface="Comic Sans MS" pitchFamily="66" charset="0"/>
              </a:rPr>
              <a:t>- závislá na vzdělání a zkušenostech</a:t>
            </a:r>
            <a:endParaRPr lang="cs-CZ" sz="2800" dirty="0">
              <a:latin typeface="Comic Sans MS" pitchFamily="66" charset="0"/>
            </a:endParaRPr>
          </a:p>
        </p:txBody>
      </p:sp>
      <p:pic>
        <p:nvPicPr>
          <p:cNvPr id="21506" name="Picture 2" descr="http://www.cattell.net/devon/rbc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785926"/>
            <a:ext cx="3381375" cy="43910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247</Words>
  <Application>Microsoft Office PowerPoint</Application>
  <PresentationFormat>Předvádění na obrazovce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Comic Sans MS</vt:lpstr>
      <vt:lpstr>Courier New</vt:lpstr>
      <vt:lpstr>Times New Roman</vt:lpstr>
      <vt:lpstr>Wingdings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Renata</dc:creator>
  <cp:lastModifiedBy>buryova</cp:lastModifiedBy>
  <cp:revision>19</cp:revision>
  <dcterms:created xsi:type="dcterms:W3CDTF">2015-10-18T12:43:47Z</dcterms:created>
  <dcterms:modified xsi:type="dcterms:W3CDTF">2022-09-21T07:40:28Z</dcterms:modified>
</cp:coreProperties>
</file>