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07" r:id="rId3"/>
    <p:sldId id="308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9" r:id="rId13"/>
    <p:sldId id="310" r:id="rId14"/>
    <p:sldId id="311" r:id="rId15"/>
    <p:sldId id="312" r:id="rId16"/>
    <p:sldId id="313" r:id="rId17"/>
    <p:sldId id="293" r:id="rId1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93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4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18.04.2024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Činnosti obslužné péče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95536" y="987574"/>
            <a:ext cx="8229600" cy="56166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stání, schopnost stání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přemisťování předmětů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chůze po rovině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chůze po schodech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výběr oblečení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oblékání, svlékání..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orientace v přirozeném prostředí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provedení si jednoduchého ošetření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dodržování léčebného režimu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/>
              <a:t>Posuzované úkony soběstačnosti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71472" y="1142990"/>
            <a:ext cx="8676456" cy="5229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komunikace slovní, písemná, neverbální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nakládání s penězi nebo jinými cennostmi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uspořádání času, plánování života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obstarávání osobních záležitostí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obstarávání si potravin a předmětů (nakupování)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vaření, ohřívání jídla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mytí nádobí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Posuzované úkony soběstačnosti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203598"/>
            <a:ext cx="6318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běžný úklid v domácnosti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praní prádla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péče o lůžko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obsluha běžných domácích spotřebičů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manipulace s kohouty a vypínači, zámky, okny a dveřmi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udržování pořádku v domácnosti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další jednoduché úkony spojené s chodem domácnosti</a:t>
            </a:r>
          </a:p>
        </p:txBody>
      </p:sp>
    </p:spTree>
    <p:extLst>
      <p:ext uri="{BB962C8B-B14F-4D97-AF65-F5344CB8AC3E}">
        <p14:creationId xmlns:p14="http://schemas.microsoft.com/office/powerpoint/2010/main" val="1350560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pl-PL" b="1" dirty="0"/>
              <a:t>Výše příspěvku na péči v roce 2020 (nad 18 let)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467544" y="1275606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Stupeň  	Bezmocnost	  Počet úkonů	  Částka</a:t>
            </a:r>
          </a:p>
          <a:p>
            <a:endParaRPr lang="cs-CZ" sz="2400" dirty="0"/>
          </a:p>
          <a:p>
            <a:r>
              <a:rPr lang="cs-CZ" sz="2400" dirty="0"/>
              <a:t>  Stupeň I.     	Částečná	    13 - 18	880 Kč</a:t>
            </a:r>
          </a:p>
          <a:p>
            <a:r>
              <a:rPr lang="cs-CZ" sz="2400" dirty="0"/>
              <a:t>  Stupeň II.   	Převážná	    19 - 24	4.400 Kč</a:t>
            </a:r>
          </a:p>
          <a:p>
            <a:r>
              <a:rPr lang="cs-CZ" sz="2400" dirty="0"/>
              <a:t>  Stupeň III.   	Úplná		    25 - 30	12.800 Kč</a:t>
            </a:r>
          </a:p>
          <a:p>
            <a:r>
              <a:rPr lang="cs-CZ" sz="2400" dirty="0"/>
              <a:t>  Stupeň IV.   	Úplná		    31 - 36	19.200 Kč</a:t>
            </a:r>
          </a:p>
        </p:txBody>
      </p:sp>
    </p:spTree>
    <p:extLst>
      <p:ext uri="{BB962C8B-B14F-4D97-AF65-F5344CB8AC3E}">
        <p14:creationId xmlns:p14="http://schemas.microsoft.com/office/powerpoint/2010/main" val="391375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pl-PL" b="1" dirty="0"/>
              <a:t>Výše příspěvku na péči v roce 2020 (do18 let)</a:t>
            </a:r>
            <a:endParaRPr lang="cs-CZ" b="1" dirty="0"/>
          </a:p>
        </p:txBody>
      </p:sp>
      <p:sp>
        <p:nvSpPr>
          <p:cNvPr id="3" name="Obdélník 2"/>
          <p:cNvSpPr/>
          <p:nvPr/>
        </p:nvSpPr>
        <p:spPr>
          <a:xfrm>
            <a:off x="755576" y="1347614"/>
            <a:ext cx="756084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/>
              <a:t>Stupeň	       Bezmocnost		Počet úkonů	Částka</a:t>
            </a:r>
          </a:p>
          <a:p>
            <a:endParaRPr lang="cs-CZ" sz="2000" dirty="0"/>
          </a:p>
          <a:p>
            <a:r>
              <a:rPr lang="cs-CZ" sz="2000" dirty="0"/>
              <a:t>Stupeň I.       Lehká závislost    	4 - 10	         	3.300 Kč</a:t>
            </a:r>
          </a:p>
          <a:p>
            <a:r>
              <a:rPr lang="cs-CZ" sz="2000" dirty="0"/>
              <a:t>Stupeň II.     Středně těžká      	11 - 15		6.600 Kč</a:t>
            </a:r>
          </a:p>
          <a:p>
            <a:r>
              <a:rPr lang="cs-CZ" sz="2000" dirty="0"/>
              <a:t>Stupeň III.    Těžká závislost      	16 - 20		13.900 Kč</a:t>
            </a:r>
          </a:p>
          <a:p>
            <a:r>
              <a:rPr lang="cs-CZ" sz="2000" dirty="0"/>
              <a:t>Stupeň IV.    Úplná závislost     	21 – 36       	19.200 Kč	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8522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b="1" dirty="0"/>
              <a:t>Uzavření smlouvy mezi poskytovatelem a uživatelem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95536" y="915567"/>
            <a:ext cx="64624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u="sng" dirty="0"/>
              <a:t>Písemná smlouva</a:t>
            </a:r>
            <a:r>
              <a:rPr lang="cs-CZ" sz="2400" dirty="0"/>
              <a:t>:</a:t>
            </a:r>
          </a:p>
          <a:p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Smluvní strany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Druh sociální služby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Místo a čas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Výše úhrady sociálních služeb a způsob placení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Ujednání o dodržování pravidel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Výpovědní důvody a lhůty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Doba platnosti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3363838"/>
            <a:ext cx="2736304" cy="139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054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23528" y="1148238"/>
            <a:ext cx="8560342" cy="399340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služba je činnost nebo činnosti, kterými má být zajištěna pomoc osobám v nepříznivé sociální situaci. Jsou realizovány prostřednictvím poskytovatelů sociálních služeb (stát, obce, neziskové organizace). Jsou poskytovány zdarma nebo za částečnou nebo plnou úhradu uživatelem.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služby se dělí na pobytové služby, ambulantní služby a terénní služby.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služby jsou poskytovány občanům se sníženou soběstačností, kteří pobírají příspěvek na péči.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Příspěvek na péči je adresován lidem, kteří se ze zdravotních důvodů nedokáží o sebe postarat a vyžadují péči druhého člověka. Příspěvek je odstupňován podle stupně závislosti. Nárok má každý, kdo je v nepříznivé sociální situaci = člověk potřebuje fyzickou pomoc nebo dohled druhé osoby. Nárok se netýká hmotné nouze = nedostatku peněz!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Výše příspěvku je odstupňována podle stupně závislosti na druhé osobě.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Posuzuje posudkový lékař, sociální pracovník v souvislosti se sociálním šetřením v </a:t>
            </a:r>
            <a:r>
              <a:rPr lang="cs-CZ" sz="1500" b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domácnosti žadatele.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49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285984" y="1643056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/>
              <a:t>Děkuji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r>
              <a:rPr lang="cs-CZ" sz="3000" b="1" dirty="0">
                <a:solidFill>
                  <a:schemeClr val="bg1"/>
                </a:solidFill>
              </a:rPr>
              <a:t>   </a:t>
            </a:r>
          </a:p>
          <a:p>
            <a:pPr algn="l"/>
            <a:r>
              <a:rPr lang="cs-CZ" sz="3000" b="1" dirty="0">
                <a:solidFill>
                  <a:schemeClr val="bg1"/>
                </a:solidFill>
              </a:rPr>
              <a:t>   Sociální služby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18681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služba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Typy sociálních služeb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Struktura sociálních služeb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Nárok na sociální službu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Sociální péče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884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Sociální služby</a:t>
            </a: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6348" cy="23118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Vysvětlit pojmy, související se sociálními službami.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Seznámit se strukturou sociálních služeb</a:t>
            </a:r>
          </a:p>
          <a:p>
            <a:r>
              <a:rPr lang="cs-CZ" sz="1800" b="1" i="1" dirty="0">
                <a:solidFill>
                  <a:srgbClr val="002060"/>
                </a:solidFill>
              </a:rPr>
              <a:t>Vysvětlit nárok na sociální péči a službu podle stupně závislosti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02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Sociální služby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36026" y="843558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000" b="1" dirty="0">
                <a:solidFill>
                  <a:srgbClr val="000000"/>
                </a:solidFill>
              </a:rPr>
              <a:t>Sociální služba je činnost nebo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činnosti, kterými má být zajištěna pomoc osobám v nepříznivé sociální situaci.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realizovány pomocí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poskytovatelů sociálních služeb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(stát,</a:t>
            </a:r>
            <a:r>
              <a:rPr kumimoji="0" lang="cs-CZ" sz="200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obce, neziskové organizace)</a:t>
            </a:r>
            <a:endParaRPr kumimoji="0" lang="cs-CZ" sz="2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poskytovány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zdarma</a:t>
            </a:r>
            <a:r>
              <a:rPr lang="cs-CZ" sz="2000" dirty="0">
                <a:solidFill>
                  <a:srgbClr val="000000"/>
                </a:solidFill>
              </a:rPr>
              <a:t> nebo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 částečnou nebo plnou </a:t>
            </a: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úhradu uživatelem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Zařízení sociálních služeb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1071552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Pobytové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domovy pro seniory, azylové domy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Ambulantní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denní centra, poradenské</a:t>
            </a:r>
            <a:r>
              <a:rPr kumimoji="0" lang="cs-CZ" sz="20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Terénní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služby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sociální práce v terénu (s lidmi bez domova)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ROZDĚLENÍ SOC. SLUŽEB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28596" y="1000114"/>
            <a:ext cx="7743804" cy="55172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sociální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zajišťují </a:t>
            </a:r>
            <a:r>
              <a:rPr kumimoji="0" lang="cs-CZ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fyzickou a psychickou soběstačnost klientů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sociální prevence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pomáhají zabránit </a:t>
            </a:r>
            <a:r>
              <a:rPr kumimoji="0" lang="cs-CZ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sociálnímu vyloučení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poradenství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b="1" u="none" dirty="0">
                <a:solidFill>
                  <a:srgbClr val="000000"/>
                </a:solidFill>
              </a:rPr>
              <a:t>      </a:t>
            </a:r>
            <a:r>
              <a:rPr kumimoji="0" lang="cs-CZ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poskytuje </a:t>
            </a:r>
            <a:r>
              <a:rPr kumimoji="0" lang="cs-CZ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informace v tíživé sociální situaci</a:t>
            </a:r>
          </a:p>
        </p:txBody>
      </p:sp>
      <p:pic>
        <p:nvPicPr>
          <p:cNvPr id="5" name="Picture 4" descr="http://www.genitor.cz/images/services/social-networking.aspx?width=130&amp;height=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139702"/>
            <a:ext cx="2924968" cy="23271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678066" cy="507703"/>
          </a:xfrm>
        </p:spPr>
        <p:txBody>
          <a:bodyPr/>
          <a:lstStyle/>
          <a:p>
            <a:r>
              <a:rPr lang="pl-PL" b="1" dirty="0"/>
              <a:t>Nárok na sociální služby a na "příspěvek na péči"</a:t>
            </a:r>
            <a:endParaRPr lang="cs-CZ" b="1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1000114"/>
            <a:ext cx="8229600" cy="45720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Příspěvek na péči je adresován lidem, kteří se ze zdravotních důvodů nedokáží o sebe postarat a vyžadují péči druhého člověka.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2400" dirty="0">
                <a:solidFill>
                  <a:srgbClr val="000000"/>
                </a:solidFill>
              </a:rPr>
              <a:t>Příspěvek je odstupňován podle stupně závislosti.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cs-CZ" sz="2400" dirty="0">
              <a:solidFill>
                <a:srgbClr val="00000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Nárok má každý, kdo je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 nepříznivé sociální situaci =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člověk potřebuje fyzickou pomoc nebo dohled druhé osoby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Nárok se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netýká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hmotné nouze = 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nedostatku peněz!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Nárok na příspěvek na péči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3040" y="1071552"/>
            <a:ext cx="8640960" cy="453797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Řízení se zahajuje podáním </a:t>
            </a: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písemné žádosti žadatele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Zařazení do stupně „závislosti“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Posudek lékaře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šetření v domácnosti</a:t>
            </a:r>
            <a:r>
              <a:rPr kumimoji="0" lang="cs-CZ" sz="240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žadatele</a:t>
            </a:r>
            <a:endParaRPr kumimoji="0" lang="cs-CZ" sz="24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Činnosti obslužné péče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500034" y="928676"/>
            <a:ext cx="8229600" cy="48980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příprava stravy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podávání, porcování stravy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přijímání stravy, pitný režim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mytí těla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koupání nebo sprchování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péče o ústa, vlasy, nehty, holení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výkon fyziologické potřeby včetně hygieny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vstávání z lůžka, uléhání, změna poloh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cs-CZ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sezení, schopnost vydržet v poloze vsedě </a:t>
            </a:r>
            <a:br>
              <a:rPr kumimoji="0" lang="cs-CZ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813</Words>
  <Application>Microsoft Office PowerPoint</Application>
  <PresentationFormat>Předvádění na obrazovce (16:9)</PresentationFormat>
  <Paragraphs>137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Sociální služby</vt:lpstr>
      <vt:lpstr>Zařízení sociálních služeb</vt:lpstr>
      <vt:lpstr>ROZDĚLENÍ SOC. SLUŽEB</vt:lpstr>
      <vt:lpstr>Nárok na sociální služby a na "příspěvek na péči"</vt:lpstr>
      <vt:lpstr>Nárok na příspěvek na péči</vt:lpstr>
      <vt:lpstr>Činnosti obslužné péče</vt:lpstr>
      <vt:lpstr>Činnosti obslužné péče</vt:lpstr>
      <vt:lpstr>Posuzované úkony soběstačnosti</vt:lpstr>
      <vt:lpstr>Posuzované úkony soběstačnosti</vt:lpstr>
      <vt:lpstr>Výše příspěvku na péči v roce 2020 (nad 18 let)</vt:lpstr>
      <vt:lpstr>Výše příspěvku na péči v roce 2020 (do18 let)</vt:lpstr>
      <vt:lpstr>Uzavření smlouvy mezi poskytovatelem a uživatelem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bur0006</cp:lastModifiedBy>
  <cp:revision>112</cp:revision>
  <cp:lastPrinted>2018-03-27T09:30:31Z</cp:lastPrinted>
  <dcterms:created xsi:type="dcterms:W3CDTF">2016-07-06T15:42:34Z</dcterms:created>
  <dcterms:modified xsi:type="dcterms:W3CDTF">2024-04-18T10:30:36Z</dcterms:modified>
</cp:coreProperties>
</file>