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77" r:id="rId4"/>
    <p:sldId id="278" r:id="rId5"/>
    <p:sldId id="279" r:id="rId6"/>
    <p:sldId id="280" r:id="rId7"/>
    <p:sldId id="257" r:id="rId8"/>
    <p:sldId id="273" r:id="rId9"/>
    <p:sldId id="258" r:id="rId10"/>
    <p:sldId id="259" r:id="rId11"/>
    <p:sldId id="271" r:id="rId12"/>
    <p:sldId id="266" r:id="rId13"/>
    <p:sldId id="264" r:id="rId14"/>
    <p:sldId id="267" r:id="rId15"/>
    <p:sldId id="268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4AD4-D03B-45CD-8546-32DF200B2FA7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7EF9-6658-4B49-8ABF-31DDFA46D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1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4B4C-6B3D-4113-B572-17E07901494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4175F-3A7A-41EB-8E5A-F9A434D9B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36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4175F-3A7A-41EB-8E5A-F9A434D9BAA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91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402A5-CF29-4560-8312-1343C2C28A1C}" type="datetimeFigureOut">
              <a:rPr lang="cs-CZ" smtClean="0"/>
              <a:pPr/>
              <a:t>12.10.2023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uropa.eu/european-union/about-eu/symbols/europe-day/schuman-declaration_c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uda@opf.slu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21426" y="155679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cs-CZ" sz="5400" dirty="0">
                <a:solidFill>
                  <a:schemeClr val="tx1"/>
                </a:solidFill>
              </a:rPr>
              <a:t>Základní údaje o EU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480" y="116632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4400" b="1" u="sng" dirty="0">
                <a:solidFill>
                  <a:schemeClr val="tx1"/>
                </a:solidFill>
              </a:rPr>
              <a:t>Schengenský prostor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50714"/>
            <a:ext cx="7467600" cy="599065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 tomto prostoru bez vnitřních hranic se mohou občané zemí EU i států mimo EU, podnikatelé a turisté volně pohybovat, aniž by je někdo na hranicích jednotlivých států kontroloval. </a:t>
            </a:r>
          </a:p>
          <a:p>
            <a:pPr algn="just"/>
            <a:r>
              <a:rPr lang="cs-CZ" dirty="0"/>
              <a:t>Od roku 1985 se tento prostor postupně rozšiřuje a dnes zahrnuje téměř všechny státy EU a několik přidružených nečlenských zemí</a:t>
            </a:r>
          </a:p>
          <a:p>
            <a:pPr algn="just"/>
            <a:r>
              <a:rPr lang="cs-CZ" b="1" u="sng" dirty="0"/>
              <a:t>Země v </a:t>
            </a:r>
            <a:r>
              <a:rPr lang="cs-CZ" b="1" u="sng" dirty="0" err="1" smtClean="0"/>
              <a:t>Schengenu</a:t>
            </a:r>
            <a:r>
              <a:rPr lang="cs-CZ" b="1" u="sng" dirty="0" smtClean="0"/>
              <a:t>, které jsou členskými státy EU:</a:t>
            </a:r>
            <a:endParaRPr lang="cs-CZ" b="1" u="sng" dirty="0"/>
          </a:p>
          <a:p>
            <a:pPr marL="892175" indent="-263525" algn="just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 smtClean="0">
                <a:solidFill>
                  <a:prstClr val="black"/>
                </a:solidFill>
              </a:rPr>
              <a:t>Belgie, Česká </a:t>
            </a:r>
            <a:r>
              <a:rPr lang="cs-CZ" sz="2200" i="1" dirty="0">
                <a:solidFill>
                  <a:prstClr val="black"/>
                </a:solidFill>
              </a:rPr>
              <a:t>republika, </a:t>
            </a:r>
            <a:r>
              <a:rPr lang="cs-CZ" sz="2200" i="1" dirty="0" smtClean="0">
                <a:solidFill>
                  <a:prstClr val="black"/>
                </a:solidFill>
              </a:rPr>
              <a:t>Dánsko</a:t>
            </a:r>
            <a:r>
              <a:rPr lang="cs-CZ" sz="2200" i="1" dirty="0">
                <a:solidFill>
                  <a:prstClr val="black"/>
                </a:solidFill>
              </a:rPr>
              <a:t>, </a:t>
            </a:r>
            <a:r>
              <a:rPr lang="cs-CZ" sz="2200" i="1" dirty="0" smtClean="0">
                <a:solidFill>
                  <a:prstClr val="black"/>
                </a:solidFill>
              </a:rPr>
              <a:t>Estonsko, Finsko</a:t>
            </a:r>
            <a:r>
              <a:rPr lang="cs-CZ" sz="2200" i="1" dirty="0">
                <a:solidFill>
                  <a:prstClr val="black"/>
                </a:solidFill>
              </a:rPr>
              <a:t>, Francie</a:t>
            </a:r>
            <a:r>
              <a:rPr lang="cs-CZ" sz="2200" i="1" dirty="0" smtClean="0">
                <a:solidFill>
                  <a:prstClr val="black"/>
                </a:solidFill>
              </a:rPr>
              <a:t>, Chorvatsko, Itálie</a:t>
            </a:r>
            <a:r>
              <a:rPr lang="cs-CZ" sz="2200" i="1" dirty="0">
                <a:solidFill>
                  <a:prstClr val="black"/>
                </a:solidFill>
              </a:rPr>
              <a:t>, </a:t>
            </a:r>
            <a:r>
              <a:rPr lang="cs-CZ" sz="2200" i="1" dirty="0" smtClean="0">
                <a:solidFill>
                  <a:prstClr val="black"/>
                </a:solidFill>
              </a:rPr>
              <a:t>Litva</a:t>
            </a:r>
            <a:r>
              <a:rPr lang="cs-CZ" sz="2200" i="1" dirty="0">
                <a:solidFill>
                  <a:prstClr val="black"/>
                </a:solidFill>
              </a:rPr>
              <a:t>, Lotyšsko, Lucembursko, Maďarsko, Malta, Německo, Nizozemsko, </a:t>
            </a:r>
            <a:r>
              <a:rPr lang="cs-CZ" sz="2200" i="1" dirty="0" smtClean="0">
                <a:solidFill>
                  <a:prstClr val="black"/>
                </a:solidFill>
              </a:rPr>
              <a:t>Polsko</a:t>
            </a:r>
            <a:r>
              <a:rPr lang="cs-CZ" sz="2200" i="1" dirty="0">
                <a:solidFill>
                  <a:prstClr val="black"/>
                </a:solidFill>
              </a:rPr>
              <a:t>, Portugalsko, Rakousko, </a:t>
            </a:r>
            <a:r>
              <a:rPr lang="cs-CZ" sz="2200" i="1" dirty="0" smtClean="0">
                <a:solidFill>
                  <a:prstClr val="black"/>
                </a:solidFill>
              </a:rPr>
              <a:t>Řecko, Slovensko</a:t>
            </a:r>
            <a:r>
              <a:rPr lang="cs-CZ" sz="2200" i="1" dirty="0">
                <a:solidFill>
                  <a:prstClr val="black"/>
                </a:solidFill>
              </a:rPr>
              <a:t>, Slovinsko, Španělsko, </a:t>
            </a:r>
            <a:r>
              <a:rPr lang="cs-CZ" sz="2200" i="1" dirty="0" smtClean="0">
                <a:solidFill>
                  <a:prstClr val="black"/>
                </a:solidFill>
              </a:rPr>
              <a:t>Švédsko</a:t>
            </a:r>
          </a:p>
          <a:p>
            <a:pPr marL="628650" indent="0" algn="just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None/>
            </a:pPr>
            <a:r>
              <a:rPr lang="cs-CZ" b="1" u="sng" dirty="0" smtClean="0"/>
              <a:t>Země </a:t>
            </a:r>
            <a:r>
              <a:rPr lang="cs-CZ" b="1" u="sng" dirty="0"/>
              <a:t>v </a:t>
            </a:r>
            <a:r>
              <a:rPr lang="cs-CZ" b="1" u="sng" dirty="0" err="1"/>
              <a:t>Schengenu</a:t>
            </a:r>
            <a:r>
              <a:rPr lang="cs-CZ" b="1" u="sng" dirty="0"/>
              <a:t>, které </a:t>
            </a:r>
            <a:r>
              <a:rPr lang="cs-CZ" b="1" u="sng" dirty="0" smtClean="0"/>
              <a:t>nejsou </a:t>
            </a:r>
            <a:r>
              <a:rPr lang="cs-CZ" b="1" u="sng" dirty="0"/>
              <a:t>členskými státy EU</a:t>
            </a:r>
            <a:r>
              <a:rPr lang="cs-CZ" b="1" u="sng" dirty="0" smtClean="0"/>
              <a:t>: </a:t>
            </a:r>
            <a:r>
              <a:rPr lang="cs-CZ" i="1" dirty="0" smtClean="0">
                <a:solidFill>
                  <a:prstClr val="black"/>
                </a:solidFill>
              </a:rPr>
              <a:t>Island, Lichtenštejnsko, Norsko, Švýcarsko</a:t>
            </a:r>
            <a:endParaRPr lang="cs-CZ" b="1" u="sng" dirty="0"/>
          </a:p>
          <a:p>
            <a:pPr marL="628650" indent="0" algn="just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None/>
            </a:pPr>
            <a:endParaRPr lang="cs-CZ" sz="2200" i="1" dirty="0">
              <a:solidFill>
                <a:prstClr val="black"/>
              </a:solidFill>
            </a:endParaRPr>
          </a:p>
          <a:p>
            <a:pPr algn="just"/>
            <a:endParaRPr lang="cs-CZ" b="1" u="sng" dirty="0"/>
          </a:p>
          <a:p>
            <a:pPr marL="1076325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E8B66-727D-491A-834F-930EFE00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Schengenský prostor</a:t>
            </a:r>
            <a:endParaRPr lang="cs-CZ" sz="4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80" y="1600200"/>
            <a:ext cx="4916839" cy="4873625"/>
          </a:xfrm>
        </p:spPr>
      </p:pic>
    </p:spTree>
    <p:extLst>
      <p:ext uri="{BB962C8B-B14F-4D97-AF65-F5344CB8AC3E}">
        <p14:creationId xmlns:p14="http://schemas.microsoft.com/office/powerpoint/2010/main" val="31603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3600" b="1" u="sng" dirty="0"/>
              <a:t>Symboly Evropské unie – evropská vlajka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i="1" u="sng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just"/>
            <a:r>
              <a:rPr lang="cs-CZ" dirty="0"/>
              <a:t>Hvězdy symbolizují ideály jednoty, solidarity a souladu mezi evropskými národy</a:t>
            </a:r>
          </a:p>
          <a:p>
            <a:pPr algn="just"/>
            <a:r>
              <a:rPr lang="cs-CZ" dirty="0"/>
              <a:t>Kruh vyjadřuje evropskou jednotu, počet hvězd v něm nemá nic společného s počtem členských států EU</a:t>
            </a:r>
          </a:p>
          <a:p>
            <a:r>
              <a:rPr lang="cs-CZ" dirty="0"/>
              <a:t>Její historie sahá do roku 1955 a jako oficiální znak byla schválena v roce 1985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352839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3600" b="1" u="sng" dirty="0"/>
              <a:t>Symboly Evropské unie – evropská hymna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03232" cy="5421216"/>
          </a:xfrm>
        </p:spPr>
        <p:txBody>
          <a:bodyPr>
            <a:normAutofit/>
          </a:bodyPr>
          <a:lstStyle/>
          <a:p>
            <a:r>
              <a:rPr lang="cs-CZ" dirty="0"/>
              <a:t>Melodie hymny je </a:t>
            </a:r>
            <a:r>
              <a:rPr lang="cs-CZ" b="1" dirty="0"/>
              <a:t>převzata z Deváté symfonie Ludwiga van Beethovena, kterou v roce 1823 složil na slova lyrické básně Friedricha Schillera „Óda na radost“</a:t>
            </a:r>
          </a:p>
          <a:p>
            <a:r>
              <a:rPr lang="cs-CZ" dirty="0" smtClean="0"/>
              <a:t>V </a:t>
            </a:r>
            <a:r>
              <a:rPr lang="cs-CZ" dirty="0"/>
              <a:t>roce 1985 ji pak vedoucí představitelé členských států schválili jako oficiální hymnu </a:t>
            </a:r>
            <a:r>
              <a:rPr lang="cs-CZ" dirty="0" smtClean="0"/>
              <a:t>pozdější Evropské </a:t>
            </a:r>
            <a:r>
              <a:rPr lang="cs-CZ" dirty="0"/>
              <a:t>unie. </a:t>
            </a:r>
          </a:p>
          <a:p>
            <a:pPr algn="just"/>
            <a:r>
              <a:rPr lang="cs-CZ" b="1" dirty="0"/>
              <a:t>Hymna je beze slov, má pouze hudební část.</a:t>
            </a:r>
            <a:r>
              <a:rPr lang="cs-CZ" dirty="0"/>
              <a:t> </a:t>
            </a:r>
            <a:endParaRPr lang="cs-CZ" dirty="0" smtClean="0"/>
          </a:p>
          <a:p>
            <a:pPr algn="just"/>
            <a:r>
              <a:rPr lang="cs-CZ" dirty="0" smtClean="0"/>
              <a:t>Evropská </a:t>
            </a:r>
            <a:r>
              <a:rPr lang="cs-CZ" dirty="0"/>
              <a:t>hymna nenahrazuje národní hymny jednotlivých zemí EU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882927"/>
            <a:ext cx="208501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634082"/>
          </a:xfrm>
        </p:spPr>
        <p:txBody>
          <a:bodyPr>
            <a:normAutofit/>
          </a:bodyPr>
          <a:lstStyle/>
          <a:p>
            <a:r>
              <a:rPr lang="cs-CZ" sz="2800" b="1" u="sng" dirty="0"/>
              <a:t>Symboly Evropské unie – den </a:t>
            </a:r>
            <a:r>
              <a:rPr lang="cs-CZ" sz="2800" b="1" u="sng" dirty="0" err="1"/>
              <a:t>evropy</a:t>
            </a:r>
            <a:r>
              <a:rPr lang="cs-CZ" sz="2800" b="1" u="sng" dirty="0"/>
              <a:t> – 9. květen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algn="just"/>
            <a:endParaRPr lang="cs-CZ" dirty="0"/>
          </a:p>
          <a:p>
            <a:pPr algn="just"/>
            <a:r>
              <a:rPr lang="cs-CZ" dirty="0"/>
              <a:t>Toto datum je </a:t>
            </a:r>
            <a:r>
              <a:rPr lang="cs-CZ" dirty="0" smtClean="0"/>
              <a:t>připomenutím </a:t>
            </a:r>
            <a:r>
              <a:rPr lang="cs-CZ" dirty="0"/>
              <a:t>"</a:t>
            </a:r>
            <a:r>
              <a:rPr lang="cs-CZ" dirty="0" err="1">
                <a:hlinkClick r:id="rId2"/>
              </a:rPr>
              <a:t>Schumanovy</a:t>
            </a:r>
            <a:r>
              <a:rPr lang="cs-CZ" dirty="0">
                <a:hlinkClick r:id="rId2"/>
              </a:rPr>
              <a:t> </a:t>
            </a:r>
            <a:r>
              <a:rPr lang="cs-CZ" dirty="0" smtClean="0">
                <a:hlinkClick r:id="rId2"/>
              </a:rPr>
              <a:t>deklarace</a:t>
            </a:r>
            <a:r>
              <a:rPr lang="cs-CZ" dirty="0" smtClean="0"/>
              <a:t>“, </a:t>
            </a:r>
            <a:r>
              <a:rPr lang="cs-CZ" dirty="0"/>
              <a:t> </a:t>
            </a:r>
            <a:r>
              <a:rPr lang="cs-CZ" dirty="0" smtClean="0"/>
              <a:t>tedy návrhu francouzského ministra zahraničí Roberta </a:t>
            </a:r>
            <a:r>
              <a:rPr lang="cs-CZ" dirty="0" err="1" smtClean="0"/>
              <a:t>Schumana</a:t>
            </a:r>
            <a:r>
              <a:rPr lang="cs-CZ" dirty="0" smtClean="0"/>
              <a:t> z roku 1950 na vytvoření Evropského společenství uhlí a oceli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56992"/>
            <a:ext cx="7272808" cy="27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3600" b="1" u="sng" dirty="0"/>
              <a:t>Symboly Evropské unie – Motto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/>
          </a:p>
          <a:p>
            <a:pPr marL="0" indent="0" algn="ctr">
              <a:buNone/>
            </a:pPr>
            <a:r>
              <a:rPr lang="cs-CZ"/>
              <a:t>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„Jednotná v rozmanitosti“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Začalo se užívat v roce 2000</a:t>
            </a:r>
          </a:p>
          <a:p>
            <a:endParaRPr lang="cs-CZ" dirty="0"/>
          </a:p>
          <a:p>
            <a:r>
              <a:rPr lang="cs-CZ" dirty="0"/>
              <a:t> Vyjadřuje společné odhodlání Evropanů, kteří prostřednictvím EU usilují o mír a prosperitu a zároveň jsou obohacováni různými kulturami, tradicemi a jazyky tohoto kontinentu.</a:t>
            </a:r>
          </a:p>
          <a:p>
            <a:pPr algn="just"/>
            <a:endParaRPr lang="cs-CZ" dirty="0"/>
          </a:p>
          <a:p>
            <a:pPr algn="just"/>
            <a:endParaRPr lang="cs-CZ" b="1" i="1" u="sng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5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5017768"/>
          </a:xfrm>
        </p:spPr>
        <p:txBody>
          <a:bodyPr/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Mgr.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Danuta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Duda,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.</a:t>
            </a:r>
            <a:endParaRPr lang="cs-CZ" b="1" dirty="0" smtClean="0"/>
          </a:p>
          <a:p>
            <a:r>
              <a:rPr lang="cs-CZ" b="1" dirty="0" smtClean="0"/>
              <a:t>Konzultační hodiny:  </a:t>
            </a:r>
            <a:r>
              <a:rPr lang="cs-CZ" dirty="0"/>
              <a:t>dle předchozí dohody v úterý od 09:00 do 10:30 hod. a ve čtvrtek od 09:40 do 11:10 hod. nebo dle dohody prostřednictvím MS </a:t>
            </a:r>
            <a:r>
              <a:rPr lang="cs-CZ" dirty="0" err="1" smtClean="0"/>
              <a:t>Teams</a:t>
            </a:r>
            <a:r>
              <a:rPr lang="cs-CZ" dirty="0" smtClean="0"/>
              <a:t> </a:t>
            </a:r>
            <a:r>
              <a:rPr lang="cs-CZ" dirty="0"/>
              <a:t>(konzultační hodiny platí pouze v době výuky, tj. od 25.9. </a:t>
            </a:r>
            <a:r>
              <a:rPr lang="cs-CZ"/>
              <a:t>do 23.12.2023).</a:t>
            </a:r>
            <a:endParaRPr lang="cs-CZ" dirty="0"/>
          </a:p>
          <a:p>
            <a:r>
              <a:rPr lang="cs-CZ" dirty="0" smtClean="0"/>
              <a:t>E-mail: </a:t>
            </a:r>
            <a:r>
              <a:rPr lang="cs-CZ" dirty="0" smtClean="0">
                <a:hlinkClick r:id="rId2"/>
              </a:rPr>
              <a:t>duda@opf.slu.cz</a:t>
            </a:r>
            <a:endParaRPr lang="cs-CZ" dirty="0" smtClean="0"/>
          </a:p>
          <a:p>
            <a:r>
              <a:rPr lang="cs-CZ" dirty="0" smtClean="0"/>
              <a:t>Kancelář A207</a:t>
            </a:r>
          </a:p>
          <a:p>
            <a:r>
              <a:rPr lang="cs-CZ" dirty="0" smtClean="0"/>
              <a:t>Účast na seminářích 60 %.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smtClean="0"/>
              <a:t>Evropská unie</a:t>
            </a:r>
            <a:r>
              <a:rPr lang="cs-CZ" sz="4000" smtClean="0"/>
              <a:t> (</a:t>
            </a:r>
            <a:r>
              <a:rPr lang="cs-CZ" sz="4000" b="1" smtClean="0"/>
              <a:t>EU</a:t>
            </a:r>
            <a:r>
              <a:rPr lang="cs-CZ" sz="4000" smtClean="0"/>
              <a:t>) </a:t>
            </a:r>
            <a:br>
              <a:rPr lang="cs-CZ" sz="4000" smtClean="0"/>
            </a:br>
            <a:endParaRPr lang="cs-CZ" sz="4000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3657600"/>
            <a:ext cx="8458200" cy="21717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sz="2800" dirty="0" smtClean="0"/>
              <a:t>vznikla z </a:t>
            </a:r>
            <a:r>
              <a:rPr lang="en-US" sz="2800" dirty="0" smtClean="0"/>
              <a:t>ES</a:t>
            </a:r>
            <a:r>
              <a:rPr lang="cs-CZ" sz="2800" dirty="0" smtClean="0"/>
              <a:t> v roce 1993 na základě Smlouvy o E</a:t>
            </a:r>
            <a:r>
              <a:rPr lang="en-US" sz="2800" dirty="0" smtClean="0"/>
              <a:t>U</a:t>
            </a:r>
            <a:r>
              <a:rPr lang="cs-CZ" sz="2800" dirty="0" smtClean="0"/>
              <a:t>, známější pod názvem Maastrichtská smlouva, která navazovala na předchozí evropský integrační proces, jehož počátky spadají do padesátých let 20. století</a:t>
            </a:r>
          </a:p>
        </p:txBody>
      </p:sp>
      <p:pic>
        <p:nvPicPr>
          <p:cNvPr id="6148" name="Picture 8" descr="800px-Flag_of_Europe_sv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1638" y="1219200"/>
            <a:ext cx="3259137" cy="1905000"/>
          </a:xfrm>
        </p:spPr>
      </p:pic>
    </p:spTree>
    <p:extLst>
      <p:ext uri="{BB962C8B-B14F-4D97-AF65-F5344CB8AC3E}">
        <p14:creationId xmlns:p14="http://schemas.microsoft.com/office/powerpoint/2010/main" val="17621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Idea celoevropského státu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229600" cy="43021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k jejímu rozpracování a uvedení do reálné praxe došlo ve Francii. </a:t>
            </a:r>
          </a:p>
          <a:p>
            <a:pPr eaLnBrk="1" hangingPunct="1">
              <a:defRPr/>
            </a:pPr>
            <a:r>
              <a:rPr lang="cs-CZ" dirty="0" smtClean="0"/>
              <a:t>souvisela mimo jiné s obavami z možné remilitarizace Německa. </a:t>
            </a:r>
          </a:p>
          <a:p>
            <a:pPr eaLnBrk="1" hangingPunct="1">
              <a:defRPr/>
            </a:pPr>
            <a:r>
              <a:rPr lang="cs-CZ" dirty="0" smtClean="0"/>
              <a:t>Vůdčími osobnostmi zde byli ministr zahraničních věcí Robert </a:t>
            </a:r>
            <a:r>
              <a:rPr lang="cs-CZ" dirty="0" err="1" smtClean="0"/>
              <a:t>Schuman</a:t>
            </a:r>
            <a:r>
              <a:rPr lang="cs-CZ" dirty="0" smtClean="0"/>
              <a:t> a zejména jeho asistent Jean </a:t>
            </a:r>
            <a:r>
              <a:rPr lang="cs-CZ" dirty="0" err="1" smtClean="0"/>
              <a:t>Monnet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9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Robert </a:t>
            </a:r>
            <a:r>
              <a:rPr lang="cs-CZ" dirty="0" err="1" smtClean="0"/>
              <a:t>Schuman</a:t>
            </a:r>
            <a:r>
              <a:rPr lang="cs-CZ" dirty="0" smtClean="0"/>
              <a:t> a Jean </a:t>
            </a:r>
            <a:r>
              <a:rPr lang="cs-CZ" dirty="0" err="1" smtClean="0"/>
              <a:t>Monnet</a:t>
            </a:r>
            <a:endParaRPr lang="cs-CZ" dirty="0" smtClean="0"/>
          </a:p>
        </p:txBody>
      </p:sp>
      <p:pic>
        <p:nvPicPr>
          <p:cNvPr id="8195" name="Zástupný symbol pro obsah 4" descr="97483-004-C6B3E1A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063" y="2151063"/>
            <a:ext cx="5878512" cy="3868737"/>
          </a:xfrm>
        </p:spPr>
      </p:pic>
    </p:spTree>
    <p:extLst>
      <p:ext uri="{BB962C8B-B14F-4D97-AF65-F5344CB8AC3E}">
        <p14:creationId xmlns:p14="http://schemas.microsoft.com/office/powerpoint/2010/main" val="10498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smtClean="0"/>
              <a:t>Evropská unie – historie, smlouvy</a:t>
            </a:r>
          </a:p>
        </p:txBody>
      </p:sp>
      <p:pic>
        <p:nvPicPr>
          <p:cNvPr id="13315" name="Obrázek 91" descr="tab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2188"/>
            <a:ext cx="9144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7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774" y="26064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cs-CZ" sz="4800" b="1" u="sng" dirty="0">
                <a:solidFill>
                  <a:schemeClr val="tx1"/>
                </a:solidFill>
              </a:rPr>
              <a:t>Evropská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78706"/>
            <a:ext cx="8075240" cy="5795246"/>
          </a:xfrm>
        </p:spPr>
        <p:txBody>
          <a:bodyPr>
            <a:normAutofit fontScale="92500" lnSpcReduction="20000"/>
          </a:bodyPr>
          <a:lstStyle/>
          <a:p>
            <a:pPr marL="354013" indent="-354013"/>
            <a:r>
              <a:rPr lang="cs-CZ" sz="3200" i="1" dirty="0" smtClean="0"/>
              <a:t>27 </a:t>
            </a:r>
            <a:r>
              <a:rPr lang="cs-CZ" sz="3200" i="1" dirty="0"/>
              <a:t>členských států EU</a:t>
            </a:r>
          </a:p>
          <a:p>
            <a:pPr marL="354013" indent="-354013"/>
            <a:r>
              <a:rPr lang="cs-CZ" b="1" i="1" u="sng" dirty="0"/>
              <a:t>Původní 15ka</a:t>
            </a:r>
            <a:r>
              <a:rPr lang="cs-CZ" i="1" dirty="0"/>
              <a:t>: 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Belgie, Francie, Itálie, Lucembursko, Německo, Nizozemsko (zakládající členové)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Dánsko, Irsko, Velká Británie (1973)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Řecko (1981)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Portugalsko, Španělsko (1986)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Finsko, Rakousko, Švédsko (1995)</a:t>
            </a:r>
          </a:p>
          <a:p>
            <a:pPr marL="354013" indent="-354013">
              <a:lnSpc>
                <a:spcPct val="90000"/>
              </a:lnSpc>
            </a:pPr>
            <a:r>
              <a:rPr lang="cs-CZ" b="1" i="1" u="sng" dirty="0"/>
              <a:t>Největší rozšíření v roce 2004:</a:t>
            </a:r>
          </a:p>
          <a:p>
            <a:pPr marL="892175" indent="-263525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cs-CZ" sz="2200" i="1" dirty="0"/>
              <a:t>Česká republika, Estonsko, Kypr, Litva, Lotyšsko, Maďarsko, Malta, Polsko, Slovensko, Slovinsko</a:t>
            </a:r>
          </a:p>
          <a:p>
            <a:pPr marL="354013" indent="-354013">
              <a:lnSpc>
                <a:spcPct val="90000"/>
              </a:lnSpc>
            </a:pPr>
            <a:r>
              <a:rPr lang="cs-CZ" b="1" i="1" u="sng" dirty="0"/>
              <a:t>Další členové</a:t>
            </a:r>
          </a:p>
          <a:p>
            <a:pPr marL="892175" indent="-26352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200" i="1" dirty="0"/>
              <a:t>Bulharsko, Rumunsko (2007),  Chorvatsko (</a:t>
            </a:r>
            <a:r>
              <a:rPr lang="cs-CZ" sz="2200" i="1" dirty="0" smtClean="0"/>
              <a:t>2013)</a:t>
            </a:r>
          </a:p>
          <a:p>
            <a:pPr marL="62865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cs-CZ" sz="2000" dirty="0" smtClean="0"/>
              <a:t>31</a:t>
            </a:r>
            <a:r>
              <a:rPr lang="cs-CZ" sz="2000" dirty="0"/>
              <a:t>. ledna 2020 skončilo členství </a:t>
            </a:r>
            <a:r>
              <a:rPr lang="cs-CZ" sz="2000" dirty="0" smtClean="0"/>
              <a:t>Velké Británie v</a:t>
            </a:r>
            <a:r>
              <a:rPr lang="cs-CZ" sz="2000" dirty="0"/>
              <a:t> Evropské </a:t>
            </a:r>
            <a:r>
              <a:rPr lang="cs-CZ" sz="2000" dirty="0" smtClean="0"/>
              <a:t>unii </a:t>
            </a:r>
            <a:r>
              <a:rPr lang="cs-CZ" sz="2000" dirty="0"/>
              <a:t>a nastalo 11měsíční přechodné období, během něhož musela Velká Británie dále plnit závazky k </a:t>
            </a:r>
            <a:r>
              <a:rPr lang="cs-CZ" sz="2000" dirty="0" smtClean="0"/>
              <a:t>EU.</a:t>
            </a:r>
          </a:p>
          <a:p>
            <a:pPr marL="892175" indent="-26352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sz="2800" i="1" dirty="0" smtClean="0"/>
              <a:t>Podmínky</a:t>
            </a:r>
            <a:r>
              <a:rPr lang="cs-CZ" sz="2800" i="1" dirty="0"/>
              <a:t>, které musí země splnit, aby mohla do EU vstoupit se nazývají </a:t>
            </a:r>
            <a:r>
              <a:rPr lang="cs-CZ" sz="2800" i="1" dirty="0">
                <a:solidFill>
                  <a:srgbClr val="FF0000"/>
                </a:solidFill>
              </a:rPr>
              <a:t>KODAŇSKÁ KRITÉRIA</a:t>
            </a:r>
          </a:p>
          <a:p>
            <a:pPr marL="354013" indent="-354013">
              <a:lnSpc>
                <a:spcPct val="90000"/>
              </a:lnSpc>
            </a:pPr>
            <a:endParaRPr lang="cs-CZ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8179B-5133-4AA7-89FD-84CA30EF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E2892B90-75F3-4FF4-B360-DA9D9A50317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7638"/>
            <a:ext cx="6373201" cy="4873625"/>
          </a:xfrm>
        </p:spPr>
      </p:pic>
    </p:spTree>
    <p:extLst>
      <p:ext uri="{BB962C8B-B14F-4D97-AF65-F5344CB8AC3E}">
        <p14:creationId xmlns:p14="http://schemas.microsoft.com/office/powerpoint/2010/main" val="37460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sz="4400" b="1" u="sng" dirty="0">
                <a:solidFill>
                  <a:schemeClr val="tx1"/>
                </a:solidFill>
              </a:rPr>
              <a:t>Eurozóna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147248" cy="5493224"/>
          </a:xfrm>
        </p:spPr>
        <p:txBody>
          <a:bodyPr>
            <a:normAutofit lnSpcReduction="10000"/>
          </a:bodyPr>
          <a:lstStyle/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i="1" dirty="0">
                <a:solidFill>
                  <a:prstClr val="black"/>
                </a:solidFill>
              </a:rPr>
              <a:t>Uskupení zemí, které v rámci EU používají Euro</a:t>
            </a:r>
          </a:p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b="1" i="1" u="sng" dirty="0">
                <a:solidFill>
                  <a:prstClr val="black"/>
                </a:solidFill>
              </a:rPr>
              <a:t>Členové Eurozóny</a:t>
            </a:r>
          </a:p>
          <a:p>
            <a:pPr marL="892175" lvl="0" indent="-263525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>
                <a:solidFill>
                  <a:prstClr val="black"/>
                </a:solidFill>
              </a:rPr>
              <a:t>Belgie, Estonsko, Finsko, Francie</a:t>
            </a:r>
            <a:r>
              <a:rPr lang="cs-CZ" sz="2200" i="1" dirty="0" smtClean="0">
                <a:solidFill>
                  <a:prstClr val="black"/>
                </a:solidFill>
              </a:rPr>
              <a:t>, Chorvatsko, </a:t>
            </a:r>
            <a:r>
              <a:rPr lang="cs-CZ" sz="2200" i="1" dirty="0">
                <a:solidFill>
                  <a:prstClr val="black"/>
                </a:solidFill>
              </a:rPr>
              <a:t>Irsko, Itálie, Kypr, Litva, Lotyšsko, Lucembursko, Malta, Německo, Nizozemsko, Portugalsko, Rakousko, Řecko, </a:t>
            </a:r>
            <a:r>
              <a:rPr lang="cs-CZ" sz="2200" i="1" dirty="0" smtClean="0">
                <a:solidFill>
                  <a:prstClr val="black"/>
                </a:solidFill>
              </a:rPr>
              <a:t>Slovensko</a:t>
            </a:r>
            <a:r>
              <a:rPr lang="cs-CZ" sz="2200" i="1" dirty="0">
                <a:solidFill>
                  <a:prstClr val="black"/>
                </a:solidFill>
              </a:rPr>
              <a:t>, Slovinsko, </a:t>
            </a:r>
            <a:r>
              <a:rPr lang="cs-CZ" sz="2200" i="1" dirty="0" smtClean="0">
                <a:solidFill>
                  <a:prstClr val="black"/>
                </a:solidFill>
              </a:rPr>
              <a:t>Španělsko</a:t>
            </a:r>
            <a:endParaRPr lang="cs-CZ" sz="2200" i="1" dirty="0">
              <a:solidFill>
                <a:prstClr val="black"/>
              </a:solidFill>
            </a:endParaRPr>
          </a:p>
          <a:p>
            <a:pPr marL="354013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b="1" i="1" u="sng" dirty="0">
                <a:solidFill>
                  <a:prstClr val="black"/>
                </a:solidFill>
              </a:rPr>
              <a:t>Země mimo Eurozónu</a:t>
            </a:r>
          </a:p>
          <a:p>
            <a:pPr marL="892175" indent="-263525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>
                <a:solidFill>
                  <a:prstClr val="black"/>
                </a:solidFill>
              </a:rPr>
              <a:t>Bulharsko, Česká republika, </a:t>
            </a:r>
            <a:r>
              <a:rPr lang="cs-CZ" sz="2200" i="1" dirty="0" smtClean="0">
                <a:solidFill>
                  <a:prstClr val="black"/>
                </a:solidFill>
              </a:rPr>
              <a:t>Maďarsko</a:t>
            </a:r>
            <a:r>
              <a:rPr lang="cs-CZ" sz="2200" i="1" dirty="0">
                <a:solidFill>
                  <a:prstClr val="black"/>
                </a:solidFill>
              </a:rPr>
              <a:t>, Polsko, Rumunsko, Švédsko</a:t>
            </a:r>
          </a:p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3000" b="1" i="1" u="sng" dirty="0">
                <a:solidFill>
                  <a:prstClr val="black"/>
                </a:solidFill>
              </a:rPr>
              <a:t>Země s výjimkou</a:t>
            </a:r>
          </a:p>
          <a:p>
            <a:pPr marL="892175" indent="-263525">
              <a:lnSpc>
                <a:spcPct val="90000"/>
              </a:lnSpc>
              <a:spcAft>
                <a:spcPts val="1200"/>
              </a:spcAft>
              <a:buClr>
                <a:srgbClr val="4F81BD"/>
              </a:buClr>
              <a:buFont typeface="Wingdings" panose="05000000000000000000" pitchFamily="2" charset="2"/>
              <a:buChar char="v"/>
            </a:pPr>
            <a:r>
              <a:rPr lang="cs-CZ" sz="2200" i="1" dirty="0" smtClean="0">
                <a:solidFill>
                  <a:prstClr val="black"/>
                </a:solidFill>
              </a:rPr>
              <a:t>Dánsko</a:t>
            </a:r>
            <a:endParaRPr lang="cs-CZ" sz="2200" i="1" dirty="0">
              <a:solidFill>
                <a:prstClr val="black"/>
              </a:solidFill>
            </a:endParaRPr>
          </a:p>
          <a:p>
            <a:pPr marL="354013" lvl="0" indent="-354013">
              <a:lnSpc>
                <a:spcPct val="90000"/>
              </a:lnSpc>
              <a:buClr>
                <a:srgbClr val="4F81BD"/>
              </a:buClr>
            </a:pPr>
            <a:r>
              <a:rPr lang="cs-CZ" sz="2800" i="1" dirty="0">
                <a:solidFill>
                  <a:prstClr val="black"/>
                </a:solidFill>
              </a:rPr>
              <a:t>Podmínky, které musí země splnit, aby mohla do měnové unie vstoupit se nazývají </a:t>
            </a:r>
            <a:r>
              <a:rPr lang="cs-CZ" sz="2800" i="1" dirty="0">
                <a:solidFill>
                  <a:srgbClr val="FF0000"/>
                </a:solidFill>
              </a:rPr>
              <a:t>MAASTRICHTSKÁ KRITÉRIA</a:t>
            </a:r>
          </a:p>
          <a:p>
            <a:pPr marL="892175" indent="-263525">
              <a:lnSpc>
                <a:spcPct val="90000"/>
              </a:lnSpc>
              <a:buClr>
                <a:srgbClr val="4F81BD"/>
              </a:buClr>
              <a:buFont typeface="Wingdings" panose="05000000000000000000" pitchFamily="2" charset="2"/>
              <a:buChar char="v"/>
            </a:pPr>
            <a:endParaRPr lang="cs-CZ" sz="2200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817</TotalTime>
  <Words>716</Words>
  <Application>Microsoft Office PowerPoint</Application>
  <PresentationFormat>Předvádění na obrazovce (4:3)</PresentationFormat>
  <Paragraphs>78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Wingdings 2</vt:lpstr>
      <vt:lpstr>Arkýř</vt:lpstr>
      <vt:lpstr>Základní údaje o EU</vt:lpstr>
      <vt:lpstr>Informace</vt:lpstr>
      <vt:lpstr>Evropská unie (EU)  </vt:lpstr>
      <vt:lpstr>Idea celoevropského státu</vt:lpstr>
      <vt:lpstr>Robert Schuman a Jean Monnet</vt:lpstr>
      <vt:lpstr>Evropská unie – historie, smlouvy</vt:lpstr>
      <vt:lpstr>Evropská unie</vt:lpstr>
      <vt:lpstr>Prezentace aplikace PowerPoint</vt:lpstr>
      <vt:lpstr>Eurozóna</vt:lpstr>
      <vt:lpstr>Schengenský prostor</vt:lpstr>
      <vt:lpstr>Schengenský prostor</vt:lpstr>
      <vt:lpstr>Symboly Evropské unie – evropská vlajka</vt:lpstr>
      <vt:lpstr>Symboly Evropské unie – evropská hymna</vt:lpstr>
      <vt:lpstr>Symboly Evropské unie – den evropy – 9. květen </vt:lpstr>
      <vt:lpstr>Symboly Evropské unie – Motto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politika</dc:title>
  <dc:creator>Admins</dc:creator>
  <cp:lastModifiedBy>dud0001</cp:lastModifiedBy>
  <cp:revision>90</cp:revision>
  <cp:lastPrinted>2018-09-24T14:48:30Z</cp:lastPrinted>
  <dcterms:created xsi:type="dcterms:W3CDTF">2015-02-19T14:22:13Z</dcterms:created>
  <dcterms:modified xsi:type="dcterms:W3CDTF">2023-10-12T07:57:31Z</dcterms:modified>
</cp:coreProperties>
</file>