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73" r:id="rId4"/>
    <p:sldId id="266" r:id="rId5"/>
    <p:sldId id="258" r:id="rId6"/>
    <p:sldId id="260" r:id="rId7"/>
    <p:sldId id="276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10.10.2023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3155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8E2BC-C350-43AE-B6F6-D4F9F0EF55C7}" type="datetime1">
              <a:rPr lang="cs-CZ" smtClean="0"/>
              <a:t>10.10.2023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5902-10EF-40A0-B778-2CA751ACE79C}" type="datetime1">
              <a:rPr lang="cs-CZ" smtClean="0"/>
              <a:t>10.10.2023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9A19-A94B-4ACE-9146-0FF86D5C822B}" type="datetime1">
              <a:rPr lang="cs-CZ" smtClean="0"/>
              <a:t>10.10.2023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1837-CF44-4FAC-9CCB-8115E3C9D6C7}" type="datetime1">
              <a:rPr lang="cs-CZ" smtClean="0"/>
              <a:t>10.10.2023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D1CE1-A24E-4E14-8EE8-D1A9DC031EB0}" type="datetime1">
              <a:rPr lang="cs-CZ" smtClean="0"/>
              <a:t>10.10.2023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BCF5-72AA-4EE3-8569-AC08A2079CBE}" type="datetime1">
              <a:rPr lang="cs-CZ" smtClean="0"/>
              <a:t>10.10.2023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3DE83-0895-452A-9E37-58C7E70EE97E}" type="datetime1">
              <a:rPr lang="cs-CZ" smtClean="0"/>
              <a:t>10.10.2023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1F8F-56E0-43E2-8766-F1CB0C55C60D}" type="datetime1">
              <a:rPr lang="cs-CZ" smtClean="0"/>
              <a:t>10.10.2023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2160-1D8D-4BAF-B428-CC783B8DAB8E}" type="datetime1">
              <a:rPr lang="cs-CZ" smtClean="0"/>
              <a:t>10.10.2023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F1C2-DAA0-4A11-832A-9D8AA8B21E8B}" type="datetime1">
              <a:rPr lang="cs-CZ" smtClean="0"/>
              <a:t>10.10.2023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667E-BB22-4D83-A9CE-81274B568DC8}" type="datetime1">
              <a:rPr lang="cs-CZ" smtClean="0"/>
              <a:t>10.10.2023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4B547-5C53-41F2-876E-15793DA2CFB4}" type="datetime1">
              <a:rPr lang="cs-CZ" smtClean="0"/>
              <a:t>10.10.2023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marton@opf.slu.cz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JUDr. Michal </a:t>
            </a:r>
            <a:r>
              <a:rPr lang="cs-CZ" b="1" dirty="0" err="1">
                <a:solidFill>
                  <a:schemeClr val="tx1"/>
                </a:solidFill>
              </a:rPr>
              <a:t>Márton</a:t>
            </a:r>
            <a:r>
              <a:rPr lang="cs-CZ" b="1" dirty="0">
                <a:solidFill>
                  <a:schemeClr val="tx1"/>
                </a:solidFill>
              </a:rPr>
              <a:t>, Ph.D.</a:t>
            </a:r>
          </a:p>
          <a:p>
            <a:r>
              <a:rPr lang="cs-CZ" b="1" dirty="0">
                <a:solidFill>
                  <a:schemeClr val="tx1"/>
                </a:solidFill>
              </a:rPr>
              <a:t>JUDr. Jaromír Richter</a:t>
            </a: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Obsah a struktura přednášek:</a:t>
            </a:r>
          </a:p>
          <a:p>
            <a:pPr algn="just"/>
            <a:r>
              <a:rPr lang="cs-CZ" sz="2400" b="1" dirty="0"/>
              <a:t>Přednáška č. 1 (26. 09. 2023)</a:t>
            </a:r>
          </a:p>
          <a:p>
            <a:pPr algn="just"/>
            <a:r>
              <a:rPr lang="cs-CZ" sz="2400" b="1" dirty="0"/>
              <a:t>Přednáška č. 2 (03. 10. 2023)</a:t>
            </a:r>
            <a:endParaRPr lang="cs-CZ" sz="2400" dirty="0"/>
          </a:p>
          <a:p>
            <a:pPr algn="just"/>
            <a:r>
              <a:rPr lang="cs-CZ" sz="2400" dirty="0"/>
              <a:t>Úvod, požadavky, právní norma a prameny práva v České republice</a:t>
            </a:r>
          </a:p>
          <a:p>
            <a:pPr algn="just"/>
            <a:r>
              <a:rPr lang="cs-CZ" sz="2400" b="1" dirty="0"/>
              <a:t>Přednáška č. 3 (10. 10. 2023)</a:t>
            </a:r>
            <a:endParaRPr lang="cs-CZ" sz="2400" dirty="0"/>
          </a:p>
          <a:p>
            <a:pPr algn="just"/>
            <a:r>
              <a:rPr lang="cs-CZ" sz="2400" dirty="0"/>
              <a:t>Stát a jeho ústavní základy, Moc zákonodárná, výkonná a soudní, </a:t>
            </a:r>
            <a:r>
              <a:rPr lang="cs-CZ" sz="2400" b="1" dirty="0"/>
              <a:t>Přednáška č. 4 (17. 10. 2023)</a:t>
            </a:r>
          </a:p>
          <a:p>
            <a:pPr algn="just"/>
            <a:r>
              <a:rPr lang="cs-CZ" sz="2400" dirty="0"/>
              <a:t>Základní lidská práva a svobody</a:t>
            </a:r>
          </a:p>
          <a:p>
            <a:pPr algn="just"/>
            <a:r>
              <a:rPr lang="cs-CZ" sz="2400" b="1" dirty="0"/>
              <a:t>Přednáška č. 5 (24. 10. 2023)</a:t>
            </a:r>
            <a:endParaRPr lang="cs-CZ" sz="2400" dirty="0"/>
          </a:p>
          <a:p>
            <a:pPr algn="just"/>
            <a:r>
              <a:rPr lang="cs-CZ" sz="2400" dirty="0"/>
              <a:t>Trestní odpovědnost</a:t>
            </a:r>
          </a:p>
          <a:p>
            <a:pPr algn="just"/>
            <a:r>
              <a:rPr lang="cs-CZ" sz="2400" b="1" dirty="0"/>
              <a:t>Přednáška č. 6 (31. 10. 2023)</a:t>
            </a:r>
          </a:p>
          <a:p>
            <a:pPr algn="just"/>
            <a:r>
              <a:rPr lang="cs-CZ" sz="2400" dirty="0"/>
              <a:t>Základní charakteristika občanského práva, osoby</a:t>
            </a:r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7504" y="188639"/>
            <a:ext cx="856895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Obsah a struktura přednášek:</a:t>
            </a:r>
          </a:p>
          <a:p>
            <a:endParaRPr lang="cs-CZ" sz="2400" b="1" dirty="0"/>
          </a:p>
          <a:p>
            <a:r>
              <a:rPr lang="cs-CZ" sz="2200" b="1" dirty="0"/>
              <a:t>Přednáška č. 7 (07. 11. 2023)</a:t>
            </a:r>
            <a:endParaRPr lang="cs-CZ" sz="2200" dirty="0"/>
          </a:p>
          <a:p>
            <a:r>
              <a:rPr lang="cs-CZ" sz="2200" dirty="0"/>
              <a:t>Věcná práva</a:t>
            </a:r>
            <a:endParaRPr lang="cs-CZ" sz="2200" b="1" dirty="0"/>
          </a:p>
          <a:p>
            <a:r>
              <a:rPr lang="cs-CZ" sz="2200" b="1" dirty="0"/>
              <a:t>Přednáška č. 8 (14. 11. 2023)</a:t>
            </a:r>
          </a:p>
          <a:p>
            <a:r>
              <a:rPr lang="cs-CZ" sz="2200" dirty="0"/>
              <a:t>Právo dědické</a:t>
            </a:r>
          </a:p>
          <a:p>
            <a:r>
              <a:rPr lang="cs-CZ" sz="2200" b="1" dirty="0"/>
              <a:t>Přednáška č. 9 (21. 11. 2023)</a:t>
            </a:r>
          </a:p>
          <a:p>
            <a:r>
              <a:rPr lang="cs-CZ" sz="2200" dirty="0"/>
              <a:t>Závazková práva I.</a:t>
            </a:r>
            <a:endParaRPr lang="cs-CZ" sz="2200" b="1" dirty="0"/>
          </a:p>
          <a:p>
            <a:r>
              <a:rPr lang="cs-CZ" sz="2200" b="1" dirty="0"/>
              <a:t>Přednáška č. 10 (28. 11. 2023)</a:t>
            </a:r>
          </a:p>
          <a:p>
            <a:r>
              <a:rPr lang="cs-CZ" sz="2200" dirty="0"/>
              <a:t>Závazková práva II.</a:t>
            </a:r>
            <a:endParaRPr lang="cs-CZ" sz="2200" b="1" dirty="0"/>
          </a:p>
          <a:p>
            <a:r>
              <a:rPr lang="cs-CZ" sz="2200" b="1" dirty="0"/>
              <a:t>Přednáška č. 11 (05. 12. 2023)</a:t>
            </a:r>
            <a:endParaRPr lang="cs-CZ" sz="2200" dirty="0"/>
          </a:p>
          <a:p>
            <a:r>
              <a:rPr lang="cs-CZ" sz="2200" dirty="0"/>
              <a:t>Občanskoprávní odpovědnost</a:t>
            </a:r>
          </a:p>
          <a:p>
            <a:r>
              <a:rPr lang="cs-CZ" sz="2200" b="1" dirty="0"/>
              <a:t>Přednáška č. 12 (12. 12. 2023)</a:t>
            </a:r>
            <a:endParaRPr lang="cs-CZ" sz="2200" dirty="0"/>
          </a:p>
          <a:p>
            <a:r>
              <a:rPr lang="cs-CZ" sz="2200" dirty="0"/>
              <a:t>Občanskoprávní odpovědnost II.</a:t>
            </a:r>
          </a:p>
          <a:p>
            <a:r>
              <a:rPr lang="cs-CZ" sz="2200" b="1" dirty="0"/>
              <a:t>Přednáška č. 13 (19. 12. 2023)</a:t>
            </a:r>
          </a:p>
          <a:p>
            <a:r>
              <a:rPr lang="cs-CZ" sz="2200" dirty="0"/>
              <a:t>Základy práva EU</a:t>
            </a:r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7504" y="272790"/>
            <a:ext cx="8424936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b="1" u="sng" dirty="0"/>
          </a:p>
          <a:p>
            <a:r>
              <a:rPr lang="cs-CZ" sz="2400" b="1" u="sng" dirty="0"/>
              <a:t>Semináře</a:t>
            </a:r>
          </a:p>
          <a:p>
            <a:endParaRPr lang="cs-CZ" sz="2400" dirty="0"/>
          </a:p>
          <a:p>
            <a:r>
              <a:rPr lang="cs-CZ" sz="2400" dirty="0"/>
              <a:t>procvičování a prohlubování znalostí </a:t>
            </a:r>
          </a:p>
          <a:p>
            <a:endParaRPr lang="cs-CZ" sz="2400" dirty="0"/>
          </a:p>
          <a:p>
            <a:r>
              <a:rPr lang="cs-CZ" sz="2400" dirty="0"/>
              <a:t>dle aktuálního rozvrhu</a:t>
            </a:r>
            <a:br>
              <a:rPr lang="cs-CZ" sz="2400" dirty="0"/>
            </a:br>
            <a:endParaRPr lang="cs-CZ" sz="2400" dirty="0"/>
          </a:p>
          <a:p>
            <a:endParaRPr lang="cs-CZ" sz="2400" b="1" dirty="0"/>
          </a:p>
          <a:p>
            <a:r>
              <a:rPr lang="cs-CZ" sz="2400" b="1" dirty="0"/>
              <a:t>Vedoucí seminářů:</a:t>
            </a:r>
          </a:p>
          <a:p>
            <a:endParaRPr lang="cs-CZ" sz="2400" dirty="0"/>
          </a:p>
          <a:p>
            <a:r>
              <a:rPr lang="cs-CZ" sz="2400" dirty="0"/>
              <a:t>JUDr. Michal Márton, Ph.D.</a:t>
            </a:r>
          </a:p>
          <a:p>
            <a:endParaRPr lang="cs-CZ" sz="2400" dirty="0"/>
          </a:p>
          <a:p>
            <a:r>
              <a:rPr lang="cs-CZ" sz="2400" dirty="0"/>
              <a:t>JUDr. Jaromír Richter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br>
              <a:rPr lang="cs-CZ" altLang="cs-CZ" sz="2000" b="1" u="sng" dirty="0"/>
            </a:b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818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u="sng" dirty="0"/>
              <a:t>Studijní materiály</a:t>
            </a:r>
          </a:p>
          <a:p>
            <a:pPr>
              <a:buNone/>
            </a:pPr>
            <a:endParaRPr lang="cs-CZ" b="1" dirty="0"/>
          </a:p>
          <a:p>
            <a:pPr>
              <a:buFont typeface="Arial" pitchFamily="34" charset="0"/>
              <a:buChar char="•"/>
            </a:pPr>
            <a:r>
              <a:rPr lang="cs-CZ" sz="2000" b="1" dirty="0"/>
              <a:t>Obsah přednášek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/>
              <a:t>Povinná literatura:</a:t>
            </a:r>
          </a:p>
          <a:p>
            <a:r>
              <a:rPr lang="cs-CZ" sz="2000" dirty="0"/>
              <a:t>RICHTER, J., DUDA, D., GONGOL, T., MÜNSTER, M. Právo vybrané kapitoly. Karviná: Slezská univerzita v Opavě, obchodně podnikatelská fakulta, 2017. ISBN 978-80-7510-284-3</a:t>
            </a:r>
            <a:endParaRPr lang="cs-CZ" sz="2000" b="1" dirty="0"/>
          </a:p>
          <a:p>
            <a:pPr>
              <a:buNone/>
            </a:pPr>
            <a:r>
              <a:rPr lang="cs-CZ" sz="2000" dirty="0"/>
              <a:t>Doporučená literatura:</a:t>
            </a:r>
          </a:p>
          <a:p>
            <a:pPr>
              <a:buNone/>
            </a:pPr>
            <a:r>
              <a:rPr lang="cs-CZ" sz="2000" dirty="0"/>
              <a:t>JANKŮ, M. a kol. Základy práva pro posluchače neprávnických fakult. 6. vydání. Praha: C.H. Beck, 2016. </a:t>
            </a:r>
            <a:endParaRPr lang="cs-CZ" sz="2400" dirty="0"/>
          </a:p>
          <a:p>
            <a:pPr>
              <a:buNone/>
            </a:pPr>
            <a:r>
              <a:rPr lang="cs-CZ" sz="2000" dirty="0"/>
              <a:t>Právní předpisy:</a:t>
            </a:r>
          </a:p>
          <a:p>
            <a:r>
              <a:rPr lang="cs-CZ" sz="2000" dirty="0"/>
              <a:t>1. ústavní zákon č. 1/1993 Sb., Ústava České republiky.</a:t>
            </a:r>
          </a:p>
          <a:p>
            <a:r>
              <a:rPr lang="cs-CZ" sz="2000" dirty="0"/>
              <a:t>2. ústavní zákon č. 2/1993 Sb., Listina základních práv a svobod</a:t>
            </a:r>
          </a:p>
          <a:p>
            <a:r>
              <a:rPr lang="cs-CZ" sz="2000" dirty="0"/>
              <a:t>3. sdělení MZV č. 209/1992 Sb., o Úmluvě o ochraně lidských práv a základních svobod</a:t>
            </a:r>
          </a:p>
          <a:p>
            <a:r>
              <a:rPr lang="cs-CZ" sz="2000" dirty="0"/>
              <a:t>3. zákon č. 40/2009 Sb., trestní zákoník, ve znění pozdějších předpisů </a:t>
            </a:r>
          </a:p>
          <a:p>
            <a:r>
              <a:rPr lang="cs-CZ" sz="2000" dirty="0"/>
              <a:t>4. zákon č. 141/1961 Sb., trestní řád, ve znění pozdějších předpisů</a:t>
            </a:r>
          </a:p>
          <a:p>
            <a:r>
              <a:rPr lang="cs-CZ" sz="2000" dirty="0"/>
              <a:t>5. zákon č. 89/2012 Sb., občanský zákoník, ve znění pozdějších předpisů</a:t>
            </a: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marL="285750" indent="-285750" algn="just">
              <a:buFontTx/>
              <a:buChar char="-"/>
            </a:pPr>
            <a:endParaRPr lang="cs-CZ" dirty="0"/>
          </a:p>
          <a:p>
            <a:pPr marL="285750" indent="-285750" algn="just"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764704"/>
            <a:ext cx="8136904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/>
              <a:t>Podmínky úspěšného absolvování předmětu: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Zkouškový/zápočtový test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Studenti mohou získat celkem </a:t>
            </a:r>
            <a:r>
              <a:rPr lang="cs-CZ" sz="2000" b="1" dirty="0"/>
              <a:t>20</a:t>
            </a:r>
            <a:r>
              <a:rPr lang="cs-CZ" sz="2000" dirty="0"/>
              <a:t> bodů (20 otázek za 1 bod – uzavřené, 1 správná odpověď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Škála známkování dle celkového počtu získaných bodů:</a:t>
            </a:r>
          </a:p>
          <a:p>
            <a:pPr algn="just"/>
            <a:r>
              <a:rPr lang="cs-CZ" sz="2000" b="1" dirty="0"/>
              <a:t>Ti, mají předmět ukončen zkouškou</a:t>
            </a:r>
          </a:p>
          <a:p>
            <a:pPr algn="just"/>
            <a:r>
              <a:rPr lang="cs-CZ" sz="2000" dirty="0"/>
              <a:t>20 - 19…………………</a:t>
            </a:r>
            <a:r>
              <a:rPr lang="cs-CZ" sz="2000" b="1" dirty="0"/>
              <a:t>A</a:t>
            </a:r>
          </a:p>
          <a:p>
            <a:pPr algn="just"/>
            <a:r>
              <a:rPr lang="cs-CZ" sz="2000" dirty="0"/>
              <a:t>18 – 17..………………</a:t>
            </a:r>
            <a:r>
              <a:rPr lang="cs-CZ" sz="2000" b="1" dirty="0"/>
              <a:t>B</a:t>
            </a:r>
          </a:p>
          <a:p>
            <a:pPr algn="just"/>
            <a:r>
              <a:rPr lang="cs-CZ" sz="2000" dirty="0"/>
              <a:t>16 – 15………………..</a:t>
            </a:r>
            <a:r>
              <a:rPr lang="cs-CZ" sz="2000" b="1" dirty="0"/>
              <a:t>C</a:t>
            </a:r>
          </a:p>
          <a:p>
            <a:pPr algn="just"/>
            <a:r>
              <a:rPr lang="cs-CZ" sz="2000" dirty="0"/>
              <a:t>14 – 13………………..</a:t>
            </a:r>
            <a:r>
              <a:rPr lang="cs-CZ" sz="2000" b="1" dirty="0"/>
              <a:t>D</a:t>
            </a:r>
          </a:p>
          <a:p>
            <a:pPr algn="just"/>
            <a:r>
              <a:rPr lang="cs-CZ" sz="2000" dirty="0"/>
              <a:t>12 – 11 ………………..</a:t>
            </a:r>
            <a:r>
              <a:rPr lang="cs-CZ" sz="2000" b="1" dirty="0"/>
              <a:t>E</a:t>
            </a:r>
          </a:p>
          <a:p>
            <a:pPr algn="just"/>
            <a:r>
              <a:rPr lang="cs-CZ" sz="2000" dirty="0"/>
              <a:t>10 – 0…………………..</a:t>
            </a:r>
            <a:r>
              <a:rPr lang="cs-CZ" sz="2000" b="1" dirty="0"/>
              <a:t>F</a:t>
            </a:r>
          </a:p>
          <a:p>
            <a:pPr algn="just"/>
            <a:r>
              <a:rPr lang="cs-CZ" sz="2000" b="1" dirty="0"/>
              <a:t>Ti, co mají předmět ukončen zápočtem</a:t>
            </a:r>
          </a:p>
          <a:p>
            <a:pPr algn="just"/>
            <a:r>
              <a:rPr lang="cs-CZ" sz="2000" dirty="0"/>
              <a:t>(20-11–započteno, 10-0 – nevyhověl)</a:t>
            </a:r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764704"/>
            <a:ext cx="813690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/>
              <a:t>Kontakty na vyučujícího: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Email: </a:t>
            </a:r>
            <a:r>
              <a:rPr lang="cs-CZ" sz="2000" b="1" dirty="0" err="1">
                <a:hlinkClick r:id="rId2"/>
              </a:rPr>
              <a:t>marton</a:t>
            </a:r>
            <a:r>
              <a:rPr lang="cs-CZ" sz="2000" b="1" dirty="0">
                <a:hlinkClick r:id="rId2"/>
              </a:rPr>
              <a:t>@</a:t>
            </a:r>
            <a:r>
              <a:rPr lang="cs-CZ" sz="2000" b="1" dirty="0" err="1">
                <a:hlinkClick r:id="rId2"/>
              </a:rPr>
              <a:t>opf.slu.cz</a:t>
            </a:r>
            <a:endParaRPr lang="cs-CZ" sz="2000" b="1" dirty="0"/>
          </a:p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Konzultační hodiny: dle domluvy (úterý před přednáškou a po seminářích)</a:t>
            </a:r>
            <a:endParaRPr lang="cs-CZ" sz="2000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1623</TotalTime>
  <Words>605</Words>
  <Application>Microsoft Office PowerPoint</Application>
  <PresentationFormat>Předvádění na obrazovce (4:3)</PresentationFormat>
  <Paragraphs>103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sady Office</vt:lpstr>
      <vt:lpstr>Právo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Márton Michal JUDr., Ph.D.</cp:lastModifiedBy>
  <cp:revision>124</cp:revision>
  <dcterms:created xsi:type="dcterms:W3CDTF">2015-09-08T17:35:18Z</dcterms:created>
  <dcterms:modified xsi:type="dcterms:W3CDTF">2023-10-10T10:14:06Z</dcterms:modified>
</cp:coreProperties>
</file>