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73" r:id="rId4"/>
    <p:sldId id="266" r:id="rId5"/>
    <p:sldId id="267" r:id="rId6"/>
    <p:sldId id="258" r:id="rId7"/>
    <p:sldId id="263" r:id="rId8"/>
    <p:sldId id="282" r:id="rId9"/>
    <p:sldId id="260" r:id="rId10"/>
    <p:sldId id="261" r:id="rId11"/>
    <p:sldId id="276" r:id="rId12"/>
    <p:sldId id="277" r:id="rId13"/>
    <p:sldId id="278" r:id="rId14"/>
    <p:sldId id="279" r:id="rId15"/>
    <p:sldId id="280" r:id="rId16"/>
    <p:sldId id="283" r:id="rId17"/>
    <p:sldId id="284" r:id="rId18"/>
    <p:sldId id="286" r:id="rId19"/>
    <p:sldId id="287" r:id="rId20"/>
    <p:sldId id="288" r:id="rId21"/>
    <p:sldId id="289" r:id="rId22"/>
    <p:sldId id="290" r:id="rId23"/>
    <p:sldId id="291" r:id="rId24"/>
    <p:sldId id="292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144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7A7D3-B698-4F51-AF60-19F3602BFB37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1B32-D729-431D-88D1-F8FE3A4B3DA5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D04B-38D8-472E-BB71-4EEA5060460E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DD75-F833-479C-8E08-4EE1E6B9233B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5CFB-3B4B-479D-91E7-231A74B6DD51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4E41-76C8-4D35-B28B-B09A4B9F14B1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4B697-CBB3-43F7-9DD3-68591C9BC2A4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6D747-410C-497B-8A1C-A47EEB7C94D1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CF48-BAF5-487F-9809-BA876AB10FF4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E758-AE59-411E-AEBD-4C42F112DF6C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36B6-15D8-4643-A471-A04F76684F69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0528B-DABA-470B-9C07-9E86581AB5DA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Přednáška č. </a:t>
            </a:r>
            <a:r>
              <a:rPr lang="cs-CZ" sz="2800" b="1" dirty="0" smtClean="0"/>
              <a:t>4 (17. 10. </a:t>
            </a:r>
            <a:r>
              <a:rPr lang="cs-CZ" sz="2800" b="1" smtClean="0"/>
              <a:t>2023)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Základní práva a svobody</a:t>
            </a:r>
            <a:br>
              <a:rPr lang="cs-CZ" sz="2800" b="1" dirty="0" smtClean="0"/>
            </a:br>
            <a:r>
              <a:rPr lang="cs-CZ" sz="2800" b="1" dirty="0" smtClean="0"/>
              <a:t>Listina základních práv a svobod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9552" y="-33486"/>
            <a:ext cx="784887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sz="2400" b="1" dirty="0" smtClean="0"/>
              <a:t>Základní práva a svobody</a:t>
            </a:r>
          </a:p>
          <a:p>
            <a:pPr algn="just"/>
            <a:endParaRPr lang="cs-CZ" sz="2400" b="1" dirty="0" smtClean="0"/>
          </a:p>
          <a:p>
            <a:pPr lvl="0" algn="just">
              <a:buFont typeface="Wingdings" pitchFamily="2" charset="2"/>
              <a:buChar char="q"/>
            </a:pPr>
            <a:r>
              <a:rPr lang="cs-CZ" sz="2000" b="1" dirty="0" smtClean="0"/>
              <a:t>nelze s nimi disponovat právním jednáním</a:t>
            </a:r>
            <a:r>
              <a:rPr lang="cs-CZ" sz="2000" dirty="0" smtClean="0"/>
              <a:t> – nevznikají na základě právního aktu nebo právního jednání jako v odvětvích soukromého práva</a:t>
            </a:r>
          </a:p>
          <a:p>
            <a:pPr lvl="0" algn="just"/>
            <a:endParaRPr lang="cs-CZ" sz="2000" dirty="0" smtClean="0"/>
          </a:p>
          <a:p>
            <a:pPr algn="just"/>
            <a:r>
              <a:rPr lang="cs-CZ" sz="2000" dirty="0" smtClean="0"/>
              <a:t>jsou trvalá v závislosti na pobytu na území, resp. pod jurisdikcí daného státu nebo na státním občanství a mají stejný rozsah pro všechny subjekty</a:t>
            </a:r>
          </a:p>
          <a:p>
            <a:pPr algn="just"/>
            <a:r>
              <a:rPr lang="cs-CZ" sz="2000" dirty="0" smtClean="0"/>
              <a:t>bývají označována jako:</a:t>
            </a:r>
          </a:p>
          <a:p>
            <a:pPr lvl="0" algn="just"/>
            <a:endParaRPr lang="cs-CZ" sz="2000" dirty="0" smtClean="0"/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nezadatelná = nelze se jich vzdát</a:t>
            </a:r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nezcizitelná = nelze je převést na jinou osobu</a:t>
            </a:r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nezrušitelná = nelze je zrušit (občané v tomto případě mají právo na odpor dle čl. 23 Listiny)</a:t>
            </a:r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nepromlčitelná = jsou trvalá</a:t>
            </a:r>
          </a:p>
          <a:p>
            <a:pPr algn="just"/>
            <a:endParaRPr lang="cs-CZ" sz="2400" b="1" dirty="0" smtClean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1553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548680"/>
            <a:ext cx="828092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Základní práva a svobody</a:t>
            </a:r>
            <a:endParaRPr lang="cs-CZ" sz="2400" b="1" dirty="0"/>
          </a:p>
          <a:p>
            <a:pPr algn="just"/>
            <a:endParaRPr lang="cs-CZ" dirty="0"/>
          </a:p>
          <a:p>
            <a:pPr lvl="0" algn="just">
              <a:buFont typeface="Wingdings" pitchFamily="2" charset="2"/>
              <a:buChar char="q"/>
            </a:pPr>
            <a:r>
              <a:rPr lang="cs-CZ" sz="2000" b="1" dirty="0" smtClean="0"/>
              <a:t>mají povahu veřejného subjektivního práva – </a:t>
            </a:r>
            <a:r>
              <a:rPr lang="cs-CZ" sz="2000" dirty="0" smtClean="0"/>
              <a:t>vymezují vztah mezi jednotlivcem a státem, resp. veřejnou mocí, stát je zavázán ve všech třech mocích těmito právy</a:t>
            </a:r>
          </a:p>
          <a:p>
            <a:pPr algn="just"/>
            <a:r>
              <a:rPr lang="cs-CZ" sz="2000" dirty="0" smtClean="0"/>
              <a:t> </a:t>
            </a:r>
          </a:p>
          <a:p>
            <a:pPr algn="just"/>
            <a:r>
              <a:rPr lang="cs-CZ" sz="2000" dirty="0" smtClean="0"/>
              <a:t>s tím také souvisí jejich zvláštní funkce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a) omezení státní moci – čl. 2 odst. 3 Ústavy, čl. 2 odst. 2 Listiny</a:t>
            </a:r>
          </a:p>
          <a:p>
            <a:pPr algn="just"/>
            <a:r>
              <a:rPr lang="cs-CZ" sz="2000" dirty="0" smtClean="0"/>
              <a:t>b) nároky na pomoc ze strany státu – podle možností státu u sociálních a hospodářských práv</a:t>
            </a:r>
          </a:p>
          <a:p>
            <a:pPr algn="just"/>
            <a:r>
              <a:rPr lang="cs-CZ" sz="2000" dirty="0" smtClean="0"/>
              <a:t>c) zajištění účasti jednotlivce na správě věcí veřejných – nejzákladnější volit a být volen</a:t>
            </a:r>
          </a:p>
          <a:p>
            <a:pPr algn="just"/>
            <a:r>
              <a:rPr lang="cs-CZ" sz="2000" dirty="0" smtClean="0"/>
              <a:t>d) vytvoření záruk právní realizace - soubor tzv. justičních práv, která nositelům základních práv a svobod umožňují, aby je mohli ve vztahu k veřejné (státní) moci prosadit</a:t>
            </a:r>
          </a:p>
          <a:p>
            <a:pPr algn="just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71239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92696"/>
            <a:ext cx="820891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Základní práva a svobody</a:t>
            </a:r>
            <a:endParaRPr lang="cs-CZ" sz="2400" b="1" dirty="0"/>
          </a:p>
          <a:p>
            <a:endParaRPr lang="cs-CZ" b="1" dirty="0"/>
          </a:p>
          <a:p>
            <a:r>
              <a:rPr lang="cs-CZ" sz="2000" b="1" dirty="0" smtClean="0"/>
              <a:t>Vývoj lidských práv</a:t>
            </a:r>
          </a:p>
          <a:p>
            <a:r>
              <a:rPr lang="cs-CZ" sz="2000" b="1" dirty="0" smtClean="0"/>
              <a:t> </a:t>
            </a:r>
            <a:endParaRPr lang="cs-CZ" sz="2000" dirty="0" smtClean="0"/>
          </a:p>
          <a:p>
            <a:pPr marL="457200" indent="-457200" algn="just"/>
            <a:r>
              <a:rPr lang="cs-CZ" sz="2000" b="1" dirty="0" smtClean="0"/>
              <a:t>1. generace</a:t>
            </a:r>
            <a:r>
              <a:rPr lang="cs-CZ" sz="2000" dirty="0" smtClean="0"/>
              <a:t> – základní lidská práva a základní svobody (právo na život, osobní svobodu, zákaz nucené práce, domovní svoboda, svobody pohybu), částečně politická práva a právo na soudní ochranu, která mají původ již v 17.-18. století</a:t>
            </a:r>
          </a:p>
          <a:p>
            <a:pPr marL="457200" indent="-457200" algn="just"/>
            <a:endParaRPr lang="cs-CZ" sz="2000" dirty="0" smtClean="0"/>
          </a:p>
          <a:p>
            <a:pPr marL="457200" indent="-457200" algn="just"/>
            <a:r>
              <a:rPr lang="cs-CZ" sz="2000" b="1" dirty="0" smtClean="0"/>
              <a:t>2.generace</a:t>
            </a:r>
            <a:r>
              <a:rPr lang="cs-CZ" sz="2000" dirty="0" smtClean="0"/>
              <a:t> – hospodářská, kulturní a sociální práva – motorem pro jejich rozvoj bylo dělnické a křesťanské sociální hnutí zejména koncem 19. a </a:t>
            </a:r>
            <a:r>
              <a:rPr lang="cs-CZ" sz="2000" dirty="0" err="1" smtClean="0"/>
              <a:t>poč</a:t>
            </a:r>
            <a:r>
              <a:rPr lang="cs-CZ" sz="2000" dirty="0" smtClean="0"/>
              <a:t>. 20. století</a:t>
            </a:r>
          </a:p>
          <a:p>
            <a:pPr marL="457200" indent="-457200" algn="just">
              <a:buAutoNum type="arabicPeriod" startAt="2"/>
            </a:pPr>
            <a:endParaRPr lang="cs-CZ" sz="2000" dirty="0" smtClean="0"/>
          </a:p>
          <a:p>
            <a:pPr algn="just"/>
            <a:r>
              <a:rPr lang="cs-CZ" sz="2000" b="1" dirty="0" smtClean="0"/>
              <a:t>3. generace</a:t>
            </a:r>
            <a:r>
              <a:rPr lang="cs-CZ" sz="2000" dirty="0" smtClean="0"/>
              <a:t> – neuzavřený okruh, často označována jako tzv. práva solidarity (právo na mír, právo na uspokojivé životní prostředí, právo na informace, národnostních menšin aj.)</a:t>
            </a:r>
          </a:p>
        </p:txBody>
      </p:sp>
    </p:spTree>
    <p:extLst>
      <p:ext uri="{BB962C8B-B14F-4D97-AF65-F5344CB8AC3E}">
        <p14:creationId xmlns:p14="http://schemas.microsoft.com/office/powerpoint/2010/main" val="109487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20688"/>
            <a:ext cx="8352928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pPr lvl="0"/>
            <a:endParaRPr lang="cs-CZ" sz="2000" b="1" dirty="0" smtClean="0"/>
          </a:p>
          <a:p>
            <a:pPr lvl="0"/>
            <a:r>
              <a:rPr lang="cs-CZ" sz="2000" b="1" dirty="0" smtClean="0"/>
              <a:t>Systematika</a:t>
            </a:r>
          </a:p>
          <a:p>
            <a:pPr lvl="0"/>
            <a:endParaRPr lang="cs-CZ" sz="2400" b="1" dirty="0" smtClean="0"/>
          </a:p>
          <a:p>
            <a:r>
              <a:rPr lang="cs-CZ" sz="2000" dirty="0" smtClean="0"/>
              <a:t>Hlava I. obecná ustanovení</a:t>
            </a:r>
          </a:p>
          <a:p>
            <a:r>
              <a:rPr lang="cs-CZ" sz="2000" dirty="0" smtClean="0"/>
              <a:t>Hlava II. Lidská práva a svobody</a:t>
            </a:r>
          </a:p>
          <a:p>
            <a:r>
              <a:rPr lang="cs-CZ" sz="2000" dirty="0" smtClean="0"/>
              <a:t>-oddíl I. základní lidská práva a svobody</a:t>
            </a:r>
          </a:p>
          <a:p>
            <a:r>
              <a:rPr lang="cs-CZ" sz="2000" dirty="0" smtClean="0"/>
              <a:t>-oddíl II. politická práva</a:t>
            </a:r>
          </a:p>
          <a:p>
            <a:r>
              <a:rPr lang="cs-CZ" sz="2000" dirty="0" smtClean="0"/>
              <a:t>Hlava III. Práva národnostních a etnických menšin</a:t>
            </a:r>
          </a:p>
          <a:p>
            <a:r>
              <a:rPr lang="cs-CZ" sz="2000" dirty="0" smtClean="0"/>
              <a:t>Hlava IV. Hospodářská, kulturní a sociální práva</a:t>
            </a:r>
          </a:p>
          <a:p>
            <a:r>
              <a:rPr lang="cs-CZ" sz="2000" dirty="0" smtClean="0"/>
              <a:t>Hlava V. Právo na soudní a jinou ochranu</a:t>
            </a:r>
          </a:p>
          <a:p>
            <a:r>
              <a:rPr lang="cs-CZ" sz="2000" dirty="0" smtClean="0"/>
              <a:t>Hlava V. Společná ustanovení</a:t>
            </a:r>
          </a:p>
          <a:p>
            <a:endParaRPr lang="cs-CZ" sz="20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je součástí ústavního pořádku České republiky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Listinu základních práv a svobod  (dále jen „Listinu“) je nutno vnímat jako „katalog“ těchto práv, přičemž jejich ochrana, realizace, omezení a obsah jsou stanoveny zákonem</a:t>
            </a:r>
          </a:p>
          <a:p>
            <a:endParaRPr lang="cs-CZ" sz="2000" dirty="0" smtClean="0"/>
          </a:p>
          <a:p>
            <a:pPr algn="just"/>
            <a:endParaRPr lang="cs-CZ" sz="2400" dirty="0" smtClean="0"/>
          </a:p>
          <a:p>
            <a:pPr algn="just"/>
            <a:endParaRPr lang="cs-CZ" sz="2400" dirty="0" smtClean="0"/>
          </a:p>
          <a:p>
            <a:pPr algn="just"/>
            <a:endParaRPr lang="cs-CZ" sz="2400" dirty="0" smtClean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53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5844" y="720914"/>
            <a:ext cx="864096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r>
              <a:rPr lang="cs-CZ" sz="2400" b="1" dirty="0" smtClean="0"/>
              <a:t>Vybraná lidská práva – výklad</a:t>
            </a:r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b="1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763688" y="1700807"/>
          <a:ext cx="5904656" cy="451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952328"/>
              </a:tblGrid>
              <a:tr h="576064">
                <a:tc gridSpan="2"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Právo na život</a:t>
                      </a:r>
                    </a:p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Čl. 6 Listiny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každý má právo na život</a:t>
                      </a:r>
                    </a:p>
                    <a:p>
                      <a:pPr algn="just"/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lidský život vnímán v moderním právním státě jako nejvyšší hodnota 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(srov. Sparta, program euthanasie v Německu 30. let, nucené sterilizace aj.)</a:t>
                      </a:r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lidský život je hoden ochrany již před narozením</a:t>
                      </a:r>
                    </a:p>
                    <a:p>
                      <a:pPr algn="just"/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+mj-lt"/>
                          <a:ea typeface="Calibri"/>
                          <a:cs typeface="Times New Roman"/>
                        </a:rPr>
                        <a:t>ochrana těhotné ženy v pracovněprávních vztazích,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+mj-lt"/>
                          <a:ea typeface="Calibri"/>
                          <a:cs typeface="Times New Roman"/>
                        </a:rPr>
                        <a:t>mateřská dovolená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+mj-lt"/>
                          <a:ea typeface="Calibri"/>
                          <a:cs typeface="Times New Roman"/>
                        </a:rPr>
                        <a:t>nenarozené dítě, pokud jde o dědictví</a:t>
                      </a: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nikdo nesmí být zbaven života</a:t>
                      </a:r>
                    </a:p>
                    <a:p>
                      <a:pPr algn="just"/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následky trestně právní (vražda, zabití a další skutkové podstaty trestných činů, jejichž následkem je smrt) a občanskoprávní (náhrady při usmrcení)</a:t>
                      </a:r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trest smrti se nepřipouští</a:t>
                      </a:r>
                    </a:p>
                    <a:p>
                      <a:pPr algn="just"/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výjimečný trest - doživotí</a:t>
                      </a:r>
                      <a:endParaRPr lang="cs-CZ" sz="14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63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620688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r>
              <a:rPr lang="cs-CZ" sz="2400" b="1" dirty="0" smtClean="0"/>
              <a:t>Vybraná lidská práva – výklad</a:t>
            </a:r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664" y="1772816"/>
          <a:ext cx="6096000" cy="4491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41865">
                <a:tc gridSpan="2"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Právo na život</a:t>
                      </a:r>
                    </a:p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Čl. 6 Listiny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41865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porušení práv podle tohoto článku není, byl-li někdo zbaven života v souvislosti s jednáním, které není trestné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sebevražda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zabití v nutné obraně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výkon povolání vojáka</a:t>
                      </a:r>
                      <a:endParaRPr lang="cs-CZ" sz="1400" b="1" dirty="0"/>
                    </a:p>
                  </a:txBody>
                  <a:tcPr/>
                </a:tc>
              </a:tr>
              <a:tr h="71929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Právo na osobní svobodu</a:t>
                      </a:r>
                      <a:endParaRPr lang="cs-CZ" sz="1600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Čl. 8 Listiny</a:t>
                      </a:r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dirty="0"/>
                    </a:p>
                  </a:txBody>
                  <a:tcPr/>
                </a:tc>
              </a:tr>
              <a:tr h="341865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osobní svoboda je zaručena</a:t>
                      </a:r>
                      <a:endParaRPr lang="cs-CZ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nikdo nesmí být stíhán nebo zbaven svobody jinak než z důvodů a způsobem, který stanoví zákon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trestné činy proti svobodě (hlava II. trestního zákoníku)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zbavení osobní svobody, omezování osobní svobody, zavlečení, loupež, vydírání</a:t>
                      </a:r>
                      <a:endParaRPr lang="cs-CZ" sz="1400" b="1" dirty="0"/>
                    </a:p>
                  </a:txBody>
                  <a:tcPr/>
                </a:tc>
              </a:tr>
              <a:tr h="34186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nikdo nesmí být zbaven svobody pouze pro neschopnost dostát smluvnímu závazku</a:t>
                      </a:r>
                      <a:endParaRPr lang="cs-CZ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 nesplnění smluvního závazku podléhá osoba toliko odpovědnosti občanskoprávní, ale nesmí být zbavena na svobodě</a:t>
                      </a:r>
                      <a:endParaRPr lang="cs-CZ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60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r>
              <a:rPr lang="cs-CZ" sz="2400" b="1" dirty="0" smtClean="0"/>
              <a:t>Vybraná lidská práva – výklad</a:t>
            </a:r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000" b="1" dirty="0" smtClean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75656" y="1556792"/>
          <a:ext cx="6096000" cy="4791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3904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Právo na osobní svobodu</a:t>
                      </a:r>
                      <a:endParaRPr lang="cs-CZ" sz="1400" dirty="0" smtClean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Čl. 8 Listiny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obviněného nebo podezřelého z trestného činu je možno zadržet jen v případech stanovených v zákoně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příkaz k zadržení, </a:t>
                      </a:r>
                      <a:r>
                        <a:rPr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zadržení</a:t>
                      </a: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podezřelého na místě, příkaz k zatčení, evropský zatýkací rozkaz</a:t>
                      </a:r>
                      <a:endParaRPr lang="cs-CZ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zadržená osoba musí být ihned seznámena s důvody zadržení, vyslechnuta a nejpozději do 48 hodin propuštěna na svobodu nebo odevzdána soudu. Soudce musí zadrženou osobu do 24 hodin od převzetí vyslechnout a rozhodnout o vazbě, nebo ji propustit na svobodu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maximální časová doba pro zadržení, když do této doby není dodána soudu, nebo ve lhůtě soud nerozhodne, musí být osoba propuštěna na svobodu</a:t>
                      </a:r>
                      <a:endParaRPr lang="cs-CZ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nikdo nesmí být vzat do vazby, leč z důvodů a na dobu stanovenou zákonem a na základě rozhodnutí soudu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zahájeno trestní stíhání, odůvodněný závěr, že se skutek stal, je trestným činem a spáchal jej obviněný, nelze účelu vzhledem k povaze a závažnosti trestného činu a osobě obviněného dosáhnout mírnějším opatřením + existence vazebního důvodu</a:t>
                      </a:r>
                      <a:endParaRPr lang="cs-CZ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40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Listina základních práv a svobod</a:t>
            </a:r>
          </a:p>
          <a:p>
            <a:pPr>
              <a:buNone/>
            </a:pPr>
            <a:r>
              <a:rPr lang="cs-CZ" sz="2400" b="1" dirty="0" smtClean="0"/>
              <a:t>Vybraná lidská práva – výklad</a:t>
            </a:r>
          </a:p>
          <a:p>
            <a:pPr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03648" y="1844824"/>
          <a:ext cx="6096000" cy="3787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Právo na osobní svobodu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Čl. 8 Listiny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zákon stanoví, ve kterých případech může být osoba převzata nebo držena v ústavní zdravotnické péči bez svého souhlasu. Takové opatření musí být do 24 hodin oznámeno soudu, který o tomto umístění rozhodne do 7 dnů.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osoba je pro své okolí nebezpečná ze zdravotních důvodů, tzv. </a:t>
                      </a:r>
                      <a:r>
                        <a:rPr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detenční</a:t>
                      </a: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řízení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 nařízena izolace, karanténa nebo léčení podle zákona o ochraně veřejného zdraví, 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ohrožuje bezprostředně a závažným způsobem sebe nebo své okolí a jeví známky duševní poruchy nebo touto poruchou trpí nebo je pod vlivem návykové látky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jeho zdravotní stav vyžaduje poskytnutí neodkladné péče a zároveň neumožňuje, aby vyslovil souhlas</a:t>
                      </a:r>
                      <a:endParaRPr lang="cs-CZ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2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r>
              <a:rPr lang="cs-CZ" sz="2400" b="1" dirty="0" smtClean="0"/>
              <a:t>Vybraná lidská práva – výklad</a:t>
            </a:r>
          </a:p>
          <a:p>
            <a:pPr marL="285750" indent="-285750"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b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47664" y="1484784"/>
          <a:ext cx="60960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Právo vlastnit majetek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Čl. 11 Listiny</a:t>
                      </a:r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každý má právo vlastnit majetek, vlastnické právo všech vlastníků má stejný zákonný obsah a ochranu</a:t>
                      </a:r>
                      <a:endParaRPr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absolutní právo omezené právem druhého vlastníka, rovnost vlastníků pokud jde o obsah a ochranu jejich vlastnického práva</a:t>
                      </a:r>
                      <a:endParaRPr lang="cs-CZ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dědění se zaručuje 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přechod majetkových práv ze zůstavitele na dědice v co nejširším okruhu, OZ účinný od roku 2014 rozšířil počet dědických tříd, aby minimalizoval institut tzv. odúmrti</a:t>
                      </a:r>
                      <a:endParaRPr lang="cs-CZ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zákon může stanovit, který majetek je ve vlastnictví státu, obce, určených právnických osob</a:t>
                      </a:r>
                    </a:p>
                    <a:p>
                      <a:pPr algn="just"/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nerostné bohatství podle horního zákona, silnice I. třídy, dálnice klíčové infrastrukturní a existencionální statky</a:t>
                      </a:r>
                    </a:p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proti tomu tzv. koncept </a:t>
                      </a:r>
                      <a:r>
                        <a:rPr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extrakomercionální</a:t>
                      </a:r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věci (vyloučené z obchodu, např. povrchové a podzemní vody podle vodního zákon, minerální vody podle lázeňského zákona)</a:t>
                      </a:r>
                      <a:endParaRPr lang="cs-CZ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2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Listina základních práv a svobod</a:t>
            </a:r>
          </a:p>
          <a:p>
            <a:r>
              <a:rPr lang="cs-CZ" sz="2400" b="1" dirty="0" smtClean="0"/>
              <a:t>Vybraná lidská práva – výklad</a:t>
            </a:r>
          </a:p>
          <a:p>
            <a:endParaRPr lang="cs-CZ" sz="2400" b="1" dirty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75656" y="1556792"/>
          <a:ext cx="60960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67685">
                <a:tc gridSpan="2"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Právo vlastnit majetek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Čl. 11 Listiny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7685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vlastnictví zavazuje, nesmí být užíváno na újmu práv druhých anebo v rozporu se zákonem nebo chráněnými obecnými zájmy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vlastník při výkonu vlastnictví nesmí způsobit újmu na vlastnických či jiných právech ostatních vlastníků a dalších osob</a:t>
                      </a:r>
                      <a:endParaRPr lang="cs-CZ" sz="1400" b="1" dirty="0"/>
                    </a:p>
                  </a:txBody>
                  <a:tcPr/>
                </a:tc>
              </a:tr>
              <a:tr h="367685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výkon vlastnictví nesmí poškozovat lidské zdraví, přírodu a životní prostředí nad míru stanovenou zákonem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typicky sousedská práva</a:t>
                      </a:r>
                    </a:p>
                  </a:txBody>
                  <a:tcPr/>
                </a:tc>
              </a:tr>
              <a:tr h="367685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vyvlastnění nebo nucené omezení vlastnického práva je možné jen ve veřejném zájmu, na základě zákona a za náhradu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vyvlastnění = přechod vlastnického práva z vlastníka do vlastnictví státu.</a:t>
                      </a:r>
                    </a:p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nucené omezení = strpět na svém pozemku elektrické přípojky, vedení, potrubí aj.</a:t>
                      </a:r>
                      <a:endParaRPr lang="cs-CZ" sz="1400" b="1" dirty="0"/>
                    </a:p>
                  </a:txBody>
                  <a:tcPr/>
                </a:tc>
              </a:tr>
              <a:tr h="367685">
                <a:tc>
                  <a:txBody>
                    <a:bodyPr/>
                    <a:lstStyle/>
                    <a:p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daně a poplatky lze ukládat jen na základě zákona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daňový systém je nezbytným prostředkem k materiální existenci státu, ale i jakýmsi testem legitimity instituce státu. Soustava daní musí být z hlediska její koncepce i konkrétní aplikace transparentní, předvídatelná a přiměřená.</a:t>
                      </a:r>
                      <a:endParaRPr lang="cs-CZ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40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4987" y="692696"/>
            <a:ext cx="813690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Základní práva a svobody</a:t>
            </a:r>
          </a:p>
          <a:p>
            <a:endParaRPr lang="cs-CZ" sz="2400" dirty="0" smtClean="0"/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jejich garance je nedílnou entitou moderního právního státu</a:t>
            </a:r>
          </a:p>
          <a:p>
            <a:pPr lvl="0" algn="just">
              <a:buFont typeface="Wingdings" pitchFamily="2" charset="2"/>
              <a:buChar char="§"/>
            </a:pPr>
            <a:endParaRPr lang="cs-CZ" sz="2000" dirty="0" smtClean="0"/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úprava základních práv a svobod občanů vymezuje autonomní prostory jednotlivce před zásahy státní moci </a:t>
            </a:r>
            <a:r>
              <a:rPr lang="cs-CZ" sz="2000" b="1" i="1" dirty="0" smtClean="0"/>
              <a:t>(liberální stát)</a:t>
            </a:r>
          </a:p>
          <a:p>
            <a:pPr lvl="0" algn="just">
              <a:buFont typeface="Wingdings" pitchFamily="2" charset="2"/>
              <a:buChar char="§"/>
            </a:pPr>
            <a:endParaRPr lang="cs-CZ" sz="2000" dirty="0" smtClean="0"/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možnost jednotlivce podílet se na správě věcí veřejných </a:t>
            </a:r>
            <a:r>
              <a:rPr lang="cs-CZ" sz="2000" b="1" i="1" dirty="0" smtClean="0"/>
              <a:t>(demokratický stát)</a:t>
            </a:r>
          </a:p>
          <a:p>
            <a:pPr lvl="0" algn="just"/>
            <a:endParaRPr lang="cs-CZ" sz="2000" dirty="0" smtClean="0"/>
          </a:p>
          <a:p>
            <a:pPr lvl="0" algn="just">
              <a:buFont typeface="Wingdings" pitchFamily="2" charset="2"/>
              <a:buChar char="§"/>
            </a:pPr>
            <a:r>
              <a:rPr lang="cs-CZ" sz="2000" dirty="0" smtClean="0"/>
              <a:t>úkoly státu poskytovat jednotlivci nějaká plnění </a:t>
            </a:r>
            <a:r>
              <a:rPr lang="cs-CZ" sz="2000" b="1" i="1" dirty="0" smtClean="0"/>
              <a:t>(sociální stát)</a:t>
            </a:r>
          </a:p>
          <a:p>
            <a:pPr lvl="0" algn="just">
              <a:buFont typeface="Wingdings" pitchFamily="2" charset="2"/>
              <a:buChar char="§"/>
            </a:pPr>
            <a:endParaRPr lang="cs-CZ" sz="2000" dirty="0" smtClean="0"/>
          </a:p>
          <a:p>
            <a:pPr algn="just"/>
            <a:r>
              <a:rPr lang="cs-CZ" sz="2000" b="1" i="1" dirty="0" smtClean="0"/>
              <a:t>Je tomu tak i v České republice?</a:t>
            </a:r>
          </a:p>
          <a:p>
            <a:pPr lvl="0" algn="just"/>
            <a:endParaRPr lang="cs-CZ" sz="2400" dirty="0" smtClean="0"/>
          </a:p>
          <a:p>
            <a:pPr algn="just">
              <a:buFont typeface="Wingdings" pitchFamily="2" charset="2"/>
              <a:buChar char="§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Listina základních práv a svobod</a:t>
            </a:r>
          </a:p>
          <a:p>
            <a:pPr>
              <a:buNone/>
            </a:pPr>
            <a:r>
              <a:rPr lang="cs-CZ" sz="2000" b="1" dirty="0" smtClean="0"/>
              <a:t>Ostatní lidská práva a svobody – přehled (hlava II., III., V. Listiny)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75656" y="1628800"/>
          <a:ext cx="6096000" cy="50312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Calibri"/>
                          <a:ea typeface="Calibri"/>
                          <a:cs typeface="Times New Roman"/>
                        </a:rPr>
                        <a:t>nedotknutelnost osoby a jejího soukromí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čl. 7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zákaz nucených prací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čl. 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ochrana lidské důstojnosti, cti, dobré pověsti a jména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čl. 10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nedotknutelnost obydlí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čl. 12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ochrana listovního tajemství a písemností a záznamů osobní povahy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čl. 13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svoboda pohybu a pobytu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latin typeface="Calibri"/>
                          <a:ea typeface="Calibri"/>
                          <a:cs typeface="Times New Roman"/>
                        </a:rPr>
                        <a:t>čl. 14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svoboda myšlení, svědomí a náboženského vyznání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čl. 15 a 16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politická práva 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svoboda projevu a právo na informace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právo petiční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právo shromažďovací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právo sdružovací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právo podílet se na zprávě věcí veřejných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právo postavit se na odpor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17-23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17 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18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19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20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21 </a:t>
                      </a:r>
                      <a:endParaRPr lang="cs-CZ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čl. 23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cs-CZ" sz="1200" b="1" dirty="0" smtClean="0"/>
                        <a:t>práva</a:t>
                      </a:r>
                      <a:r>
                        <a:rPr lang="cs-CZ" sz="1200" b="1" baseline="0" dirty="0" smtClean="0"/>
                        <a:t> národnostních menšin (hlava III. Listiny)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čl. 24-25</a:t>
                      </a:r>
                      <a:endParaRPr lang="cs-CZ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cs-CZ" sz="1200" b="1" dirty="0" smtClean="0"/>
                        <a:t>právo</a:t>
                      </a:r>
                      <a:r>
                        <a:rPr lang="cs-CZ" sz="1200" b="1" baseline="0" dirty="0" smtClean="0"/>
                        <a:t> na soudní a jinou ochranu (hlava V. Listiny)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čl. 36-40</a:t>
                      </a:r>
                      <a:endParaRPr lang="cs-CZ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2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800" b="1" dirty="0" smtClean="0"/>
              <a:t>Listina základních práv a svobod</a:t>
            </a:r>
          </a:p>
          <a:p>
            <a:pPr>
              <a:buNone/>
            </a:pPr>
            <a:r>
              <a:rPr lang="cs-CZ" sz="2400" b="1" dirty="0" smtClean="0"/>
              <a:t>Hospodářská, kulturní a sociální práva (hlava IV. Listiny)</a:t>
            </a:r>
          </a:p>
          <a:p>
            <a:pPr>
              <a:buNone/>
            </a:pPr>
            <a:endParaRPr lang="cs-CZ" sz="2400" b="1" dirty="0" smtClean="0"/>
          </a:p>
          <a:p>
            <a:r>
              <a:rPr lang="cs-CZ" sz="2000" b="1" dirty="0" smtClean="0">
                <a:solidFill>
                  <a:srgbClr val="FF0000"/>
                </a:solidFill>
              </a:rPr>
              <a:t>aneb zakládá Listina nárok na bezplatné zdravotnictví a školství..?</a:t>
            </a:r>
          </a:p>
          <a:p>
            <a:endParaRPr lang="cs-CZ" sz="2000" dirty="0" smtClean="0"/>
          </a:p>
          <a:p>
            <a:r>
              <a:rPr lang="cs-CZ" sz="2000" dirty="0" smtClean="0"/>
              <a:t>čl. 31 Listiny</a:t>
            </a:r>
          </a:p>
          <a:p>
            <a:pPr algn="just"/>
            <a:r>
              <a:rPr lang="cs-CZ" sz="2000" b="1" dirty="0" smtClean="0"/>
              <a:t>Každý má právo na ochranu zdraví. Občané mají na základě veřejného pojištění právo na bezplatnou zdravotní péči a na zdravotní pomůcky za podmínek, které stanoví zákon.</a:t>
            </a:r>
            <a:endParaRPr lang="cs-CZ" sz="2000" dirty="0" smtClean="0"/>
          </a:p>
          <a:p>
            <a:pPr algn="just"/>
            <a:r>
              <a:rPr lang="cs-CZ" sz="1400" b="1" dirty="0" err="1" smtClean="0"/>
              <a:t>Pl</a:t>
            </a:r>
            <a:r>
              <a:rPr lang="cs-CZ" sz="1400" b="1" dirty="0" smtClean="0"/>
              <a:t>. 1 ÚS/2008 ze dne 28. 05. 2018</a:t>
            </a:r>
            <a:endParaRPr lang="cs-CZ" sz="1400" dirty="0" smtClean="0"/>
          </a:p>
          <a:p>
            <a:pPr algn="just"/>
            <a:r>
              <a:rPr lang="cs-CZ" sz="1400" b="1" i="1" dirty="0" smtClean="0"/>
              <a:t>Z odůvodnění v bodě 116 nálezu: „patrně by ústavně obstála ekonomicky rovnocenná zákonná úprava plošně zvyšující pojistné o únosnou roční sumu a bonifikující pak ty, kteří zdravotní péči využívali v daném roce méně. Bod 114 připouští, že "případné individuální zásahy jsou však pochopitelně i nadále </a:t>
            </a:r>
            <a:r>
              <a:rPr lang="cs-CZ" sz="1400" b="1" i="1" dirty="0" err="1" smtClean="0"/>
              <a:t>reparovatelné</a:t>
            </a:r>
            <a:r>
              <a:rPr lang="cs-CZ" sz="1400" b="1" i="1" dirty="0" smtClean="0"/>
              <a:t> standardními postupy včetně ústavní stížnosti". Lze ho číst jednak jako připuštění možnosti domáhat se ústavní stížností ústavně konformního výkladu zákona, jednak jako odkaz na možnost, že v konkrétní tíživé sociální situaci znamená požadavek regulačního poplatku porušení například základních práv podle čl. 6, 7 či 10 Listiny nebo nedovolenou (nepřímou) diskriminaci podle čl. 1 a 3 Listiny (takto by neošetření nemajetného vězně kvůli nezaplacení regulačního poplatku, na kterýžto problém, zatím latentní, poukazuje výroční zpráva Českého helsinského výboru, mohlo být porušením čl. 7 odst. 2 Listiny).“</a:t>
            </a:r>
            <a:endParaRPr lang="cs-CZ" sz="1400" dirty="0" smtClean="0"/>
          </a:p>
          <a:p>
            <a:endParaRPr lang="cs-CZ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8614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55573" y="620687"/>
            <a:ext cx="8208912" cy="824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800" b="1" dirty="0" smtClean="0"/>
              <a:t>Listina základních práv a svobod</a:t>
            </a:r>
          </a:p>
          <a:p>
            <a:pPr>
              <a:buNone/>
            </a:pPr>
            <a:r>
              <a:rPr lang="cs-CZ" sz="2400" b="1" dirty="0" smtClean="0"/>
              <a:t>Hospodářská, kulturní a sociální práva (hlava IV. Listiny)</a:t>
            </a:r>
          </a:p>
          <a:p>
            <a:pPr>
              <a:buNone/>
            </a:pPr>
            <a:endParaRPr lang="cs-CZ" sz="2400" b="1" dirty="0" smtClean="0"/>
          </a:p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aneb zakládá Listina nárok na bezplatné zdravotnictví a školství..?</a:t>
            </a:r>
            <a:endParaRPr lang="cs-CZ" sz="2000" b="1" dirty="0" smtClean="0"/>
          </a:p>
          <a:p>
            <a:r>
              <a:rPr lang="cs-CZ" sz="2400" dirty="0" smtClean="0"/>
              <a:t>čl. 33 odst. 2 Listiny</a:t>
            </a:r>
          </a:p>
          <a:p>
            <a:pPr algn="just"/>
            <a:r>
              <a:rPr lang="cs-CZ" sz="2000" b="1" dirty="0" smtClean="0"/>
              <a:t>Občané mají právo na bezplatné vzdělání v základních a středních školách, podle schopností občana a možností společnosti též na vysokých školách.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err="1" smtClean="0"/>
              <a:t>Pl</a:t>
            </a:r>
            <a:r>
              <a:rPr lang="cs-CZ" sz="1400" b="1" dirty="0" smtClean="0"/>
              <a:t>. ÚS 35/93 ze dne 15. 02. 1994</a:t>
            </a:r>
            <a:endParaRPr lang="cs-CZ" sz="1400" dirty="0" smtClean="0"/>
          </a:p>
          <a:p>
            <a:pPr algn="just"/>
            <a:r>
              <a:rPr lang="cs-CZ" sz="1400" b="1" i="1" dirty="0" smtClean="0"/>
              <a:t>Právo na bezplatné základní a středoškolské vzdělání, které občanům přiznává čl. 33 odst. 2 Listiny základních práv a svobod, má nepodmíněnou povahu. I když podle čl. 41 odst. 1 Listiny je možno se tohoto práva domáhat pouze v mezích prováděcích zákonů, lze sotva mít za to, že s šetřením mezi základních práv a svobod by ještě byla slučitelná zákonnou výjimkou zpochybněná nepodmíněnost práva na bezplatné základní a středoškolské vzdělání.</a:t>
            </a:r>
          </a:p>
          <a:p>
            <a:pPr algn="just"/>
            <a:endParaRPr lang="cs-CZ" sz="1400" dirty="0" smtClean="0"/>
          </a:p>
          <a:p>
            <a:pPr algn="just"/>
            <a:r>
              <a:rPr lang="cs-CZ" sz="1400" b="1" dirty="0" err="1" smtClean="0"/>
              <a:t>Pl</a:t>
            </a:r>
            <a:r>
              <a:rPr lang="cs-CZ" sz="1400" b="1" dirty="0" smtClean="0"/>
              <a:t>. ÚS 27/95 ze dne 19. 12. 1995</a:t>
            </a:r>
            <a:endParaRPr lang="cs-CZ" sz="1400" dirty="0" smtClean="0"/>
          </a:p>
          <a:p>
            <a:pPr algn="just"/>
            <a:r>
              <a:rPr lang="cs-CZ" sz="1400" b="1" i="1" dirty="0" smtClean="0"/>
              <a:t>Pokud jde o vyšší, než středoškolské vzdělání, je jeho poskytování spojováno s určitým procesem, jehož charakteristickým rysem je postupnost jednotlivých opatření. Zavedení bezplatného vzdělání na vyšších odborných školách představuje tedy za současné právní úpravy a v existujících společenských poměrech pouze cíl, k němuž jednotlivé smluvní strany směřují v souladu se svými možnostmi. Ani ratifikované a vyhlášené mezinárodní smlouvy o lidských právech a základních svobodách, jimiž je Česká republika vázána, jež jsou bezprostředně závazné a mají přednost před zákonem (článek 10 Ústavy), nemají při úpravě vyššího, než středoškolského, vzdělání nepodmíněný podtext a pouze naznačují předpokládanou tendenci vývoje.</a:t>
            </a:r>
            <a:endParaRPr lang="cs-CZ" sz="1400" dirty="0" smtClean="0"/>
          </a:p>
          <a:p>
            <a:pPr algn="just"/>
            <a:endParaRPr lang="cs-CZ" sz="20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242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800" b="1" dirty="0" smtClean="0"/>
              <a:t>Listina základních práv a svobod</a:t>
            </a:r>
          </a:p>
          <a:p>
            <a:pPr>
              <a:buNone/>
            </a:pPr>
            <a:r>
              <a:rPr lang="cs-CZ" sz="2400" b="1" dirty="0" smtClean="0"/>
              <a:t>Hospodářská, kulturní a sociální práva (hlava IV. Listiny)</a:t>
            </a:r>
          </a:p>
          <a:p>
            <a:pPr>
              <a:buNone/>
            </a:pPr>
            <a:endParaRPr lang="cs-CZ" sz="2400" b="1" dirty="0" smtClean="0"/>
          </a:p>
          <a:p>
            <a:r>
              <a:rPr lang="cs-CZ" sz="2000" b="1" dirty="0" smtClean="0">
                <a:solidFill>
                  <a:srgbClr val="FF0000"/>
                </a:solidFill>
              </a:rPr>
              <a:t>aneb zakládá Listina nárok na bezplatné zdravotnictví a školství..?</a:t>
            </a:r>
          </a:p>
          <a:p>
            <a:endParaRPr lang="cs-CZ" sz="2000" dirty="0" smtClean="0"/>
          </a:p>
          <a:p>
            <a:pPr algn="just"/>
            <a:r>
              <a:rPr lang="cs-CZ" sz="2000" i="1" dirty="0" smtClean="0"/>
              <a:t>čl. 41 odst. 1 Listiny - Práv uvedených v čl. 26, čl. 27 odst. 4, čl. 28 až 31, čl. 32 odst. 1 a 3, čl. 33 a 35 Listiny je možno se domáhat pouze v mezích zákonů, které tato ustanovení provádějí.</a:t>
            </a:r>
            <a:endParaRPr lang="cs-CZ" sz="1400" i="1" dirty="0" smtClean="0"/>
          </a:p>
          <a:p>
            <a:endParaRPr lang="cs-CZ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8614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cs-CZ" sz="2800" b="1" dirty="0" smtClean="0"/>
          </a:p>
          <a:p>
            <a:pPr algn="ctr">
              <a:buNone/>
            </a:pPr>
            <a:endParaRPr lang="cs-CZ" sz="2800" b="1" dirty="0" smtClean="0"/>
          </a:p>
          <a:p>
            <a:pPr algn="ctr">
              <a:buNone/>
            </a:pPr>
            <a:endParaRPr lang="cs-CZ" sz="2800" b="1" dirty="0" smtClean="0"/>
          </a:p>
          <a:p>
            <a:pPr algn="ctr">
              <a:buNone/>
            </a:pPr>
            <a:endParaRPr lang="cs-CZ" sz="2800" b="1" dirty="0" smtClean="0"/>
          </a:p>
          <a:p>
            <a:pPr algn="ctr">
              <a:buNone/>
            </a:pPr>
            <a:endParaRPr lang="cs-CZ" sz="2800" b="1" dirty="0" smtClean="0"/>
          </a:p>
          <a:p>
            <a:pPr algn="ctr">
              <a:buNone/>
            </a:pPr>
            <a:r>
              <a:rPr lang="cs-CZ" sz="4000" b="1" dirty="0" smtClean="0"/>
              <a:t>DĚKUJI ZA POZORNOST</a:t>
            </a:r>
            <a:endParaRPr lang="cs-CZ" sz="4000" dirty="0" smtClean="0"/>
          </a:p>
          <a:p>
            <a:endParaRPr lang="cs-CZ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8614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Základní práva a svobody</a:t>
            </a:r>
          </a:p>
          <a:p>
            <a:endParaRPr lang="cs-CZ" sz="2400" b="1" dirty="0" smtClean="0"/>
          </a:p>
          <a:p>
            <a:pPr marL="457200" indent="-457200"/>
            <a:r>
              <a:rPr lang="cs-CZ" sz="2400" b="1" dirty="0" smtClean="0"/>
              <a:t>a) </a:t>
            </a:r>
            <a:r>
              <a:rPr lang="cs-CZ" sz="2400" b="1" i="1" u="sng" dirty="0" smtClean="0"/>
              <a:t>postulát liberálního státu</a:t>
            </a:r>
          </a:p>
          <a:p>
            <a:pPr marL="457200" indent="-457200">
              <a:buAutoNum type="alphaLcParenR"/>
            </a:pPr>
            <a:endParaRPr lang="cs-CZ" sz="2000" b="1" dirty="0" smtClean="0"/>
          </a:p>
          <a:p>
            <a:pPr algn="just"/>
            <a:r>
              <a:rPr lang="cs-CZ" sz="2000" dirty="0" smtClean="0"/>
              <a:t>-čl. 2 odst. 2, 3 usnesení ČNR o vyhlášení Listiny základních práv a svobod (dále jen „Listina“)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i="1" dirty="0" smtClean="0"/>
              <a:t>„ Státní moc lze uplatňovat jen v případech a mezích stanovených zákonem a to způsobem, který zákon stanoví.“</a:t>
            </a:r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„Každý může činit to, co není zákonem zakázáno a nikdo nesmí být nucen činit to, co zákon neukládá“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Čl. 4 odst. 1 – 3 Listiny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i="1" dirty="0" smtClean="0"/>
              <a:t>„Povinnosti mohou být ukládány toliko na základě zákona a v jeho mezích a jen při zachování základních práv a svobod.“</a:t>
            </a:r>
          </a:p>
          <a:p>
            <a:pPr marL="457200" indent="-457200"/>
            <a:endParaRPr lang="cs-CZ" sz="2000" b="1" dirty="0" smtClean="0"/>
          </a:p>
          <a:p>
            <a:pPr algn="just"/>
            <a:endParaRPr lang="cs-CZ" sz="2400" b="1" dirty="0" smtClean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/>
              <a:t>Základní práva a svobody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000" i="1" dirty="0" smtClean="0"/>
              <a:t>„Meze základních práv a svobod mohou být za podmínek stanovených Listinou upraveny pouze zákonem“</a:t>
            </a:r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„Zákonná omezení základních práv a svobod musí platit stejně pro všechny případy, které splňují stanovené podmínky“.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400" b="1" dirty="0" smtClean="0"/>
              <a:t>b) </a:t>
            </a:r>
            <a:r>
              <a:rPr lang="cs-CZ" sz="2400" b="1" i="1" u="sng" dirty="0" smtClean="0"/>
              <a:t>postulát demokratického právního státu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dirty="0" smtClean="0"/>
              <a:t>čl. 21 Listiny</a:t>
            </a:r>
          </a:p>
          <a:p>
            <a:pPr algn="just"/>
            <a:endParaRPr lang="cs-CZ" sz="2000" dirty="0" smtClean="0"/>
          </a:p>
          <a:p>
            <a:pPr lvl="0" algn="just"/>
            <a:r>
              <a:rPr lang="cs-CZ" sz="2000" i="1" dirty="0" smtClean="0"/>
              <a:t>Občané mají právo podílet se na správě veřejných věcí přímo nebo svobodnou volbou svých zástupců.</a:t>
            </a:r>
          </a:p>
          <a:p>
            <a:pPr lvl="0" algn="just"/>
            <a:r>
              <a:rPr lang="cs-CZ" sz="2000" i="1" dirty="0" smtClean="0"/>
              <a:t> </a:t>
            </a:r>
          </a:p>
          <a:p>
            <a:pPr lvl="0" algn="just"/>
            <a:r>
              <a:rPr lang="cs-CZ" sz="2000" i="1" dirty="0" smtClean="0"/>
              <a:t>Volby se musí konat ve lhůtách nepřesahujících pravidelná volební období stanovená zákonem.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15828"/>
            <a:ext cx="8208912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Základní práva a svobody</a:t>
            </a:r>
          </a:p>
          <a:p>
            <a:pPr algn="just"/>
            <a:endParaRPr lang="cs-CZ" sz="2400" b="1" dirty="0"/>
          </a:p>
          <a:p>
            <a:pPr lvl="0" algn="just"/>
            <a:r>
              <a:rPr lang="cs-CZ" sz="2000" i="1" dirty="0" smtClean="0"/>
              <a:t>Volební právo je všeobecné a rovné a vykonává se tajným </a:t>
            </a:r>
          </a:p>
          <a:p>
            <a:pPr lvl="0" algn="just"/>
            <a:r>
              <a:rPr lang="cs-CZ" sz="2000" i="1" dirty="0" smtClean="0"/>
              <a:t>hlasováním. </a:t>
            </a:r>
          </a:p>
          <a:p>
            <a:pPr lvl="0" algn="just"/>
            <a:endParaRPr lang="cs-CZ" sz="2000" i="1" dirty="0" smtClean="0"/>
          </a:p>
          <a:p>
            <a:pPr lvl="0" algn="just"/>
            <a:r>
              <a:rPr lang="cs-CZ" sz="2000" i="1" dirty="0" smtClean="0"/>
              <a:t>Občané mají za rovných podmínek přístup k voleným a jiným veřejným funkcím.</a:t>
            </a:r>
          </a:p>
          <a:p>
            <a:pPr lvl="0" algn="just"/>
            <a:endParaRPr lang="cs-CZ" sz="2400" dirty="0" smtClean="0"/>
          </a:p>
          <a:p>
            <a:pPr lvl="0" algn="just"/>
            <a:r>
              <a:rPr lang="cs-CZ" sz="2400" b="1" dirty="0" smtClean="0"/>
              <a:t>c) </a:t>
            </a:r>
            <a:r>
              <a:rPr lang="cs-CZ" sz="2400" b="1" i="1" u="sng" dirty="0" smtClean="0"/>
              <a:t>postulát sociálního státu</a:t>
            </a:r>
          </a:p>
          <a:p>
            <a:pPr lvl="0" algn="just"/>
            <a:endParaRPr lang="cs-CZ" sz="2000" b="1" dirty="0" smtClean="0"/>
          </a:p>
          <a:p>
            <a:r>
              <a:rPr lang="cs-CZ" sz="2000" dirty="0" smtClean="0"/>
              <a:t>čl. 26 Listiny</a:t>
            </a:r>
          </a:p>
          <a:p>
            <a:endParaRPr lang="cs-CZ" sz="2000" dirty="0" smtClean="0"/>
          </a:p>
          <a:p>
            <a:pPr algn="just"/>
            <a:r>
              <a:rPr lang="cs-CZ" sz="2000" i="1" dirty="0" smtClean="0"/>
              <a:t>Každý má právo získávat prostředky pro své životní potřeby prací. Občany, kteří toto právo nemohou bez své viny vykonávat, </a:t>
            </a:r>
            <a:r>
              <a:rPr lang="cs-CZ" sz="2000" b="1" i="1" dirty="0" smtClean="0"/>
              <a:t>stát v přiměřeném rozsahu hmotně zajišťuje.</a:t>
            </a:r>
            <a:endParaRPr lang="cs-CZ" sz="2000" i="1" dirty="0" smtClean="0"/>
          </a:p>
          <a:p>
            <a:pPr lvl="0" algn="just"/>
            <a:endParaRPr lang="cs-CZ" sz="2000" dirty="0" smtClean="0"/>
          </a:p>
          <a:p>
            <a:endParaRPr lang="cs-CZ" sz="2400" b="1" dirty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  <a:p>
            <a:pPr algn="just"/>
            <a:endParaRPr lang="cs-CZ" sz="2800" dirty="0"/>
          </a:p>
          <a:p>
            <a:endParaRPr lang="cs-CZ" sz="2400" b="1" dirty="0" smtClean="0"/>
          </a:p>
          <a:p>
            <a:pPr algn="just"/>
            <a:endParaRPr lang="cs-CZ" sz="24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8371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cs-CZ" sz="2400" b="1" dirty="0" smtClean="0"/>
              <a:t>Základní práva a svobody</a:t>
            </a:r>
          </a:p>
          <a:p>
            <a:endParaRPr lang="cs-CZ" sz="2400" dirty="0" smtClean="0"/>
          </a:p>
          <a:p>
            <a:pPr algn="just"/>
            <a:r>
              <a:rPr lang="cs-CZ" sz="2000" dirty="0" smtClean="0"/>
              <a:t>Čl. 30 Listiny </a:t>
            </a:r>
          </a:p>
          <a:p>
            <a:pPr lvl="0" algn="just"/>
            <a:r>
              <a:rPr lang="cs-CZ" sz="2000" i="1" dirty="0" smtClean="0"/>
              <a:t>Občané mají právo </a:t>
            </a:r>
            <a:r>
              <a:rPr lang="cs-CZ" sz="2000" b="1" i="1" dirty="0" smtClean="0"/>
              <a:t>na přiměřené hmotné zabezpečení ve stáří a při nezpůsobilosti k práci, jakož i při ztrátě živitele</a:t>
            </a:r>
            <a:r>
              <a:rPr lang="cs-CZ" sz="2000" i="1" dirty="0" smtClean="0"/>
              <a:t>.</a:t>
            </a:r>
          </a:p>
          <a:p>
            <a:pPr lvl="0" algn="just"/>
            <a:r>
              <a:rPr lang="cs-CZ" sz="2000" i="1" dirty="0" smtClean="0"/>
              <a:t>Každý, kdo je v hmotné nouzi, </a:t>
            </a:r>
            <a:r>
              <a:rPr lang="cs-CZ" sz="2000" b="1" i="1" dirty="0" smtClean="0"/>
              <a:t>má právo na takovou pomoc, která je nezbytná pro zajištění základních životních podmínek</a:t>
            </a:r>
            <a:r>
              <a:rPr lang="cs-CZ" sz="2000" i="1" dirty="0" smtClean="0"/>
              <a:t>.</a:t>
            </a:r>
          </a:p>
          <a:p>
            <a:pPr lvl="0" algn="just"/>
            <a:endParaRPr lang="cs-CZ" sz="2000" dirty="0" smtClean="0"/>
          </a:p>
          <a:p>
            <a:pPr algn="just"/>
            <a:r>
              <a:rPr lang="cs-CZ" sz="2000" dirty="0" smtClean="0"/>
              <a:t>Čl. 31 Listiny</a:t>
            </a:r>
          </a:p>
          <a:p>
            <a:pPr lvl="0" algn="just"/>
            <a:r>
              <a:rPr lang="cs-CZ" sz="2000" i="1" dirty="0" smtClean="0"/>
              <a:t>Každý má právo na ochranu zdraví. Občané mají </a:t>
            </a:r>
            <a:r>
              <a:rPr lang="cs-CZ" sz="2000" b="1" i="1" dirty="0" smtClean="0"/>
              <a:t>na základě veřejného pojištění právo na bezplatnou zdravotní péči a na zdravotní pomůcky za podmínek, které stanoví zákon.</a:t>
            </a:r>
          </a:p>
          <a:p>
            <a:pPr lvl="0" algn="just"/>
            <a:endParaRPr lang="cs-CZ" sz="2000" dirty="0" smtClean="0"/>
          </a:p>
          <a:p>
            <a:pPr algn="just"/>
            <a:r>
              <a:rPr lang="cs-CZ" sz="2000" dirty="0" smtClean="0"/>
              <a:t>Čl. 33 odst. 2 Listiny</a:t>
            </a:r>
          </a:p>
          <a:p>
            <a:pPr lvl="0" algn="just"/>
            <a:r>
              <a:rPr lang="cs-CZ" sz="2000" i="1" dirty="0" smtClean="0"/>
              <a:t>Občané mají právo </a:t>
            </a:r>
            <a:r>
              <a:rPr lang="cs-CZ" sz="2000" b="1" i="1" dirty="0" smtClean="0"/>
              <a:t>na bezplatné vzdělání v základních a středních školách, podle schopností občana a možnosti společnosti též na vysokých školách.</a:t>
            </a:r>
          </a:p>
          <a:p>
            <a:pPr algn="just">
              <a:buNone/>
            </a:pPr>
            <a:endParaRPr lang="cs-CZ" sz="2000" b="1" dirty="0" smtClean="0"/>
          </a:p>
          <a:p>
            <a:pPr algn="just">
              <a:buNone/>
            </a:pPr>
            <a:endParaRPr lang="cs-CZ" sz="2000" b="1" dirty="0" smtClean="0"/>
          </a:p>
          <a:p>
            <a:pPr algn="just">
              <a:buNone/>
            </a:pPr>
            <a:endParaRPr lang="cs-CZ" sz="2400" dirty="0" smtClean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dirty="0" smtClean="0"/>
              <a:t>Základní práva a svobody</a:t>
            </a:r>
          </a:p>
          <a:p>
            <a:pPr>
              <a:buNone/>
            </a:pPr>
            <a:endParaRPr lang="cs-CZ" sz="2400" b="1" dirty="0"/>
          </a:p>
          <a:p>
            <a:r>
              <a:rPr lang="cs-CZ" sz="2000" b="1" dirty="0" smtClean="0"/>
              <a:t>Práva a svobody</a:t>
            </a:r>
          </a:p>
          <a:p>
            <a:endParaRPr lang="cs-CZ" sz="2000" dirty="0" smtClean="0"/>
          </a:p>
          <a:p>
            <a:r>
              <a:rPr lang="cs-CZ" sz="2000" b="1" dirty="0" smtClean="0"/>
              <a:t>Práva</a:t>
            </a:r>
            <a:r>
              <a:rPr lang="cs-CZ" sz="2000" dirty="0" smtClean="0"/>
              <a:t> = spojená s formulacemi, podle kterých má někdo právo určitým způsobem jednat, vybírat si obsah a formy svého jednání nebo nejednat </a:t>
            </a:r>
            <a:r>
              <a:rPr lang="cs-CZ" sz="2000" b="1" dirty="0" smtClean="0"/>
              <a:t>(status </a:t>
            </a:r>
            <a:r>
              <a:rPr lang="cs-CZ" sz="2000" b="1" dirty="0" err="1" smtClean="0"/>
              <a:t>activus</a:t>
            </a:r>
            <a:r>
              <a:rPr lang="cs-CZ" sz="2000" b="1" dirty="0" smtClean="0"/>
              <a:t>/</a:t>
            </a:r>
            <a:r>
              <a:rPr lang="cs-CZ" sz="2000" b="1" dirty="0" err="1" smtClean="0"/>
              <a:t>pozitivus</a:t>
            </a:r>
            <a:r>
              <a:rPr lang="cs-CZ" sz="2000" b="1" dirty="0" smtClean="0"/>
              <a:t>)</a:t>
            </a:r>
          </a:p>
          <a:p>
            <a:endParaRPr lang="cs-CZ" sz="2000" dirty="0" smtClean="0"/>
          </a:p>
          <a:p>
            <a:r>
              <a:rPr lang="cs-CZ" sz="2000" dirty="0" smtClean="0"/>
              <a:t>Čl. 16/1 Listiny </a:t>
            </a:r>
          </a:p>
          <a:p>
            <a:endParaRPr lang="cs-CZ" sz="2000" dirty="0" smtClean="0"/>
          </a:p>
          <a:p>
            <a:pPr algn="just"/>
            <a:r>
              <a:rPr lang="cs-CZ" sz="2000" b="1" i="1" dirty="0" smtClean="0"/>
              <a:t>„ Každý má právo svobodně projevovat své náboženství nebo víru buď sám nebo společně s jinými, soukromně nebo veřejně, bohoslužbou, vyučováním, náboženskými úkony nebo zachováním obřadu.“</a:t>
            </a:r>
          </a:p>
          <a:p>
            <a:pPr marL="457200" indent="-457200">
              <a:buAutoNum type="arabicParenR"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 algn="just"/>
            <a:endParaRPr lang="cs-CZ" sz="2400" b="1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909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Základní práva a svobody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b="1" dirty="0" smtClean="0"/>
              <a:t>Svobody</a:t>
            </a:r>
            <a:r>
              <a:rPr lang="cs-CZ" sz="2000" dirty="0" smtClean="0"/>
              <a:t> = spojeny s ustanoveními, ve kterých se jednotlivcům něco zaručuje, garantuje jako nedotknutelné a hodné ochrany – garance prostorů, kde nebude státní moc zasahovat </a:t>
            </a:r>
            <a:r>
              <a:rPr lang="cs-CZ" sz="2000" b="1" dirty="0" smtClean="0"/>
              <a:t>(status </a:t>
            </a:r>
            <a:r>
              <a:rPr lang="cs-CZ" sz="2000" b="1" dirty="0" err="1" smtClean="0"/>
              <a:t>negativus</a:t>
            </a:r>
            <a:r>
              <a:rPr lang="cs-CZ" sz="2000" b="1" dirty="0" smtClean="0"/>
              <a:t>)</a:t>
            </a:r>
          </a:p>
          <a:p>
            <a:endParaRPr lang="cs-CZ" sz="2000" dirty="0" smtClean="0"/>
          </a:p>
          <a:p>
            <a:pPr algn="just"/>
            <a:r>
              <a:rPr lang="cs-CZ" sz="2000" dirty="0" smtClean="0"/>
              <a:t>Čl. 7 odst. 1 </a:t>
            </a:r>
            <a:r>
              <a:rPr lang="cs-CZ" sz="2000" i="1" dirty="0" smtClean="0"/>
              <a:t>„nedotknutelnost osoby a jejího soukromí je zaručena“.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Čl. 12 odst. 1 </a:t>
            </a:r>
            <a:r>
              <a:rPr lang="cs-CZ" sz="2000" i="1" dirty="0" smtClean="0"/>
              <a:t>„obydlí je nedotknutelné, není dovoleno do něj vstoupit bez souhlasu toho, kdo v něm bydlí“.</a:t>
            </a:r>
          </a:p>
          <a:p>
            <a:endParaRPr lang="cs-CZ" sz="2000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Základní práva a svobody</a:t>
            </a:r>
          </a:p>
          <a:p>
            <a:endParaRPr lang="cs-CZ" sz="2400" b="1" dirty="0"/>
          </a:p>
          <a:p>
            <a:r>
              <a:rPr lang="cs-CZ" sz="2000" b="1" dirty="0" smtClean="0"/>
              <a:t>Charakteristika základních práv a svobod (typické znaky)</a:t>
            </a:r>
          </a:p>
          <a:p>
            <a:endParaRPr lang="cs-CZ" sz="1400" dirty="0" smtClean="0"/>
          </a:p>
          <a:p>
            <a:pPr lvl="0" algn="just">
              <a:buFont typeface="Wingdings" pitchFamily="2" charset="2"/>
              <a:buChar char="q"/>
            </a:pPr>
            <a:r>
              <a:rPr lang="cs-CZ" sz="2000" b="1" dirty="0" smtClean="0"/>
              <a:t>Ústavní zaručení </a:t>
            </a:r>
            <a:r>
              <a:rPr lang="cs-CZ" sz="2000" dirty="0" smtClean="0"/>
              <a:t>= v nejširším smyslu zakotvení v právním aktu, který má vyšší sílu než zákon (ústavní zákon, mezinárodní smlouva)</a:t>
            </a:r>
          </a:p>
          <a:p>
            <a:pPr lvl="0" algn="just"/>
            <a:endParaRPr lang="cs-CZ" sz="2000" dirty="0" smtClean="0"/>
          </a:p>
          <a:p>
            <a:pPr algn="just"/>
            <a:r>
              <a:rPr lang="cs-CZ" sz="2000" b="1" u="sng" dirty="0" smtClean="0"/>
              <a:t>pozitivistické pojetí</a:t>
            </a:r>
            <a:r>
              <a:rPr lang="cs-CZ" sz="2000" u="sng" dirty="0" smtClean="0"/>
              <a:t> </a:t>
            </a:r>
            <a:r>
              <a:rPr lang="cs-CZ" sz="2000" dirty="0" smtClean="0"/>
              <a:t>= každé subjektivní právo předpokládá existenci objektivního práva (Česká republika) </a:t>
            </a:r>
            <a:r>
              <a:rPr lang="cs-CZ" sz="2000" i="1" dirty="0" smtClean="0"/>
              <a:t>„ co je psáno, to je dáno“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u="sng" dirty="0" err="1" smtClean="0"/>
              <a:t>přirozenoprávní</a:t>
            </a:r>
            <a:r>
              <a:rPr lang="cs-CZ" sz="2000" b="1" u="sng" dirty="0" smtClean="0"/>
              <a:t> pojetí </a:t>
            </a:r>
            <a:r>
              <a:rPr lang="cs-CZ" sz="2000" dirty="0" smtClean="0"/>
              <a:t>= není vyloučeno, že osoba má ještě i jiná práva než ta, která jsou objektivně zachycena v právním předpise, plynoucí z přirozené povahy lidské osoby</a:t>
            </a:r>
          </a:p>
          <a:p>
            <a:endParaRPr lang="cs-CZ" sz="1400" dirty="0" smtClean="0"/>
          </a:p>
          <a:p>
            <a:endParaRPr lang="cs-CZ" sz="1400" b="1" dirty="0"/>
          </a:p>
          <a:p>
            <a:endParaRPr lang="cs-CZ" sz="1400" b="1" dirty="0" smtClean="0"/>
          </a:p>
          <a:p>
            <a:endParaRPr lang="cs-CZ" sz="2400" dirty="0" smtClean="0"/>
          </a:p>
          <a:p>
            <a:endParaRPr lang="cs-CZ" sz="2400" b="1" dirty="0" smtClean="0"/>
          </a:p>
          <a:p>
            <a:endParaRPr lang="cs-CZ" b="1" dirty="0"/>
          </a:p>
          <a:p>
            <a:endParaRPr lang="cs-CZ" dirty="0"/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1965</TotalTime>
  <Words>1976</Words>
  <Application>Microsoft Office PowerPoint</Application>
  <PresentationFormat>Předvádění na obrazovce (4:3)</PresentationFormat>
  <Paragraphs>369</Paragraphs>
  <Slides>24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Přednáška č. 4 (17. 10. 2023) Základní práva a svobody Listina základních práv a svobod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159</cp:revision>
  <dcterms:created xsi:type="dcterms:W3CDTF">2015-09-08T17:35:18Z</dcterms:created>
  <dcterms:modified xsi:type="dcterms:W3CDTF">2023-09-24T21:32:40Z</dcterms:modified>
</cp:coreProperties>
</file>