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306" r:id="rId3"/>
    <p:sldId id="303" r:id="rId4"/>
    <p:sldId id="304" r:id="rId5"/>
    <p:sldId id="307" r:id="rId6"/>
    <p:sldId id="308" r:id="rId7"/>
    <p:sldId id="309" r:id="rId8"/>
    <p:sldId id="311" r:id="rId9"/>
    <p:sldId id="310" r:id="rId10"/>
    <p:sldId id="292" r:id="rId11"/>
    <p:sldId id="293" r:id="rId12"/>
    <p:sldId id="295" r:id="rId13"/>
    <p:sldId id="296" r:id="rId14"/>
    <p:sldId id="300" r:id="rId15"/>
    <p:sldId id="30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10 (28. 11. </a:t>
            </a:r>
            <a:r>
              <a:rPr lang="cs-CZ" sz="3600" b="1" smtClean="0"/>
              <a:t>2023)</a:t>
            </a:r>
            <a:br>
              <a:rPr lang="cs-CZ" sz="3600" b="1" smtClean="0"/>
            </a:br>
            <a:r>
              <a:rPr lang="cs-CZ" sz="3600" b="1" dirty="0" smtClean="0"/>
              <a:t>OBČANSKÉ </a:t>
            </a:r>
            <a:r>
              <a:rPr lang="cs-CZ" sz="3600" b="1" dirty="0" smtClean="0"/>
              <a:t>PRÁVO-VYBRANÉ SMLOUVY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r>
              <a:rPr lang="cs-CZ" sz="2000" b="1" dirty="0" err="1" smtClean="0"/>
              <a:t>Výprosa</a:t>
            </a:r>
            <a:r>
              <a:rPr lang="cs-CZ" sz="2000" b="1" dirty="0" smtClean="0"/>
              <a:t> (</a:t>
            </a:r>
            <a:r>
              <a:rPr lang="cs-CZ" sz="2000" dirty="0" smtClean="0"/>
              <a:t>§ </a:t>
            </a:r>
            <a:r>
              <a:rPr lang="cs-CZ" sz="2000" dirty="0"/>
              <a:t>2189 - § </a:t>
            </a:r>
            <a:r>
              <a:rPr lang="cs-CZ" sz="2000" dirty="0" smtClean="0"/>
              <a:t>2192)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S</a:t>
            </a:r>
            <a:r>
              <a:rPr lang="cs-CZ" sz="2000" b="1" dirty="0" smtClean="0"/>
              <a:t>trany</a:t>
            </a:r>
            <a:r>
              <a:rPr lang="cs-CZ" sz="2000" dirty="0"/>
              <a:t>: </a:t>
            </a:r>
            <a:r>
              <a:rPr lang="cs-CZ" sz="2000" dirty="0" err="1"/>
              <a:t>půjčitel</a:t>
            </a:r>
            <a:r>
              <a:rPr lang="cs-CZ" sz="2000" dirty="0"/>
              <a:t> a </a:t>
            </a:r>
            <a:r>
              <a:rPr lang="cs-CZ" sz="2000" dirty="0" err="1"/>
              <a:t>výprosník</a:t>
            </a:r>
            <a:endParaRPr lang="cs-CZ" sz="2000" dirty="0"/>
          </a:p>
          <a:p>
            <a:pPr lvl="0" algn="just"/>
            <a:r>
              <a:rPr lang="cs-CZ" sz="2000" b="1" dirty="0"/>
              <a:t>P</a:t>
            </a:r>
            <a:r>
              <a:rPr lang="cs-CZ" sz="2000" b="1" dirty="0" smtClean="0"/>
              <a:t>ráva a povinnosti stran: </a:t>
            </a:r>
            <a:r>
              <a:rPr lang="cs-CZ" sz="2000" dirty="0" smtClean="0"/>
              <a:t>bezplatné </a:t>
            </a:r>
            <a:r>
              <a:rPr lang="cs-CZ" sz="2000" dirty="0"/>
              <a:t>přenechání věci </a:t>
            </a:r>
            <a:r>
              <a:rPr lang="cs-CZ" sz="2000" dirty="0" err="1"/>
              <a:t>výprosníkovi</a:t>
            </a:r>
            <a:r>
              <a:rPr lang="cs-CZ" sz="2000" dirty="0"/>
              <a:t> k užívání, bez určení doby a účelu</a:t>
            </a:r>
          </a:p>
          <a:p>
            <a:pPr lvl="0" algn="just"/>
            <a:r>
              <a:rPr lang="cs-CZ" sz="2000" dirty="0"/>
              <a:t>protože není určena doba, na kterou je věc půjčována, může ji </a:t>
            </a:r>
            <a:r>
              <a:rPr lang="cs-CZ" sz="2000" dirty="0" err="1"/>
              <a:t>půjčitel</a:t>
            </a:r>
            <a:r>
              <a:rPr lang="cs-CZ" sz="2000" dirty="0"/>
              <a:t> žádat zpět </a:t>
            </a:r>
            <a:r>
              <a:rPr lang="cs-CZ" sz="2000" u="sng" dirty="0"/>
              <a:t>kdykoli</a:t>
            </a:r>
            <a:endParaRPr lang="cs-CZ" sz="2000" dirty="0"/>
          </a:p>
          <a:p>
            <a:pPr lvl="0" algn="just"/>
            <a:r>
              <a:rPr lang="cs-CZ" sz="2000" b="1" dirty="0"/>
              <a:t>vznik škody na věci</a:t>
            </a:r>
            <a:r>
              <a:rPr lang="cs-CZ" sz="2000" dirty="0"/>
              <a:t>: </a:t>
            </a:r>
            <a:r>
              <a:rPr lang="cs-CZ" sz="2000" dirty="0" err="1"/>
              <a:t>výprosník</a:t>
            </a:r>
            <a:r>
              <a:rPr lang="cs-CZ" sz="2000" dirty="0"/>
              <a:t> </a:t>
            </a:r>
            <a:r>
              <a:rPr lang="cs-CZ" sz="2000" dirty="0" err="1" smtClean="0"/>
              <a:t>půjčiteli</a:t>
            </a:r>
            <a:r>
              <a:rPr lang="cs-CZ" sz="2000" dirty="0" smtClean="0"/>
              <a:t> </a:t>
            </a:r>
            <a:r>
              <a:rPr lang="cs-CZ" sz="2000" dirty="0"/>
              <a:t>nahradit škodu na věci</a:t>
            </a:r>
          </a:p>
          <a:p>
            <a:pPr lvl="1" algn="just"/>
            <a:r>
              <a:rPr lang="cs-CZ" sz="2000" dirty="0"/>
              <a:t>nemusí, pokud prokáže, že věc užíval </a:t>
            </a:r>
            <a:r>
              <a:rPr lang="cs-CZ" sz="2000" u="sng" dirty="0"/>
              <a:t>způsobem přiměřeným</a:t>
            </a:r>
            <a:r>
              <a:rPr lang="cs-CZ" sz="2000" dirty="0"/>
              <a:t> její povaze</a:t>
            </a:r>
          </a:p>
          <a:p>
            <a:pPr lvl="1" algn="just"/>
            <a:r>
              <a:rPr lang="cs-CZ" sz="2000" dirty="0"/>
              <a:t>stejně tak musí </a:t>
            </a:r>
            <a:r>
              <a:rPr lang="cs-CZ" sz="2000" dirty="0" err="1"/>
              <a:t>výprosník</a:t>
            </a:r>
            <a:r>
              <a:rPr lang="cs-CZ" sz="2000" dirty="0"/>
              <a:t> nahradit škodu na věci, pokud dovolil, aby věc užívala jiná osoba, a neměl k tomu souhlas </a:t>
            </a:r>
            <a:r>
              <a:rPr lang="cs-CZ" sz="2000" dirty="0" err="1"/>
              <a:t>půjčitele</a:t>
            </a:r>
            <a:endParaRPr lang="cs-CZ" sz="2000" dirty="0"/>
          </a:p>
          <a:p>
            <a:pPr lvl="0" algn="just"/>
            <a:r>
              <a:rPr lang="cs-CZ" sz="2000" dirty="0"/>
              <a:t>pokud </a:t>
            </a:r>
            <a:r>
              <a:rPr lang="cs-CZ" sz="2000" dirty="0" err="1"/>
              <a:t>výprosník</a:t>
            </a:r>
            <a:r>
              <a:rPr lang="cs-CZ" sz="2000" dirty="0"/>
              <a:t> věc </a:t>
            </a:r>
            <a:r>
              <a:rPr lang="cs-CZ" sz="2000" b="1" dirty="0"/>
              <a:t>ztratí</a:t>
            </a:r>
            <a:r>
              <a:rPr lang="cs-CZ" sz="2000" dirty="0"/>
              <a:t>, dá za ní </a:t>
            </a:r>
            <a:r>
              <a:rPr lang="cs-CZ" sz="2000" dirty="0" err="1" smtClean="0"/>
              <a:t>půjčiteli</a:t>
            </a:r>
            <a:r>
              <a:rPr lang="cs-CZ" sz="2000" dirty="0" smtClean="0"/>
              <a:t> </a:t>
            </a:r>
            <a:r>
              <a:rPr lang="cs-CZ" sz="2000" u="sng" dirty="0" smtClean="0"/>
              <a:t>náhradu </a:t>
            </a:r>
            <a:endParaRPr lang="cs-CZ" sz="2000" dirty="0"/>
          </a:p>
          <a:p>
            <a:pPr lvl="1" algn="just"/>
            <a:r>
              <a:rPr lang="cs-CZ" sz="2000" dirty="0"/>
              <a:t>ani když se věc poté najde, nenabývá </a:t>
            </a:r>
            <a:r>
              <a:rPr lang="cs-CZ" sz="2000" dirty="0" err="1"/>
              <a:t>výprosník</a:t>
            </a:r>
            <a:r>
              <a:rPr lang="cs-CZ" sz="2000" dirty="0"/>
              <a:t> právo nechat si nalezenou věc, ale vrátí ji </a:t>
            </a:r>
            <a:r>
              <a:rPr lang="cs-CZ" sz="2000" dirty="0" err="1"/>
              <a:t>půjčiteli</a:t>
            </a:r>
            <a:r>
              <a:rPr lang="cs-CZ" sz="2000" dirty="0"/>
              <a:t>, když ten mu vrátí náhradu poskytnutou za věc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r>
              <a:rPr lang="cs-CZ" b="1" dirty="0" smtClean="0"/>
              <a:t>Výpůjčka</a:t>
            </a:r>
            <a:r>
              <a:rPr lang="cs-CZ" b="1" dirty="0"/>
              <a:t>: </a:t>
            </a:r>
            <a:r>
              <a:rPr lang="cs-CZ" b="1" dirty="0" smtClean="0"/>
              <a:t>(</a:t>
            </a:r>
            <a:r>
              <a:rPr lang="cs-CZ" dirty="0" smtClean="0"/>
              <a:t>§ </a:t>
            </a:r>
            <a:r>
              <a:rPr lang="cs-CZ" dirty="0"/>
              <a:t>2193 - § </a:t>
            </a:r>
            <a:r>
              <a:rPr lang="cs-CZ" dirty="0" smtClean="0"/>
              <a:t>2200)</a:t>
            </a:r>
            <a:endParaRPr lang="cs-CZ" sz="2800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</a:t>
            </a:r>
            <a:r>
              <a:rPr lang="cs-CZ" dirty="0" err="1"/>
              <a:t>půjčitel</a:t>
            </a:r>
            <a:r>
              <a:rPr lang="cs-CZ" dirty="0"/>
              <a:t> a vypůjčitel</a:t>
            </a:r>
            <a:endParaRPr lang="cs-CZ" sz="2800" dirty="0"/>
          </a:p>
          <a:p>
            <a:pPr lvl="0"/>
            <a:r>
              <a:rPr lang="cs-CZ" b="1" dirty="0" smtClean="0"/>
              <a:t>Obsah: </a:t>
            </a:r>
            <a:r>
              <a:rPr lang="cs-CZ" dirty="0" smtClean="0"/>
              <a:t> přenechání </a:t>
            </a:r>
            <a:r>
              <a:rPr lang="cs-CZ" dirty="0"/>
              <a:t>nezuživatelné věci k dočasnému bezplatnému užívání</a:t>
            </a:r>
            <a:endParaRPr lang="cs-CZ" sz="2800" dirty="0"/>
          </a:p>
          <a:p>
            <a:pPr lvl="1"/>
            <a:r>
              <a:rPr lang="cs-CZ" dirty="0"/>
              <a:t>vypůjčitel může věc užívat způsobem ujednaným ve smlouvě, jinak způsobem </a:t>
            </a:r>
            <a:r>
              <a:rPr lang="cs-CZ" u="sng" dirty="0"/>
              <a:t>přiměřeným</a:t>
            </a:r>
            <a:r>
              <a:rPr lang="cs-CZ" dirty="0"/>
              <a:t> povaze věci</a:t>
            </a:r>
            <a:endParaRPr lang="cs-CZ" sz="2800" dirty="0"/>
          </a:p>
          <a:p>
            <a:pPr lvl="2"/>
            <a:r>
              <a:rPr lang="cs-CZ" dirty="0"/>
              <a:t>bez souhlasu </a:t>
            </a:r>
            <a:r>
              <a:rPr lang="cs-CZ" dirty="0" err="1"/>
              <a:t>půjčitele</a:t>
            </a:r>
            <a:r>
              <a:rPr lang="cs-CZ" dirty="0"/>
              <a:t> nemůže vypůjčitel dát věc k užívání jiné osobě </a:t>
            </a:r>
            <a:endParaRPr lang="cs-CZ" sz="2800" dirty="0"/>
          </a:p>
          <a:p>
            <a:pPr lvl="0"/>
            <a:r>
              <a:rPr lang="cs-CZ" b="1" dirty="0" err="1"/>
              <a:t>půjčitel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přenechá vypůjčiteli věc ve stavu </a:t>
            </a:r>
            <a:r>
              <a:rPr lang="cs-CZ" u="sng" dirty="0"/>
              <a:t>způsobilém</a:t>
            </a:r>
            <a:r>
              <a:rPr lang="cs-CZ" dirty="0"/>
              <a:t> k užívání</a:t>
            </a:r>
            <a:endParaRPr lang="cs-CZ" sz="2800" dirty="0"/>
          </a:p>
          <a:p>
            <a:pPr lvl="2"/>
            <a:r>
              <a:rPr lang="cs-CZ" dirty="0"/>
              <a:t>pokud </a:t>
            </a:r>
            <a:r>
              <a:rPr lang="cs-CZ" dirty="0" err="1"/>
              <a:t>půjčitel</a:t>
            </a:r>
            <a:r>
              <a:rPr lang="cs-CZ" dirty="0"/>
              <a:t> zatají vadu věci a ta způsobí škodu, je </a:t>
            </a:r>
            <a:r>
              <a:rPr lang="cs-CZ" dirty="0" err="1"/>
              <a:t>půjčitel</a:t>
            </a:r>
            <a:r>
              <a:rPr lang="cs-CZ" dirty="0"/>
              <a:t> povinen </a:t>
            </a:r>
            <a:r>
              <a:rPr lang="cs-CZ" dirty="0" smtClean="0"/>
              <a:t>poskytnout </a:t>
            </a:r>
            <a:r>
              <a:rPr lang="cs-CZ" dirty="0"/>
              <a:t>vypůjčiteli náhradu této škody</a:t>
            </a:r>
            <a:endParaRPr lang="cs-CZ" sz="2800" dirty="0"/>
          </a:p>
          <a:p>
            <a:pPr lvl="1"/>
            <a:r>
              <a:rPr lang="cs-CZ" dirty="0"/>
              <a:t>poučí vypůjčitele, jak věc užívat (nemusí, pokud jde o obecně známá pravidla nebo z okolností vyplývá, že to není </a:t>
            </a:r>
            <a:r>
              <a:rPr lang="cs-CZ" dirty="0" smtClean="0"/>
              <a:t>potřeba) opět </a:t>
            </a:r>
            <a:r>
              <a:rPr lang="cs-CZ" dirty="0"/>
              <a:t>povinnost nahradit vypůjčiteli případnou škodu, pokud ho nepoučil</a:t>
            </a:r>
            <a:endParaRPr lang="cs-CZ" sz="2800" dirty="0"/>
          </a:p>
          <a:p>
            <a:pPr lvl="1"/>
            <a:r>
              <a:rPr lang="cs-CZ" dirty="0"/>
              <a:t>nemůže se domáhat </a:t>
            </a:r>
            <a:r>
              <a:rPr lang="cs-CZ" u="sng" dirty="0"/>
              <a:t>předčasného vrácení věci </a:t>
            </a:r>
            <a:r>
              <a:rPr lang="cs-CZ" dirty="0"/>
              <a:t>(na rozdíl od výprosy!)</a:t>
            </a:r>
            <a:endParaRPr lang="cs-CZ" sz="2800" dirty="0"/>
          </a:p>
          <a:p>
            <a:pPr lvl="2"/>
            <a:r>
              <a:rPr lang="cs-CZ" dirty="0"/>
              <a:t>předčasné vrácení může žádat, pouze </a:t>
            </a:r>
            <a:endParaRPr lang="cs-CZ" dirty="0" smtClean="0"/>
          </a:p>
          <a:p>
            <a:pPr lvl="2"/>
            <a:r>
              <a:rPr lang="cs-CZ" dirty="0" smtClean="0"/>
              <a:t>pokud </a:t>
            </a:r>
            <a:r>
              <a:rPr lang="cs-CZ" dirty="0"/>
              <a:t>vypůjčitel užívá věc v rozporu se </a:t>
            </a:r>
            <a:r>
              <a:rPr lang="cs-CZ" dirty="0" smtClean="0"/>
              <a:t>smlouvou </a:t>
            </a:r>
          </a:p>
          <a:p>
            <a:pPr lvl="2"/>
            <a:r>
              <a:rPr lang="cs-CZ" dirty="0" smtClean="0"/>
              <a:t>pokud </a:t>
            </a:r>
            <a:r>
              <a:rPr lang="cs-CZ" dirty="0"/>
              <a:t>si to strany ujednaly, může </a:t>
            </a:r>
            <a:r>
              <a:rPr lang="cs-CZ" dirty="0" err="1"/>
              <a:t>půjčitel</a:t>
            </a:r>
            <a:r>
              <a:rPr lang="cs-CZ" dirty="0"/>
              <a:t> chtít vrácení věci, pokud ji potřebuje nevyhnutelně dříve (a navíc pouze pokud to nemohl předpokládat při uzavírání smlouvy)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Závazky</a:t>
            </a:r>
          </a:p>
          <a:p>
            <a:r>
              <a:rPr lang="cs-CZ" b="1" dirty="0"/>
              <a:t>Zápůjčka: </a:t>
            </a:r>
            <a:r>
              <a:rPr lang="cs-CZ" dirty="0"/>
              <a:t>§ 2390 - § 2394</a:t>
            </a:r>
            <a:endParaRPr lang="cs-CZ" sz="2800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zapůjčitel a </a:t>
            </a:r>
            <a:r>
              <a:rPr lang="cs-CZ" dirty="0" err="1"/>
              <a:t>vydlužitel</a:t>
            </a:r>
            <a:endParaRPr lang="cs-CZ" sz="2800" dirty="0"/>
          </a:p>
          <a:p>
            <a:pPr lvl="0"/>
            <a:r>
              <a:rPr lang="cs-CZ" b="1" dirty="0" smtClean="0"/>
              <a:t>Obsah: </a:t>
            </a:r>
            <a:r>
              <a:rPr lang="cs-CZ" dirty="0" smtClean="0"/>
              <a:t>přenechání </a:t>
            </a:r>
            <a:r>
              <a:rPr lang="cs-CZ" dirty="0"/>
              <a:t>zastupitelné věci k užívání podle libosti, po čase vrácení věci stejného druhu</a:t>
            </a:r>
            <a:endParaRPr lang="cs-CZ" sz="2800" dirty="0"/>
          </a:p>
          <a:p>
            <a:pPr lvl="0"/>
            <a:r>
              <a:rPr lang="cs-CZ" b="1" dirty="0"/>
              <a:t>vrácení </a:t>
            </a:r>
            <a:r>
              <a:rPr lang="cs-CZ" b="1" dirty="0" smtClean="0"/>
              <a:t>zápůjčky: </a:t>
            </a:r>
            <a:r>
              <a:rPr lang="cs-CZ" dirty="0" smtClean="0"/>
              <a:t>splácí </a:t>
            </a:r>
            <a:r>
              <a:rPr lang="cs-CZ" dirty="0"/>
              <a:t>se v měně podle místa plnění</a:t>
            </a:r>
            <a:endParaRPr lang="cs-CZ" sz="2800" dirty="0"/>
          </a:p>
          <a:p>
            <a:pPr lvl="1"/>
            <a:r>
              <a:rPr lang="cs-CZ" dirty="0"/>
              <a:t>pokud se má splatit v jiné měně, než v jaké byla poskytnuta, vrací se </a:t>
            </a:r>
            <a:r>
              <a:rPr lang="cs-CZ" u="sng" dirty="0"/>
              <a:t>hodnota</a:t>
            </a:r>
            <a:r>
              <a:rPr lang="cs-CZ" dirty="0"/>
              <a:t> rovnající se tomu, co bylo dáno</a:t>
            </a:r>
            <a:endParaRPr lang="cs-CZ" sz="2800" dirty="0"/>
          </a:p>
          <a:p>
            <a:pPr lvl="1"/>
            <a:r>
              <a:rPr lang="cs-CZ" dirty="0"/>
              <a:t>u nepeněžitých zápůjček – vrací se věc </a:t>
            </a:r>
            <a:r>
              <a:rPr lang="cs-CZ" u="sng" dirty="0"/>
              <a:t>stejného druhu</a:t>
            </a:r>
            <a:r>
              <a:rPr lang="cs-CZ" dirty="0"/>
              <a:t>, jaká byla dána</a:t>
            </a:r>
            <a:endParaRPr lang="cs-CZ" sz="2800" dirty="0"/>
          </a:p>
          <a:p>
            <a:pPr lvl="2"/>
            <a:r>
              <a:rPr lang="cs-CZ" dirty="0"/>
              <a:t>nezáleží na tom, zda mezitím cena takové věci stoupla nebo klesla</a:t>
            </a:r>
            <a:endParaRPr lang="cs-CZ" sz="2800" dirty="0"/>
          </a:p>
          <a:p>
            <a:pPr lvl="1"/>
            <a:r>
              <a:rPr lang="cs-CZ" dirty="0"/>
              <a:t>pokud smlouva nestanoví, kdy má být zápůjčka vrácena, je splatná po uplynutí </a:t>
            </a:r>
            <a:r>
              <a:rPr lang="cs-CZ" u="sng" dirty="0"/>
              <a:t>6 týdenní</a:t>
            </a:r>
            <a:r>
              <a:rPr lang="cs-CZ" dirty="0"/>
              <a:t> výpovědní doby</a:t>
            </a:r>
            <a:endParaRPr lang="cs-CZ" sz="2800" dirty="0"/>
          </a:p>
          <a:p>
            <a:pPr lvl="2"/>
            <a:r>
              <a:rPr lang="cs-CZ" dirty="0"/>
              <a:t>smlouva může určit jinou délku výpovědní doby</a:t>
            </a:r>
            <a:endParaRPr lang="cs-CZ" sz="2800" dirty="0"/>
          </a:p>
          <a:p>
            <a:pPr lvl="2"/>
            <a:r>
              <a:rPr lang="cs-CZ" dirty="0"/>
              <a:t>pokud nejsou sjednané úroky, lze zápůjčku splatit i bez výpovědi</a:t>
            </a:r>
            <a:endParaRPr lang="cs-CZ" sz="2800" dirty="0"/>
          </a:p>
          <a:p>
            <a:pPr lvl="1"/>
            <a:r>
              <a:rPr lang="cs-CZ" dirty="0"/>
              <a:t>pokud má být zápůjčka vracena ve splátkách a </a:t>
            </a:r>
            <a:r>
              <a:rPr lang="cs-CZ" dirty="0" err="1"/>
              <a:t>vydlužitel</a:t>
            </a:r>
            <a:r>
              <a:rPr lang="cs-CZ" dirty="0"/>
              <a:t> je </a:t>
            </a:r>
            <a:r>
              <a:rPr lang="cs-CZ" u="sng" dirty="0"/>
              <a:t>v prodlení</a:t>
            </a:r>
            <a:r>
              <a:rPr lang="cs-CZ" dirty="0"/>
              <a:t> s vracením více než 2 splátek (nebo 1 splátky po dobu delší než 3 měsíce), může zapůjčitel od smlouvy </a:t>
            </a:r>
            <a:r>
              <a:rPr lang="cs-CZ" u="sng" dirty="0"/>
              <a:t>odstoupit</a:t>
            </a:r>
            <a:r>
              <a:rPr lang="cs-CZ" dirty="0"/>
              <a:t> a požadovat splnění dluhu i s úroky</a:t>
            </a:r>
            <a:endParaRPr lang="cs-CZ" sz="2800" dirty="0"/>
          </a:p>
          <a:p>
            <a:pPr lvl="0"/>
            <a:r>
              <a:rPr lang="cs-CZ" b="1" dirty="0"/>
              <a:t>úroky:</a:t>
            </a:r>
            <a:endParaRPr lang="cs-CZ" sz="2800" dirty="0"/>
          </a:p>
          <a:p>
            <a:pPr lvl="1"/>
            <a:r>
              <a:rPr lang="cs-CZ" dirty="0"/>
              <a:t>úroky lze sjednat u </a:t>
            </a:r>
            <a:r>
              <a:rPr lang="cs-CZ" u="sng" dirty="0"/>
              <a:t>peněžité zápůjčky</a:t>
            </a:r>
            <a:r>
              <a:rPr lang="cs-CZ" dirty="0"/>
              <a:t> nebo zápůjčky poskytnuté v cenných </a:t>
            </a:r>
            <a:r>
              <a:rPr lang="cs-CZ" dirty="0" smtClean="0"/>
              <a:t>papírech u </a:t>
            </a:r>
            <a:r>
              <a:rPr lang="cs-CZ" dirty="0"/>
              <a:t>nepeněžité zápůjčky lze místo úroků sjednat plnění přiměřeně </a:t>
            </a:r>
            <a:r>
              <a:rPr lang="cs-CZ" u="sng" dirty="0"/>
              <a:t>většího množství</a:t>
            </a:r>
            <a:r>
              <a:rPr lang="cs-CZ" dirty="0"/>
              <a:t> věci nebo věci lepší jakosti (ale stejného druhu)</a:t>
            </a:r>
            <a:endParaRPr lang="cs-CZ" sz="28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Závazky</a:t>
            </a:r>
          </a:p>
          <a:p>
            <a:r>
              <a:rPr lang="cs-CZ" b="1" dirty="0" smtClean="0"/>
              <a:t>Úvěr</a:t>
            </a:r>
            <a:r>
              <a:rPr lang="cs-CZ" b="1" dirty="0"/>
              <a:t>: </a:t>
            </a:r>
            <a:r>
              <a:rPr lang="cs-CZ" dirty="0"/>
              <a:t>§ 2395 - § </a:t>
            </a:r>
            <a:r>
              <a:rPr lang="cs-CZ" dirty="0" smtClean="0"/>
              <a:t>2400 = </a:t>
            </a:r>
            <a:r>
              <a:rPr lang="cs-CZ" b="1" u="sng" dirty="0" smtClean="0"/>
              <a:t>banky samostatný zákon</a:t>
            </a:r>
            <a:endParaRPr lang="cs-CZ" sz="2800" b="1" u="sng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úvěrující (ten, kdo poskytuje peníze) a úvěrovaný (komu jsou poskytovány)</a:t>
            </a:r>
            <a:endParaRPr lang="cs-CZ" sz="2800" dirty="0"/>
          </a:p>
          <a:p>
            <a:pPr lvl="0"/>
            <a:r>
              <a:rPr lang="cs-CZ" b="1" dirty="0" smtClean="0"/>
              <a:t>Obsah</a:t>
            </a:r>
            <a:r>
              <a:rPr lang="cs-CZ" b="1" i="1" dirty="0" smtClean="0"/>
              <a:t>: </a:t>
            </a:r>
            <a:r>
              <a:rPr lang="cs-CZ" dirty="0" smtClean="0"/>
              <a:t>poskytnutí </a:t>
            </a:r>
            <a:r>
              <a:rPr lang="cs-CZ" dirty="0"/>
              <a:t>peněžních prostředků ve prospěch úvěrovaného, který se zavazuje prostředky vrátit a zaplatit úroky</a:t>
            </a:r>
            <a:endParaRPr lang="cs-CZ" sz="2800" dirty="0"/>
          </a:p>
          <a:p>
            <a:pPr lvl="0"/>
            <a:r>
              <a:rPr lang="cs-CZ" b="1" dirty="0"/>
              <a:t>úvěrovaný:</a:t>
            </a:r>
            <a:endParaRPr lang="cs-CZ" sz="2800" dirty="0"/>
          </a:p>
          <a:p>
            <a:pPr lvl="1"/>
            <a:r>
              <a:rPr lang="cs-CZ" dirty="0"/>
              <a:t>vrací peněžní prostředky v </a:t>
            </a:r>
            <a:r>
              <a:rPr lang="cs-CZ" u="sng" dirty="0"/>
              <a:t>měně</a:t>
            </a:r>
            <a:r>
              <a:rPr lang="cs-CZ" dirty="0"/>
              <a:t>, v jaké mu byly poskytnuty (stejně tak úroky)</a:t>
            </a:r>
            <a:endParaRPr lang="cs-CZ" sz="2800" dirty="0"/>
          </a:p>
          <a:p>
            <a:pPr lvl="1"/>
            <a:r>
              <a:rPr lang="cs-CZ" dirty="0"/>
              <a:t>má právo, aby mu úvěrující poskytl peníze ve lhůtě určené ve smlouvě</a:t>
            </a:r>
            <a:endParaRPr lang="cs-CZ" sz="2800" dirty="0"/>
          </a:p>
          <a:p>
            <a:pPr lvl="2"/>
            <a:r>
              <a:rPr lang="cs-CZ" dirty="0"/>
              <a:t>není-li lhůta ujednána, může žádat poskytnutí, dokud závazek trvá</a:t>
            </a:r>
            <a:endParaRPr lang="cs-CZ" sz="2800" dirty="0"/>
          </a:p>
          <a:p>
            <a:pPr lvl="1"/>
            <a:r>
              <a:rPr lang="cs-CZ" dirty="0"/>
              <a:t>vrátí poskytnuté prostředky v dohodnuté </a:t>
            </a:r>
            <a:r>
              <a:rPr lang="cs-CZ" dirty="0" smtClean="0"/>
              <a:t>době jinak </a:t>
            </a:r>
            <a:r>
              <a:rPr lang="cs-CZ" dirty="0"/>
              <a:t>do měsíce ode dne, kdy byl požádán o </a:t>
            </a:r>
            <a:r>
              <a:rPr lang="cs-CZ" dirty="0" smtClean="0"/>
              <a:t>vrácení může </a:t>
            </a:r>
            <a:r>
              <a:rPr lang="cs-CZ" dirty="0"/>
              <a:t>je vrátit i před smluvenou dobou (úroky pak platí jen za dobu do vrácení prostředků)</a:t>
            </a:r>
            <a:endParaRPr lang="cs-CZ" sz="2800" dirty="0"/>
          </a:p>
          <a:p>
            <a:pPr lvl="0"/>
            <a:r>
              <a:rPr lang="cs-CZ" b="1" dirty="0"/>
              <a:t>úvěrující:</a:t>
            </a:r>
            <a:endParaRPr lang="cs-CZ" sz="2800" dirty="0"/>
          </a:p>
          <a:p>
            <a:pPr lvl="1"/>
            <a:r>
              <a:rPr lang="cs-CZ" dirty="0"/>
              <a:t>poskytne úvěrovanému peníze na jeho žádost, v době určené v žádosti</a:t>
            </a:r>
            <a:endParaRPr lang="cs-CZ" sz="2800" dirty="0"/>
          </a:p>
          <a:p>
            <a:pPr lvl="2"/>
            <a:r>
              <a:rPr lang="cs-CZ" dirty="0"/>
              <a:t>pokud úvěrovaný dobu neurčí, má to být bez zbytečného odkladu</a:t>
            </a:r>
            <a:endParaRPr lang="cs-CZ" sz="2800" dirty="0"/>
          </a:p>
          <a:p>
            <a:pPr lvl="1"/>
            <a:r>
              <a:rPr lang="cs-CZ" dirty="0"/>
              <a:t>pokud byl úvěr poskytnut jen na určitý </a:t>
            </a:r>
            <a:r>
              <a:rPr lang="cs-CZ" u="sng" dirty="0"/>
              <a:t>účel</a:t>
            </a:r>
            <a:r>
              <a:rPr lang="cs-CZ" dirty="0"/>
              <a:t>…</a:t>
            </a:r>
            <a:endParaRPr lang="cs-CZ" sz="2800" dirty="0"/>
          </a:p>
          <a:p>
            <a:pPr lvl="2"/>
            <a:r>
              <a:rPr lang="cs-CZ" dirty="0"/>
              <a:t>může úvěrující omezit poskytnutí peněz pouze na plnění povinností v souvislosti s daným účelem</a:t>
            </a:r>
            <a:endParaRPr lang="cs-CZ" sz="2800" dirty="0"/>
          </a:p>
          <a:p>
            <a:pPr lvl="2"/>
            <a:r>
              <a:rPr lang="cs-CZ" dirty="0"/>
              <a:t>a úvěrovaný je použil k jinému účelu, může úvěrující od smlouvy </a:t>
            </a:r>
            <a:r>
              <a:rPr lang="cs-CZ" u="sng" dirty="0"/>
              <a:t>odstoupit</a:t>
            </a:r>
            <a:r>
              <a:rPr lang="cs-CZ" dirty="0"/>
              <a:t> a žádat bezodkladné vrácení poskytnutých prostředků včetně úroků</a:t>
            </a:r>
            <a:endParaRPr lang="cs-CZ" sz="2800" dirty="0"/>
          </a:p>
          <a:p>
            <a:pPr lvl="3"/>
            <a:r>
              <a:rPr lang="cs-CZ" dirty="0"/>
              <a:t>to platí, i když je použití peněz ke smluvenému účelu </a:t>
            </a:r>
            <a:r>
              <a:rPr lang="cs-CZ" u="sng" dirty="0"/>
              <a:t>nemožné</a:t>
            </a:r>
            <a:r>
              <a:rPr lang="cs-CZ" dirty="0"/>
              <a:t>!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§ 2201 Nájem </a:t>
            </a:r>
            <a:r>
              <a:rPr lang="cs-CZ" b="1" dirty="0" smtClean="0"/>
              <a:t>(§2201-2331)</a:t>
            </a:r>
            <a:endParaRPr lang="cs-CZ" dirty="0"/>
          </a:p>
          <a:p>
            <a:pPr marL="0" indent="0" algn="just">
              <a:buNone/>
            </a:pPr>
            <a:r>
              <a:rPr lang="cs-CZ" sz="2400" dirty="0"/>
              <a:t>Nájemní smlouvou se pronajímatel zavazuje přenechat nájemci věc k dočasnému užívání a nájemce se zavazuje platit za to pronajímateli nájemné.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u="sng" dirty="0" smtClean="0"/>
              <a:t>Nájem bytu</a:t>
            </a:r>
            <a:endParaRPr lang="cs-CZ" sz="2400" b="1" u="sng" dirty="0"/>
          </a:p>
          <a:p>
            <a:pPr marL="0" indent="0" algn="just">
              <a:buNone/>
            </a:pPr>
            <a:r>
              <a:rPr lang="cs-CZ" sz="2400" b="1" dirty="0" smtClean="0"/>
              <a:t>Kauce </a:t>
            </a:r>
            <a:r>
              <a:rPr lang="cs-CZ" sz="2400" dirty="0"/>
              <a:t>– nesmí být vyšší než šestinásobek měsíčního nájemného, pronajímatel může s penězi naložit dle svého – netřeba </a:t>
            </a:r>
            <a:r>
              <a:rPr lang="cs-CZ" sz="2400" dirty="0" err="1"/>
              <a:t>spec</a:t>
            </a:r>
            <a:r>
              <a:rPr lang="cs-CZ" sz="2400" dirty="0"/>
              <a:t>. účtu, pohledávka nájemce </a:t>
            </a:r>
            <a:r>
              <a:rPr lang="cs-CZ" sz="2400" dirty="0" smtClean="0"/>
              <a:t>vůči </a:t>
            </a:r>
            <a:r>
              <a:rPr lang="cs-CZ" sz="2400" dirty="0"/>
              <a:t>pronajímateli nebo si to započte pronajímatel oproti svým pohledávkám vůči nájemci.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Úpravy bytu </a:t>
            </a:r>
            <a:r>
              <a:rPr lang="cs-CZ" sz="2400" dirty="0"/>
              <a:t>– souhlas pronajímatele – kdy není třeba: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nařídí-li </a:t>
            </a:r>
            <a:r>
              <a:rPr lang="cs-CZ" sz="2400" dirty="0"/>
              <a:t>úpravy orgán veřejné moci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hrozí-li </a:t>
            </a:r>
            <a:r>
              <a:rPr lang="cs-CZ" sz="2400" dirty="0"/>
              <a:t>přímo zvlášť závažná újma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úprava </a:t>
            </a:r>
            <a:r>
              <a:rPr lang="cs-CZ" sz="2400" dirty="0"/>
              <a:t>z vůle pronajímatele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371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Vyklizení bytu po dobu trvání úprav </a:t>
            </a:r>
            <a:r>
              <a:rPr lang="cs-CZ" dirty="0"/>
              <a:t>- </a:t>
            </a:r>
            <a:r>
              <a:rPr lang="cs-CZ" dirty="0" smtClean="0"/>
              <a:t>pronajímatel </a:t>
            </a:r>
            <a:r>
              <a:rPr lang="cs-CZ" dirty="0"/>
              <a:t>povinen poskytnout přiměřenou náhradu.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/>
              <a:t>Bydlení dalších osob </a:t>
            </a:r>
            <a:r>
              <a:rPr lang="cs-CZ" dirty="0"/>
              <a:t>– výhrada s přijetím nového člena - § 2272; není možné vyžadovat souhlas pronajímatele, když se jedná o: </a:t>
            </a:r>
          </a:p>
          <a:p>
            <a:r>
              <a:rPr lang="cs-CZ" dirty="0" smtClean="0"/>
              <a:t>osobu </a:t>
            </a:r>
            <a:r>
              <a:rPr lang="cs-CZ" dirty="0"/>
              <a:t>blízkou </a:t>
            </a:r>
          </a:p>
          <a:p>
            <a:r>
              <a:rPr lang="cs-CZ" dirty="0" smtClean="0"/>
              <a:t>jinou </a:t>
            </a:r>
            <a:r>
              <a:rPr lang="cs-CZ" dirty="0"/>
              <a:t>osobu jde o případ zvláštního zřetele hodný. </a:t>
            </a:r>
          </a:p>
          <a:p>
            <a:r>
              <a:rPr lang="cs-CZ" dirty="0" smtClean="0"/>
              <a:t>podnájem </a:t>
            </a:r>
            <a:r>
              <a:rPr lang="cs-CZ" dirty="0"/>
              <a:t>– když tam zároveň bydlí. Když tam pak nebydlí, tak souhlas pronajímatele (§ 2274). </a:t>
            </a:r>
          </a:p>
          <a:p>
            <a:pPr marL="0" indent="0">
              <a:buNone/>
            </a:pPr>
            <a:r>
              <a:rPr lang="cs-CZ" b="1" dirty="0" smtClean="0"/>
              <a:t>Přechod </a:t>
            </a:r>
            <a:r>
              <a:rPr lang="cs-CZ" b="1" dirty="0"/>
              <a:t>nájmu </a:t>
            </a:r>
            <a:r>
              <a:rPr lang="cs-CZ" dirty="0"/>
              <a:t>– smrt nájemce – dvě skupiny osob, na které přechází právo nájmu: </a:t>
            </a:r>
          </a:p>
          <a:p>
            <a:r>
              <a:rPr lang="cs-CZ" dirty="0" smtClean="0"/>
              <a:t>členové </a:t>
            </a:r>
            <a:r>
              <a:rPr lang="cs-CZ" dirty="0"/>
              <a:t>nájemcovi domácnosti, kteří nemají vlastní byt </a:t>
            </a:r>
          </a:p>
          <a:p>
            <a:r>
              <a:rPr lang="cs-CZ" dirty="0"/>
              <a:t>p</a:t>
            </a:r>
            <a:r>
              <a:rPr lang="cs-CZ" dirty="0" smtClean="0"/>
              <a:t>ronajímatel </a:t>
            </a:r>
            <a:r>
              <a:rPr lang="cs-CZ" dirty="0"/>
              <a:t>souhlasí s přechodem na jinou osobu. </a:t>
            </a:r>
          </a:p>
          <a:p>
            <a:r>
              <a:rPr lang="cs-CZ" dirty="0" smtClean="0"/>
              <a:t>platí </a:t>
            </a:r>
            <a:r>
              <a:rPr lang="cs-CZ" dirty="0"/>
              <a:t>pouze po dobu 2 let od doby co nájem přešel – to se ale nepoužije u seniorů (nad sedmdesát let) a nezletilých.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08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Koupě (§ 2079-2184)</a:t>
            </a:r>
          </a:p>
          <a:p>
            <a:pPr marL="0" indent="0">
              <a:buNone/>
            </a:pPr>
            <a:r>
              <a:rPr lang="cs-CZ" sz="2800" b="1" dirty="0" smtClean="0"/>
              <a:t>Smluvní strany: </a:t>
            </a:r>
            <a:r>
              <a:rPr lang="cs-CZ" sz="2800" dirty="0" smtClean="0"/>
              <a:t>prodávající a kupující</a:t>
            </a:r>
          </a:p>
          <a:p>
            <a:pPr marL="0" indent="0" algn="just">
              <a:buNone/>
            </a:pPr>
            <a:r>
              <a:rPr lang="cs-CZ" sz="2800" b="1" dirty="0" smtClean="0"/>
              <a:t>Práva a povinnosti stran: </a:t>
            </a:r>
            <a:r>
              <a:rPr lang="cs-CZ" sz="2000" dirty="0" smtClean="0"/>
              <a:t>povinnost </a:t>
            </a:r>
            <a:r>
              <a:rPr lang="cs-CZ" sz="2000" dirty="0"/>
              <a:t>prodávajícího </a:t>
            </a:r>
            <a:r>
              <a:rPr lang="cs-CZ" sz="2000" b="1" dirty="0"/>
              <a:t>odevzdat věc a </a:t>
            </a:r>
            <a:r>
              <a:rPr lang="cs-CZ" sz="2000" b="1" dirty="0" smtClean="0"/>
              <a:t>umožnit mu nabýt vlastnické právo k ní</a:t>
            </a:r>
            <a:r>
              <a:rPr lang="cs-CZ" sz="2000" dirty="0" smtClean="0"/>
              <a:t> </a:t>
            </a:r>
            <a:r>
              <a:rPr lang="cs-CZ" sz="2000" dirty="0"/>
              <a:t>povinnost kupujícího </a:t>
            </a:r>
            <a:r>
              <a:rPr lang="cs-CZ" sz="2000" b="1" dirty="0"/>
              <a:t>zaplatit kupní cenu a převzít věc </a:t>
            </a:r>
            <a:endParaRPr lang="cs-CZ" sz="2000" b="1" dirty="0" smtClean="0"/>
          </a:p>
          <a:p>
            <a:pPr marL="0" indent="0" algn="just">
              <a:buNone/>
            </a:pPr>
            <a:r>
              <a:rPr lang="cs-CZ" sz="2800" b="1" dirty="0" smtClean="0"/>
              <a:t>Prodej zboží v obchodě</a:t>
            </a:r>
          </a:p>
          <a:p>
            <a:pPr marL="0" indent="0" algn="just">
              <a:buNone/>
            </a:pPr>
            <a:r>
              <a:rPr lang="cs-CZ" sz="2000" b="1" dirty="0" smtClean="0"/>
              <a:t>prodávající: </a:t>
            </a:r>
            <a:r>
              <a:rPr lang="cs-CZ" sz="2000" dirty="0" smtClean="0"/>
              <a:t>podnikatel </a:t>
            </a:r>
            <a:r>
              <a:rPr lang="cs-CZ" sz="2000" dirty="0"/>
              <a:t>v rámci jeho podnikatelské </a:t>
            </a:r>
            <a:r>
              <a:rPr lang="cs-CZ" sz="2000" dirty="0" smtClean="0"/>
              <a:t>činnosti</a:t>
            </a:r>
          </a:p>
          <a:p>
            <a:pPr marL="0" indent="0" algn="just">
              <a:buNone/>
            </a:pPr>
            <a:r>
              <a:rPr lang="cs-CZ" sz="2000" b="1" dirty="0"/>
              <a:t>k</a:t>
            </a:r>
            <a:r>
              <a:rPr lang="cs-CZ" sz="2000" b="1" dirty="0" smtClean="0"/>
              <a:t>upující</a:t>
            </a:r>
            <a:r>
              <a:rPr lang="cs-CZ" sz="2000" dirty="0"/>
              <a:t>: není podnikatelem anebo nejedná v rámci své podnikatelské činnosti (nejedná se tedy pouze o smlouvy uzavírané se spotřebiteli = jen </a:t>
            </a:r>
            <a:r>
              <a:rPr lang="cs-CZ" sz="2000" dirty="0" smtClean="0"/>
              <a:t>FO); </a:t>
            </a:r>
            <a:r>
              <a:rPr lang="cs-CZ" sz="2000" dirty="0"/>
              <a:t>zde ale může být kupujícím i podnikatel, jestliže není zřejmé při uzavření smlouvy, že se koupě týká jeho podnikatelské činnosti) </a:t>
            </a:r>
          </a:p>
          <a:p>
            <a:pPr marL="0" indent="0">
              <a:buNone/>
            </a:pPr>
            <a:r>
              <a:rPr lang="cs-CZ" sz="2000" b="1" dirty="0"/>
              <a:t>předmět: </a:t>
            </a:r>
            <a:r>
              <a:rPr lang="cs-CZ" sz="2000" dirty="0"/>
              <a:t>věc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použije se na prodej zboží v kamenných prodejnách, tak i v internetových obchodech (tzv. e-</a:t>
            </a:r>
            <a:r>
              <a:rPr lang="cs-CZ" sz="2000" dirty="0" err="1"/>
              <a:t>shopy</a:t>
            </a:r>
            <a:r>
              <a:rPr lang="cs-CZ" sz="2000" dirty="0"/>
              <a:t>). </a:t>
            </a:r>
          </a:p>
          <a:p>
            <a:pPr marL="0" indent="0">
              <a:buNone/>
            </a:pPr>
            <a:r>
              <a:rPr lang="cs-CZ" sz="2000" dirty="0" smtClean="0"/>
              <a:t>vlastnické právo se nabývá </a:t>
            </a:r>
            <a:r>
              <a:rPr lang="cs-CZ" sz="2000" b="1" dirty="0" smtClean="0"/>
              <a:t>zaplacením </a:t>
            </a:r>
            <a:r>
              <a:rPr lang="cs-CZ" sz="2000" b="1" dirty="0"/>
              <a:t>kupní ceny </a:t>
            </a:r>
            <a:r>
              <a:rPr lang="cs-CZ" sz="2000" dirty="0"/>
              <a:t>(povinnost nahradit škody, která vznikne před zaplacením podle obecných ustanovení) 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27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Koupě (§ 2079-2184)</a:t>
            </a:r>
          </a:p>
          <a:p>
            <a:pPr marL="0" indent="0">
              <a:buNone/>
            </a:pPr>
            <a:r>
              <a:rPr lang="cs-CZ" sz="2400" dirty="0" smtClean="0"/>
              <a:t>vady zboží</a:t>
            </a:r>
          </a:p>
          <a:p>
            <a:pPr marL="0" indent="0" algn="just">
              <a:buNone/>
            </a:pPr>
            <a:r>
              <a:rPr lang="cs-CZ" sz="2400" b="1" dirty="0" smtClean="0"/>
              <a:t>jakost při </a:t>
            </a:r>
            <a:r>
              <a:rPr lang="cs-CZ" sz="2400" b="1" dirty="0"/>
              <a:t>převzetí (§ 2161 OZ) </a:t>
            </a:r>
            <a:r>
              <a:rPr lang="cs-CZ" sz="2400" dirty="0"/>
              <a:t>Prodávající odpovídá kupujícímu, že věc při převzetí nemá vady. Projeví-li se vada v průběhu šesti měsíců </a:t>
            </a:r>
            <a:r>
              <a:rPr lang="cs-CZ" sz="2400" dirty="0" smtClean="0"/>
              <a:t>od </a:t>
            </a:r>
            <a:r>
              <a:rPr lang="cs-CZ" sz="2400" dirty="0"/>
              <a:t>převzetí, má se za to, že věc byla vadná již při převzetí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smtClean="0"/>
              <a:t>Vyskytne-li se veda do </a:t>
            </a:r>
            <a:r>
              <a:rPr lang="cs-CZ" sz="2400" b="1" i="1" dirty="0" smtClean="0"/>
              <a:t>6 měsíců </a:t>
            </a:r>
            <a:r>
              <a:rPr lang="cs-CZ" sz="2400" dirty="0" smtClean="0"/>
              <a:t>od převzetí věci, právní domněnka, že věc byla vadná při převzetí a </a:t>
            </a:r>
            <a:r>
              <a:rPr lang="cs-CZ" sz="2400" b="1" i="1" dirty="0" smtClean="0"/>
              <a:t>prodávající by musel dokázat opak.</a:t>
            </a:r>
          </a:p>
          <a:p>
            <a:pPr marL="0" indent="0" algn="just">
              <a:buNone/>
            </a:pPr>
            <a:r>
              <a:rPr lang="cs-CZ" sz="2400" b="1" dirty="0" smtClean="0"/>
              <a:t>Záruka </a:t>
            </a:r>
            <a:r>
              <a:rPr lang="cs-CZ" sz="2400" b="1" dirty="0"/>
              <a:t>za jakost </a:t>
            </a:r>
            <a:r>
              <a:rPr lang="cs-CZ" sz="2400" b="1" dirty="0" smtClean="0"/>
              <a:t>(§ 2113 OZ) </a:t>
            </a:r>
            <a:r>
              <a:rPr lang="cs-CZ" sz="2400" dirty="0" smtClean="0"/>
              <a:t>Zárukou </a:t>
            </a:r>
            <a:r>
              <a:rPr lang="cs-CZ" sz="2400" dirty="0"/>
              <a:t>za jakost se prodávající zavazuje, že věc bude po určitou dobu způsobilá k použití pro obvyklý účel nebo že si zachová obvyklé vlastnosti. Tyto účinky má i uvedení záruční doby nebo doby použitelnosti věci na obalu nebo v reklamě. Záruka může být poskytnuta i na jednotlivou součást věci.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84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práva </a:t>
            </a:r>
            <a:r>
              <a:rPr lang="cs-CZ" sz="2400" b="1" dirty="0"/>
              <a:t>z vadného plnění 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věc </a:t>
            </a:r>
            <a:r>
              <a:rPr lang="cs-CZ" sz="2400" dirty="0"/>
              <a:t>při převzetí neměla vadu, vada se vyskytla až do 24 měsíců od </a:t>
            </a:r>
            <a:r>
              <a:rPr lang="cs-CZ" sz="2400" dirty="0" smtClean="0"/>
              <a:t>převzetí = podle ustanovení o záruce za jakost (ne v situaci, kdy  kupující při převzatí věděl</a:t>
            </a:r>
            <a:r>
              <a:rPr lang="cs-CZ" sz="2400" dirty="0"/>
              <a:t>, že věc má vadu, sám ji způsobil) </a:t>
            </a:r>
          </a:p>
          <a:p>
            <a:pPr marL="0" indent="0" algn="just">
              <a:buNone/>
            </a:pPr>
            <a:r>
              <a:rPr lang="cs-CZ" sz="2800" b="1" dirty="0"/>
              <a:t>nároky</a:t>
            </a:r>
            <a:r>
              <a:rPr lang="cs-CZ" sz="2800" dirty="0"/>
              <a:t>: § 2169 </a:t>
            </a:r>
            <a:endParaRPr lang="cs-CZ" sz="2800" dirty="0" smtClean="0"/>
          </a:p>
          <a:p>
            <a:pPr algn="just"/>
            <a:r>
              <a:rPr lang="cs-CZ" sz="2800" dirty="0" smtClean="0"/>
              <a:t>dodání </a:t>
            </a:r>
            <a:r>
              <a:rPr lang="cs-CZ" sz="2800" dirty="0"/>
              <a:t>nové </a:t>
            </a:r>
            <a:r>
              <a:rPr lang="cs-CZ" sz="2800" dirty="0" smtClean="0"/>
              <a:t>věci -  větší množství vad, opakovaně</a:t>
            </a:r>
          </a:p>
          <a:p>
            <a:pPr algn="just"/>
            <a:r>
              <a:rPr lang="cs-CZ" sz="2800" dirty="0" smtClean="0"/>
              <a:t>výměna součásti</a:t>
            </a:r>
            <a:r>
              <a:rPr lang="cs-CZ" sz="2800" dirty="0"/>
              <a:t> </a:t>
            </a:r>
            <a:r>
              <a:rPr lang="cs-CZ" sz="2800" dirty="0" smtClean="0"/>
              <a:t>- týká-li se jen součásti </a:t>
            </a:r>
          </a:p>
          <a:p>
            <a:pPr algn="just"/>
            <a:r>
              <a:rPr lang="cs-CZ" sz="2800" dirty="0" smtClean="0"/>
              <a:t>odstoupení </a:t>
            </a:r>
            <a:r>
              <a:rPr lang="cs-CZ" sz="2800" dirty="0"/>
              <a:t>od smlouvy, </a:t>
            </a:r>
            <a:endParaRPr lang="cs-CZ" sz="2800" dirty="0" smtClean="0"/>
          </a:p>
          <a:p>
            <a:pPr algn="just"/>
            <a:r>
              <a:rPr lang="cs-CZ" sz="2800" dirty="0" smtClean="0"/>
              <a:t>bezplatné </a:t>
            </a:r>
            <a:r>
              <a:rPr lang="cs-CZ" sz="2800" dirty="0"/>
              <a:t>odstranění vady, </a:t>
            </a:r>
            <a:endParaRPr lang="cs-CZ" sz="2800" dirty="0" smtClean="0"/>
          </a:p>
          <a:p>
            <a:pPr algn="just"/>
            <a:r>
              <a:rPr lang="cs-CZ" sz="2800" dirty="0" smtClean="0"/>
              <a:t>přiměřená sleva z kupní ceny.</a:t>
            </a:r>
          </a:p>
          <a:p>
            <a:pPr marL="0" indent="0" algn="just">
              <a:buNone/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36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</a:p>
          <a:p>
            <a:pPr marL="0" indent="0" algn="just">
              <a:buNone/>
            </a:pPr>
            <a:r>
              <a:rPr lang="cs-CZ" sz="2400" b="1" dirty="0"/>
              <a:t>v</a:t>
            </a:r>
            <a:r>
              <a:rPr lang="cs-CZ" sz="2400" b="1" dirty="0" smtClean="0"/>
              <a:t>ýhrada vlastnického práva (§ 2132-2134)</a:t>
            </a:r>
          </a:p>
          <a:p>
            <a:pPr marL="0" indent="0" algn="just">
              <a:buNone/>
            </a:pPr>
            <a:r>
              <a:rPr lang="cs-CZ" sz="2400" dirty="0" smtClean="0"/>
              <a:t>vyhradí-li </a:t>
            </a:r>
            <a:r>
              <a:rPr lang="cs-CZ" sz="2400" dirty="0"/>
              <a:t>si prodávající k věci vlastnické právo, má se za to, že se kupující stane vlastníkem teprve </a:t>
            </a:r>
            <a:r>
              <a:rPr lang="cs-CZ" sz="2400" b="1" dirty="0"/>
              <a:t>úplným zaplacením kupní ceny</a:t>
            </a:r>
            <a:r>
              <a:rPr lang="cs-CZ" sz="2400" dirty="0"/>
              <a:t>. Nebezpečí škody na věci však na kupujícího přechází již jejím převzetím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b="1" dirty="0"/>
              <a:t>výhrada </a:t>
            </a:r>
            <a:r>
              <a:rPr lang="cs-CZ" sz="2400" b="1" dirty="0" smtClean="0"/>
              <a:t>zpětné koupě a zpětného prodeje (§ 2135-2139)</a:t>
            </a:r>
          </a:p>
          <a:p>
            <a:pPr marL="0" indent="0" algn="just">
              <a:buNone/>
            </a:pPr>
            <a:r>
              <a:rPr lang="cs-CZ" sz="2400" dirty="0" smtClean="0"/>
              <a:t>z ujednání </a:t>
            </a:r>
            <a:r>
              <a:rPr lang="cs-CZ" sz="2400" dirty="0"/>
              <a:t>o výhradě zpětné koupě vzniká kupujícímu povinnost </a:t>
            </a:r>
            <a:r>
              <a:rPr lang="cs-CZ" sz="2400" b="1" dirty="0"/>
              <a:t>převést na požádání věc prodávajícímu za úplatu zpět</a:t>
            </a:r>
            <a:r>
              <a:rPr lang="cs-CZ" sz="2400" dirty="0"/>
              <a:t>. Kupující vrátí prodávajícímu věc v nezhoršeném stavu a prodávající vrátí kupujícímu kupní cenu; tím jsou vyrovnány i užitky z peněz a plody z věci snad vytěžené. Nebyla-li ujednána lhůta, ve které má prodávající právo žádat vrácení věci, platí vzhledem k movité věci za ujednanou </a:t>
            </a:r>
            <a:r>
              <a:rPr lang="cs-CZ" sz="2400" b="1" dirty="0"/>
              <a:t>tříletá lhůta </a:t>
            </a:r>
            <a:r>
              <a:rPr lang="cs-CZ" sz="2400" dirty="0"/>
              <a:t>a vzhledem k nemovité věci </a:t>
            </a:r>
            <a:r>
              <a:rPr lang="cs-CZ" sz="2400" b="1" dirty="0"/>
              <a:t>desetiletá lhůta.</a:t>
            </a:r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3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</a:p>
          <a:p>
            <a:pPr marL="0" indent="0" algn="just">
              <a:buNone/>
            </a:pPr>
            <a:r>
              <a:rPr lang="cs-CZ" sz="2400" b="1" dirty="0"/>
              <a:t>p</a:t>
            </a:r>
            <a:r>
              <a:rPr lang="cs-CZ" sz="2400" b="1" dirty="0" smtClean="0"/>
              <a:t>ředkupní právo (§ 2140-2149)</a:t>
            </a:r>
          </a:p>
          <a:p>
            <a:pPr marL="0" indent="0" algn="just">
              <a:buNone/>
            </a:pPr>
            <a:r>
              <a:rPr lang="cs-CZ" sz="2400" dirty="0"/>
              <a:t>Ujedná-li si </a:t>
            </a:r>
            <a:r>
              <a:rPr lang="cs-CZ" sz="2400" b="1" dirty="0" err="1"/>
              <a:t>předkupník</a:t>
            </a:r>
            <a:r>
              <a:rPr lang="cs-CZ" sz="2400" dirty="0"/>
              <a:t> k věci předkupní právo, vzniká dlužníku povinnost nabídnout věc </a:t>
            </a:r>
            <a:r>
              <a:rPr lang="cs-CZ" sz="2400" dirty="0" err="1"/>
              <a:t>předkupníkovi</a:t>
            </a:r>
            <a:r>
              <a:rPr lang="cs-CZ" sz="2400" dirty="0"/>
              <a:t> ke koupi, pokud by ji chtěl prodat třetí osobě (koupěchtivému). Povinnost prodávajícího nabídnout věc </a:t>
            </a:r>
            <a:r>
              <a:rPr lang="cs-CZ" sz="2400" dirty="0" err="1"/>
              <a:t>předkupníkovi</a:t>
            </a:r>
            <a:r>
              <a:rPr lang="cs-CZ" sz="2400" dirty="0"/>
              <a:t> ke koupi dospěje </a:t>
            </a:r>
            <a:r>
              <a:rPr lang="cs-CZ" sz="2400" b="1" i="1" dirty="0"/>
              <a:t>uzavřením smlouvy s koupěchtivým</a:t>
            </a:r>
            <a:r>
              <a:rPr lang="cs-CZ" sz="2400" b="1" i="1" dirty="0" smtClean="0"/>
              <a:t>.</a:t>
            </a:r>
          </a:p>
          <a:p>
            <a:pPr marL="0" indent="0" algn="just">
              <a:buNone/>
            </a:pPr>
            <a:r>
              <a:rPr lang="cs-CZ" sz="2400" dirty="0"/>
              <a:t>Nabídku učiní prodávající </a:t>
            </a:r>
            <a:r>
              <a:rPr lang="cs-CZ" sz="2400" dirty="0" err="1"/>
              <a:t>předkupníkovi</a:t>
            </a:r>
            <a:r>
              <a:rPr lang="cs-CZ" sz="2400" dirty="0"/>
              <a:t> </a:t>
            </a:r>
            <a:r>
              <a:rPr lang="cs-CZ" sz="2400" b="1" dirty="0"/>
              <a:t>ohlášením všech podmínek</a:t>
            </a:r>
            <a:r>
              <a:rPr lang="cs-CZ" sz="2400" dirty="0"/>
              <a:t>. Při nabídce se vyžaduje </a:t>
            </a:r>
            <a:r>
              <a:rPr lang="cs-CZ" sz="2400" b="1" i="1" dirty="0"/>
              <a:t>oznámení obsahu smlouvy uzavřené s koupěchtivým</a:t>
            </a:r>
            <a:r>
              <a:rPr lang="cs-CZ" sz="2400" dirty="0"/>
              <a:t>. Nabídka ke koupi nemovité věci vyžaduje písemnou formu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/>
              <a:t>Přijme-li </a:t>
            </a:r>
            <a:r>
              <a:rPr lang="cs-CZ" sz="2400" dirty="0" err="1"/>
              <a:t>předkupník</a:t>
            </a:r>
            <a:r>
              <a:rPr lang="cs-CZ" sz="2400" dirty="0"/>
              <a:t> nabídku, uskuteční se koupě mezi prodávajícím a </a:t>
            </a:r>
            <a:r>
              <a:rPr lang="cs-CZ" sz="2400" dirty="0" err="1"/>
              <a:t>předkupníkem</a:t>
            </a:r>
            <a:r>
              <a:rPr lang="cs-CZ" sz="2400" dirty="0"/>
              <a:t> za týchž podmínek, jaké prodávající dohodl s koupěchtivým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err="1"/>
              <a:t>Předkupník</a:t>
            </a:r>
            <a:r>
              <a:rPr lang="cs-CZ" sz="2400" dirty="0"/>
              <a:t> zaplatí kupní cenu v </a:t>
            </a:r>
            <a:r>
              <a:rPr lang="cs-CZ" sz="2400" b="1" dirty="0"/>
              <a:t>ujednané lhůtě, jinak do osmi dnů po nabídce u věci movité a u nemovité věci do tří měsíců po nabídce.</a:t>
            </a:r>
            <a:r>
              <a:rPr lang="cs-CZ" sz="2400" dirty="0"/>
              <a:t> Neučiní-li to, předkupní právo zanikne.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84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</a:p>
          <a:p>
            <a:pPr marL="0" indent="0" algn="just">
              <a:buNone/>
            </a:pPr>
            <a:r>
              <a:rPr lang="cs-CZ" sz="2400" b="1" dirty="0"/>
              <a:t>k</a:t>
            </a:r>
            <a:r>
              <a:rPr lang="cs-CZ" sz="2400" b="1" dirty="0" smtClean="0"/>
              <a:t>oupě na zkoušku (§ 2150-2151)</a:t>
            </a:r>
          </a:p>
          <a:p>
            <a:pPr algn="just"/>
            <a:r>
              <a:rPr lang="cs-CZ" sz="2400" dirty="0"/>
              <a:t>k</a:t>
            </a:r>
            <a:r>
              <a:rPr lang="cs-CZ" sz="2400" dirty="0" smtClean="0"/>
              <a:t>oupě </a:t>
            </a:r>
            <a:r>
              <a:rPr lang="cs-CZ" sz="2400" dirty="0"/>
              <a:t>s podmínkou, že věc ve zkušební lhůtě </a:t>
            </a:r>
            <a:r>
              <a:rPr lang="cs-CZ" sz="2400" dirty="0" smtClean="0"/>
              <a:t>schválí</a:t>
            </a:r>
          </a:p>
          <a:p>
            <a:pPr algn="just"/>
            <a:r>
              <a:rPr lang="cs-CZ" sz="2400" dirty="0"/>
              <a:t>n</a:t>
            </a:r>
            <a:r>
              <a:rPr lang="cs-CZ" sz="2400" dirty="0" smtClean="0"/>
              <a:t>eujednají-li </a:t>
            </a:r>
            <a:r>
              <a:rPr lang="cs-CZ" sz="2400" dirty="0"/>
              <a:t>strany zkušební lhůtu, činí u movitých věcí tři dny a u nemovitých věcí jeden rok od uzavření smlouvy. Plyne-li však z jednání o uzavření smlouvy, že věc má být prohlédnuta nebo vyzkoušena po odevzdání, běží zkušební doba ode dne </a:t>
            </a:r>
            <a:r>
              <a:rPr lang="cs-CZ" sz="2400" dirty="0" smtClean="0"/>
              <a:t>odevzdání</a:t>
            </a:r>
          </a:p>
          <a:p>
            <a:pPr marL="0" indent="0" algn="just">
              <a:buNone/>
            </a:pPr>
            <a:r>
              <a:rPr lang="cs-CZ" sz="2400" b="1" dirty="0"/>
              <a:t>v</a:t>
            </a:r>
            <a:r>
              <a:rPr lang="cs-CZ" sz="2400" b="1" dirty="0" smtClean="0"/>
              <a:t>ýhrada lepšího kupce (§ 2152-2153)</a:t>
            </a:r>
          </a:p>
          <a:p>
            <a:pPr algn="just"/>
            <a:r>
              <a:rPr lang="cs-CZ" sz="2400" dirty="0"/>
              <a:t>u</a:t>
            </a:r>
            <a:r>
              <a:rPr lang="cs-CZ" sz="2400" dirty="0" smtClean="0"/>
              <a:t>zavřením </a:t>
            </a:r>
            <a:r>
              <a:rPr lang="cs-CZ" sz="2400" dirty="0"/>
              <a:t>kupní smlouvy s výhradou lepšího kupce nabývá prodávající </a:t>
            </a:r>
            <a:r>
              <a:rPr lang="cs-CZ" sz="2400" b="1" dirty="0"/>
              <a:t>právo dát přednost lepšímu kupci, přihlásí-li se v určené lhůtě</a:t>
            </a:r>
            <a:r>
              <a:rPr lang="cs-CZ" sz="2400" dirty="0"/>
              <a:t>. Tato lhůta činí u movitých věcí tři dny a u nemovitých věcí jeden rok od uzavření smlouvy.</a:t>
            </a:r>
          </a:p>
          <a:p>
            <a:pPr algn="just"/>
            <a:r>
              <a:rPr lang="cs-CZ" sz="2400" dirty="0"/>
              <a:t> </a:t>
            </a:r>
            <a:r>
              <a:rPr lang="cs-CZ" sz="2400" dirty="0" smtClean="0"/>
              <a:t>zda </a:t>
            </a:r>
            <a:r>
              <a:rPr lang="cs-CZ" sz="2400" dirty="0"/>
              <a:t>je nový kupec lepší, rozhoduje prodávající; může dát zejména přednost novému kupci, třebaže první nabízí vyšší cenu.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0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Darování (§</a:t>
            </a:r>
            <a:r>
              <a:rPr lang="cs-CZ" b="1" dirty="0" smtClean="0"/>
              <a:t>2055-2078)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b="1" dirty="0" smtClean="0"/>
              <a:t>Smluvní strany: </a:t>
            </a:r>
            <a:r>
              <a:rPr lang="cs-CZ" sz="3600" dirty="0" smtClean="0"/>
              <a:t>Dárce a obdarovaný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b="1" dirty="0" smtClean="0"/>
              <a:t>Práva a povinnosti stran</a:t>
            </a:r>
            <a:r>
              <a:rPr lang="cs-CZ" sz="3600" b="1" dirty="0"/>
              <a:t>: </a:t>
            </a:r>
            <a:r>
              <a:rPr lang="cs-CZ" sz="3600" dirty="0"/>
              <a:t>Darovací smlouvou dárce </a:t>
            </a:r>
            <a:r>
              <a:rPr lang="cs-CZ" sz="3600" b="1" dirty="0"/>
              <a:t>bezplatně převádí vlastnické právo k věci nebo se zavazuje obdarovanému věc bezplatně převést do vlastnictví </a:t>
            </a:r>
            <a:r>
              <a:rPr lang="cs-CZ" sz="3600" dirty="0"/>
              <a:t>a obdarovaný dar nebo nabídku </a:t>
            </a:r>
            <a:r>
              <a:rPr lang="cs-CZ" sz="3600" b="1" dirty="0" smtClean="0"/>
              <a:t>přijímá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 algn="just">
              <a:buNone/>
            </a:pPr>
            <a:r>
              <a:rPr lang="cs-CZ" sz="3600" dirty="0" smtClean="0"/>
              <a:t>u </a:t>
            </a:r>
            <a:r>
              <a:rPr lang="cs-CZ" sz="3600" dirty="0"/>
              <a:t>darování jde o </a:t>
            </a:r>
            <a:r>
              <a:rPr lang="cs-CZ" sz="3600" b="1" u="sng" dirty="0"/>
              <a:t>převod vlast. práva na základě smlouvy</a:t>
            </a:r>
            <a:r>
              <a:rPr lang="cs-CZ" sz="3600" dirty="0"/>
              <a:t>, </a:t>
            </a:r>
            <a:r>
              <a:rPr lang="cs-CZ" sz="3600" i="1" dirty="0"/>
              <a:t>nejde u společenských úsluh, strany nemají vůli být vázáni smlouvou – spropitné servírce, přítelkyně na večeři, cigareta, význam u větších plnění, věcných plnění, nevzniká právo odvolat dar, právo z vad, žádné </a:t>
            </a:r>
            <a:r>
              <a:rPr lang="cs-CZ" sz="3600" i="1" dirty="0" smtClean="0"/>
              <a:t>benefity.</a:t>
            </a:r>
          </a:p>
          <a:p>
            <a:pPr marL="0" indent="0" algn="just">
              <a:buNone/>
            </a:pPr>
            <a:endParaRPr lang="cs-CZ" sz="3600" i="1" dirty="0" smtClean="0"/>
          </a:p>
          <a:p>
            <a:pPr marL="0" indent="0" algn="just">
              <a:buNone/>
            </a:pPr>
            <a:r>
              <a:rPr lang="cs-CZ" sz="3600" b="1" dirty="0" smtClean="0"/>
              <a:t>Slib daru</a:t>
            </a:r>
          </a:p>
          <a:p>
            <a:pPr marL="0" indent="0" algn="just">
              <a:buNone/>
            </a:pPr>
            <a:r>
              <a:rPr lang="cs-CZ" sz="3600" dirty="0" smtClean="0"/>
              <a:t>kdo dar </a:t>
            </a:r>
            <a:r>
              <a:rPr lang="cs-CZ" sz="3600" dirty="0"/>
              <a:t>jen slíbí, není zavázán darovat, ale ten, kdo slib obdržel, má právo, aby mu slibující nahradil náklady účelně vynaložené v očekávání daru.</a:t>
            </a:r>
            <a:endParaRPr lang="cs-CZ" sz="3600" dirty="0" smtClean="0"/>
          </a:p>
          <a:p>
            <a:pPr marL="0" indent="0" algn="just">
              <a:buNone/>
            </a:pPr>
            <a:endParaRPr lang="cs-CZ" sz="1800" b="1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60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Darování (§</a:t>
            </a:r>
            <a:r>
              <a:rPr lang="cs-CZ" b="1" dirty="0" smtClean="0"/>
              <a:t>2055-2078) </a:t>
            </a:r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Odvolání </a:t>
            </a:r>
            <a:r>
              <a:rPr lang="cs-CZ" sz="1800" b="1" dirty="0"/>
              <a:t>daru 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</a:t>
            </a:r>
            <a:r>
              <a:rPr lang="cs-CZ" sz="1800" b="1" dirty="0"/>
              <a:t>odvolání daru pro nevděk (§</a:t>
            </a:r>
            <a:r>
              <a:rPr lang="cs-CZ" sz="1800" b="1" dirty="0" smtClean="0"/>
              <a:t>2072) </a:t>
            </a:r>
            <a:r>
              <a:rPr lang="cs-CZ" sz="1800" b="1" dirty="0"/>
              <a:t>- </a:t>
            </a:r>
            <a:r>
              <a:rPr lang="cs-CZ" sz="1800" dirty="0"/>
              <a:t>hrubý rozpor s dobrými mravy </a:t>
            </a:r>
            <a:r>
              <a:rPr lang="cs-CZ" sz="1800" dirty="0" smtClean="0"/>
              <a:t>a dárce mu to neprominul</a:t>
            </a:r>
            <a:endParaRPr lang="cs-CZ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1800" dirty="0" smtClean="0"/>
              <a:t>úmysl </a:t>
            </a:r>
            <a:r>
              <a:rPr lang="pt-BR" sz="1800" dirty="0"/>
              <a:t>nebo hrubá nedbalost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ublížení </a:t>
            </a:r>
            <a:r>
              <a:rPr lang="cs-CZ" sz="1800" dirty="0"/>
              <a:t>dárci nebo osobě jemu blízké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zjevné </a:t>
            </a:r>
            <a:r>
              <a:rPr lang="cs-CZ" sz="1800" dirty="0"/>
              <a:t>porušení dobrých mravů – jasný a průkazný </a:t>
            </a:r>
          </a:p>
          <a:p>
            <a:pPr marL="0" indent="0">
              <a:buNone/>
            </a:pPr>
            <a:r>
              <a:rPr lang="cs-CZ" sz="1800" b="1" dirty="0" smtClean="0"/>
              <a:t>následky 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dárce </a:t>
            </a:r>
            <a:r>
              <a:rPr lang="cs-CZ" sz="1800" dirty="0"/>
              <a:t>může odvolat dar (právo odstoupení od smlouvy) – může požadovat celý dar nebo pokud nemá, tak vydání celé ceny, má právo i dědic </a:t>
            </a:r>
          </a:p>
          <a:p>
            <a:pPr marL="0" indent="0">
              <a:buNone/>
            </a:pPr>
            <a:r>
              <a:rPr lang="cs-CZ" sz="1800" dirty="0" smtClean="0"/>
              <a:t>počátek </a:t>
            </a:r>
            <a:r>
              <a:rPr lang="cs-CZ" sz="1800" dirty="0"/>
              <a:t>lhůty – 1 rok od dozvědění se, ublížení, smrt dárce, ublížení, lhůta je promlčecí, později soud k odvolání nepřihlédne </a:t>
            </a:r>
          </a:p>
          <a:p>
            <a:pPr marL="0" indent="0">
              <a:buNone/>
            </a:pPr>
            <a:r>
              <a:rPr lang="it-IT" sz="1800" dirty="0"/>
              <a:t>- </a:t>
            </a:r>
            <a:r>
              <a:rPr lang="it-IT" sz="1800" b="1" dirty="0"/>
              <a:t>odvolání daru pro nouzi (§2068 - §2071) </a:t>
            </a:r>
            <a:endParaRPr lang="it-IT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nutná </a:t>
            </a:r>
            <a:r>
              <a:rPr lang="cs-CZ" sz="1800" dirty="0"/>
              <a:t>výživa dárce či osob, k nimž má zákonnou vyživovací povinnost, ne pokud si přivodí sám nebo z hrubé nedbalosti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v </a:t>
            </a:r>
            <a:r>
              <a:rPr lang="cs-CZ" sz="1800" dirty="0"/>
              <a:t>nouzi může odvolat dar v nezbytné míře zajištěný výživy blízkých osob, obdarovaný se zprostí, pokud mu poskytne výživu §2068/1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§2070 </a:t>
            </a:r>
            <a:r>
              <a:rPr lang="cs-CZ" sz="1800" dirty="0"/>
              <a:t>dědici nemají právo k odvolání, právo je pro osoby vyživované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 </a:t>
            </a:r>
            <a:r>
              <a:rPr lang="cs-CZ" sz="1800" dirty="0"/>
              <a:t>např. tatínek dal majetek milence, neplní výživné pro děti, děti mohou požadovat sami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darování </a:t>
            </a:r>
            <a:r>
              <a:rPr lang="cs-CZ" sz="1800" dirty="0"/>
              <a:t>postupně – možnost odvolat se daru směřuje k těm, ke kterým směřuje nejblíže (před 5 lety než před 10 lety)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není </a:t>
            </a:r>
            <a:r>
              <a:rPr lang="cs-CZ" sz="1800" dirty="0"/>
              <a:t>zde lhůta, není zde příčinná souvislost dostat se do nouze, abych něco daroval 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06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1603</Words>
  <Application>Microsoft Office PowerPoint</Application>
  <PresentationFormat>Předvádění na obrazovce (4:3)</PresentationFormat>
  <Paragraphs>201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Přednáška č. 10 (28. 11. 2023) OBČANSKÉ PRÁVO-VYBRANÉ SMLOUVY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216</cp:revision>
  <dcterms:created xsi:type="dcterms:W3CDTF">2015-09-08T17:35:18Z</dcterms:created>
  <dcterms:modified xsi:type="dcterms:W3CDTF">2023-09-24T21:43:27Z</dcterms:modified>
</cp:coreProperties>
</file>