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73" r:id="rId4"/>
    <p:sldId id="293" r:id="rId5"/>
    <p:sldId id="292" r:id="rId6"/>
    <p:sldId id="294" r:id="rId7"/>
    <p:sldId id="299" r:id="rId8"/>
    <p:sldId id="300" r:id="rId9"/>
    <p:sldId id="295" r:id="rId10"/>
    <p:sldId id="296" r:id="rId11"/>
    <p:sldId id="301" r:id="rId12"/>
    <p:sldId id="267" r:id="rId13"/>
    <p:sldId id="297" r:id="rId14"/>
    <p:sldId id="268" r:id="rId15"/>
    <p:sldId id="298" r:id="rId16"/>
    <p:sldId id="282" r:id="rId17"/>
    <p:sldId id="287" r:id="rId18"/>
    <p:sldId id="260" r:id="rId19"/>
    <p:sldId id="284" r:id="rId20"/>
    <p:sldId id="288" r:id="rId21"/>
    <p:sldId id="285" r:id="rId22"/>
    <p:sldId id="289" r:id="rId23"/>
    <p:sldId id="290" r:id="rId24"/>
    <p:sldId id="291"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24. 9. 2023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24. 9. 2023</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24. 9. 2023</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24. 9. 2023</a:t>
            </a:fld>
            <a:endParaRPr lang="cs-CZ" dirty="0"/>
          </a:p>
        </p:txBody>
      </p:sp>
      <p:sp>
        <p:nvSpPr>
          <p:cNvPr id="8" name="Zástupný symbol pro zápatí 7"/>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24. 9. 2023</a:t>
            </a:fld>
            <a:endParaRPr lang="cs-CZ" dirty="0"/>
          </a:p>
        </p:txBody>
      </p:sp>
      <p:sp>
        <p:nvSpPr>
          <p:cNvPr id="4" name="Zástupný symbol pro zápatí 3"/>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24. 9. 2023</a:t>
            </a:fld>
            <a:endParaRPr lang="cs-CZ" dirty="0"/>
          </a:p>
        </p:txBody>
      </p:sp>
      <p:sp>
        <p:nvSpPr>
          <p:cNvPr id="3" name="Zástupný symbol pro zápatí 2"/>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24. 9. 2023</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24. 9. 2023</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24. 9. 2023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smtClean="0"/>
              <a:t>Přednáška č. 11 a 12 (5.12. 2023</a:t>
            </a:r>
            <a:r>
              <a:rPr lang="cs-CZ" sz="3600" b="1" smtClean="0"/>
              <a:t>, 12. </a:t>
            </a:r>
            <a:r>
              <a:rPr lang="cs-CZ" sz="3600" b="1" dirty="0" smtClean="0"/>
              <a:t>12.2023)</a:t>
            </a:r>
            <a:br>
              <a:rPr lang="cs-CZ" sz="3600" b="1" dirty="0" smtClean="0"/>
            </a:br>
            <a:r>
              <a:rPr lang="cs-CZ" sz="3600" b="1" dirty="0" smtClean="0"/>
              <a:t>OBČANSKÉ </a:t>
            </a:r>
            <a:r>
              <a:rPr lang="cs-CZ" sz="3600" b="1" dirty="0" smtClean="0"/>
              <a:t>PRÁVO-ODPOVĚDNOST V OBČANSKÉM PRÁVU</a:t>
            </a:r>
            <a:br>
              <a:rPr lang="cs-CZ" sz="3600" b="1" dirty="0" smtClean="0"/>
            </a:b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62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 </a:t>
            </a:r>
            <a:r>
              <a:rPr lang="cs-CZ" dirty="0"/>
              <a:t>osoba nezletilá, která nenabyla plně svéprávnosti, osoba stižená duševní </a:t>
            </a:r>
            <a:r>
              <a:rPr lang="cs-CZ" dirty="0" smtClean="0"/>
              <a:t>poruchou</a:t>
            </a:r>
            <a:endParaRPr lang="cs-CZ" dirty="0"/>
          </a:p>
          <a:p>
            <a:pPr marL="0" indent="0" algn="just">
              <a:buNone/>
            </a:pPr>
            <a:r>
              <a:rPr lang="cs-CZ" b="1" u="sng" dirty="0" err="1" smtClean="0"/>
              <a:t>Nezl</a:t>
            </a:r>
            <a:r>
              <a:rPr lang="cs-CZ" b="1" u="sng" dirty="0" smtClean="0"/>
              <a:t>. mladší 13 let </a:t>
            </a:r>
            <a:r>
              <a:rPr lang="cs-CZ" i="1" dirty="0" smtClean="0"/>
              <a:t>(koncepce minimalizace odpovědnosti dětí)</a:t>
            </a:r>
            <a:endParaRPr lang="cs-CZ" b="1" i="1" u="sng" dirty="0" smtClean="0"/>
          </a:p>
          <a:p>
            <a:pPr marL="514350" indent="-514350" algn="just">
              <a:buAutoNum type="alphaLcParenR"/>
            </a:pPr>
            <a:r>
              <a:rPr lang="cs-CZ" dirty="0" smtClean="0"/>
              <a:t>primárně osoba, která nad ní vykonává dozor, není-li, pak</a:t>
            </a:r>
          </a:p>
          <a:p>
            <a:pPr marL="514350" indent="-514350" algn="just">
              <a:buAutoNum type="alphaLcParenR"/>
            </a:pPr>
            <a:r>
              <a:rPr lang="cs-CZ" dirty="0"/>
              <a:t>n</a:t>
            </a:r>
            <a:r>
              <a:rPr lang="cs-CZ" dirty="0" smtClean="0"/>
              <a:t>ezletilý, ale jen za předpokladu, že spáchá jednání, které má znaky trestného činu, je-li to spravedlivé požadovat; nejde-li o toto jednání a není-li ani dozor;</a:t>
            </a:r>
          </a:p>
          <a:p>
            <a:pPr marL="514350" indent="-514350" algn="just">
              <a:buAutoNum type="alphaLcParenR"/>
            </a:pPr>
            <a:r>
              <a:rPr lang="cs-CZ" dirty="0" smtClean="0"/>
              <a:t>osoba vykonávající rodičovskou zodpovědnost, lze-li to spravedlivě požadovat</a:t>
            </a:r>
          </a:p>
          <a:p>
            <a:pPr marL="0" indent="0" algn="just">
              <a:buNone/>
            </a:pPr>
            <a:r>
              <a:rPr lang="cs-CZ" b="1" u="sng" dirty="0" err="1" smtClean="0"/>
              <a:t>Nezl</a:t>
            </a:r>
            <a:r>
              <a:rPr lang="cs-CZ" b="1" u="sng" dirty="0" smtClean="0"/>
              <a:t>. starší 13 let</a:t>
            </a:r>
          </a:p>
          <a:p>
            <a:pPr marL="0" indent="0" algn="just">
              <a:buNone/>
            </a:pPr>
            <a:r>
              <a:rPr lang="cs-CZ" dirty="0"/>
              <a:t>j</a:t>
            </a:r>
            <a:r>
              <a:rPr lang="cs-CZ" dirty="0" smtClean="0"/>
              <a:t>e-li ovládací a rozpoznávací schopnost zachována </a:t>
            </a:r>
            <a:r>
              <a:rPr lang="cs-CZ" dirty="0"/>
              <a:t>– škodu hradí škůdce</a:t>
            </a:r>
          </a:p>
          <a:p>
            <a:pPr marL="0" indent="0" algn="just">
              <a:buNone/>
            </a:pPr>
            <a:r>
              <a:rPr lang="cs-CZ" dirty="0"/>
              <a:t>n</a:t>
            </a:r>
            <a:r>
              <a:rPr lang="cs-CZ" dirty="0" smtClean="0"/>
              <a:t>ení-li </a:t>
            </a:r>
            <a:r>
              <a:rPr lang="cs-CZ" dirty="0"/>
              <a:t>zachována – hradí škůdce, je-li to spravedlivé s ohledem na majetkové poměry škůdce a poškozeného</a:t>
            </a:r>
          </a:p>
          <a:p>
            <a:pPr marL="0" indent="0" algn="just">
              <a:buNone/>
            </a:pPr>
            <a:r>
              <a:rPr lang="cs-CZ" b="1" dirty="0" smtClean="0"/>
              <a:t>Solidárně odpovědná </a:t>
            </a:r>
            <a:r>
              <a:rPr lang="cs-CZ" dirty="0" smtClean="0"/>
              <a:t>osoba</a:t>
            </a:r>
            <a:r>
              <a:rPr lang="cs-CZ" dirty="0"/>
              <a:t>, která má nad škůdcem dohled a tento zanedbala</a:t>
            </a:r>
            <a:r>
              <a:rPr lang="cs-CZ" dirty="0" smtClean="0"/>
              <a:t>, a to se škůdcem, který je povinen k náhradě</a:t>
            </a:r>
          </a:p>
          <a:p>
            <a:pPr marL="0" indent="0" algn="just">
              <a:buNone/>
            </a:pPr>
            <a:r>
              <a:rPr lang="cs-CZ" b="1" dirty="0" smtClean="0"/>
              <a:t>v </a:t>
            </a:r>
            <a:r>
              <a:rPr lang="cs-CZ" b="1" dirty="0"/>
              <a:t>celém rozsahu </a:t>
            </a:r>
            <a:r>
              <a:rPr lang="cs-CZ" dirty="0" smtClean="0"/>
              <a:t>hradí v případě škůdce</a:t>
            </a:r>
            <a:r>
              <a:rPr lang="cs-CZ" dirty="0"/>
              <a:t>, který není povinen k náhradě</a:t>
            </a:r>
          </a:p>
          <a:p>
            <a:pPr marL="0" indent="0" algn="just">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10</a:t>
            </a:fld>
            <a:endParaRPr lang="cs-CZ" dirty="0"/>
          </a:p>
        </p:txBody>
      </p:sp>
    </p:spTree>
    <p:extLst>
      <p:ext uri="{BB962C8B-B14F-4D97-AF65-F5344CB8AC3E}">
        <p14:creationId xmlns:p14="http://schemas.microsoft.com/office/powerpoint/2010/main" val="1709793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 </a:t>
            </a:r>
            <a:r>
              <a:rPr lang="cs-CZ" dirty="0"/>
              <a:t>osoba </a:t>
            </a:r>
            <a:r>
              <a:rPr lang="cs-CZ" dirty="0" smtClean="0"/>
              <a:t>intoxikovaná (uvede se vlastní vinou do stavu, že není schopna ovládnout své jednání ani rozpoznat jeho následky) = obdobné principy jako v právu trestním</a:t>
            </a:r>
          </a:p>
          <a:p>
            <a:pPr marL="0" indent="0" algn="just">
              <a:buNone/>
            </a:pPr>
            <a:endParaRPr lang="cs-CZ" dirty="0"/>
          </a:p>
          <a:p>
            <a:pPr marL="0" indent="0" algn="just">
              <a:buNone/>
            </a:pPr>
            <a:r>
              <a:rPr lang="cs-CZ" b="1" dirty="0" err="1" smtClean="0"/>
              <a:t>actio</a:t>
            </a:r>
            <a:r>
              <a:rPr lang="cs-CZ" b="1" dirty="0" smtClean="0"/>
              <a:t> </a:t>
            </a:r>
            <a:r>
              <a:rPr lang="cs-CZ" b="1" dirty="0" err="1" smtClean="0"/>
              <a:t>liberam</a:t>
            </a:r>
            <a:r>
              <a:rPr lang="cs-CZ" b="1" dirty="0" smtClean="0"/>
              <a:t> in causa </a:t>
            </a:r>
            <a:r>
              <a:rPr lang="cs-CZ" b="1" dirty="0" err="1" smtClean="0"/>
              <a:t>dolosa</a:t>
            </a:r>
            <a:r>
              <a:rPr lang="cs-CZ" b="1" dirty="0" smtClean="0"/>
              <a:t> = </a:t>
            </a:r>
            <a:r>
              <a:rPr lang="cs-CZ" dirty="0" smtClean="0"/>
              <a:t>opije se na kuráž</a:t>
            </a:r>
          </a:p>
          <a:p>
            <a:pPr marL="0" indent="0" algn="just">
              <a:buNone/>
            </a:pPr>
            <a:endParaRPr lang="cs-CZ" b="1" dirty="0"/>
          </a:p>
          <a:p>
            <a:pPr marL="0" indent="0" algn="just">
              <a:buNone/>
            </a:pPr>
            <a:r>
              <a:rPr lang="cs-CZ" b="1" dirty="0" smtClean="0"/>
              <a:t>Př. </a:t>
            </a:r>
            <a:r>
              <a:rPr lang="cs-CZ" i="1" dirty="0" smtClean="0"/>
              <a:t>nesnáší souseda; opije se na kuráž, aby jej zmlátil, způsobí mu zranění nosu – bude odpovídat za škodu podle obecných ustanovení – zaviněně zasáhl do absolutního práva jiného (§ 2910 věta I. OZ)</a:t>
            </a:r>
          </a:p>
          <a:p>
            <a:pPr marL="0" indent="0" algn="just">
              <a:buNone/>
            </a:pPr>
            <a:endParaRPr lang="cs-CZ" dirty="0"/>
          </a:p>
          <a:p>
            <a:pPr marL="0" indent="0" algn="just">
              <a:buNone/>
            </a:pPr>
            <a:r>
              <a:rPr lang="cs-CZ" b="1" dirty="0" err="1"/>
              <a:t>actio</a:t>
            </a:r>
            <a:r>
              <a:rPr lang="cs-CZ" b="1" dirty="0"/>
              <a:t> </a:t>
            </a:r>
            <a:r>
              <a:rPr lang="cs-CZ" b="1" dirty="0" err="1"/>
              <a:t>liberam</a:t>
            </a:r>
            <a:r>
              <a:rPr lang="cs-CZ" b="1" dirty="0"/>
              <a:t> in causa </a:t>
            </a:r>
            <a:r>
              <a:rPr lang="cs-CZ" b="1" dirty="0" err="1" smtClean="0"/>
              <a:t>culposa</a:t>
            </a:r>
            <a:r>
              <a:rPr lang="cs-CZ" b="1" dirty="0" smtClean="0"/>
              <a:t> </a:t>
            </a:r>
            <a:r>
              <a:rPr lang="cs-CZ" b="1" dirty="0"/>
              <a:t>= </a:t>
            </a:r>
            <a:r>
              <a:rPr lang="cs-CZ" dirty="0"/>
              <a:t>opije </a:t>
            </a:r>
            <a:r>
              <a:rPr lang="cs-CZ" dirty="0" smtClean="0"/>
              <a:t>se, i když ví, že nemá</a:t>
            </a:r>
          </a:p>
          <a:p>
            <a:pPr marL="0" indent="0" algn="just">
              <a:buNone/>
            </a:pPr>
            <a:endParaRPr lang="cs-CZ" dirty="0"/>
          </a:p>
          <a:p>
            <a:pPr marL="0" indent="0" algn="just">
              <a:buNone/>
            </a:pPr>
            <a:r>
              <a:rPr lang="cs-CZ" b="1" dirty="0" smtClean="0"/>
              <a:t>Př. </a:t>
            </a:r>
            <a:r>
              <a:rPr lang="cs-CZ" i="1" dirty="0" smtClean="0"/>
              <a:t>řidič ví, že pojede autem, napije se a přesto řídí, způsobí dopravní nehodu; bude odpovídat za škodu podle </a:t>
            </a:r>
            <a:r>
              <a:rPr lang="cs-CZ" i="1" dirty="0"/>
              <a:t>o</a:t>
            </a:r>
            <a:r>
              <a:rPr lang="cs-CZ" i="1" dirty="0" smtClean="0"/>
              <a:t>becných ustanovení –zaviněně porušil ochrannou normu a způsobil škodu na majetku (§ 2910 věta II. OZ)</a:t>
            </a:r>
          </a:p>
          <a:p>
            <a:pPr marL="0" indent="0" algn="just">
              <a:buNone/>
            </a:pPr>
            <a:endParaRPr lang="cs-CZ" dirty="0"/>
          </a:p>
          <a:p>
            <a:pPr marL="0" indent="0" algn="just">
              <a:buNone/>
            </a:pPr>
            <a:r>
              <a:rPr lang="cs-CZ" b="1" dirty="0" err="1" smtClean="0"/>
              <a:t>Rauchdelikt</a:t>
            </a:r>
            <a:r>
              <a:rPr lang="cs-CZ" b="1" dirty="0" smtClean="0"/>
              <a:t> </a:t>
            </a:r>
            <a:r>
              <a:rPr lang="cs-CZ" dirty="0" smtClean="0"/>
              <a:t>= opije se, tím se uvede do stavu, že není schopen ovládnout své jednání  a tam způsobí škodu</a:t>
            </a:r>
          </a:p>
          <a:p>
            <a:pPr marL="0" indent="0" algn="just">
              <a:buNone/>
            </a:pPr>
            <a:endParaRPr lang="cs-CZ" b="1" dirty="0" smtClean="0"/>
          </a:p>
          <a:p>
            <a:pPr marL="0" indent="0" algn="just">
              <a:buNone/>
            </a:pPr>
            <a:r>
              <a:rPr lang="cs-CZ" b="1" dirty="0" smtClean="0"/>
              <a:t>Př.  </a:t>
            </a:r>
            <a:r>
              <a:rPr lang="cs-CZ" i="1" dirty="0" smtClean="0"/>
              <a:t>Osoba si objednává alkohol ze žalu s rozchodu s partnerem, po 8. pivu ztratí nad sebou kontrolu a způsobí škodu = odpovědnost dle § 2922 OZ</a:t>
            </a:r>
            <a:endParaRPr lang="cs-CZ" b="1" i="1" dirty="0" smtClean="0"/>
          </a:p>
          <a:p>
            <a:pPr marL="0" indent="0" algn="just">
              <a:buNone/>
            </a:pPr>
            <a:endParaRPr lang="cs-CZ"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11</a:t>
            </a:fld>
            <a:endParaRPr lang="cs-CZ" dirty="0"/>
          </a:p>
        </p:txBody>
      </p:sp>
    </p:spTree>
    <p:extLst>
      <p:ext uri="{BB962C8B-B14F-4D97-AF65-F5344CB8AC3E}">
        <p14:creationId xmlns:p14="http://schemas.microsoft.com/office/powerpoint/2010/main" val="175510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251520" y="620688"/>
            <a:ext cx="8208912" cy="5201424"/>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b="1" dirty="0" smtClean="0"/>
              <a:t> </a:t>
            </a:r>
            <a:r>
              <a:rPr lang="cs-CZ" dirty="0" smtClean="0"/>
              <a:t>bez ohledu na to, zda zvíře </a:t>
            </a:r>
            <a:r>
              <a:rPr lang="cs-CZ" dirty="0"/>
              <a:t>bylo pod jeho dohledem, pod dohledem osoby, které jej svěřil, zvíře mu uprchlo nebo se </a:t>
            </a:r>
            <a:r>
              <a:rPr lang="cs-CZ" dirty="0" smtClean="0"/>
              <a:t>zatoulalo </a:t>
            </a:r>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 </a:t>
            </a:r>
            <a:r>
              <a:rPr lang="cs-CZ" b="1" u="sng" dirty="0" smtClean="0"/>
              <a:t>ta se nikdy odpovědnosti zprostit nemůže</a:t>
            </a:r>
            <a:endParaRPr lang="cs-CZ" b="1" u="sng"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Slouží-li </a:t>
            </a:r>
            <a:r>
              <a:rPr lang="cs-CZ" dirty="0"/>
              <a:t>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marL="0" indent="0">
              <a:buNone/>
            </a:pPr>
            <a:r>
              <a:rPr lang="cs-CZ" sz="2400" b="1" dirty="0" smtClean="0"/>
              <a:t>Škoda z provozu dopravních prostředků (§2927-2932 OZ)</a:t>
            </a:r>
          </a:p>
          <a:p>
            <a:pPr marL="0" indent="0" algn="just">
              <a:buNone/>
            </a:pPr>
            <a:r>
              <a:rPr lang="cs-CZ" sz="2400" b="1" dirty="0" smtClean="0"/>
              <a:t>Škůdce: </a:t>
            </a:r>
          </a:p>
          <a:p>
            <a:pPr algn="just"/>
            <a:r>
              <a:rPr lang="cs-CZ" sz="2000" dirty="0" smtClean="0"/>
              <a:t>provozovatel dopravy, provozovatel vozidla, plavidla, letadla, vyjma těch poháněných lidskou silou, </a:t>
            </a:r>
          </a:p>
          <a:p>
            <a:pPr algn="just"/>
            <a:r>
              <a:rPr lang="cs-CZ" sz="2000" dirty="0" smtClean="0"/>
              <a:t>osoba, která má dopravní prostředek v opravě, </a:t>
            </a:r>
          </a:p>
          <a:p>
            <a:pPr algn="just"/>
            <a:r>
              <a:rPr lang="cs-CZ" sz="2000" dirty="0" smtClean="0"/>
              <a:t>osoba,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důvod</a:t>
            </a:r>
            <a:r>
              <a:rPr lang="cs-CZ" sz="2000" dirty="0" smtClean="0"/>
              <a:t>: 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a:t>
            </a:r>
            <a:r>
              <a:rPr lang="cs-CZ" sz="2000" dirty="0" smtClean="0"/>
              <a:t>třetnou-li </a:t>
            </a:r>
            <a:r>
              <a:rPr lang="cs-CZ" sz="2000" dirty="0"/>
              <a:t>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13</a:t>
            </a:fld>
            <a:endParaRPr lang="cs-CZ" dirty="0"/>
          </a:p>
        </p:txBody>
      </p:sp>
    </p:spTree>
    <p:extLst>
      <p:ext uri="{BB962C8B-B14F-4D97-AF65-F5344CB8AC3E}">
        <p14:creationId xmlns:p14="http://schemas.microsoft.com/office/powerpoint/2010/main" val="1702182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2936-2937 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15</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367782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smtClean="0"/>
          </a:p>
          <a:p>
            <a:endParaRPr lang="cs-CZ" dirty="0"/>
          </a:p>
          <a:p>
            <a:endParaRPr lang="cs-CZ" dirty="0" smtClean="0"/>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3088636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smtClean="0"/>
              <a:t>Porušení objektivního práva (zákona) – vyžaduje se zavinění, domněnka nedbalosti (§ 2911 OZ)</a:t>
            </a:r>
            <a:r>
              <a:rPr lang="cs-CZ" dirty="0" smtClean="0"/>
              <a:t> čím je vyšší míra zavinění, tím je vyšší je míra přičitatelnosti jednání</a:t>
            </a:r>
          </a:p>
          <a:p>
            <a:pPr algn="just"/>
            <a:endParaRPr lang="cs-CZ" dirty="0" smtClean="0"/>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a:t>
            </a:r>
            <a:r>
              <a:rPr lang="cs-CZ" dirty="0" smtClean="0"/>
              <a:t>povinnosti a vybraných skutkových podstat zakládajících objektivní odpovědnost </a:t>
            </a:r>
            <a:r>
              <a:rPr lang="cs-CZ" dirty="0"/>
              <a:t>není zavinění vždy třeba</a:t>
            </a:r>
            <a:r>
              <a:rPr lang="cs-CZ" dirty="0" smtClean="0"/>
              <a:t>.</a:t>
            </a:r>
          </a:p>
          <a:p>
            <a:pPr algn="just"/>
            <a:r>
              <a:rPr lang="cs-CZ" dirty="0" smtClean="0"/>
              <a:t>=</a:t>
            </a:r>
            <a:r>
              <a:rPr lang="cs-CZ" b="1" dirty="0" smtClean="0"/>
              <a:t>zavinění: </a:t>
            </a:r>
            <a:r>
              <a:rPr lang="cs-CZ" dirty="0" smtClean="0"/>
              <a:t>zásah do absolutního práva (§ 2910 věta I. OZ); zásah do jiného práva (§ 2910 věta II. OZ), úmyslné porušení dobrých mravů =  v tomto případě zákon vyžaduje úmyslné zavinění </a:t>
            </a:r>
            <a:r>
              <a:rPr lang="cs-CZ" b="1" dirty="0" smtClean="0"/>
              <a:t>; nejednal-li škůdce zaviněně = vyviní se (exkulpuje)</a:t>
            </a:r>
          </a:p>
          <a:p>
            <a:pPr algn="just"/>
            <a:r>
              <a:rPr lang="cs-CZ" b="1" dirty="0" smtClean="0"/>
              <a:t>= bez zavinění: </a:t>
            </a:r>
            <a:r>
              <a:rPr lang="cs-CZ" dirty="0" smtClean="0"/>
              <a:t>porušení smluvní povinnosti, vybrané skutkové podstaty = naplní-li liberační důvody, </a:t>
            </a:r>
            <a:r>
              <a:rPr lang="cs-CZ" b="1" dirty="0" smtClean="0"/>
              <a:t>liberuje se </a:t>
            </a:r>
          </a:p>
          <a:p>
            <a:pPr algn="just"/>
            <a:endParaRPr lang="cs-CZ" dirty="0" smtClean="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smtClean="0"/>
              <a:t>Zproštění se odpovědnosti za škodu</a:t>
            </a:r>
          </a:p>
          <a:p>
            <a:r>
              <a:rPr lang="cs-CZ" b="1" dirty="0" smtClean="0"/>
              <a:t>-subjektivní: exkulpace (vyvinění)</a:t>
            </a:r>
          </a:p>
          <a:p>
            <a:r>
              <a:rPr lang="cs-CZ" b="1" dirty="0" smtClean="0"/>
              <a:t>-objektivní: liberace („osvobození“)</a:t>
            </a:r>
          </a:p>
          <a:p>
            <a:endParaRPr lang="cs-CZ" b="1" dirty="0"/>
          </a:p>
          <a:p>
            <a:r>
              <a:rPr lang="cs-CZ" b="1" dirty="0" smtClean="0"/>
              <a:t>u porušení objektivního práva </a:t>
            </a:r>
            <a:r>
              <a:rPr lang="cs-CZ" dirty="0" smtClean="0"/>
              <a:t>– jednání je nezaviněné; nutnost prokázat naplnění liberačního důvodu; např. vlastník zvířete má plnou objektivní odpovědnost za jím chované zvíře; pokud však nad zvířetem, které mu slouží k výdělečné činnosti nezanedbal při dozoru potřebnou pečlivost, </a:t>
            </a:r>
            <a:r>
              <a:rPr lang="cs-CZ" b="1" dirty="0" smtClean="0"/>
              <a:t>liberuje se</a:t>
            </a:r>
          </a:p>
          <a:p>
            <a:endParaRPr lang="cs-CZ" dirty="0" smtClean="0"/>
          </a:p>
          <a:p>
            <a:pPr algn="just"/>
            <a:r>
              <a:rPr lang="cs-CZ" b="1" dirty="0" smtClean="0"/>
              <a:t>u porušení smluvní povinnosti </a:t>
            </a:r>
            <a:r>
              <a:rPr lang="cs-CZ" b="1" dirty="0"/>
              <a:t>(§ 2913 OZ) </a:t>
            </a:r>
            <a:r>
              <a:rPr lang="cs-CZ" dirty="0"/>
              <a:t>- ve splnění povinnosti ze smlouvy dočasně nebo trvale </a:t>
            </a:r>
            <a:r>
              <a:rPr lang="cs-CZ" b="1" dirty="0"/>
              <a:t>zabránila mimořádná nepředvídatelná a nepřekonatelná překážka vzniklá nezávisle na jeho </a:t>
            </a:r>
            <a:r>
              <a:rPr lang="cs-CZ" b="1" dirty="0" smtClean="0"/>
              <a:t>vůli; jde rovněž o liberační důvody</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algn="just"/>
            <a:r>
              <a:rPr lang="cs-CZ" b="1" dirty="0" smtClean="0"/>
              <a:t>u porušení dobrých mravů (§ 2909 OZ) </a:t>
            </a:r>
            <a:r>
              <a:rPr lang="cs-CZ" dirty="0" smtClean="0"/>
              <a:t>– jednání </a:t>
            </a:r>
            <a:r>
              <a:rPr lang="cs-CZ" dirty="0"/>
              <a:t>není </a:t>
            </a:r>
            <a:r>
              <a:rPr lang="cs-CZ" b="1" dirty="0"/>
              <a:t>úmyslné</a:t>
            </a:r>
            <a:r>
              <a:rPr lang="cs-CZ" dirty="0"/>
              <a:t>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b="1" dirty="0" smtClean="0"/>
              <a:t>u zásahu do absolutního práva; při porušení ochranné normy (§ 2910 věta I; § 2910 věta II. OZ) </a:t>
            </a:r>
            <a:r>
              <a:rPr lang="cs-CZ" dirty="0" smtClean="0"/>
              <a:t>– jednání není zaviněné</a:t>
            </a:r>
            <a:endParaRPr lang="cs-CZ" dirty="0"/>
          </a:p>
          <a:p>
            <a:pPr algn="just"/>
            <a:endParaRPr lang="cs-CZ" dirty="0"/>
          </a:p>
          <a:p>
            <a:endParaRPr lang="cs-CZ" dirty="0"/>
          </a:p>
        </p:txBody>
      </p:sp>
    </p:spTree>
    <p:extLst>
      <p:ext uri="{BB962C8B-B14F-4D97-AF65-F5344CB8AC3E}">
        <p14:creationId xmlns:p14="http://schemas.microsoft.com/office/powerpoint/2010/main" val="355018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 (§ 2909 OZ)</a:t>
            </a:r>
          </a:p>
          <a:p>
            <a:pPr marL="285750" lvl="0" indent="-285750" algn="just">
              <a:buFont typeface="Arial" panose="020B0604020202020204" pitchFamily="34" charset="0"/>
              <a:buChar char="•"/>
            </a:pPr>
            <a:r>
              <a:rPr lang="cs-CZ" dirty="0" smtClean="0"/>
              <a:t>porušení zákona – zásah do absolutního práva; zásahem do jiného práva porušením ochranné normy (§ 2910 věta I. , věta II.), speciální skutkové podstaty podle § 2920-2950 OZ)</a:t>
            </a:r>
          </a:p>
          <a:p>
            <a:pPr marL="285750" lvl="0" indent="-285750" algn="just">
              <a:buFont typeface="Arial" panose="020B0604020202020204" pitchFamily="34" charset="0"/>
              <a:buChar char="•"/>
            </a:pPr>
            <a:r>
              <a:rPr lang="cs-CZ" dirty="0"/>
              <a:t>p</a:t>
            </a:r>
            <a:r>
              <a:rPr lang="cs-CZ" dirty="0" smtClean="0"/>
              <a:t>orušení smluvního závazku (§ 2913 OZ)</a:t>
            </a:r>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r>
              <a:rPr lang="cs-CZ" b="1" dirty="0" smtClean="0"/>
              <a:t>škoda</a:t>
            </a:r>
            <a:r>
              <a:rPr lang="cs-CZ" dirty="0" smtClean="0"/>
              <a:t> </a:t>
            </a:r>
            <a:r>
              <a:rPr lang="cs-CZ" dirty="0"/>
              <a:t>(újma na jmění) bývá definována </a:t>
            </a:r>
            <a:r>
              <a:rPr lang="cs-CZ" dirty="0" smtClean="0"/>
              <a:t>jako</a:t>
            </a:r>
          </a:p>
          <a:p>
            <a:pPr marL="285750" lvl="0" indent="-285750" algn="just">
              <a:buFont typeface="Arial" panose="020B0604020202020204" pitchFamily="34" charset="0"/>
              <a:buChar char="•"/>
            </a:pPr>
            <a:r>
              <a:rPr lang="cs-CZ" b="1" dirty="0" smtClean="0"/>
              <a:t>majetková </a:t>
            </a:r>
            <a:r>
              <a:rPr lang="cs-CZ" b="1" dirty="0"/>
              <a:t>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endParaRPr lang="cs-CZ" dirty="0"/>
          </a:p>
          <a:p>
            <a:pPr marL="285750" lvl="0" indent="-285750" algn="just">
              <a:buFont typeface="Arial" panose="020B0604020202020204" pitchFamily="34" charset="0"/>
              <a:buChar char="•"/>
            </a:pPr>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a:t>
            </a:r>
            <a:r>
              <a:rPr lang="cs-CZ" dirty="0" smtClean="0"/>
              <a:t>deliktu</a:t>
            </a:r>
            <a:endParaRPr lang="cs-CZ" dirty="0"/>
          </a:p>
          <a:p>
            <a:pPr lvl="0"/>
            <a:r>
              <a:rPr lang="cs-CZ" b="1" dirty="0"/>
              <a:t>zavinění</a:t>
            </a:r>
            <a:r>
              <a:rPr lang="cs-CZ" dirty="0" smtClean="0"/>
              <a:t>: v případě porušení dobrých mravů úmysl, v případě porušení zákona minimálně nedbalost, která je stanovena domněnkou, jinak objektivní odpovědnost</a:t>
            </a:r>
            <a:endParaRPr lang="cs-CZ" b="1" dirty="0"/>
          </a:p>
        </p:txBody>
      </p:sp>
    </p:spTree>
    <p:extLst>
      <p:ext uri="{BB962C8B-B14F-4D97-AF65-F5344CB8AC3E}">
        <p14:creationId xmlns:p14="http://schemas.microsoft.com/office/powerpoint/2010/main" val="98572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 = pouze u subjektivní odpovědnosti</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a:t>
            </a:fld>
            <a:endParaRPr lang="cs-CZ" dirty="0"/>
          </a:p>
        </p:txBody>
      </p:sp>
    </p:spTree>
    <p:extLst>
      <p:ext uri="{BB962C8B-B14F-4D97-AF65-F5344CB8AC3E}">
        <p14:creationId xmlns:p14="http://schemas.microsoft.com/office/powerpoint/2010/main" val="274660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2910 věta I. „ Škůdce, který vlastním zaviněním poruší povinnost stanovenou zákonem a zasáhne tak do </a:t>
            </a:r>
            <a:r>
              <a:rPr lang="cs-CZ" sz="1800" b="1" dirty="0" smtClean="0"/>
              <a:t>absolutního práva poškozeného</a:t>
            </a:r>
            <a:r>
              <a:rPr lang="cs-CZ" sz="1800" dirty="0" smtClean="0"/>
              <a:t>“</a:t>
            </a:r>
          </a:p>
          <a:p>
            <a:pPr marL="0" indent="0" algn="just">
              <a:buNone/>
            </a:pPr>
            <a:r>
              <a:rPr lang="cs-CZ" sz="1800" dirty="0" smtClean="0"/>
              <a:t>AP – zejména život, zdraví, majetek</a:t>
            </a:r>
          </a:p>
          <a:p>
            <a:pPr marL="0" indent="0" algn="just">
              <a:buNone/>
            </a:pPr>
            <a:r>
              <a:rPr lang="cs-CZ" sz="1800" dirty="0" smtClean="0"/>
              <a:t>Př. </a:t>
            </a:r>
            <a:r>
              <a:rPr lang="cs-CZ" sz="1800" i="1" dirty="0" smtClean="0"/>
              <a:t>Osoba vezme židli, kterou udeří do hlavy jinou osobu a způsobí jí tak škodu na zdraví</a:t>
            </a:r>
          </a:p>
          <a:p>
            <a:pPr marL="0" indent="0" algn="just">
              <a:buNone/>
            </a:pPr>
            <a:endParaRPr lang="cs-CZ" sz="1800" i="1" dirty="0"/>
          </a:p>
          <a:p>
            <a:pPr marL="0" indent="0" algn="just">
              <a:buNone/>
            </a:pPr>
            <a:r>
              <a:rPr lang="cs-CZ" sz="1800" dirty="0" smtClean="0"/>
              <a:t>§ 2910 věta II. „Škůdce, který zasáhne do jiného práva poškozeného zaviněným porušením zákonné povinnosti stanovené na </a:t>
            </a:r>
            <a:r>
              <a:rPr lang="cs-CZ" sz="1800" b="1" dirty="0" smtClean="0"/>
              <a:t>ochranu takového práva</a:t>
            </a:r>
            <a:r>
              <a:rPr lang="cs-CZ" sz="1800" dirty="0" smtClean="0"/>
              <a:t>“</a:t>
            </a:r>
          </a:p>
          <a:p>
            <a:pPr marL="0" indent="0" algn="just">
              <a:buNone/>
            </a:pPr>
            <a:r>
              <a:rPr lang="cs-CZ" sz="1800" dirty="0" smtClean="0"/>
              <a:t>Ochranná norma</a:t>
            </a:r>
          </a:p>
          <a:p>
            <a:pPr marL="0" indent="0" algn="just">
              <a:buNone/>
            </a:pPr>
            <a:endParaRPr lang="cs-CZ" sz="1800" dirty="0" smtClean="0"/>
          </a:p>
          <a:p>
            <a:pPr marL="0" indent="0" algn="just">
              <a:buNone/>
            </a:pPr>
            <a:r>
              <a:rPr lang="cs-CZ" sz="1800" dirty="0" smtClean="0"/>
              <a:t>Př. </a:t>
            </a:r>
            <a:r>
              <a:rPr lang="cs-CZ" sz="1800" i="1" dirty="0" smtClean="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a:t>
            </a:fld>
            <a:endParaRPr lang="cs-CZ" dirty="0"/>
          </a:p>
        </p:txBody>
      </p:sp>
    </p:spTree>
    <p:extLst>
      <p:ext uri="{BB962C8B-B14F-4D97-AF65-F5344CB8AC3E}">
        <p14:creationId xmlns:p14="http://schemas.microsoft.com/office/powerpoint/2010/main" val="171077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2909 OZ  „Škůdce způsobí škodu </a:t>
            </a:r>
            <a:r>
              <a:rPr lang="cs-CZ" sz="1800" b="1" dirty="0" smtClean="0"/>
              <a:t>úmyslným</a:t>
            </a:r>
            <a:r>
              <a:rPr lang="cs-CZ" sz="1800" dirty="0" smtClean="0"/>
              <a:t> porušením </a:t>
            </a:r>
            <a:r>
              <a:rPr lang="cs-CZ" sz="1800" b="1" dirty="0" smtClean="0"/>
              <a:t>dobrých mravů</a:t>
            </a:r>
            <a:r>
              <a:rPr lang="cs-CZ" sz="1800" dirty="0" smtClean="0"/>
              <a:t>“</a:t>
            </a:r>
          </a:p>
          <a:p>
            <a:pPr marL="0" indent="0" algn="just">
              <a:buNone/>
            </a:pPr>
            <a:endParaRPr lang="cs-CZ" sz="1800" dirty="0"/>
          </a:p>
          <a:p>
            <a:pPr marL="0" indent="0" algn="just">
              <a:buNone/>
            </a:pPr>
            <a:r>
              <a:rPr lang="cs-CZ" sz="1800" dirty="0" smtClean="0"/>
              <a:t>Úmyslné zavinění </a:t>
            </a:r>
          </a:p>
          <a:p>
            <a:pPr marL="0" indent="0" algn="just">
              <a:buNone/>
            </a:pPr>
            <a:endParaRPr lang="cs-CZ" sz="1800" dirty="0"/>
          </a:p>
          <a:p>
            <a:pPr marL="0" indent="0" algn="just">
              <a:buNone/>
            </a:pPr>
            <a:r>
              <a:rPr lang="cs-CZ" sz="1800" dirty="0" smtClean="0"/>
              <a:t>Př. </a:t>
            </a:r>
          </a:p>
          <a:p>
            <a:pPr marL="0" lvl="0" indent="0" algn="just">
              <a:buNone/>
            </a:pPr>
            <a:r>
              <a:rPr lang="cs-CZ" sz="1800" i="1" dirty="0"/>
              <a:t>Zeť Z</a:t>
            </a:r>
            <a:r>
              <a:rPr lang="cs-CZ" sz="1800" i="1" dirty="0" smtClean="0"/>
              <a:t> </a:t>
            </a:r>
            <a:r>
              <a:rPr lang="cs-CZ" sz="1800" i="1" dirty="0"/>
              <a:t>nemá rád svou tchýni </a:t>
            </a:r>
            <a:r>
              <a:rPr lang="cs-CZ" sz="1800" i="1" dirty="0" smtClean="0"/>
              <a:t>T. Zeťovi </a:t>
            </a:r>
            <a:r>
              <a:rPr lang="cs-CZ" sz="1800" i="1" dirty="0"/>
              <a:t>Z</a:t>
            </a:r>
            <a:r>
              <a:rPr lang="cs-CZ" sz="1800" i="1" dirty="0" smtClean="0"/>
              <a:t> </a:t>
            </a:r>
            <a:r>
              <a:rPr lang="cs-CZ" sz="1800" i="1" dirty="0"/>
              <a:t>je známo, že tchýně </a:t>
            </a:r>
            <a:r>
              <a:rPr lang="cs-CZ" sz="1800" i="1" dirty="0" smtClean="0"/>
              <a:t>T </a:t>
            </a:r>
            <a:r>
              <a:rPr lang="cs-CZ" sz="1800" i="1" dirty="0"/>
              <a:t>je citově závislá na manželu – tchánovi </a:t>
            </a:r>
            <a:r>
              <a:rPr lang="cs-CZ" sz="1800" i="1" dirty="0" smtClean="0"/>
              <a:t>CH, </a:t>
            </a:r>
            <a:r>
              <a:rPr lang="cs-CZ" sz="1800" i="1" dirty="0"/>
              <a:t>kdy několikrát sdělila, že pokud se s ním něco stane, tak nepřežije, navíc v době, kdy byl tchán hospitalizován, se její zdravotní stav prudce zhoršil. </a:t>
            </a:r>
            <a:r>
              <a:rPr lang="cs-CZ" sz="1800" i="1" dirty="0" smtClean="0"/>
              <a:t>Zeť Z </a:t>
            </a:r>
            <a:r>
              <a:rPr lang="cs-CZ" sz="1800" i="1" dirty="0"/>
              <a:t>se rozhodl, že vyhotoví úmrtní list tchána, který je v té době na dovolené s kamarády ze studií, a tento zašle tchýni. Tchýně </a:t>
            </a:r>
            <a:r>
              <a:rPr lang="cs-CZ" sz="1800" i="1" dirty="0" smtClean="0"/>
              <a:t>T </a:t>
            </a:r>
            <a:r>
              <a:rPr lang="cs-CZ" sz="1800" i="1" dirty="0"/>
              <a:t>po přečtení úmrtního listu skutečně dostala infarkt, ze kterého se léčí 2 měsíce.</a:t>
            </a:r>
          </a:p>
          <a:p>
            <a:pPr marL="0" indent="0" algn="just">
              <a:buNone/>
            </a:pPr>
            <a:endParaRPr lang="cs-CZ" sz="1800" dirty="0" smtClean="0"/>
          </a:p>
          <a:p>
            <a:pPr marL="0" indent="0" algn="just">
              <a:buNone/>
            </a:pPr>
            <a:endParaRPr lang="cs-CZ" sz="1800" i="1" dirty="0"/>
          </a:p>
          <a:p>
            <a:pPr marL="0" indent="0" algn="just">
              <a:buNone/>
            </a:pPr>
            <a:endParaRPr lang="cs-CZ" sz="1800" dirty="0" smtClean="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a:t>
            </a:fld>
            <a:endParaRPr lang="cs-CZ" dirty="0"/>
          </a:p>
        </p:txBody>
      </p:sp>
    </p:spTree>
    <p:extLst>
      <p:ext uri="{BB962C8B-B14F-4D97-AF65-F5344CB8AC3E}">
        <p14:creationId xmlns:p14="http://schemas.microsoft.com/office/powerpoint/2010/main" val="375114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a:t>
            </a:fld>
            <a:endParaRPr lang="cs-CZ" dirty="0"/>
          </a:p>
        </p:txBody>
      </p:sp>
    </p:spTree>
    <p:extLst>
      <p:ext uri="{BB962C8B-B14F-4D97-AF65-F5344CB8AC3E}">
        <p14:creationId xmlns:p14="http://schemas.microsoft.com/office/powerpoint/2010/main" val="329171584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2976</TotalTime>
  <Words>2183</Words>
  <Application>Microsoft Office PowerPoint</Application>
  <PresentationFormat>Předvádění na obrazovce (4:3)</PresentationFormat>
  <Paragraphs>343</Paragraphs>
  <Slides>24</Slides>
  <Notes>3</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Motiv sady Office</vt:lpstr>
      <vt:lpstr>Přednáška č. 11 a 12 (5.12. 2023, 12. 12.2023) OBČANSKÉ PRÁVO-ODPOVĚDNOST V OBČANSKÉM PRÁVU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237</cp:revision>
  <dcterms:created xsi:type="dcterms:W3CDTF">2015-09-08T17:35:18Z</dcterms:created>
  <dcterms:modified xsi:type="dcterms:W3CDTF">2023-09-24T21:45:43Z</dcterms:modified>
</cp:coreProperties>
</file>