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57" r:id="rId3"/>
    <p:sldId id="273" r:id="rId4"/>
    <p:sldId id="293" r:id="rId5"/>
    <p:sldId id="292" r:id="rId6"/>
    <p:sldId id="294" r:id="rId7"/>
    <p:sldId id="299" r:id="rId8"/>
    <p:sldId id="300" r:id="rId9"/>
    <p:sldId id="295" r:id="rId10"/>
    <p:sldId id="296" r:id="rId11"/>
    <p:sldId id="301" r:id="rId12"/>
    <p:sldId id="267" r:id="rId13"/>
    <p:sldId id="297" r:id="rId14"/>
    <p:sldId id="268" r:id="rId15"/>
    <p:sldId id="298" r:id="rId16"/>
    <p:sldId id="282" r:id="rId17"/>
    <p:sldId id="287" r:id="rId18"/>
    <p:sldId id="260" r:id="rId19"/>
    <p:sldId id="284" r:id="rId20"/>
    <p:sldId id="288" r:id="rId21"/>
    <p:sldId id="285" r:id="rId22"/>
    <p:sldId id="289" r:id="rId23"/>
    <p:sldId id="290" r:id="rId24"/>
    <p:sldId id="291"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24. 9. 2023</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12</a:t>
            </a:fld>
            <a:endParaRPr lang="cs-CZ" dirty="0"/>
          </a:p>
        </p:txBody>
      </p:sp>
    </p:spTree>
    <p:extLst>
      <p:ext uri="{BB962C8B-B14F-4D97-AF65-F5344CB8AC3E}">
        <p14:creationId xmlns:p14="http://schemas.microsoft.com/office/powerpoint/2010/main" val="846067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A31CB48-FFF0-44CE-8265-3991FFD6C14C}" type="datetime1">
              <a:rPr lang="cs-CZ" smtClean="0"/>
              <a:pPr/>
              <a:t>24. 9. 2023</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B229C41-20C8-4950-882D-20E981E2E2B1}" type="datetime1">
              <a:rPr lang="cs-CZ" smtClean="0"/>
              <a:pPr/>
              <a:t>24. 9. 2023</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2FFD567-F598-4C88-A619-AFF9909CE1FB}" type="datetime1">
              <a:rPr lang="cs-CZ" smtClean="0"/>
              <a:pPr/>
              <a:t>24. 9. 2023</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A7049D-154C-4990-9CC1-1E1A5AFDF08D}" type="datetime1">
              <a:rPr lang="cs-CZ" smtClean="0"/>
              <a:pPr/>
              <a:t>24. 9. 2023</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4102540-ED33-4814-A4C6-ECFE0458627B}" type="datetime1">
              <a:rPr lang="cs-CZ" smtClean="0"/>
              <a:pPr/>
              <a:t>24. 9. 2023</a:t>
            </a:fld>
            <a:endParaRPr lang="cs-CZ" dirty="0"/>
          </a:p>
        </p:txBody>
      </p:sp>
      <p:sp>
        <p:nvSpPr>
          <p:cNvPr id="5" name="Zástupný symbol pro zápatí 4"/>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D89B635-0D8B-40EE-AF63-5BB92FD70DCE}" type="datetime1">
              <a:rPr lang="cs-CZ" smtClean="0"/>
              <a:pPr/>
              <a:t>24. 9. 2023</a:t>
            </a:fld>
            <a:endParaRPr lang="cs-CZ" dirty="0"/>
          </a:p>
        </p:txBody>
      </p:sp>
      <p:sp>
        <p:nvSpPr>
          <p:cNvPr id="6" name="Zástupný symbol pro zápatí 5"/>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17ECA79-FDB9-4668-BADC-8AEECFA3FD46}" type="datetime1">
              <a:rPr lang="cs-CZ" smtClean="0"/>
              <a:pPr/>
              <a:t>24. 9. 2023</a:t>
            </a:fld>
            <a:endParaRPr lang="cs-CZ" dirty="0"/>
          </a:p>
        </p:txBody>
      </p:sp>
      <p:sp>
        <p:nvSpPr>
          <p:cNvPr id="8" name="Zástupný symbol pro zápatí 7"/>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FC66C42-28E8-44D3-A52D-0AA17EA89821}" type="datetime1">
              <a:rPr lang="cs-CZ" smtClean="0"/>
              <a:pPr/>
              <a:t>24. 9. 2023</a:t>
            </a:fld>
            <a:endParaRPr lang="cs-CZ" dirty="0"/>
          </a:p>
        </p:txBody>
      </p:sp>
      <p:sp>
        <p:nvSpPr>
          <p:cNvPr id="4" name="Zástupný symbol pro zápatí 3"/>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7B27A3-F683-4D52-AF5D-EFB461B33B20}" type="datetime1">
              <a:rPr lang="cs-CZ" smtClean="0"/>
              <a:pPr/>
              <a:t>24. 9. 2023</a:t>
            </a:fld>
            <a:endParaRPr lang="cs-CZ" dirty="0"/>
          </a:p>
        </p:txBody>
      </p:sp>
      <p:sp>
        <p:nvSpPr>
          <p:cNvPr id="3" name="Zástupný symbol pro zápatí 2"/>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DABB7D8-7885-47A5-AE93-E32CB2C6897D}" type="datetime1">
              <a:rPr lang="cs-CZ" smtClean="0"/>
              <a:pPr/>
              <a:t>24. 9. 2023</a:t>
            </a:fld>
            <a:endParaRPr lang="cs-CZ" dirty="0"/>
          </a:p>
        </p:txBody>
      </p:sp>
      <p:sp>
        <p:nvSpPr>
          <p:cNvPr id="6" name="Zástupný symbol pro zápatí 5"/>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0EE9EBF-CCCB-487D-A39D-DF2B4D99A582}" type="datetime1">
              <a:rPr lang="cs-CZ" smtClean="0"/>
              <a:pPr/>
              <a:t>24. 9. 2023</a:t>
            </a:fld>
            <a:endParaRPr lang="cs-CZ" dirty="0"/>
          </a:p>
        </p:txBody>
      </p:sp>
      <p:sp>
        <p:nvSpPr>
          <p:cNvPr id="6" name="Zástupný symbol pro zápatí 5"/>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7B8DA-2F5F-4B3F-A9B6-AB260667D264}" type="datetime1">
              <a:rPr lang="cs-CZ" smtClean="0"/>
              <a:pPr/>
              <a:t>24. 9. 2023</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odpovědnost v občanském právu,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sz="3600" b="1" dirty="0" smtClean="0"/>
              <a:t>Přednáška č. 11 a 12 (5.12. 2023</a:t>
            </a:r>
            <a:r>
              <a:rPr lang="cs-CZ" sz="3600" b="1" smtClean="0"/>
              <a:t>, 12. </a:t>
            </a:r>
            <a:r>
              <a:rPr lang="cs-CZ" sz="3600" b="1" dirty="0" smtClean="0"/>
              <a:t>12.2023)</a:t>
            </a:r>
            <a:br>
              <a:rPr lang="cs-CZ" sz="3600" b="1" dirty="0" smtClean="0"/>
            </a:br>
            <a:r>
              <a:rPr lang="cs-CZ" sz="3600" b="1" dirty="0" smtClean="0"/>
              <a:t>OBČANSKÉ </a:t>
            </a:r>
            <a:r>
              <a:rPr lang="cs-CZ" sz="3600" b="1" dirty="0" smtClean="0"/>
              <a:t>PRÁVO-ODPOVĚDNOST V OBČANSKÉM PRÁVU</a:t>
            </a:r>
            <a:br>
              <a:rPr lang="cs-CZ" sz="3600" b="1" dirty="0" smtClean="0"/>
            </a:br>
            <a:endParaRPr lang="cs-CZ" sz="3600"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62500" lnSpcReduction="20000"/>
          </a:bodyPr>
          <a:lstStyle/>
          <a:p>
            <a:pPr marL="0" indent="0">
              <a:buNone/>
            </a:pPr>
            <a:r>
              <a:rPr lang="cs-CZ" b="1" dirty="0"/>
              <a:t>Škoda způsobena tím, kdo nemůže posoudit následky svého jednání (§ 2920 - 2922 OZ</a:t>
            </a:r>
            <a:r>
              <a:rPr lang="cs-CZ" b="1" dirty="0" smtClean="0"/>
              <a:t>)</a:t>
            </a:r>
          </a:p>
          <a:p>
            <a:pPr marL="0" indent="0">
              <a:buNone/>
            </a:pPr>
            <a:endParaRPr lang="cs-CZ" b="1" dirty="0" smtClean="0"/>
          </a:p>
          <a:p>
            <a:pPr marL="0" indent="0" algn="just">
              <a:buNone/>
            </a:pPr>
            <a:r>
              <a:rPr lang="cs-CZ" b="1" dirty="0" smtClean="0"/>
              <a:t>Škůdce: </a:t>
            </a:r>
            <a:r>
              <a:rPr lang="cs-CZ" dirty="0"/>
              <a:t>osoba nezletilá, která nenabyla plně svéprávnosti, osoba stižená duševní </a:t>
            </a:r>
            <a:r>
              <a:rPr lang="cs-CZ" dirty="0" smtClean="0"/>
              <a:t>poruchou</a:t>
            </a:r>
            <a:endParaRPr lang="cs-CZ" dirty="0"/>
          </a:p>
          <a:p>
            <a:pPr marL="0" indent="0" algn="just">
              <a:buNone/>
            </a:pPr>
            <a:r>
              <a:rPr lang="cs-CZ" b="1" u="sng" dirty="0" err="1" smtClean="0"/>
              <a:t>Nezl</a:t>
            </a:r>
            <a:r>
              <a:rPr lang="cs-CZ" b="1" u="sng" dirty="0" smtClean="0"/>
              <a:t>. mladší 13 let </a:t>
            </a:r>
            <a:r>
              <a:rPr lang="cs-CZ" i="1" dirty="0" smtClean="0"/>
              <a:t>(koncepce minimalizace odpovědnosti dětí)</a:t>
            </a:r>
            <a:endParaRPr lang="cs-CZ" b="1" i="1" u="sng" dirty="0" smtClean="0"/>
          </a:p>
          <a:p>
            <a:pPr marL="514350" indent="-514350" algn="just">
              <a:buAutoNum type="alphaLcParenR"/>
            </a:pPr>
            <a:r>
              <a:rPr lang="cs-CZ" dirty="0" smtClean="0"/>
              <a:t>primárně osoba, která nad ní vykonává dozor, není-li, pak</a:t>
            </a:r>
          </a:p>
          <a:p>
            <a:pPr marL="514350" indent="-514350" algn="just">
              <a:buAutoNum type="alphaLcParenR"/>
            </a:pPr>
            <a:r>
              <a:rPr lang="cs-CZ" dirty="0"/>
              <a:t>n</a:t>
            </a:r>
            <a:r>
              <a:rPr lang="cs-CZ" dirty="0" smtClean="0"/>
              <a:t>ezletilý, ale jen za předpokladu, že spáchá jednání, které má znaky trestného činu, je-li to spravedlivé požadovat; nejde-li o toto jednání a není-li ani dozor;</a:t>
            </a:r>
          </a:p>
          <a:p>
            <a:pPr marL="514350" indent="-514350" algn="just">
              <a:buAutoNum type="alphaLcParenR"/>
            </a:pPr>
            <a:r>
              <a:rPr lang="cs-CZ" dirty="0" smtClean="0"/>
              <a:t>osoba vykonávající rodičovskou zodpovědnost, lze-li to spravedlivě požadovat</a:t>
            </a:r>
          </a:p>
          <a:p>
            <a:pPr marL="0" indent="0" algn="just">
              <a:buNone/>
            </a:pPr>
            <a:r>
              <a:rPr lang="cs-CZ" b="1" u="sng" dirty="0" err="1" smtClean="0"/>
              <a:t>Nezl</a:t>
            </a:r>
            <a:r>
              <a:rPr lang="cs-CZ" b="1" u="sng" dirty="0" smtClean="0"/>
              <a:t>. starší 13 let</a:t>
            </a:r>
          </a:p>
          <a:p>
            <a:pPr marL="0" indent="0" algn="just">
              <a:buNone/>
            </a:pPr>
            <a:r>
              <a:rPr lang="cs-CZ" dirty="0"/>
              <a:t>j</a:t>
            </a:r>
            <a:r>
              <a:rPr lang="cs-CZ" dirty="0" smtClean="0"/>
              <a:t>e-li ovládací a rozpoznávací schopnost zachována </a:t>
            </a:r>
            <a:r>
              <a:rPr lang="cs-CZ" dirty="0"/>
              <a:t>– škodu hradí škůdce</a:t>
            </a:r>
          </a:p>
          <a:p>
            <a:pPr marL="0" indent="0" algn="just">
              <a:buNone/>
            </a:pPr>
            <a:r>
              <a:rPr lang="cs-CZ" dirty="0"/>
              <a:t>n</a:t>
            </a:r>
            <a:r>
              <a:rPr lang="cs-CZ" dirty="0" smtClean="0"/>
              <a:t>ení-li </a:t>
            </a:r>
            <a:r>
              <a:rPr lang="cs-CZ" dirty="0"/>
              <a:t>zachována – hradí škůdce, je-li to spravedlivé s ohledem na majetkové poměry škůdce a poškozeného</a:t>
            </a:r>
          </a:p>
          <a:p>
            <a:pPr marL="0" indent="0" algn="just">
              <a:buNone/>
            </a:pPr>
            <a:r>
              <a:rPr lang="cs-CZ" b="1" dirty="0" smtClean="0"/>
              <a:t>Solidárně odpovědná </a:t>
            </a:r>
            <a:r>
              <a:rPr lang="cs-CZ" dirty="0" smtClean="0"/>
              <a:t>osoba</a:t>
            </a:r>
            <a:r>
              <a:rPr lang="cs-CZ" dirty="0"/>
              <a:t>, která má nad škůdcem dohled a tento zanedbala</a:t>
            </a:r>
            <a:r>
              <a:rPr lang="cs-CZ" dirty="0" smtClean="0"/>
              <a:t>, a to se škůdcem, který je povinen k náhradě</a:t>
            </a:r>
          </a:p>
          <a:p>
            <a:pPr marL="0" indent="0" algn="just">
              <a:buNone/>
            </a:pPr>
            <a:r>
              <a:rPr lang="cs-CZ" b="1" dirty="0" smtClean="0"/>
              <a:t>v </a:t>
            </a:r>
            <a:r>
              <a:rPr lang="cs-CZ" b="1" dirty="0"/>
              <a:t>celém rozsahu </a:t>
            </a:r>
            <a:r>
              <a:rPr lang="cs-CZ" dirty="0" smtClean="0"/>
              <a:t>hradí v případě škůdce</a:t>
            </a:r>
            <a:r>
              <a:rPr lang="cs-CZ" dirty="0"/>
              <a:t>, který není povinen k náhradě</a:t>
            </a:r>
          </a:p>
          <a:p>
            <a:pPr marL="0" indent="0" algn="just">
              <a:buNone/>
            </a:pPr>
            <a:r>
              <a:rPr lang="cs-CZ" dirty="0"/>
              <a:t>                                    </a:t>
            </a:r>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10</a:t>
            </a:fld>
            <a:endParaRPr lang="cs-CZ" dirty="0"/>
          </a:p>
        </p:txBody>
      </p:sp>
    </p:spTree>
    <p:extLst>
      <p:ext uri="{BB962C8B-B14F-4D97-AF65-F5344CB8AC3E}">
        <p14:creationId xmlns:p14="http://schemas.microsoft.com/office/powerpoint/2010/main" val="1709793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47500" lnSpcReduction="20000"/>
          </a:bodyPr>
          <a:lstStyle/>
          <a:p>
            <a:pPr marL="0" indent="0">
              <a:buNone/>
            </a:pPr>
            <a:r>
              <a:rPr lang="cs-CZ" b="1" dirty="0"/>
              <a:t>Škoda způsobena tím, kdo nemůže posoudit následky svého jednání (§ 2920 - 2922 OZ</a:t>
            </a:r>
            <a:r>
              <a:rPr lang="cs-CZ" b="1" dirty="0" smtClean="0"/>
              <a:t>)</a:t>
            </a:r>
          </a:p>
          <a:p>
            <a:pPr marL="0" indent="0">
              <a:buNone/>
            </a:pPr>
            <a:endParaRPr lang="cs-CZ" b="1" dirty="0" smtClean="0"/>
          </a:p>
          <a:p>
            <a:pPr marL="0" indent="0" algn="just">
              <a:buNone/>
            </a:pPr>
            <a:r>
              <a:rPr lang="cs-CZ" b="1" dirty="0" smtClean="0"/>
              <a:t>Škůdce: </a:t>
            </a:r>
            <a:r>
              <a:rPr lang="cs-CZ" dirty="0"/>
              <a:t>osoba </a:t>
            </a:r>
            <a:r>
              <a:rPr lang="cs-CZ" dirty="0" smtClean="0"/>
              <a:t>intoxikovaná (uvede se vlastní vinou do stavu, že není schopna ovládnout své jednání ani rozpoznat jeho následky) = obdobné principy jako v právu trestním</a:t>
            </a:r>
          </a:p>
          <a:p>
            <a:pPr marL="0" indent="0" algn="just">
              <a:buNone/>
            </a:pPr>
            <a:endParaRPr lang="cs-CZ" dirty="0"/>
          </a:p>
          <a:p>
            <a:pPr marL="0" indent="0" algn="just">
              <a:buNone/>
            </a:pPr>
            <a:r>
              <a:rPr lang="cs-CZ" b="1" dirty="0" err="1" smtClean="0"/>
              <a:t>actio</a:t>
            </a:r>
            <a:r>
              <a:rPr lang="cs-CZ" b="1" dirty="0" smtClean="0"/>
              <a:t> </a:t>
            </a:r>
            <a:r>
              <a:rPr lang="cs-CZ" b="1" dirty="0" err="1" smtClean="0"/>
              <a:t>liberam</a:t>
            </a:r>
            <a:r>
              <a:rPr lang="cs-CZ" b="1" dirty="0" smtClean="0"/>
              <a:t> in causa </a:t>
            </a:r>
            <a:r>
              <a:rPr lang="cs-CZ" b="1" dirty="0" err="1" smtClean="0"/>
              <a:t>dolosa</a:t>
            </a:r>
            <a:r>
              <a:rPr lang="cs-CZ" b="1" dirty="0" smtClean="0"/>
              <a:t> = </a:t>
            </a:r>
            <a:r>
              <a:rPr lang="cs-CZ" dirty="0" smtClean="0"/>
              <a:t>opije se na kuráž</a:t>
            </a:r>
          </a:p>
          <a:p>
            <a:pPr marL="0" indent="0" algn="just">
              <a:buNone/>
            </a:pPr>
            <a:endParaRPr lang="cs-CZ" b="1" dirty="0"/>
          </a:p>
          <a:p>
            <a:pPr marL="0" indent="0" algn="just">
              <a:buNone/>
            </a:pPr>
            <a:r>
              <a:rPr lang="cs-CZ" b="1" dirty="0" smtClean="0"/>
              <a:t>Př. </a:t>
            </a:r>
            <a:r>
              <a:rPr lang="cs-CZ" i="1" dirty="0" smtClean="0"/>
              <a:t>nesnáší souseda; opije se na kuráž, aby jej zmlátil, způsobí mu zranění nosu – bude odpovídat za škodu podle obecných ustanovení – zaviněně zasáhl do absolutního práva jiného (§ 2910 věta I. OZ)</a:t>
            </a:r>
          </a:p>
          <a:p>
            <a:pPr marL="0" indent="0" algn="just">
              <a:buNone/>
            </a:pPr>
            <a:endParaRPr lang="cs-CZ" dirty="0"/>
          </a:p>
          <a:p>
            <a:pPr marL="0" indent="0" algn="just">
              <a:buNone/>
            </a:pPr>
            <a:r>
              <a:rPr lang="cs-CZ" b="1" dirty="0" err="1"/>
              <a:t>actio</a:t>
            </a:r>
            <a:r>
              <a:rPr lang="cs-CZ" b="1" dirty="0"/>
              <a:t> </a:t>
            </a:r>
            <a:r>
              <a:rPr lang="cs-CZ" b="1" dirty="0" err="1"/>
              <a:t>liberam</a:t>
            </a:r>
            <a:r>
              <a:rPr lang="cs-CZ" b="1" dirty="0"/>
              <a:t> in causa </a:t>
            </a:r>
            <a:r>
              <a:rPr lang="cs-CZ" b="1" dirty="0" err="1" smtClean="0"/>
              <a:t>culposa</a:t>
            </a:r>
            <a:r>
              <a:rPr lang="cs-CZ" b="1" dirty="0" smtClean="0"/>
              <a:t> </a:t>
            </a:r>
            <a:r>
              <a:rPr lang="cs-CZ" b="1" dirty="0"/>
              <a:t>= </a:t>
            </a:r>
            <a:r>
              <a:rPr lang="cs-CZ" dirty="0"/>
              <a:t>opije </a:t>
            </a:r>
            <a:r>
              <a:rPr lang="cs-CZ" dirty="0" smtClean="0"/>
              <a:t>se, i když ví, že nemá</a:t>
            </a:r>
          </a:p>
          <a:p>
            <a:pPr marL="0" indent="0" algn="just">
              <a:buNone/>
            </a:pPr>
            <a:endParaRPr lang="cs-CZ" dirty="0"/>
          </a:p>
          <a:p>
            <a:pPr marL="0" indent="0" algn="just">
              <a:buNone/>
            </a:pPr>
            <a:r>
              <a:rPr lang="cs-CZ" b="1" dirty="0" smtClean="0"/>
              <a:t>Př. </a:t>
            </a:r>
            <a:r>
              <a:rPr lang="cs-CZ" i="1" dirty="0" smtClean="0"/>
              <a:t>řidič ví, že pojede autem, napije se a přesto řídí, způsobí dopravní nehodu; bude odpovídat za škodu podle </a:t>
            </a:r>
            <a:r>
              <a:rPr lang="cs-CZ" i="1" dirty="0"/>
              <a:t>o</a:t>
            </a:r>
            <a:r>
              <a:rPr lang="cs-CZ" i="1" dirty="0" smtClean="0"/>
              <a:t>becných ustanovení –zaviněně porušil ochrannou normu a způsobil škodu na majetku (§ 2910 věta II. OZ)</a:t>
            </a:r>
          </a:p>
          <a:p>
            <a:pPr marL="0" indent="0" algn="just">
              <a:buNone/>
            </a:pPr>
            <a:endParaRPr lang="cs-CZ" dirty="0"/>
          </a:p>
          <a:p>
            <a:pPr marL="0" indent="0" algn="just">
              <a:buNone/>
            </a:pPr>
            <a:r>
              <a:rPr lang="cs-CZ" b="1" dirty="0" err="1" smtClean="0"/>
              <a:t>Rauchdelikt</a:t>
            </a:r>
            <a:r>
              <a:rPr lang="cs-CZ" b="1" dirty="0" smtClean="0"/>
              <a:t> </a:t>
            </a:r>
            <a:r>
              <a:rPr lang="cs-CZ" dirty="0" smtClean="0"/>
              <a:t>= opije se, tím se uvede do stavu, že není schopen ovládnout své jednání  a tam způsobí škodu</a:t>
            </a:r>
          </a:p>
          <a:p>
            <a:pPr marL="0" indent="0" algn="just">
              <a:buNone/>
            </a:pPr>
            <a:endParaRPr lang="cs-CZ" b="1" dirty="0" smtClean="0"/>
          </a:p>
          <a:p>
            <a:pPr marL="0" indent="0" algn="just">
              <a:buNone/>
            </a:pPr>
            <a:r>
              <a:rPr lang="cs-CZ" b="1" dirty="0" smtClean="0"/>
              <a:t>Př.  </a:t>
            </a:r>
            <a:r>
              <a:rPr lang="cs-CZ" i="1" dirty="0" smtClean="0"/>
              <a:t>Osoba si objednává alkohol ze žalu s rozchodu s partnerem, po 8. pivu ztratí nad sebou kontrolu a způsobí škodu = odpovědnost dle § 2922 OZ</a:t>
            </a:r>
            <a:endParaRPr lang="cs-CZ" b="1" i="1" dirty="0" smtClean="0"/>
          </a:p>
          <a:p>
            <a:pPr marL="0" indent="0" algn="just">
              <a:buNone/>
            </a:pPr>
            <a:endParaRPr lang="cs-CZ"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11</a:t>
            </a:fld>
            <a:endParaRPr lang="cs-CZ" dirty="0"/>
          </a:p>
        </p:txBody>
      </p:sp>
    </p:spTree>
    <p:extLst>
      <p:ext uri="{BB962C8B-B14F-4D97-AF65-F5344CB8AC3E}">
        <p14:creationId xmlns:p14="http://schemas.microsoft.com/office/powerpoint/2010/main" val="1755103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TextovéPole 3"/>
          <p:cNvSpPr txBox="1"/>
          <p:nvPr/>
        </p:nvSpPr>
        <p:spPr>
          <a:xfrm>
            <a:off x="251520" y="620688"/>
            <a:ext cx="8208912" cy="5201424"/>
          </a:xfrm>
          <a:prstGeom prst="rect">
            <a:avLst/>
          </a:prstGeom>
          <a:noFill/>
        </p:spPr>
        <p:txBody>
          <a:bodyPr wrap="square" rtlCol="0">
            <a:spAutoFit/>
          </a:bodyPr>
          <a:lstStyle/>
          <a:p>
            <a:pPr lvl="0" algn="just"/>
            <a:r>
              <a:rPr lang="cs-CZ" sz="2400" b="1" dirty="0" smtClean="0"/>
              <a:t>Škoda </a:t>
            </a:r>
            <a:r>
              <a:rPr lang="cs-CZ" sz="2400" b="1" dirty="0"/>
              <a:t>způsobená zvířetem </a:t>
            </a:r>
            <a:r>
              <a:rPr lang="cs-CZ" sz="2400" b="1" dirty="0" smtClean="0"/>
              <a:t>(§ </a:t>
            </a:r>
            <a:r>
              <a:rPr lang="cs-CZ" sz="2400" b="1" dirty="0"/>
              <a:t>2933-2935 </a:t>
            </a:r>
            <a:r>
              <a:rPr lang="cs-CZ" sz="2400" b="1" dirty="0" smtClean="0"/>
              <a:t>OZ)</a:t>
            </a:r>
          </a:p>
          <a:p>
            <a:pPr lvl="0" algn="just"/>
            <a:r>
              <a:rPr lang="cs-CZ" sz="2000" b="1" dirty="0" smtClean="0"/>
              <a:t>Odpovědný: </a:t>
            </a:r>
          </a:p>
          <a:p>
            <a:pPr marL="342900" lvl="0" indent="-342900" algn="just">
              <a:buFont typeface="Arial" panose="020B0604020202020204" pitchFamily="34" charset="0"/>
              <a:buChar char="•"/>
            </a:pPr>
            <a:r>
              <a:rPr lang="cs-CZ" b="1" dirty="0" smtClean="0"/>
              <a:t>vlastník </a:t>
            </a:r>
            <a:r>
              <a:rPr lang="cs-CZ" b="1" dirty="0"/>
              <a:t>zvířete </a:t>
            </a:r>
            <a:r>
              <a:rPr lang="cs-CZ" b="1" dirty="0" smtClean="0"/>
              <a:t> </a:t>
            </a:r>
            <a:r>
              <a:rPr lang="cs-CZ" dirty="0" smtClean="0"/>
              <a:t>bez ohledu na to, zda zvíře </a:t>
            </a:r>
            <a:r>
              <a:rPr lang="cs-CZ" dirty="0"/>
              <a:t>bylo pod jeho dohledem, pod dohledem osoby, které jej svěřil, zvíře mu uprchlo nebo se </a:t>
            </a:r>
            <a:r>
              <a:rPr lang="cs-CZ" dirty="0" smtClean="0"/>
              <a:t>zatoulalo </a:t>
            </a:r>
          </a:p>
          <a:p>
            <a:pPr marL="285750" lvl="0" indent="-285750" algn="just">
              <a:buFont typeface="Arial" panose="020B0604020202020204" pitchFamily="34" charset="0"/>
              <a:buChar char="•"/>
            </a:pPr>
            <a:r>
              <a:rPr lang="cs-CZ" b="1" dirty="0" smtClean="0"/>
              <a:t>třetí </a:t>
            </a:r>
            <a:r>
              <a:rPr lang="cs-CZ" b="1" dirty="0"/>
              <a:t>osoba, která zvíře vlastníku nebo osobě, jíž bylo svěřeno, svémocně </a:t>
            </a:r>
            <a:r>
              <a:rPr lang="cs-CZ" b="1" dirty="0" smtClean="0"/>
              <a:t>odňala; </a:t>
            </a:r>
            <a:r>
              <a:rPr lang="cs-CZ" b="1" u="sng" dirty="0" smtClean="0"/>
              <a:t>ta se nikdy odpovědnosti zprostit nemůže</a:t>
            </a:r>
            <a:endParaRPr lang="cs-CZ" b="1" u="sng" dirty="0"/>
          </a:p>
          <a:p>
            <a:pPr marL="285750" lvl="0" indent="-285750" algn="just">
              <a:buFont typeface="Arial" panose="020B0604020202020204" pitchFamily="34" charset="0"/>
              <a:buChar char="•"/>
            </a:pPr>
            <a:endParaRPr lang="cs-CZ" b="1" dirty="0" smtClean="0"/>
          </a:p>
          <a:p>
            <a:pPr lvl="0" algn="just"/>
            <a:r>
              <a:rPr lang="cs-CZ" b="1" dirty="0" smtClean="0"/>
              <a:t>Solidárně odpovědný: </a:t>
            </a:r>
          </a:p>
          <a:p>
            <a:pPr marL="285750" indent="-285750" algn="just">
              <a:buFont typeface="Arial" panose="020B0604020202020204" pitchFamily="34" charset="0"/>
              <a:buChar char="•"/>
            </a:pPr>
            <a:r>
              <a:rPr lang="cs-CZ" b="1" dirty="0"/>
              <a:t>osoba, které bylo zvíře svěřeno, chová jej nebo </a:t>
            </a:r>
            <a:r>
              <a:rPr lang="cs-CZ" b="1" dirty="0" smtClean="0"/>
              <a:t>používá</a:t>
            </a:r>
            <a:r>
              <a:rPr lang="cs-CZ" b="1" dirty="0"/>
              <a:t> </a:t>
            </a:r>
            <a:r>
              <a:rPr lang="cs-CZ" dirty="0" smtClean="0"/>
              <a:t>společně s vlastníkem</a:t>
            </a:r>
          </a:p>
          <a:p>
            <a:pPr marL="285750" indent="-285750" algn="just">
              <a:buFont typeface="Arial" panose="020B0604020202020204" pitchFamily="34" charset="0"/>
              <a:buChar char="•"/>
            </a:pPr>
            <a:r>
              <a:rPr lang="cs-CZ" b="1" dirty="0"/>
              <a:t>v</a:t>
            </a:r>
            <a:r>
              <a:rPr lang="cs-CZ" b="1" dirty="0" smtClean="0"/>
              <a:t>lastník a osoba, které bylo zvíře svěřeno v případě, že nemohli rozumně zabránit odnětí zvířete</a:t>
            </a:r>
          </a:p>
          <a:p>
            <a:pPr marL="285750" indent="-285750" algn="just">
              <a:buFont typeface="Arial" panose="020B0604020202020204" pitchFamily="34" charset="0"/>
              <a:buChar char="•"/>
            </a:pPr>
            <a:endParaRPr lang="cs-CZ" b="1" dirty="0"/>
          </a:p>
          <a:p>
            <a:pPr algn="just"/>
            <a:r>
              <a:rPr lang="cs-CZ" b="1" dirty="0" smtClean="0"/>
              <a:t>Liberační důvod: </a:t>
            </a:r>
          </a:p>
          <a:p>
            <a:pPr algn="just"/>
            <a:r>
              <a:rPr lang="cs-CZ" dirty="0" smtClean="0"/>
              <a:t>Slouží-li </a:t>
            </a:r>
            <a:r>
              <a:rPr lang="cs-CZ" dirty="0"/>
              <a:t>domácí zvíře vlastníku k výkonu povolání či k jiné výdělečné činnosti nebo k obživě, anebo slouží-li jako pomocník pro osobu se zdravotním postižením, zprostí se vlastník povinnosti k náhradě, prokáže-li, že při dozoru nad zvířetem nezanedbal potřebnou pečlivost, anebo že by škoda vznikla i při vynaložení potřebné pečlivosti. Za týchž podmínek se povinnosti k náhradě zprostí i ten, komu vlastník zvíře svěřil.</a:t>
            </a:r>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lnSpcReduction="10000"/>
          </a:bodyPr>
          <a:lstStyle/>
          <a:p>
            <a:pPr marL="0" indent="0">
              <a:buNone/>
            </a:pPr>
            <a:r>
              <a:rPr lang="cs-CZ" sz="2400" b="1" dirty="0" smtClean="0"/>
              <a:t>Škoda z provozu dopravních prostředků (§2927-2932 OZ)</a:t>
            </a:r>
          </a:p>
          <a:p>
            <a:pPr marL="0" indent="0" algn="just">
              <a:buNone/>
            </a:pPr>
            <a:r>
              <a:rPr lang="cs-CZ" sz="2400" b="1" dirty="0" smtClean="0"/>
              <a:t>Škůdce: </a:t>
            </a:r>
          </a:p>
          <a:p>
            <a:pPr algn="just"/>
            <a:r>
              <a:rPr lang="cs-CZ" sz="2000" dirty="0" smtClean="0"/>
              <a:t>provozovatel dopravy, provozovatel vozidla, plavidla, letadla, vyjma těch poháněných lidskou silou, </a:t>
            </a:r>
          </a:p>
          <a:p>
            <a:pPr algn="just"/>
            <a:r>
              <a:rPr lang="cs-CZ" sz="2000" dirty="0" smtClean="0"/>
              <a:t>osoba, která má dopravní prostředek v opravě, </a:t>
            </a:r>
          </a:p>
          <a:p>
            <a:pPr algn="just"/>
            <a:r>
              <a:rPr lang="cs-CZ" sz="2000" dirty="0" smtClean="0"/>
              <a:t>osoba, která bez vědomí nebo proti vůli provozovatele dopravní prostředek užila</a:t>
            </a:r>
          </a:p>
          <a:p>
            <a:pPr marL="0" indent="0" algn="just">
              <a:buNone/>
            </a:pPr>
            <a:r>
              <a:rPr lang="cs-CZ" sz="2000" dirty="0" smtClean="0"/>
              <a:t>Nelze-li provozovatele určit, má se za to, že jde o </a:t>
            </a:r>
            <a:r>
              <a:rPr lang="cs-CZ" sz="2000" b="1" dirty="0" smtClean="0"/>
              <a:t>vlastníka vozidla.</a:t>
            </a:r>
          </a:p>
          <a:p>
            <a:pPr marL="0" indent="0" algn="just">
              <a:buNone/>
            </a:pPr>
            <a:endParaRPr lang="cs-CZ" sz="2000" b="1" dirty="0" smtClean="0"/>
          </a:p>
          <a:p>
            <a:pPr marL="0" indent="0" algn="just">
              <a:buNone/>
            </a:pPr>
            <a:r>
              <a:rPr lang="cs-CZ" sz="2000" b="1" dirty="0" smtClean="0"/>
              <a:t>Solidární odpovědnost: </a:t>
            </a:r>
            <a:r>
              <a:rPr lang="cs-CZ" sz="2000" dirty="0" smtClean="0"/>
              <a:t>pokud provozovatel z nedbalosti umožnil užití dopravního prostředku osobě bez jeho vědomí nebo proti jeho vůli</a:t>
            </a:r>
          </a:p>
          <a:p>
            <a:pPr marL="0" indent="0" algn="just">
              <a:buNone/>
            </a:pPr>
            <a:endParaRPr lang="cs-CZ" sz="2000" dirty="0"/>
          </a:p>
          <a:p>
            <a:pPr marL="0" indent="0" algn="just">
              <a:buNone/>
            </a:pPr>
            <a:r>
              <a:rPr lang="cs-CZ" sz="2000" b="1" dirty="0" smtClean="0"/>
              <a:t>Liberační důvod</a:t>
            </a:r>
            <a:r>
              <a:rPr lang="cs-CZ" sz="2000" dirty="0" smtClean="0"/>
              <a:t>: prokáže-li provozovatel, </a:t>
            </a:r>
            <a:r>
              <a:rPr lang="cs-CZ" sz="2000" dirty="0"/>
              <a:t>že škodě nemohl zabránit ani při vynaložení veškerého úsilí, které lze požadovat</a:t>
            </a:r>
            <a:r>
              <a:rPr lang="cs-CZ" sz="2000" dirty="0" smtClean="0"/>
              <a:t>.</a:t>
            </a:r>
          </a:p>
          <a:p>
            <a:pPr marL="0" indent="0" algn="just">
              <a:buNone/>
            </a:pPr>
            <a:endParaRPr lang="cs-CZ" sz="2000" b="1" dirty="0"/>
          </a:p>
          <a:p>
            <a:pPr marL="0" indent="0" algn="just">
              <a:buNone/>
            </a:pPr>
            <a:r>
              <a:rPr lang="cs-CZ" sz="2000" b="1" dirty="0" smtClean="0"/>
              <a:t>Střet </a:t>
            </a:r>
            <a:r>
              <a:rPr lang="cs-CZ" sz="2000" b="1" dirty="0"/>
              <a:t>více provozů: </a:t>
            </a:r>
            <a:r>
              <a:rPr lang="cs-CZ" sz="2000" dirty="0"/>
              <a:t>s</a:t>
            </a:r>
            <a:r>
              <a:rPr lang="cs-CZ" sz="2000" dirty="0" smtClean="0"/>
              <a:t>třetnou-li </a:t>
            </a:r>
            <a:r>
              <a:rPr lang="cs-CZ" sz="2000" dirty="0"/>
              <a:t>se provozy dvou nebo více provozovatelů a jedná-li se o vypořádání mezi těmito provozovateli, vypořádají se provozovatelé podle své účasti na způsobení vzniklé škody.</a:t>
            </a:r>
            <a:endParaRPr lang="cs-CZ" sz="2000" dirty="0" smtClean="0"/>
          </a:p>
          <a:p>
            <a:pPr marL="0" indent="0">
              <a:buNone/>
            </a:pPr>
            <a:endParaRPr lang="cs-CZ" sz="2400" b="1" dirty="0" smtClean="0"/>
          </a:p>
          <a:p>
            <a:pPr marL="0" indent="0">
              <a:buNone/>
            </a:pPr>
            <a:endParaRPr lang="cs-CZ" sz="2800" b="1" dirty="0" smtClean="0"/>
          </a:p>
          <a:p>
            <a:pPr marL="0" indent="0">
              <a:buNone/>
            </a:pPr>
            <a:endParaRPr lang="cs-CZ" sz="2800" b="1"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13</a:t>
            </a:fld>
            <a:endParaRPr lang="cs-CZ" dirty="0"/>
          </a:p>
        </p:txBody>
      </p:sp>
    </p:spTree>
    <p:extLst>
      <p:ext uri="{BB962C8B-B14F-4D97-AF65-F5344CB8AC3E}">
        <p14:creationId xmlns:p14="http://schemas.microsoft.com/office/powerpoint/2010/main" val="1702182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TextovéPole 3"/>
          <p:cNvSpPr txBox="1"/>
          <p:nvPr/>
        </p:nvSpPr>
        <p:spPr>
          <a:xfrm>
            <a:off x="395536" y="620688"/>
            <a:ext cx="8280920" cy="5900077"/>
          </a:xfrm>
          <a:prstGeom prst="rect">
            <a:avLst/>
          </a:prstGeom>
          <a:noFill/>
        </p:spPr>
        <p:txBody>
          <a:bodyPr wrap="square" rtlCol="0">
            <a:spAutoFit/>
          </a:bodyPr>
          <a:lstStyle/>
          <a:p>
            <a:pPr algn="just"/>
            <a:r>
              <a:rPr lang="cs-CZ" b="1" dirty="0" smtClean="0"/>
              <a:t>škoda </a:t>
            </a:r>
            <a:r>
              <a:rPr lang="cs-CZ" b="1" dirty="0"/>
              <a:t>způsobená věcí </a:t>
            </a:r>
            <a:r>
              <a:rPr lang="cs-CZ" b="1" dirty="0" smtClean="0"/>
              <a:t>(§ 2936-2937 OZ</a:t>
            </a:r>
            <a:r>
              <a:rPr lang="cs-CZ" b="1" dirty="0"/>
              <a:t>) </a:t>
            </a:r>
          </a:p>
          <a:p>
            <a:pPr algn="just"/>
            <a:endParaRPr lang="cs-CZ" dirty="0" smtClean="0"/>
          </a:p>
          <a:p>
            <a:pPr algn="just"/>
            <a:r>
              <a:rPr lang="cs-CZ" dirty="0" smtClean="0"/>
              <a:t>odpovídá </a:t>
            </a:r>
          </a:p>
          <a:p>
            <a:pPr algn="just"/>
            <a:r>
              <a:rPr lang="cs-CZ" b="1" dirty="0" smtClean="0"/>
              <a:t>ten</a:t>
            </a:r>
            <a:r>
              <a:rPr lang="cs-CZ" b="1" dirty="0"/>
              <a:t>, kdo byl povinen něco plnit a použil při tom vadnou </a:t>
            </a:r>
            <a:r>
              <a:rPr lang="cs-CZ" b="1" dirty="0" smtClean="0"/>
              <a:t>věc</a:t>
            </a:r>
            <a:r>
              <a:rPr lang="cs-CZ" b="1" dirty="0"/>
              <a:t> </a:t>
            </a:r>
            <a:endParaRPr lang="cs-CZ" b="1" dirty="0" smtClean="0"/>
          </a:p>
          <a:p>
            <a:pPr algn="just"/>
            <a:endParaRPr lang="cs-CZ" b="1" i="1" dirty="0"/>
          </a:p>
          <a:p>
            <a:pPr algn="just"/>
            <a:r>
              <a:rPr lang="cs-CZ" i="1" dirty="0" smtClean="0"/>
              <a:t>(objednáte si firmu na čištění koberce a přístroj k čištění začne hořet, v důsledku čehož přijdete o koberec)</a:t>
            </a:r>
          </a:p>
          <a:p>
            <a:pPr algn="just"/>
            <a:endParaRPr lang="cs-CZ" dirty="0"/>
          </a:p>
          <a:p>
            <a:pPr algn="just"/>
            <a:r>
              <a:rPr lang="cs-CZ" b="1" dirty="0" smtClean="0"/>
              <a:t>ten</a:t>
            </a:r>
            <a:r>
              <a:rPr lang="cs-CZ" b="1" dirty="0"/>
              <a:t>, kdo nad </a:t>
            </a:r>
            <a:r>
              <a:rPr lang="cs-CZ" b="1" dirty="0" smtClean="0"/>
              <a:t>věcí měl </a:t>
            </a:r>
            <a:r>
              <a:rPr lang="cs-CZ" b="1" dirty="0"/>
              <a:t>mít dohled</a:t>
            </a:r>
            <a:r>
              <a:rPr lang="cs-CZ" dirty="0" smtClean="0"/>
              <a:t>, způsobí-li věc škodu sama od sebe, </a:t>
            </a:r>
            <a:r>
              <a:rPr lang="cs-CZ" dirty="0"/>
              <a:t>jinak </a:t>
            </a:r>
            <a:r>
              <a:rPr lang="cs-CZ" b="1" dirty="0"/>
              <a:t>vlastník </a:t>
            </a:r>
            <a:r>
              <a:rPr lang="cs-CZ" b="1" dirty="0" smtClean="0"/>
              <a:t>věci, </a:t>
            </a:r>
            <a:r>
              <a:rPr lang="cs-CZ" dirty="0" smtClean="0"/>
              <a:t>nelze-li tuto osobu určit</a:t>
            </a:r>
            <a:r>
              <a:rPr lang="cs-CZ" b="1" dirty="0" smtClean="0"/>
              <a:t> </a:t>
            </a:r>
            <a:endParaRPr lang="cs-CZ" dirty="0"/>
          </a:p>
          <a:p>
            <a:pPr algn="just"/>
            <a:endParaRPr lang="cs-CZ" dirty="0" smtClean="0"/>
          </a:p>
          <a:p>
            <a:pPr algn="just"/>
            <a:r>
              <a:rPr lang="cs-CZ" dirty="0" smtClean="0"/>
              <a:t>liberace </a:t>
            </a:r>
            <a:r>
              <a:rPr lang="cs-CZ" dirty="0"/>
              <a:t>– prokázání, že dohled nebyl </a:t>
            </a:r>
            <a:r>
              <a:rPr lang="cs-CZ" dirty="0" smtClean="0"/>
              <a:t>zanedbán</a:t>
            </a:r>
            <a:endParaRPr lang="cs-CZ" dirty="0"/>
          </a:p>
          <a:p>
            <a:pPr algn="just"/>
            <a:endParaRPr lang="cs-CZ" dirty="0" smtClean="0"/>
          </a:p>
          <a:p>
            <a:pPr algn="just"/>
            <a:r>
              <a:rPr lang="cs-CZ" dirty="0" smtClean="0"/>
              <a:t> (</a:t>
            </a:r>
            <a:r>
              <a:rPr lang="cs-CZ" i="1" dirty="0" smtClean="0"/>
              <a:t>osoba zapálí svíčky na adventním věnci a jde spát, v důsledku čehož vyhoří tři bytové jednotky v panelovém domě)</a:t>
            </a:r>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5129942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15</a:t>
            </a:fld>
            <a:endParaRPr lang="cs-CZ" dirty="0"/>
          </a:p>
        </p:txBody>
      </p:sp>
      <p:sp>
        <p:nvSpPr>
          <p:cNvPr id="7" name="Nadpis 1"/>
          <p:cNvSpPr>
            <a:spLocks noGrp="1"/>
          </p:cNvSpPr>
          <p:nvPr>
            <p:ph idx="1"/>
          </p:nvPr>
        </p:nvSpPr>
        <p:spPr>
          <a:xfrm>
            <a:off x="457200" y="404813"/>
            <a:ext cx="8229600" cy="5721350"/>
          </a:xfrm>
        </p:spPr>
        <p:txBody>
          <a:bodyPr/>
          <a:lstStyle/>
          <a:p>
            <a:pPr marL="0" indent="0" algn="just">
              <a:buNone/>
            </a:pPr>
            <a:r>
              <a:rPr lang="cs-CZ" sz="2400" b="1" dirty="0"/>
              <a:t>osoba, která užívá místo nebo jeho vlastník, </a:t>
            </a:r>
            <a:r>
              <a:rPr lang="cs-CZ" sz="2400" dirty="0"/>
              <a:t>odkud byla věc vyhozena nebo spadla </a:t>
            </a:r>
            <a:r>
              <a:rPr lang="cs-CZ" sz="2400" dirty="0" smtClean="0"/>
              <a:t>u věci, která způsobila škodu vyhozením nebo pádem solidárně </a:t>
            </a:r>
            <a:r>
              <a:rPr lang="cs-CZ" sz="2400" dirty="0"/>
              <a:t>s osobou, která měla mít nad věcí dohled nebo jejím vlastníkem</a:t>
            </a:r>
            <a:endParaRPr lang="cs-CZ" sz="2400" b="1" dirty="0"/>
          </a:p>
          <a:p>
            <a:pPr marL="0" indent="0">
              <a:buNone/>
            </a:pPr>
            <a:endParaRPr lang="cs-CZ" sz="2400" dirty="0"/>
          </a:p>
          <a:p>
            <a:pPr marL="0" indent="0" algn="just">
              <a:buNone/>
            </a:pPr>
            <a:r>
              <a:rPr lang="cs-CZ" sz="2400" i="1" dirty="0" smtClean="0"/>
              <a:t>manžel vyhodí v rámci italské domácnosti manželce z okna notebook, protože tráví dle jeho představ spoustu času na sociálních sítích</a:t>
            </a:r>
          </a:p>
        </p:txBody>
      </p:sp>
    </p:spTree>
    <p:extLst>
      <p:ext uri="{BB962C8B-B14F-4D97-AF65-F5344CB8AC3E}">
        <p14:creationId xmlns:p14="http://schemas.microsoft.com/office/powerpoint/2010/main" val="3677822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16</a:t>
            </a:fld>
            <a:endParaRPr lang="cs-CZ" dirty="0"/>
          </a:p>
        </p:txBody>
      </p:sp>
      <p:sp>
        <p:nvSpPr>
          <p:cNvPr id="4" name="TextovéPole 3"/>
          <p:cNvSpPr txBox="1"/>
          <p:nvPr/>
        </p:nvSpPr>
        <p:spPr>
          <a:xfrm>
            <a:off x="323528" y="548679"/>
            <a:ext cx="8496944" cy="5016758"/>
          </a:xfrm>
          <a:prstGeom prst="rect">
            <a:avLst/>
          </a:prstGeom>
          <a:noFill/>
        </p:spPr>
        <p:txBody>
          <a:bodyPr wrap="square" rtlCol="0">
            <a:spAutoFit/>
          </a:bodyPr>
          <a:lstStyle/>
          <a:p>
            <a:pPr lvl="0" algn="just"/>
            <a:r>
              <a:rPr lang="cs-CZ" sz="2000" b="1" dirty="0" smtClean="0"/>
              <a:t>škoda </a:t>
            </a:r>
            <a:r>
              <a:rPr lang="cs-CZ" sz="2000" b="1" dirty="0"/>
              <a:t>na převzaté věci </a:t>
            </a:r>
            <a:r>
              <a:rPr lang="cs-CZ" sz="2000" dirty="0"/>
              <a:t>(§ 2944 </a:t>
            </a:r>
            <a:r>
              <a:rPr lang="cs-CZ" sz="2000" dirty="0" smtClean="0"/>
              <a:t>OZ</a:t>
            </a:r>
            <a:r>
              <a:rPr lang="cs-CZ" sz="2000" dirty="0"/>
              <a:t>) – každý, kdo od jiného převzal věc, která má být předmětem jeho závazku, nahradí její poškození, ztrátu nebo zničení, neprokáže-li, že by ke škodě došlo i </a:t>
            </a:r>
            <a:r>
              <a:rPr lang="cs-CZ" sz="2000" dirty="0" smtClean="0"/>
              <a:t>jinak </a:t>
            </a:r>
            <a:r>
              <a:rPr lang="cs-CZ" sz="2000" b="1" i="1" dirty="0" smtClean="0"/>
              <a:t>(kabát převzatý do čistírny)</a:t>
            </a:r>
          </a:p>
          <a:p>
            <a:pPr lvl="0" algn="just"/>
            <a:endParaRPr lang="cs-CZ" sz="2000" b="1" i="1" dirty="0" smtClean="0"/>
          </a:p>
          <a:p>
            <a:pPr lvl="0" algn="just"/>
            <a:endParaRPr lang="cs-CZ" sz="2000" b="1" i="1" dirty="0"/>
          </a:p>
          <a:p>
            <a:pPr lvl="0" algn="just"/>
            <a:r>
              <a:rPr lang="cs-CZ" sz="2000" b="1" dirty="0"/>
              <a:t>škoda na odložené věci</a:t>
            </a:r>
            <a:r>
              <a:rPr lang="cs-CZ" sz="2000" dirty="0"/>
              <a:t> (§ 2945 </a:t>
            </a:r>
            <a:r>
              <a:rPr lang="cs-CZ" sz="2000" dirty="0" smtClean="0"/>
              <a:t>OZ</a:t>
            </a:r>
            <a:r>
              <a:rPr lang="cs-CZ" sz="2000" dirty="0"/>
              <a:t>) – povinným je provozovatel, s jehož činností je zpravidla spojeno odkládání věci (věc je odložena na místě k tomu </a:t>
            </a:r>
            <a:r>
              <a:rPr lang="cs-CZ" sz="2000" dirty="0" smtClean="0"/>
              <a:t>určeném/obvyklém</a:t>
            </a:r>
            <a:r>
              <a:rPr lang="cs-CZ" sz="2000" dirty="0"/>
              <a:t>) či provozovatel hlídaných garáží/zařízení podobného druhu, jedná-li se o dopravní prostředky v nich umístěné a o jejich příslušenství; použijí se obecné liberační důvody; právo na náhradu škody lze uplatnit nejpozději do 15 dnů po dni, kdy se poškozený o škodě musel </a:t>
            </a:r>
            <a:r>
              <a:rPr lang="cs-CZ" sz="2000" dirty="0" smtClean="0"/>
              <a:t>dozvědět </a:t>
            </a:r>
            <a:r>
              <a:rPr lang="cs-CZ" sz="2000" b="1" i="1" dirty="0" smtClean="0"/>
              <a:t>(kabát odložený v hospodě)</a:t>
            </a:r>
          </a:p>
          <a:p>
            <a:pPr lvl="0" algn="just"/>
            <a:endParaRPr lang="cs-CZ" sz="2000" b="1" i="1" dirty="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val="3667041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17</a:t>
            </a:fld>
            <a:endParaRPr lang="cs-CZ" dirty="0"/>
          </a:p>
        </p:txBody>
      </p:sp>
      <p:sp>
        <p:nvSpPr>
          <p:cNvPr id="4" name="TextovéPole 3"/>
          <p:cNvSpPr txBox="1"/>
          <p:nvPr/>
        </p:nvSpPr>
        <p:spPr>
          <a:xfrm>
            <a:off x="395536" y="620687"/>
            <a:ext cx="8280920" cy="7417415"/>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smtClean="0"/>
          </a:p>
          <a:p>
            <a:endParaRPr lang="cs-CZ" sz="2400" b="1" dirty="0" smtClean="0"/>
          </a:p>
          <a:p>
            <a:pPr lvl="0" algn="just"/>
            <a:r>
              <a:rPr lang="cs-CZ" sz="2400" b="1" dirty="0"/>
              <a:t>škoda na vnesené věci </a:t>
            </a:r>
            <a:r>
              <a:rPr lang="cs-CZ" sz="2400" dirty="0"/>
              <a:t>(§§ 2946-2949) – odpovídá provozovatel ubytovacích služeb za předpokladu, že ubytovaný vnesl věc do prostor vyhrazených </a:t>
            </a:r>
            <a:r>
              <a:rPr lang="cs-CZ" sz="2400" dirty="0" smtClean="0"/>
              <a:t>k</a:t>
            </a:r>
            <a:r>
              <a:rPr lang="cs-CZ" sz="2400" dirty="0"/>
              <a:t> ubytování či uložení věcí; liberace – provozovatel prokáže, že by ke škodě došlo i jinak nebo že ubytovaný/jeho doprovod způsobil škodu sám; náhrada škody je limitována, ale v těchto případech se hradí bez omezení – věc byla převzata do úschovy, ubytovatel odmítl úschovu v rozporu se zákonem, škoda byla způsobena ubytovatelem/jeho zaměstnancem; nárok je třeba uplatnit do 15 dnů po dni, kdy se poškozený o škodě musel </a:t>
            </a:r>
            <a:r>
              <a:rPr lang="cs-CZ" sz="2400" dirty="0" smtClean="0"/>
              <a:t>dozvědět </a:t>
            </a:r>
            <a:r>
              <a:rPr lang="cs-CZ" sz="2400" b="1" i="1" dirty="0" smtClean="0"/>
              <a:t>(věci, které si přinesete na ubytování v hotelu)</a:t>
            </a:r>
            <a:endParaRPr lang="cs-CZ" sz="2400" b="1" i="1"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2707673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18</a:t>
            </a:fld>
            <a:endParaRPr lang="cs-CZ" dirty="0"/>
          </a:p>
        </p:txBody>
      </p:sp>
      <p:sp>
        <p:nvSpPr>
          <p:cNvPr id="4" name="TextovéPole 3"/>
          <p:cNvSpPr txBox="1"/>
          <p:nvPr/>
        </p:nvSpPr>
        <p:spPr>
          <a:xfrm>
            <a:off x="251520" y="476672"/>
            <a:ext cx="8640960" cy="4431983"/>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a:p>
          <a:p>
            <a:pPr algn="just"/>
            <a:r>
              <a:rPr lang="cs-CZ" sz="2000" b="1" dirty="0"/>
              <a:t>škoda způsobená informací nebo radou</a:t>
            </a:r>
            <a:r>
              <a:rPr lang="cs-CZ" sz="2000" dirty="0"/>
              <a:t> (§ 2950 </a:t>
            </a:r>
            <a:r>
              <a:rPr lang="cs-CZ" sz="2000" dirty="0" smtClean="0"/>
              <a:t>OZ</a:t>
            </a:r>
            <a:r>
              <a:rPr lang="cs-CZ" sz="2000" dirty="0"/>
              <a:t>) – škodu hradí ten, kdo vystupuje jako příslušník určitého stavu nebo povolání k odbornému výkonu nebo jinak vystupuje jako odborník, pokud škodu způsobí neúplnou/nesprávnou informací nebo škodlivou radou </a:t>
            </a:r>
            <a:r>
              <a:rPr lang="cs-CZ" sz="2000" b="1" u="sng" dirty="0"/>
              <a:t>danou za odměnu </a:t>
            </a:r>
            <a:r>
              <a:rPr lang="cs-CZ" sz="2000" dirty="0"/>
              <a:t>v záležitosti svého vědění nebo dovednosti; jinak se hradí jen škoda způsobená vědomě</a:t>
            </a:r>
          </a:p>
          <a:p>
            <a:pPr lvl="0" algn="just"/>
            <a:endParaRPr lang="cs-CZ" sz="2000" b="1" u="sng" dirty="0" smtClean="0"/>
          </a:p>
          <a:p>
            <a:pPr lvl="0" algn="just"/>
            <a:r>
              <a:rPr lang="cs-CZ" sz="2000" b="1" i="1" dirty="0" smtClean="0"/>
              <a:t>Aneb nehrát si za každou cenu na brouka pytlíka…</a:t>
            </a:r>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19</a:t>
            </a:fld>
            <a:endParaRPr lang="cs-CZ" dirty="0"/>
          </a:p>
        </p:txBody>
      </p:sp>
      <p:sp>
        <p:nvSpPr>
          <p:cNvPr id="4" name="Obdélník 3"/>
          <p:cNvSpPr/>
          <p:nvPr/>
        </p:nvSpPr>
        <p:spPr>
          <a:xfrm>
            <a:off x="323528" y="-772150"/>
            <a:ext cx="8208912" cy="627864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r>
              <a:rPr lang="cs-CZ" sz="2400" b="1" dirty="0" smtClean="0"/>
              <a:t>Rozsah a způsob náhrady</a:t>
            </a:r>
          </a:p>
          <a:p>
            <a:endParaRPr lang="cs-CZ" sz="2400" b="1" dirty="0"/>
          </a:p>
          <a:p>
            <a:endParaRPr lang="cs-CZ" sz="2400" dirty="0"/>
          </a:p>
          <a:p>
            <a:pPr algn="just"/>
            <a:r>
              <a:rPr lang="cs-CZ" sz="2000" b="1" dirty="0"/>
              <a:t>Škoda</a:t>
            </a:r>
            <a:r>
              <a:rPr lang="cs-CZ" sz="2000" dirty="0"/>
              <a:t> se nahrazuje uvedením do předešlého stavu. Není-li to dobře možné, anebo žádá-li to poškozený, hradí se škoda v penězích.</a:t>
            </a:r>
          </a:p>
          <a:p>
            <a:r>
              <a:rPr lang="cs-CZ" sz="2000" b="1" dirty="0"/>
              <a:t> </a:t>
            </a:r>
            <a:endParaRPr lang="cs-CZ" sz="2000" dirty="0"/>
          </a:p>
          <a:p>
            <a:pPr algn="just"/>
            <a:r>
              <a:rPr lang="cs-CZ" sz="2000" b="1" dirty="0"/>
              <a:t>Nemajetková újma</a:t>
            </a:r>
            <a:r>
              <a:rPr lang="cs-CZ" sz="2000" dirty="0"/>
              <a:t> se odčiní přiměřeným zadostiučiněním, které musí být poskytnuto v penězích, nezajistí-li jeho jiný způsob skutečné a dostatečně účinné odčinění způsobené újmy</a:t>
            </a:r>
            <a:r>
              <a:rPr lang="cs-CZ" sz="2000" dirty="0" smtClean="0"/>
              <a:t>.</a:t>
            </a:r>
          </a:p>
          <a:p>
            <a:pPr algn="just"/>
            <a:endParaRPr lang="cs-CZ" sz="2000" dirty="0"/>
          </a:p>
          <a:p>
            <a:pPr algn="just"/>
            <a:r>
              <a:rPr lang="cs-CZ" i="1" dirty="0"/>
              <a:t>Pokud noviny zveřejní na titulní straně lživé informace způsobilé přivodit dotčené osobě nemajetkovou újmu, neměla by být zadostiučiněním pouhá omluva na posledních stranách novin, nýbrž kupříkladu omluva zveřejněná též na titulní straně.</a:t>
            </a:r>
            <a:endParaRPr lang="cs-CZ" sz="2000" dirty="0"/>
          </a:p>
          <a:p>
            <a:endParaRPr lang="cs-CZ" sz="2000" dirty="0" smtClean="0"/>
          </a:p>
          <a:p>
            <a:pPr lvl="0" algn="just"/>
            <a:endParaRPr lang="cs-CZ" sz="2000" dirty="0"/>
          </a:p>
          <a:p>
            <a:pPr lvl="0" algn="just"/>
            <a:endParaRPr lang="cs-CZ" sz="2400" b="1" dirty="0" smtClean="0"/>
          </a:p>
        </p:txBody>
      </p:sp>
    </p:spTree>
    <p:extLst>
      <p:ext uri="{BB962C8B-B14F-4D97-AF65-F5344CB8AC3E}">
        <p14:creationId xmlns:p14="http://schemas.microsoft.com/office/powerpoint/2010/main" val="181508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611560" y="803252"/>
            <a:ext cx="8136904" cy="6771084"/>
          </a:xfrm>
          <a:prstGeom prst="rect">
            <a:avLst/>
          </a:prstGeom>
          <a:noFill/>
        </p:spPr>
        <p:txBody>
          <a:bodyPr wrap="square" rtlCol="0">
            <a:spAutoFit/>
          </a:bodyPr>
          <a:lstStyle/>
          <a:p>
            <a:pPr algn="just"/>
            <a:r>
              <a:rPr lang="cs-CZ" sz="2400" b="1" dirty="0"/>
              <a:t>O</a:t>
            </a:r>
            <a:r>
              <a:rPr lang="cs-CZ" sz="2400" b="1" dirty="0" smtClean="0"/>
              <a:t>dpovědnost v občanském právu</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OZ) –hlava III. závazky z deliktů</a:t>
            </a:r>
          </a:p>
          <a:p>
            <a:pPr algn="just"/>
            <a:endParaRPr lang="cs-CZ" sz="2000" dirty="0"/>
          </a:p>
          <a:p>
            <a:pPr algn="just"/>
            <a:r>
              <a:rPr lang="cs-CZ" sz="2000" dirty="0"/>
              <a:t>Právní jednání jako právní důvod vyvolávající právní následky může být jak po právu, čili v souladu s právem, tj. jak právem aprobované, tak v rozporu s právem, tj. </a:t>
            </a:r>
            <a:r>
              <a:rPr lang="cs-CZ" sz="2000" b="1" u="sng" dirty="0"/>
              <a:t>právem reprobované</a:t>
            </a:r>
            <a:r>
              <a:rPr lang="cs-CZ" sz="2000" dirty="0"/>
              <a:t>. Druhou jmenovanou kategorii označujeme jako </a:t>
            </a:r>
            <a:r>
              <a:rPr lang="cs-CZ" sz="2000" b="1" u="sng" dirty="0"/>
              <a:t>protiprávní jednání či protiprávní čin</a:t>
            </a:r>
            <a:r>
              <a:rPr lang="cs-CZ" sz="2000" dirty="0"/>
              <a:t>.</a:t>
            </a:r>
          </a:p>
          <a:p>
            <a:endParaRPr lang="cs-CZ" i="1" dirty="0" smtClean="0"/>
          </a:p>
          <a:p>
            <a:endParaRPr lang="cs-CZ" dirty="0"/>
          </a:p>
          <a:p>
            <a:endParaRPr lang="cs-CZ" dirty="0" smtClean="0"/>
          </a:p>
          <a:p>
            <a:r>
              <a:rPr lang="cs-CZ" sz="2000" dirty="0" smtClean="0"/>
              <a:t> </a:t>
            </a:r>
          </a:p>
          <a:p>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20</a:t>
            </a:fld>
            <a:endParaRPr lang="cs-CZ" dirty="0"/>
          </a:p>
        </p:txBody>
      </p:sp>
      <p:sp>
        <p:nvSpPr>
          <p:cNvPr id="4" name="Obdélník 3"/>
          <p:cNvSpPr/>
          <p:nvPr/>
        </p:nvSpPr>
        <p:spPr>
          <a:xfrm>
            <a:off x="323528" y="-772150"/>
            <a:ext cx="8208912" cy="1040284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endParaRPr lang="cs-CZ" sz="2400" b="1" dirty="0"/>
          </a:p>
          <a:p>
            <a:pPr algn="just"/>
            <a:r>
              <a:rPr lang="cs-CZ" sz="2400" b="1" dirty="0"/>
              <a:t>Rozsah a způsob náhrady</a:t>
            </a:r>
          </a:p>
          <a:p>
            <a:pPr algn="just"/>
            <a:endParaRPr lang="cs-CZ" sz="2400" dirty="0" smtClean="0"/>
          </a:p>
          <a:p>
            <a:pPr algn="just"/>
            <a:r>
              <a:rPr lang="cs-CZ" sz="2400" dirty="0" smtClean="0"/>
              <a:t>Nemajetkovou </a:t>
            </a:r>
            <a:r>
              <a:rPr lang="cs-CZ" sz="2400" dirty="0"/>
              <a:t>újmu je třeba </a:t>
            </a:r>
            <a:r>
              <a:rPr lang="cs-CZ" sz="2400" b="1" dirty="0"/>
              <a:t>odčinit</a:t>
            </a:r>
            <a:r>
              <a:rPr lang="cs-CZ" sz="2400" dirty="0"/>
              <a:t>. Zadostiučinění se poskytuje v penězích, nezajistí-li jeho jiný způsob skutečné a dostatečně účinné odčinění způsobené újmy. </a:t>
            </a:r>
            <a:endParaRPr lang="cs-CZ" sz="2400" dirty="0" smtClean="0"/>
          </a:p>
          <a:p>
            <a:pPr algn="just"/>
            <a:endParaRPr lang="cs-CZ" sz="2400" dirty="0"/>
          </a:p>
          <a:p>
            <a:pPr algn="ctr"/>
            <a:r>
              <a:rPr lang="cs-CZ" sz="2400" b="1" dirty="0" smtClean="0"/>
              <a:t>Náhrada při újmě na přirozených právech</a:t>
            </a:r>
          </a:p>
          <a:p>
            <a:pPr algn="just"/>
            <a:endParaRPr lang="cs-CZ" sz="2400" dirty="0"/>
          </a:p>
          <a:p>
            <a:pPr algn="just"/>
            <a:r>
              <a:rPr lang="cs-CZ" sz="2400" dirty="0" smtClean="0"/>
              <a:t>Při </a:t>
            </a:r>
            <a:r>
              <a:rPr lang="cs-CZ" sz="2400" dirty="0"/>
              <a:t>újmě na </a:t>
            </a:r>
            <a:r>
              <a:rPr lang="cs-CZ" sz="2400" b="1" dirty="0"/>
              <a:t>přirozených právech člověka</a:t>
            </a:r>
            <a:r>
              <a:rPr lang="cs-CZ" sz="2400" dirty="0"/>
              <a:t> je škůdce povinen nahradit škodu </a:t>
            </a:r>
            <a:r>
              <a:rPr lang="cs-CZ" sz="2400" dirty="0" smtClean="0"/>
              <a:t>i </a:t>
            </a:r>
            <a:r>
              <a:rPr lang="cs-CZ" sz="2400" dirty="0"/>
              <a:t>nemajetkovou </a:t>
            </a:r>
            <a:r>
              <a:rPr lang="cs-CZ" sz="2400" dirty="0" smtClean="0"/>
              <a:t>újmu, </a:t>
            </a:r>
            <a:r>
              <a:rPr lang="cs-CZ" sz="2400" dirty="0"/>
              <a:t>kterou tím způsobil. Jako nemajetkovou újmu má odčinit i způsobené duševní útrapy (§ </a:t>
            </a:r>
            <a:r>
              <a:rPr lang="cs-CZ" sz="2400" dirty="0" smtClean="0"/>
              <a:t>2956 OZ</a:t>
            </a:r>
            <a:r>
              <a:rPr lang="cs-CZ" sz="2400" dirty="0"/>
              <a:t>). Podle § 2957 </a:t>
            </a:r>
            <a:r>
              <a:rPr lang="cs-CZ" sz="2400" dirty="0" smtClean="0"/>
              <a:t>OZ </a:t>
            </a:r>
            <a:r>
              <a:rPr lang="cs-CZ" sz="2400" dirty="0"/>
              <a:t>musí být způsob a výše přiměřeného zadostiučinění určeny tak, aby byly odčiněny i okolnosti zvláštního zřetele hodné (úmyslné způsobení újmy, použití lsti, pohrůžky, zneužití závislosti poškozeného na škůdci atd.).</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2149682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21</a:t>
            </a:fld>
            <a:endParaRPr lang="cs-CZ" dirty="0"/>
          </a:p>
        </p:txBody>
      </p:sp>
      <p:sp>
        <p:nvSpPr>
          <p:cNvPr id="5" name="Obdélník 4"/>
          <p:cNvSpPr/>
          <p:nvPr/>
        </p:nvSpPr>
        <p:spPr>
          <a:xfrm>
            <a:off x="611560" y="620689"/>
            <a:ext cx="8208912" cy="6401753"/>
          </a:xfrm>
          <a:prstGeom prst="rect">
            <a:avLst/>
          </a:prstGeom>
        </p:spPr>
        <p:txBody>
          <a:bodyPr wrap="square">
            <a:spAutoFit/>
          </a:bodyPr>
          <a:lstStyle/>
          <a:p>
            <a:pPr algn="just"/>
            <a:r>
              <a:rPr lang="cs-CZ" sz="2400" b="1" dirty="0"/>
              <a:t>Rozsah a způsob náhrady</a:t>
            </a:r>
          </a:p>
          <a:p>
            <a:pPr lvl="0" algn="just"/>
            <a:endParaRPr lang="cs-CZ" sz="2400" b="1" i="1" dirty="0"/>
          </a:p>
          <a:p>
            <a:pPr lvl="0" algn="just"/>
            <a:r>
              <a:rPr lang="cs-CZ" sz="2400" b="1" i="1" dirty="0" smtClean="0"/>
              <a:t>Újma na zdraví, aneb dobře mířená facka problém nevyřeší, ale způsobí…</a:t>
            </a:r>
          </a:p>
          <a:p>
            <a:pPr lvl="0" algn="just"/>
            <a:endParaRPr lang="cs-CZ" sz="2400" b="1" i="1" dirty="0"/>
          </a:p>
          <a:p>
            <a:r>
              <a:rPr lang="cs-CZ" sz="2000" b="1" dirty="0"/>
              <a:t>Náhrady při ublížení na zdraví a při usmrcení</a:t>
            </a:r>
            <a:r>
              <a:rPr lang="cs-CZ" sz="2000" dirty="0"/>
              <a:t> </a:t>
            </a:r>
            <a:r>
              <a:rPr lang="cs-CZ" sz="2000" dirty="0" smtClean="0"/>
              <a:t> (§2958-2960)</a:t>
            </a:r>
          </a:p>
          <a:p>
            <a:endParaRPr lang="cs-CZ" sz="2000" b="1" dirty="0"/>
          </a:p>
          <a:p>
            <a:r>
              <a:rPr lang="cs-CZ" sz="2000" b="1" dirty="0" smtClean="0"/>
              <a:t>ublížení </a:t>
            </a:r>
            <a:r>
              <a:rPr lang="cs-CZ" sz="2000" b="1" dirty="0"/>
              <a:t>na zdraví</a:t>
            </a:r>
            <a:r>
              <a:rPr lang="cs-CZ" sz="2000" dirty="0"/>
              <a:t>: náleží peněžitá náhrada vyvažující plně vytrpěné bolesti a další nemajetkové újmy a náhrada za ztížení společenského uplatnění, pokud vznikla poškozením zdraví překážka lepší budoucnosti </a:t>
            </a:r>
            <a:r>
              <a:rPr lang="cs-CZ" sz="2000" dirty="0" smtClean="0"/>
              <a:t>poškozeného</a:t>
            </a:r>
          </a:p>
          <a:p>
            <a:endParaRPr lang="cs-CZ" sz="2000" b="1" dirty="0"/>
          </a:p>
          <a:p>
            <a:r>
              <a:rPr lang="cs-CZ" sz="2000" b="1" dirty="0" smtClean="0"/>
              <a:t>usmrcení/zvlášť </a:t>
            </a:r>
            <a:r>
              <a:rPr lang="cs-CZ" sz="2000" b="1" dirty="0"/>
              <a:t>závažné ublížení na zdraví</a:t>
            </a:r>
            <a:r>
              <a:rPr lang="cs-CZ" sz="2000" dirty="0"/>
              <a:t>: škůdce odčiní duševní útrapy manželu, rodiči, dítěti nebo jiné osobě blízké peněžitou náhradou vyvažující plně jejich utrpení</a:t>
            </a:r>
          </a:p>
          <a:p>
            <a:pPr lvl="0" algn="just"/>
            <a:endParaRPr lang="cs-CZ" sz="2000" b="1" i="1" dirty="0" smtClean="0"/>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18822716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22</a:t>
            </a:fld>
            <a:endParaRPr lang="cs-CZ" dirty="0"/>
          </a:p>
        </p:txBody>
      </p:sp>
      <p:sp>
        <p:nvSpPr>
          <p:cNvPr id="4" name="Obdélník 3"/>
          <p:cNvSpPr/>
          <p:nvPr/>
        </p:nvSpPr>
        <p:spPr>
          <a:xfrm>
            <a:off x="323528" y="-772150"/>
            <a:ext cx="8208912" cy="741741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algn="just"/>
            <a:r>
              <a:rPr lang="cs-CZ" sz="2400" b="1" dirty="0"/>
              <a:t>Rozsah a způsob náhrady</a:t>
            </a:r>
          </a:p>
          <a:p>
            <a:pPr algn="just"/>
            <a:endParaRPr lang="cs-CZ" sz="2000" b="1" dirty="0" smtClean="0"/>
          </a:p>
          <a:p>
            <a:pPr algn="just"/>
            <a:r>
              <a:rPr lang="cs-CZ" sz="2000" b="1" dirty="0" smtClean="0"/>
              <a:t>Náklady </a:t>
            </a:r>
            <a:r>
              <a:rPr lang="cs-CZ" sz="2000" b="1" dirty="0"/>
              <a:t>spojené s péčí o zdraví</a:t>
            </a:r>
            <a:r>
              <a:rPr lang="cs-CZ" sz="2000" dirty="0"/>
              <a:t> upravuje § 2960 </a:t>
            </a:r>
            <a:r>
              <a:rPr lang="cs-CZ" sz="2000" dirty="0" smtClean="0"/>
              <a:t>OZ</a:t>
            </a:r>
            <a:r>
              <a:rPr lang="cs-CZ" sz="2000" dirty="0"/>
              <a:t>. Škůdce hradí náklady, které byly účelně vynaloženy v souvislosti s péčí o zdraví poškozeného, s péčí o jeho osobu nebo o jeho domácnost tomu, kdo je vynaložil. Tato osoba může také požádat o přiměřenou zálohu.</a:t>
            </a:r>
          </a:p>
          <a:p>
            <a:pPr algn="just"/>
            <a:r>
              <a:rPr lang="cs-CZ" sz="2000" b="1" dirty="0"/>
              <a:t> </a:t>
            </a:r>
            <a:endParaRPr lang="cs-CZ" sz="2000" dirty="0"/>
          </a:p>
          <a:p>
            <a:pPr algn="just"/>
            <a:r>
              <a:rPr lang="cs-CZ" sz="2000" b="1" dirty="0"/>
              <a:t>Náhrada za ztrátu na výdělku po dobu pracovní neschopnosti</a:t>
            </a:r>
            <a:r>
              <a:rPr lang="cs-CZ" sz="2000" dirty="0"/>
              <a:t> (§ 2962 </a:t>
            </a:r>
            <a:r>
              <a:rPr lang="cs-CZ" sz="2000" dirty="0" smtClean="0"/>
              <a:t>OZ</a:t>
            </a:r>
            <a:r>
              <a:rPr lang="cs-CZ" sz="2000" dirty="0"/>
              <a:t>) se vypočte tak, že se od průměrného výdělku poškozeného před vznikem újmy odečte částka, která byla poškozenému vyplacena v důsledku nemoci nebo úrazu podle jiného právního předpisu. Náleží i poškozenému žáku/studentu, a to ode dne, kdy měla skončit jeho povinná školní docházka, studium nebo příprava na povolání.</a:t>
            </a:r>
          </a:p>
          <a:p>
            <a:r>
              <a:rPr lang="cs-CZ" sz="2000" b="1" dirty="0"/>
              <a:t> </a:t>
            </a:r>
            <a:endParaRPr lang="cs-CZ" sz="2000" dirty="0"/>
          </a:p>
          <a:p>
            <a:pPr algn="just"/>
            <a:r>
              <a:rPr lang="cs-CZ" sz="2000" b="1" dirty="0"/>
              <a:t>Náhrada za ztrátu na výdělku po skončení pracovní neschopnosti, případně při invaliditě</a:t>
            </a:r>
            <a:r>
              <a:rPr lang="cs-CZ" sz="2000" dirty="0"/>
              <a:t> (§ 2963 </a:t>
            </a:r>
            <a:r>
              <a:rPr lang="cs-CZ" sz="2000" dirty="0" smtClean="0"/>
              <a:t>OZ</a:t>
            </a:r>
            <a:r>
              <a:rPr lang="cs-CZ" sz="2000" dirty="0"/>
              <a:t>) se poskytne ve výši, která je rozdílem mezi výdělkem dosahovaným poškozeným před vznikem újmy a výdělkem dosahovaným po skončení pracovní neschopnosti s připočtením případného invalidního důchodu podle jiného právního předpisu.</a:t>
            </a:r>
          </a:p>
          <a:p>
            <a:r>
              <a:rPr lang="cs-CZ" sz="2000" b="1" dirty="0"/>
              <a:t> </a:t>
            </a:r>
            <a:endParaRPr lang="cs-CZ" sz="2000" dirty="0"/>
          </a:p>
        </p:txBody>
      </p:sp>
    </p:spTree>
    <p:extLst>
      <p:ext uri="{BB962C8B-B14F-4D97-AF65-F5344CB8AC3E}">
        <p14:creationId xmlns:p14="http://schemas.microsoft.com/office/powerpoint/2010/main" val="3088636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23</a:t>
            </a:fld>
            <a:endParaRPr lang="cs-CZ" dirty="0"/>
          </a:p>
        </p:txBody>
      </p:sp>
      <p:sp>
        <p:nvSpPr>
          <p:cNvPr id="4" name="Obdélník 3"/>
          <p:cNvSpPr/>
          <p:nvPr/>
        </p:nvSpPr>
        <p:spPr>
          <a:xfrm>
            <a:off x="323528" y="-772150"/>
            <a:ext cx="8208912" cy="9140964"/>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endParaRPr lang="cs-CZ" b="1" u="sng" dirty="0" smtClean="0"/>
          </a:p>
          <a:p>
            <a:pPr algn="just"/>
            <a:r>
              <a:rPr lang="cs-CZ" b="1" dirty="0"/>
              <a:t>Rozsah a způsob náhrady</a:t>
            </a:r>
          </a:p>
          <a:p>
            <a:pPr algn="just"/>
            <a:endParaRPr lang="cs-CZ" b="1" dirty="0" smtClean="0"/>
          </a:p>
          <a:p>
            <a:pPr algn="just"/>
            <a:endParaRPr lang="cs-CZ" b="1" dirty="0"/>
          </a:p>
          <a:p>
            <a:pPr algn="just"/>
            <a:r>
              <a:rPr lang="cs-CZ" b="1" dirty="0" smtClean="0"/>
              <a:t>Náhrada </a:t>
            </a:r>
            <a:r>
              <a:rPr lang="cs-CZ" b="1" dirty="0"/>
              <a:t>za ztrátu na důchodu</a:t>
            </a:r>
            <a:r>
              <a:rPr lang="cs-CZ" dirty="0"/>
              <a:t> (§ 2964 </a:t>
            </a:r>
            <a:r>
              <a:rPr lang="cs-CZ" dirty="0" smtClean="0"/>
              <a:t>OZ</a:t>
            </a:r>
            <a:r>
              <a:rPr lang="cs-CZ" dirty="0"/>
              <a:t>) se vypočte jako rozdíl mezi důchodem, na který vzniklo poškozenému právo, a důchodem, na který by mu vzniklo právo, jestliže by do základu, z něhož byl vyměřen důchod, byla zahrnuta náhrada za ztrátu na výdělku po skončení pracovní neschopnosti, kterou poškozený pobíral v době rozhodné pro vyměření důchodu</a:t>
            </a:r>
            <a:r>
              <a:rPr lang="cs-CZ" dirty="0" smtClean="0"/>
              <a:t>.</a:t>
            </a:r>
          </a:p>
          <a:p>
            <a:pPr algn="just"/>
            <a:endParaRPr lang="cs-CZ" dirty="0"/>
          </a:p>
          <a:p>
            <a:pPr algn="just"/>
            <a:r>
              <a:rPr lang="cs-CZ" b="1" dirty="0"/>
              <a:t>Peněžitý důchod osobě, která konala bezplatné práce pro jiného v jeho domácnosti nebo závodu</a:t>
            </a:r>
            <a:r>
              <a:rPr lang="cs-CZ" dirty="0"/>
              <a:t> (§ 2965 </a:t>
            </a:r>
            <a:r>
              <a:rPr lang="cs-CZ" dirty="0" smtClean="0"/>
              <a:t>OZ</a:t>
            </a:r>
            <a:r>
              <a:rPr lang="cs-CZ" dirty="0"/>
              <a:t>) slouží jako náhrada toho, oč poškozený přišel.</a:t>
            </a:r>
          </a:p>
          <a:p>
            <a:pPr algn="just"/>
            <a:r>
              <a:rPr lang="cs-CZ" b="1" dirty="0"/>
              <a:t> </a:t>
            </a:r>
            <a:endParaRPr lang="cs-CZ" dirty="0"/>
          </a:p>
          <a:p>
            <a:pPr algn="just"/>
            <a:r>
              <a:rPr lang="cs-CZ" b="1" dirty="0"/>
              <a:t>Odbytné </a:t>
            </a:r>
            <a:r>
              <a:rPr lang="cs-CZ" dirty="0"/>
              <a:t>(§ 2968 </a:t>
            </a:r>
            <a:r>
              <a:rPr lang="cs-CZ" dirty="0" smtClean="0"/>
              <a:t>OZ</a:t>
            </a:r>
            <a:r>
              <a:rPr lang="cs-CZ" dirty="0"/>
              <a:t>) náleží poškozenému, jestliže o to požádá a existuje pro to důležitý důvod. Odbytné se poskytuje namísto peněžitého důchodu.</a:t>
            </a:r>
          </a:p>
          <a:p>
            <a:pPr algn="just"/>
            <a:endParaRPr lang="cs-CZ" dirty="0"/>
          </a:p>
          <a:p>
            <a:pPr lvl="0" algn="just"/>
            <a:endParaRPr lang="cs-CZ" b="1" dirty="0"/>
          </a:p>
          <a:p>
            <a:pPr lvl="0"/>
            <a:endParaRPr lang="cs-CZ" sz="1200" dirty="0"/>
          </a:p>
          <a:p>
            <a:pPr lvl="0"/>
            <a:endParaRPr lang="cs-CZ" sz="1200" dirty="0"/>
          </a:p>
          <a:p>
            <a:pPr lvl="0"/>
            <a:endParaRPr lang="cs-CZ" sz="1200" dirty="0"/>
          </a:p>
          <a:p>
            <a:pPr lvl="0"/>
            <a:endParaRPr lang="cs-CZ" sz="1200" dirty="0"/>
          </a:p>
          <a:p>
            <a:pPr lvl="0" algn="just"/>
            <a:endParaRPr lang="cs-CZ" sz="1200" b="1" i="1" dirty="0"/>
          </a:p>
          <a:p>
            <a:pPr lvl="0" algn="just"/>
            <a:endParaRPr lang="cs-CZ" b="1" dirty="0"/>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24</a:t>
            </a:fld>
            <a:endParaRPr lang="cs-CZ" dirty="0"/>
          </a:p>
        </p:txBody>
      </p:sp>
      <p:sp>
        <p:nvSpPr>
          <p:cNvPr id="4" name="Obdélník 3"/>
          <p:cNvSpPr/>
          <p:nvPr/>
        </p:nvSpPr>
        <p:spPr>
          <a:xfrm>
            <a:off x="323528" y="-772150"/>
            <a:ext cx="8208912" cy="784830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endParaRPr lang="cs-CZ" sz="2400" b="1" dirty="0" smtClean="0"/>
          </a:p>
          <a:p>
            <a:pPr algn="just"/>
            <a:r>
              <a:rPr lang="cs-CZ" sz="2400" b="1" dirty="0"/>
              <a:t>Rozsah a způsob náhrady</a:t>
            </a:r>
          </a:p>
          <a:p>
            <a:pPr algn="just"/>
            <a:endParaRPr lang="cs-CZ" sz="2400" b="1" dirty="0" smtClean="0"/>
          </a:p>
          <a:p>
            <a:pPr algn="just"/>
            <a:r>
              <a:rPr lang="cs-CZ" sz="2400" b="1" dirty="0" smtClean="0"/>
              <a:t>Náklady </a:t>
            </a:r>
            <a:r>
              <a:rPr lang="cs-CZ" sz="2400" b="1" dirty="0"/>
              <a:t>pohřbu</a:t>
            </a:r>
            <a:r>
              <a:rPr lang="cs-CZ" sz="2400" dirty="0"/>
              <a:t> (§ 2961 </a:t>
            </a:r>
            <a:r>
              <a:rPr lang="cs-CZ" sz="2400" dirty="0" smtClean="0"/>
              <a:t>OZ</a:t>
            </a:r>
            <a:r>
              <a:rPr lang="cs-CZ" sz="2400" dirty="0"/>
              <a:t>) hradí škůdce tomu, kdo je vynaložil, a to v rozsahu, v jakém nebyly uhrazeny veřejnou dávkou podle jiného právního předpisu.</a:t>
            </a:r>
          </a:p>
          <a:p>
            <a:pPr algn="just"/>
            <a:r>
              <a:rPr lang="cs-CZ" sz="2400" b="1" dirty="0"/>
              <a:t> </a:t>
            </a:r>
            <a:endParaRPr lang="cs-CZ" sz="2400" dirty="0"/>
          </a:p>
          <a:p>
            <a:pPr algn="just"/>
            <a:r>
              <a:rPr lang="cs-CZ" sz="2400" b="1" dirty="0"/>
              <a:t>Náklady na výživu pozůstalým</a:t>
            </a:r>
            <a:r>
              <a:rPr lang="cs-CZ" sz="2400" dirty="0"/>
              <a:t> (§ 2966 </a:t>
            </a:r>
            <a:r>
              <a:rPr lang="cs-CZ" sz="2400" dirty="0" smtClean="0"/>
              <a:t>OZ</a:t>
            </a:r>
            <a:r>
              <a:rPr lang="cs-CZ" sz="2400" dirty="0"/>
              <a:t>) se hradí osobám, kterým zemřelý ke dni své smrti poskytoval/byl povinen poskytovat výživu. Výše náhrady se vypočte jako rozdíl mezi výší dávek důchodového zabezpečení poskytovaných z téhož důvodu a tím, co by poškozený podle rozumného očekávání mohl pozůstalým na těchto nákladech poskytovat, pokud by nedošlo ke škodné události, jejímž následkem byla smrt. Oprávněnými osobami jsou ty, jejichž právo na výživu bylo založeno zákonem, smlouvou, ale i ty, jimž byla výživa poskytována bez zákonného důvodu.</a:t>
            </a:r>
          </a:p>
          <a:p>
            <a:pPr lvl="0" algn="just"/>
            <a:endParaRPr lang="cs-CZ" sz="2400" b="1" dirty="0" smtClean="0"/>
          </a:p>
        </p:txBody>
      </p:sp>
    </p:spTree>
    <p:extLst>
      <p:ext uri="{BB962C8B-B14F-4D97-AF65-F5344CB8AC3E}">
        <p14:creationId xmlns:p14="http://schemas.microsoft.com/office/powerpoint/2010/main" val="3088636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5" name="TextovéPole 4"/>
          <p:cNvSpPr txBox="1"/>
          <p:nvPr/>
        </p:nvSpPr>
        <p:spPr>
          <a:xfrm>
            <a:off x="395534" y="207896"/>
            <a:ext cx="8137057" cy="6093976"/>
          </a:xfrm>
          <a:prstGeom prst="rect">
            <a:avLst/>
          </a:prstGeom>
          <a:noFill/>
        </p:spPr>
        <p:txBody>
          <a:bodyPr wrap="square" rtlCol="0">
            <a:spAutoFit/>
          </a:bodyPr>
          <a:lstStyle/>
          <a:p>
            <a:pPr algn="just"/>
            <a:r>
              <a:rPr lang="cs-CZ" sz="2400" b="1" dirty="0"/>
              <a:t>O</a:t>
            </a:r>
            <a:r>
              <a:rPr lang="cs-CZ" sz="2400" b="1" dirty="0" smtClean="0"/>
              <a:t>dpovědnost v občanském právu</a:t>
            </a:r>
          </a:p>
          <a:p>
            <a:pPr algn="just"/>
            <a:endParaRPr lang="cs-CZ" sz="2400" b="1" dirty="0"/>
          </a:p>
          <a:p>
            <a:pPr algn="just"/>
            <a:r>
              <a:rPr lang="cs-CZ" dirty="0"/>
              <a:t>Právní následky protiprávního jednání se nazývají </a:t>
            </a:r>
            <a:r>
              <a:rPr lang="cs-CZ" b="1" dirty="0"/>
              <a:t>nepříznivé (negativní) právní následky</a:t>
            </a:r>
            <a:r>
              <a:rPr lang="cs-CZ" dirty="0"/>
              <a:t> = vzniká </a:t>
            </a:r>
            <a:r>
              <a:rPr lang="cs-CZ" b="1" u="sng" dirty="0"/>
              <a:t>odpovědnost za toto jednání </a:t>
            </a:r>
            <a:r>
              <a:rPr lang="cs-CZ" dirty="0"/>
              <a:t>a povinnost </a:t>
            </a:r>
            <a:r>
              <a:rPr lang="cs-CZ" b="1" u="sng" dirty="0"/>
              <a:t>nahradit </a:t>
            </a:r>
            <a:r>
              <a:rPr lang="cs-CZ" b="1" u="sng" dirty="0" smtClean="0"/>
              <a:t>škodu.</a:t>
            </a:r>
          </a:p>
          <a:p>
            <a:pPr algn="just"/>
            <a:endParaRPr lang="cs-CZ" b="1" dirty="0"/>
          </a:p>
          <a:p>
            <a:pPr algn="just"/>
            <a:r>
              <a:rPr lang="cs-CZ" b="1" dirty="0" smtClean="0"/>
              <a:t>Porušení objektivního práva (zákona) – vyžaduje se zavinění, domněnka nedbalosti (§ 2911 OZ)</a:t>
            </a:r>
            <a:r>
              <a:rPr lang="cs-CZ" dirty="0" smtClean="0"/>
              <a:t> čím je vyšší míra zavinění, tím je vyšší je míra přičitatelnosti jednání</a:t>
            </a:r>
          </a:p>
          <a:p>
            <a:pPr algn="just"/>
            <a:endParaRPr lang="cs-CZ" dirty="0" smtClean="0"/>
          </a:p>
          <a:p>
            <a:pPr algn="just"/>
            <a:r>
              <a:rPr lang="cs-CZ" dirty="0" smtClean="0"/>
              <a:t>Dosavadní praxe vycházela z trestního práva</a:t>
            </a:r>
          </a:p>
          <a:p>
            <a:pPr algn="just"/>
            <a:r>
              <a:rPr lang="cs-CZ" dirty="0" smtClean="0"/>
              <a:t>(úmysl přímý a nepřímý, nedbalost vědomá a nevědomá)</a:t>
            </a:r>
          </a:p>
          <a:p>
            <a:pPr algn="just"/>
            <a:r>
              <a:rPr lang="cs-CZ" dirty="0" smtClean="0"/>
              <a:t>-vhodnější spíše úmysl (cíl způsobit následek), nedbalost hrubá a prostá</a:t>
            </a:r>
          </a:p>
          <a:p>
            <a:pPr algn="just"/>
            <a:endParaRPr lang="cs-CZ" b="1" dirty="0"/>
          </a:p>
          <a:p>
            <a:pPr algn="just"/>
            <a:r>
              <a:rPr lang="cs-CZ" dirty="0"/>
              <a:t>Zatímco při porušení zákona je škůdce za škodu odpovědný zpravidla pouze v případě, že ji skutečně zavinil, při porušení smluvní </a:t>
            </a:r>
            <a:r>
              <a:rPr lang="cs-CZ" dirty="0" smtClean="0"/>
              <a:t>povinnosti a vybraných skutkových podstat zakládajících objektivní odpovědnost </a:t>
            </a:r>
            <a:r>
              <a:rPr lang="cs-CZ" dirty="0"/>
              <a:t>není zavinění vždy třeba</a:t>
            </a:r>
            <a:r>
              <a:rPr lang="cs-CZ" dirty="0" smtClean="0"/>
              <a:t>.</a:t>
            </a:r>
          </a:p>
          <a:p>
            <a:pPr algn="just"/>
            <a:r>
              <a:rPr lang="cs-CZ" dirty="0" smtClean="0"/>
              <a:t>=</a:t>
            </a:r>
            <a:r>
              <a:rPr lang="cs-CZ" b="1" dirty="0" smtClean="0"/>
              <a:t>zavinění: </a:t>
            </a:r>
            <a:r>
              <a:rPr lang="cs-CZ" dirty="0" smtClean="0"/>
              <a:t>zásah do absolutního práva (§ 2910 věta I. OZ); zásah do jiného práva (§ 2910 věta II. OZ), úmyslné porušení dobrých mravů =  v tomto případě zákon vyžaduje úmyslné zavinění </a:t>
            </a:r>
            <a:r>
              <a:rPr lang="cs-CZ" b="1" dirty="0" smtClean="0"/>
              <a:t>; nejednal-li škůdce zaviněně = vyviní se (exkulpuje)</a:t>
            </a:r>
          </a:p>
          <a:p>
            <a:pPr algn="just"/>
            <a:r>
              <a:rPr lang="cs-CZ" b="1" dirty="0" smtClean="0"/>
              <a:t>= bez zavinění: </a:t>
            </a:r>
            <a:r>
              <a:rPr lang="cs-CZ" dirty="0" smtClean="0"/>
              <a:t>porušení smluvní povinnosti, vybrané skutkové podstaty = naplní-li liberační důvody, </a:t>
            </a:r>
            <a:r>
              <a:rPr lang="cs-CZ" b="1" dirty="0" smtClean="0"/>
              <a:t>liberuje se </a:t>
            </a:r>
          </a:p>
          <a:p>
            <a:pPr algn="just"/>
            <a:endParaRPr lang="cs-CZ" dirty="0" smtClean="0"/>
          </a:p>
        </p:txBody>
      </p:sp>
    </p:spTree>
    <p:extLst>
      <p:ext uri="{BB962C8B-B14F-4D97-AF65-F5344CB8AC3E}">
        <p14:creationId xmlns:p14="http://schemas.microsoft.com/office/powerpoint/2010/main" val="125275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Obdélník 3"/>
          <p:cNvSpPr/>
          <p:nvPr/>
        </p:nvSpPr>
        <p:spPr>
          <a:xfrm>
            <a:off x="503548" y="404664"/>
            <a:ext cx="8136904" cy="6740307"/>
          </a:xfrm>
          <a:prstGeom prst="rect">
            <a:avLst/>
          </a:prstGeom>
        </p:spPr>
        <p:txBody>
          <a:bodyPr wrap="square">
            <a:spAutoFit/>
          </a:bodyPr>
          <a:lstStyle/>
          <a:p>
            <a:r>
              <a:rPr lang="cs-CZ" b="1" dirty="0" smtClean="0"/>
              <a:t>Zproštění se odpovědnosti za škodu</a:t>
            </a:r>
          </a:p>
          <a:p>
            <a:r>
              <a:rPr lang="cs-CZ" b="1" dirty="0" smtClean="0"/>
              <a:t>-subjektivní: exkulpace (vyvinění)</a:t>
            </a:r>
          </a:p>
          <a:p>
            <a:r>
              <a:rPr lang="cs-CZ" b="1" dirty="0" smtClean="0"/>
              <a:t>-objektivní: liberace („osvobození“)</a:t>
            </a:r>
          </a:p>
          <a:p>
            <a:endParaRPr lang="cs-CZ" b="1" dirty="0"/>
          </a:p>
          <a:p>
            <a:r>
              <a:rPr lang="cs-CZ" b="1" dirty="0" smtClean="0"/>
              <a:t>u porušení objektivního práva </a:t>
            </a:r>
            <a:r>
              <a:rPr lang="cs-CZ" dirty="0" smtClean="0"/>
              <a:t>– jednání je nezaviněné; nutnost prokázat naplnění liberačního důvodu; např. vlastník zvířete má plnou objektivní odpovědnost za jím chované zvíře; pokud však nad zvířetem, které mu slouží k výdělečné činnosti nezanedbal při dozoru potřebnou pečlivost, </a:t>
            </a:r>
            <a:r>
              <a:rPr lang="cs-CZ" b="1" dirty="0" smtClean="0"/>
              <a:t>liberuje se</a:t>
            </a:r>
          </a:p>
          <a:p>
            <a:endParaRPr lang="cs-CZ" dirty="0" smtClean="0"/>
          </a:p>
          <a:p>
            <a:pPr algn="just"/>
            <a:r>
              <a:rPr lang="cs-CZ" b="1" dirty="0" smtClean="0"/>
              <a:t>u porušení smluvní povinnosti </a:t>
            </a:r>
            <a:r>
              <a:rPr lang="cs-CZ" b="1" dirty="0"/>
              <a:t>(§ 2913 OZ) </a:t>
            </a:r>
            <a:r>
              <a:rPr lang="cs-CZ" dirty="0"/>
              <a:t>- ve splnění povinnosti ze smlouvy dočasně nebo trvale </a:t>
            </a:r>
            <a:r>
              <a:rPr lang="cs-CZ" b="1" dirty="0"/>
              <a:t>zabránila mimořádná nepředvídatelná a nepřekonatelná překážka vzniklá nezávisle na jeho </a:t>
            </a:r>
            <a:r>
              <a:rPr lang="cs-CZ" b="1" dirty="0" smtClean="0"/>
              <a:t>vůli; jde rovněž o liberační důvody</a:t>
            </a:r>
            <a:endParaRPr lang="cs-CZ" dirty="0" smtClean="0"/>
          </a:p>
          <a:p>
            <a:pPr algn="just"/>
            <a:r>
              <a:rPr lang="cs-CZ" dirty="0" smtClean="0"/>
              <a:t>Povinnosti k náhradě škůdce nezprostí</a:t>
            </a:r>
          </a:p>
          <a:p>
            <a:pPr marL="285750" indent="-285750" algn="just">
              <a:buFont typeface="Arial" panose="020B0604020202020204" pitchFamily="34" charset="0"/>
              <a:buChar char="•"/>
            </a:pPr>
            <a:r>
              <a:rPr lang="cs-CZ" dirty="0"/>
              <a:t>p</a:t>
            </a:r>
            <a:r>
              <a:rPr lang="cs-CZ" dirty="0" smtClean="0"/>
              <a:t>řekážka v souvislosti se škůdcovými osobními poměry </a:t>
            </a:r>
            <a:r>
              <a:rPr lang="cs-CZ" dirty="0"/>
              <a:t>nebo </a:t>
            </a:r>
            <a:endParaRPr lang="cs-CZ" dirty="0" smtClean="0"/>
          </a:p>
          <a:p>
            <a:pPr marL="285750" indent="-285750" algn="just">
              <a:buFont typeface="Arial" panose="020B0604020202020204" pitchFamily="34" charset="0"/>
              <a:buChar char="•"/>
            </a:pPr>
            <a:r>
              <a:rPr lang="cs-CZ" dirty="0"/>
              <a:t>p</a:t>
            </a:r>
            <a:r>
              <a:rPr lang="cs-CZ" dirty="0" smtClean="0"/>
              <a:t>řekážka vzniklá </a:t>
            </a:r>
            <a:r>
              <a:rPr lang="cs-CZ" dirty="0"/>
              <a:t>až v době, kdy byl škůdce s plněním smluvené povinnosti v prodlení, </a:t>
            </a:r>
            <a:endParaRPr lang="cs-CZ" dirty="0" smtClean="0"/>
          </a:p>
          <a:p>
            <a:pPr marL="285750" indent="-285750" algn="just">
              <a:buFont typeface="Arial" panose="020B0604020202020204" pitchFamily="34" charset="0"/>
              <a:buChar char="•"/>
            </a:pPr>
            <a:r>
              <a:rPr lang="cs-CZ" dirty="0" smtClean="0"/>
              <a:t>překážka</a:t>
            </a:r>
            <a:r>
              <a:rPr lang="cs-CZ" dirty="0"/>
              <a:t>, kterou </a:t>
            </a:r>
            <a:r>
              <a:rPr lang="cs-CZ" dirty="0" smtClean="0"/>
              <a:t>byl </a:t>
            </a:r>
            <a:r>
              <a:rPr lang="cs-CZ" dirty="0"/>
              <a:t>škůdce podle smlouvy povinen </a:t>
            </a:r>
            <a:r>
              <a:rPr lang="cs-CZ" dirty="0" smtClean="0"/>
              <a:t>překonat.</a:t>
            </a:r>
          </a:p>
          <a:p>
            <a:pPr algn="just"/>
            <a:r>
              <a:rPr lang="cs-CZ" b="1" dirty="0" smtClean="0"/>
              <a:t>u porušení dobrých mravů (§ 2909 OZ) </a:t>
            </a:r>
            <a:r>
              <a:rPr lang="cs-CZ" dirty="0" smtClean="0"/>
              <a:t>– jednání </a:t>
            </a:r>
            <a:r>
              <a:rPr lang="cs-CZ" dirty="0"/>
              <a:t>není </a:t>
            </a:r>
            <a:r>
              <a:rPr lang="cs-CZ" b="1" dirty="0"/>
              <a:t>úmyslné</a:t>
            </a:r>
            <a:r>
              <a:rPr lang="cs-CZ" dirty="0"/>
              <a:t> (§ 2909 OZ) </a:t>
            </a:r>
            <a:r>
              <a:rPr lang="cs-CZ" i="1" dirty="0" smtClean="0"/>
              <a:t>škůdce</a:t>
            </a:r>
            <a:r>
              <a:rPr lang="cs-CZ" i="1" dirty="0"/>
              <a:t>, který poškozenému způsobí škodu úmyslným porušením dobrých mravů, je povinen ji </a:t>
            </a:r>
            <a:r>
              <a:rPr lang="cs-CZ" i="1" dirty="0" smtClean="0"/>
              <a:t>nahradit.</a:t>
            </a:r>
          </a:p>
          <a:p>
            <a:pPr algn="just"/>
            <a:r>
              <a:rPr lang="cs-CZ" b="1" dirty="0" smtClean="0"/>
              <a:t>u zásahu do absolutního práva; při porušení ochranné normy (§ 2910 věta I; § 2910 věta II. OZ) </a:t>
            </a:r>
            <a:r>
              <a:rPr lang="cs-CZ" dirty="0" smtClean="0"/>
              <a:t>– jednání není zaviněné</a:t>
            </a:r>
            <a:endParaRPr lang="cs-CZ" dirty="0"/>
          </a:p>
          <a:p>
            <a:pPr algn="just"/>
            <a:endParaRPr lang="cs-CZ" dirty="0"/>
          </a:p>
          <a:p>
            <a:endParaRPr lang="cs-CZ" dirty="0"/>
          </a:p>
        </p:txBody>
      </p:sp>
    </p:spTree>
    <p:extLst>
      <p:ext uri="{BB962C8B-B14F-4D97-AF65-F5344CB8AC3E}">
        <p14:creationId xmlns:p14="http://schemas.microsoft.com/office/powerpoint/2010/main" val="3550187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4" name="Obdélník 3"/>
          <p:cNvSpPr/>
          <p:nvPr/>
        </p:nvSpPr>
        <p:spPr>
          <a:xfrm>
            <a:off x="755576" y="335846"/>
            <a:ext cx="7488832" cy="6186309"/>
          </a:xfrm>
          <a:prstGeom prst="rect">
            <a:avLst/>
          </a:prstGeom>
        </p:spPr>
        <p:txBody>
          <a:bodyPr wrap="square">
            <a:spAutoFit/>
          </a:bodyPr>
          <a:lstStyle/>
          <a:p>
            <a:r>
              <a:rPr lang="cs-CZ" b="1" dirty="0"/>
              <a:t>Obecné předpoklady vzniku odpovědnostního závazku:</a:t>
            </a:r>
          </a:p>
          <a:p>
            <a:endParaRPr lang="cs-CZ" dirty="0"/>
          </a:p>
          <a:p>
            <a:pPr lvl="0" algn="just"/>
            <a:r>
              <a:rPr lang="cs-CZ" b="1" dirty="0"/>
              <a:t>delikt</a:t>
            </a:r>
            <a:r>
              <a:rPr lang="cs-CZ" dirty="0"/>
              <a:t>: deliktem se rozumí nesplnění či porušení právní </a:t>
            </a:r>
            <a:r>
              <a:rPr lang="cs-CZ" dirty="0" smtClean="0"/>
              <a:t>povinnosti</a:t>
            </a:r>
          </a:p>
          <a:p>
            <a:pPr lvl="0" algn="just"/>
            <a:endParaRPr lang="cs-CZ" dirty="0" smtClean="0"/>
          </a:p>
          <a:p>
            <a:pPr marL="285750" lvl="0" indent="-285750" algn="just">
              <a:buFont typeface="Arial" panose="020B0604020202020204" pitchFamily="34" charset="0"/>
              <a:buChar char="•"/>
            </a:pPr>
            <a:r>
              <a:rPr lang="cs-CZ" dirty="0" smtClean="0"/>
              <a:t>porušení dobrých mravů (§ 2909 OZ)</a:t>
            </a:r>
          </a:p>
          <a:p>
            <a:pPr marL="285750" lvl="0" indent="-285750" algn="just">
              <a:buFont typeface="Arial" panose="020B0604020202020204" pitchFamily="34" charset="0"/>
              <a:buChar char="•"/>
            </a:pPr>
            <a:r>
              <a:rPr lang="cs-CZ" dirty="0" smtClean="0"/>
              <a:t>porušení zákona – zásah do absolutního práva; zásahem do jiného práva porušením ochranné normy (§ 2910 věta I. , věta II.), speciální skutkové podstaty podle § 2920-2950 OZ)</a:t>
            </a:r>
          </a:p>
          <a:p>
            <a:pPr marL="285750" lvl="0" indent="-285750" algn="just">
              <a:buFont typeface="Arial" panose="020B0604020202020204" pitchFamily="34" charset="0"/>
              <a:buChar char="•"/>
            </a:pPr>
            <a:r>
              <a:rPr lang="cs-CZ" dirty="0"/>
              <a:t>p</a:t>
            </a:r>
            <a:r>
              <a:rPr lang="cs-CZ" dirty="0" smtClean="0"/>
              <a:t>orušení smluvního závazku (§ 2913 OZ)</a:t>
            </a:r>
          </a:p>
          <a:p>
            <a:pPr marL="285750" lvl="0" indent="-285750" algn="just">
              <a:buFont typeface="Arial" panose="020B0604020202020204" pitchFamily="34" charset="0"/>
              <a:buChar char="•"/>
            </a:pPr>
            <a:endParaRPr lang="cs-CZ" dirty="0" smtClean="0"/>
          </a:p>
          <a:p>
            <a:pPr lvl="0" algn="just"/>
            <a:r>
              <a:rPr lang="cs-CZ" b="1" dirty="0" smtClean="0"/>
              <a:t>újma</a:t>
            </a:r>
            <a:r>
              <a:rPr lang="cs-CZ" dirty="0"/>
              <a:t>: </a:t>
            </a:r>
            <a:endParaRPr lang="cs-CZ" dirty="0" smtClean="0"/>
          </a:p>
          <a:p>
            <a:pPr lvl="0" algn="just"/>
            <a:r>
              <a:rPr lang="cs-CZ" b="1" dirty="0" smtClean="0"/>
              <a:t>škoda</a:t>
            </a:r>
            <a:r>
              <a:rPr lang="cs-CZ" dirty="0" smtClean="0"/>
              <a:t> </a:t>
            </a:r>
            <a:r>
              <a:rPr lang="cs-CZ" dirty="0"/>
              <a:t>(újma na jmění) bývá definována </a:t>
            </a:r>
            <a:r>
              <a:rPr lang="cs-CZ" dirty="0" smtClean="0"/>
              <a:t>jako</a:t>
            </a:r>
          </a:p>
          <a:p>
            <a:pPr marL="285750" lvl="0" indent="-285750" algn="just">
              <a:buFont typeface="Arial" panose="020B0604020202020204" pitchFamily="34" charset="0"/>
              <a:buChar char="•"/>
            </a:pPr>
            <a:r>
              <a:rPr lang="cs-CZ" b="1" dirty="0" smtClean="0"/>
              <a:t>majetková </a:t>
            </a:r>
            <a:r>
              <a:rPr lang="cs-CZ" b="1" dirty="0"/>
              <a:t>újma</a:t>
            </a:r>
            <a:r>
              <a:rPr lang="cs-CZ" dirty="0"/>
              <a:t> vyjádřitelná v penězích, zahrnuje v sobě škodu skutečnou </a:t>
            </a:r>
            <a:r>
              <a:rPr lang="cs-CZ" dirty="0" smtClean="0"/>
              <a:t>(</a:t>
            </a:r>
            <a:r>
              <a:rPr lang="cs-CZ" dirty="0" err="1" smtClean="0"/>
              <a:t>damnum</a:t>
            </a:r>
            <a:r>
              <a:rPr lang="cs-CZ" dirty="0" smtClean="0"/>
              <a:t> </a:t>
            </a:r>
            <a:r>
              <a:rPr lang="cs-CZ" dirty="0" err="1" smtClean="0"/>
              <a:t>emergens</a:t>
            </a:r>
            <a:r>
              <a:rPr lang="cs-CZ" dirty="0" smtClean="0"/>
              <a:t>) i </a:t>
            </a:r>
            <a:r>
              <a:rPr lang="cs-CZ" dirty="0"/>
              <a:t>ušlý </a:t>
            </a:r>
            <a:r>
              <a:rPr lang="cs-CZ" dirty="0" smtClean="0"/>
              <a:t>zisk (</a:t>
            </a:r>
            <a:r>
              <a:rPr lang="cs-CZ" dirty="0" err="1" smtClean="0"/>
              <a:t>lucrum</a:t>
            </a:r>
            <a:r>
              <a:rPr lang="cs-CZ" dirty="0" smtClean="0"/>
              <a:t> </a:t>
            </a:r>
            <a:r>
              <a:rPr lang="cs-CZ" dirty="0" err="1" smtClean="0"/>
              <a:t>cessans</a:t>
            </a:r>
            <a:r>
              <a:rPr lang="cs-CZ" dirty="0" smtClean="0"/>
              <a:t>); </a:t>
            </a:r>
            <a:endParaRPr lang="cs-CZ" dirty="0"/>
          </a:p>
          <a:p>
            <a:pPr marL="285750" lvl="0" indent="-285750" algn="just">
              <a:buFont typeface="Arial" panose="020B0604020202020204" pitchFamily="34" charset="0"/>
              <a:buChar char="•"/>
            </a:pPr>
            <a:r>
              <a:rPr lang="cs-CZ" b="1" dirty="0" smtClean="0"/>
              <a:t>nemajetkovou </a:t>
            </a:r>
            <a:r>
              <a:rPr lang="cs-CZ" b="1" dirty="0"/>
              <a:t>újmu</a:t>
            </a:r>
            <a:r>
              <a:rPr lang="cs-CZ" dirty="0"/>
              <a:t> musí výslovně zakotvit zákon či smlouva, týká se zpravidla porušení přirozených práv člověka </a:t>
            </a:r>
          </a:p>
          <a:p>
            <a:pPr lvl="0" algn="just"/>
            <a:endParaRPr lang="cs-CZ" b="1" dirty="0"/>
          </a:p>
          <a:p>
            <a:pPr lvl="0" algn="just"/>
            <a:r>
              <a:rPr lang="cs-CZ" b="1" dirty="0"/>
              <a:t>kauzální nexus</a:t>
            </a:r>
            <a:r>
              <a:rPr lang="cs-CZ" dirty="0"/>
              <a:t>: příčinná souvislost mezi deliktem a vzniklou škodou, škoda je přímým následkem </a:t>
            </a:r>
            <a:r>
              <a:rPr lang="cs-CZ" dirty="0" smtClean="0"/>
              <a:t>deliktu</a:t>
            </a:r>
            <a:endParaRPr lang="cs-CZ" dirty="0"/>
          </a:p>
          <a:p>
            <a:pPr lvl="0"/>
            <a:r>
              <a:rPr lang="cs-CZ" b="1" dirty="0"/>
              <a:t>zavinění</a:t>
            </a:r>
            <a:r>
              <a:rPr lang="cs-CZ" dirty="0" smtClean="0"/>
              <a:t>: v případě porušení dobrých mravů úmysl, v případě porušení zákona minimálně nedbalost, která je stanovena domněnkou, jinak objektivní odpovědnost</a:t>
            </a:r>
            <a:endParaRPr lang="cs-CZ" b="1" dirty="0"/>
          </a:p>
        </p:txBody>
      </p:sp>
    </p:spTree>
    <p:extLst>
      <p:ext uri="{BB962C8B-B14F-4D97-AF65-F5344CB8AC3E}">
        <p14:creationId xmlns:p14="http://schemas.microsoft.com/office/powerpoint/2010/main" val="985727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marL="0" indent="0">
              <a:buNone/>
            </a:pPr>
            <a:r>
              <a:rPr lang="cs-CZ" sz="2400" b="1" dirty="0" smtClean="0">
                <a:latin typeface="+mj-lt"/>
                <a:cs typeface="Times New Roman" panose="02020603050405020304" pitchFamily="18" charset="0"/>
              </a:rPr>
              <a:t>Okolnosti vylučující protiprávnost = pouze u subjektivní odpovědnosti</a:t>
            </a:r>
          </a:p>
          <a:p>
            <a:pPr marL="0" indent="0">
              <a:buNone/>
            </a:pPr>
            <a:r>
              <a:rPr lang="cs-CZ" sz="2400" b="1" dirty="0" smtClean="0">
                <a:latin typeface="+mj-lt"/>
                <a:cs typeface="Times New Roman" panose="02020603050405020304" pitchFamily="18" charset="0"/>
              </a:rPr>
              <a:t>Nutná obrana (§ 2905 OZ)</a:t>
            </a:r>
          </a:p>
          <a:p>
            <a:pPr marL="0" indent="0" algn="just">
              <a:buNone/>
            </a:pPr>
            <a:r>
              <a:rPr lang="cs-CZ" sz="2000" dirty="0">
                <a:latin typeface="+mj-lt"/>
                <a:cs typeface="Times New Roman" panose="02020603050405020304" pitchFamily="18" charset="0"/>
              </a:rPr>
              <a:t>k</a:t>
            </a:r>
            <a:r>
              <a:rPr lang="cs-CZ" sz="2000" dirty="0" smtClean="0">
                <a:latin typeface="+mj-lt"/>
                <a:cs typeface="Times New Roman" panose="02020603050405020304" pitchFamily="18" charset="0"/>
              </a:rPr>
              <a:t>do odvrací </a:t>
            </a:r>
            <a:r>
              <a:rPr lang="cs-CZ" sz="2000" dirty="0">
                <a:latin typeface="+mj-lt"/>
                <a:cs typeface="Times New Roman" panose="02020603050405020304" pitchFamily="18" charset="0"/>
              </a:rPr>
              <a:t>od sebe nebo od jiného bezprostředně hrozící nebo trvající protiprávní útok a způsobí přitom útočníkovi újmu, není povinen k její </a:t>
            </a:r>
            <a:r>
              <a:rPr lang="cs-CZ" sz="2000" dirty="0" smtClean="0">
                <a:latin typeface="+mj-lt"/>
                <a:cs typeface="Times New Roman" panose="02020603050405020304" pitchFamily="18" charset="0"/>
              </a:rPr>
              <a:t>náhradě = vyjma </a:t>
            </a:r>
            <a:r>
              <a:rPr lang="cs-CZ" sz="2000" b="1" dirty="0" smtClean="0">
                <a:latin typeface="+mj-lt"/>
                <a:cs typeface="Times New Roman" panose="02020603050405020304" pitchFamily="18" charset="0"/>
              </a:rPr>
              <a:t>zjevně nepřiměřená způsobu útoku</a:t>
            </a:r>
          </a:p>
          <a:p>
            <a:pPr marL="0" indent="0" algn="just">
              <a:buNone/>
            </a:pPr>
            <a:r>
              <a:rPr lang="cs-CZ" sz="1400" i="1" dirty="0">
                <a:cs typeface="Times New Roman" panose="02020603050405020304" pitchFamily="18" charset="0"/>
              </a:rPr>
              <a:t>Pokud někdo někoho fyzicky napadne a ten mu v obraně rozbije hodinky, útočník nemá právo požadovat náhradu škody.</a:t>
            </a:r>
            <a:endParaRPr lang="cs-CZ" sz="1400" b="1" dirty="0" smtClean="0">
              <a:cs typeface="Times New Roman" panose="02020603050405020304" pitchFamily="18" charset="0"/>
            </a:endParaRPr>
          </a:p>
          <a:p>
            <a:pPr marL="0" indent="0" algn="just">
              <a:buNone/>
            </a:pPr>
            <a:r>
              <a:rPr lang="cs-CZ" sz="2400" b="1" dirty="0" smtClean="0">
                <a:cs typeface="Times New Roman" panose="02020603050405020304" pitchFamily="18" charset="0"/>
              </a:rPr>
              <a:t>Krajní nouze (§ 2906 </a:t>
            </a:r>
            <a:r>
              <a:rPr lang="cs-CZ" sz="2400" b="1" dirty="0">
                <a:cs typeface="Times New Roman" panose="02020603050405020304" pitchFamily="18" charset="0"/>
              </a:rPr>
              <a:t>OZ</a:t>
            </a:r>
            <a:r>
              <a:rPr lang="cs-CZ" sz="2400" b="1" dirty="0" smtClean="0">
                <a:cs typeface="Times New Roman" panose="02020603050405020304" pitchFamily="18" charset="0"/>
              </a:rPr>
              <a:t>)</a:t>
            </a:r>
          </a:p>
          <a:p>
            <a:pPr marL="0" indent="0" algn="just">
              <a:buNone/>
            </a:pPr>
            <a:r>
              <a:rPr lang="cs-CZ" sz="1800" dirty="0" smtClean="0">
                <a:cs typeface="Times New Roman" panose="02020603050405020304" pitchFamily="18" charset="0"/>
              </a:rPr>
              <a:t>kdo </a:t>
            </a:r>
            <a:r>
              <a:rPr lang="cs-CZ" sz="1800" dirty="0">
                <a:cs typeface="Times New Roman" panose="02020603050405020304" pitchFamily="18" charset="0"/>
              </a:rPr>
              <a:t>odvrací od sebe nebo od jiného přímo hrozící nebezpečí újmy, není povinen k náhradě újmy tím způsobené, nebylo-li za daných okolností možné odvrátit nebezpečí jinak nebo nezpůsobí-li následek zjevně stejně závažný nebo ještě závažnější než újma, která </a:t>
            </a:r>
            <a:r>
              <a:rPr lang="cs-CZ" sz="1800" dirty="0" smtClean="0">
                <a:cs typeface="Times New Roman" panose="02020603050405020304" pitchFamily="18" charset="0"/>
              </a:rPr>
              <a:t>hrozila = vyjma </a:t>
            </a:r>
            <a:r>
              <a:rPr lang="cs-CZ" sz="1800" b="1" dirty="0" smtClean="0">
                <a:cs typeface="Times New Roman" panose="02020603050405020304" pitchFamily="18" charset="0"/>
              </a:rPr>
              <a:t>následek je stejně závažný nebo závažnější</a:t>
            </a:r>
            <a:r>
              <a:rPr lang="cs-CZ" sz="1800" dirty="0" smtClean="0">
                <a:cs typeface="Times New Roman" panose="02020603050405020304" pitchFamily="18" charset="0"/>
              </a:rPr>
              <a:t>, nebo </a:t>
            </a:r>
            <a:r>
              <a:rPr lang="cs-CZ" sz="1800" b="1" dirty="0" smtClean="0">
                <a:cs typeface="Times New Roman" panose="02020603050405020304" pitchFamily="18" charset="0"/>
              </a:rPr>
              <a:t>vyvolal-li nebezpečí sám jednající</a:t>
            </a:r>
          </a:p>
          <a:p>
            <a:pPr marL="0" indent="0" algn="just">
              <a:buNone/>
            </a:pPr>
            <a:r>
              <a:rPr lang="cs-CZ" sz="1600" i="1" dirty="0"/>
              <a:t>Pokud někdo při hašení požáru ve svém bytě vytopí i sousední byty, nebude povinen hradit takto způsobenou škodu</a:t>
            </a:r>
            <a:r>
              <a:rPr lang="cs-CZ" sz="1600" i="1" dirty="0" smtClean="0"/>
              <a:t>.</a:t>
            </a:r>
          </a:p>
          <a:p>
            <a:pPr marL="0" indent="0" algn="just">
              <a:buNone/>
            </a:pPr>
            <a:r>
              <a:rPr lang="cs-CZ" sz="1600" dirty="0" smtClean="0">
                <a:cs typeface="Times New Roman" panose="02020603050405020304" pitchFamily="18" charset="0"/>
              </a:rPr>
              <a:t>V případech krajní nouze a nutné obrany je nutné přihlédnout k </a:t>
            </a:r>
            <a:r>
              <a:rPr lang="cs-CZ" sz="1600" b="1" dirty="0" smtClean="0">
                <a:cs typeface="Times New Roman" panose="02020603050405020304" pitchFamily="18" charset="0"/>
              </a:rPr>
              <a:t>omluvitelnému hnutí mysli (§ 2907 OZ)</a:t>
            </a:r>
          </a:p>
          <a:p>
            <a:pPr marL="0" indent="0" algn="just">
              <a:buNone/>
            </a:pPr>
            <a:endParaRPr lang="cs-CZ" sz="1800" b="1" dirty="0">
              <a:cs typeface="Times New Roman" panose="02020603050405020304" pitchFamily="18" charset="0"/>
            </a:endParaRPr>
          </a:p>
          <a:p>
            <a:pPr marL="0" indent="0" algn="just">
              <a:buNone/>
            </a:pPr>
            <a:endParaRPr lang="cs-CZ" sz="2000" b="1" dirty="0" smtClean="0">
              <a:latin typeface="+mj-lt"/>
              <a:cs typeface="Times New Roman" panose="02020603050405020304" pitchFamily="18" charset="0"/>
            </a:endParaRPr>
          </a:p>
          <a:p>
            <a:pPr marL="0" indent="0" algn="just">
              <a:buNone/>
            </a:pPr>
            <a:endParaRPr lang="cs-CZ" sz="2000" dirty="0" smtClean="0">
              <a:latin typeface="+mj-lt"/>
              <a:cs typeface="Times New Roman" panose="02020603050405020304" pitchFamily="18" charset="0"/>
            </a:endParaRPr>
          </a:p>
          <a:p>
            <a:pPr marL="0" indent="0">
              <a:buNone/>
            </a:pPr>
            <a:endParaRPr lang="cs-CZ" sz="2400" dirty="0">
              <a:latin typeface="+mj-lt"/>
              <a:cs typeface="Times New Roman" panose="02020603050405020304" pitchFamily="18" charset="0"/>
            </a:endParaRPr>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6</a:t>
            </a:fld>
            <a:endParaRPr lang="cs-CZ" dirty="0"/>
          </a:p>
        </p:txBody>
      </p:sp>
    </p:spTree>
    <p:extLst>
      <p:ext uri="{BB962C8B-B14F-4D97-AF65-F5344CB8AC3E}">
        <p14:creationId xmlns:p14="http://schemas.microsoft.com/office/powerpoint/2010/main" val="2746608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a:bodyPr>
          <a:lstStyle/>
          <a:p>
            <a:pPr marL="0" indent="0" algn="just">
              <a:buNone/>
            </a:pPr>
            <a:r>
              <a:rPr lang="cs-CZ" sz="1800" b="1" dirty="0" smtClean="0"/>
              <a:t>Základní skutkové podstaty (tzv. generální klauzule)</a:t>
            </a:r>
          </a:p>
          <a:p>
            <a:pPr marL="0" indent="0" algn="just">
              <a:buNone/>
            </a:pPr>
            <a:endParaRPr lang="cs-CZ" sz="1800" dirty="0" smtClean="0"/>
          </a:p>
          <a:p>
            <a:pPr marL="0" indent="0" algn="just">
              <a:buNone/>
            </a:pPr>
            <a:r>
              <a:rPr lang="cs-CZ" sz="1800" dirty="0" smtClean="0"/>
              <a:t>§ 2910 věta I. „ Škůdce, který vlastním zaviněním poruší povinnost stanovenou zákonem a zasáhne tak do </a:t>
            </a:r>
            <a:r>
              <a:rPr lang="cs-CZ" sz="1800" b="1" dirty="0" smtClean="0"/>
              <a:t>absolutního práva poškozeného</a:t>
            </a:r>
            <a:r>
              <a:rPr lang="cs-CZ" sz="1800" dirty="0" smtClean="0"/>
              <a:t>“</a:t>
            </a:r>
          </a:p>
          <a:p>
            <a:pPr marL="0" indent="0" algn="just">
              <a:buNone/>
            </a:pPr>
            <a:r>
              <a:rPr lang="cs-CZ" sz="1800" dirty="0" smtClean="0"/>
              <a:t>AP – zejména život, zdraví, majetek</a:t>
            </a:r>
          </a:p>
          <a:p>
            <a:pPr marL="0" indent="0" algn="just">
              <a:buNone/>
            </a:pPr>
            <a:r>
              <a:rPr lang="cs-CZ" sz="1800" dirty="0" smtClean="0"/>
              <a:t>Př. </a:t>
            </a:r>
            <a:r>
              <a:rPr lang="cs-CZ" sz="1800" i="1" dirty="0" smtClean="0"/>
              <a:t>Osoba vezme židli, kterou udeří do hlavy jinou osobu a způsobí jí tak škodu na zdraví</a:t>
            </a:r>
          </a:p>
          <a:p>
            <a:pPr marL="0" indent="0" algn="just">
              <a:buNone/>
            </a:pPr>
            <a:endParaRPr lang="cs-CZ" sz="1800" i="1" dirty="0"/>
          </a:p>
          <a:p>
            <a:pPr marL="0" indent="0" algn="just">
              <a:buNone/>
            </a:pPr>
            <a:r>
              <a:rPr lang="cs-CZ" sz="1800" dirty="0" smtClean="0"/>
              <a:t>§ 2910 věta II. „Škůdce, který zasáhne do jiného práva poškozeného zaviněným porušením zákonné povinnosti stanovené na </a:t>
            </a:r>
            <a:r>
              <a:rPr lang="cs-CZ" sz="1800" b="1" dirty="0" smtClean="0"/>
              <a:t>ochranu takového práva</a:t>
            </a:r>
            <a:r>
              <a:rPr lang="cs-CZ" sz="1800" dirty="0" smtClean="0"/>
              <a:t>“</a:t>
            </a:r>
          </a:p>
          <a:p>
            <a:pPr marL="0" indent="0" algn="just">
              <a:buNone/>
            </a:pPr>
            <a:r>
              <a:rPr lang="cs-CZ" sz="1800" dirty="0" smtClean="0"/>
              <a:t>Ochranná norma</a:t>
            </a:r>
          </a:p>
          <a:p>
            <a:pPr marL="0" indent="0" algn="just">
              <a:buNone/>
            </a:pPr>
            <a:endParaRPr lang="cs-CZ" sz="1800" dirty="0" smtClean="0"/>
          </a:p>
          <a:p>
            <a:pPr marL="0" indent="0" algn="just">
              <a:buNone/>
            </a:pPr>
            <a:r>
              <a:rPr lang="cs-CZ" sz="1800" dirty="0" smtClean="0"/>
              <a:t>Př. </a:t>
            </a:r>
            <a:r>
              <a:rPr lang="cs-CZ" sz="1800" i="1" dirty="0" smtClean="0"/>
              <a:t>Řidič v důsledku nepřiměřené rychlosti dostane smyk a střetně se s protijedoucích kamionem, na němž způsobí škodu. = porušil ochrannou normu spočívající v imperativu jet přiměřenou rychlostí, kterážto povinnost chrání ostatní účastníky silničního provozu</a:t>
            </a:r>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7</a:t>
            </a:fld>
            <a:endParaRPr lang="cs-CZ" dirty="0"/>
          </a:p>
        </p:txBody>
      </p:sp>
    </p:spTree>
    <p:extLst>
      <p:ext uri="{BB962C8B-B14F-4D97-AF65-F5344CB8AC3E}">
        <p14:creationId xmlns:p14="http://schemas.microsoft.com/office/powerpoint/2010/main" val="1710778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a:bodyPr>
          <a:lstStyle/>
          <a:p>
            <a:pPr marL="0" indent="0" algn="just">
              <a:buNone/>
            </a:pPr>
            <a:r>
              <a:rPr lang="cs-CZ" sz="1800" b="1" dirty="0" smtClean="0"/>
              <a:t>Základní skutkové podstaty (tzv. generální klauzule)</a:t>
            </a:r>
          </a:p>
          <a:p>
            <a:pPr marL="0" indent="0" algn="just">
              <a:buNone/>
            </a:pPr>
            <a:endParaRPr lang="cs-CZ" sz="1800" dirty="0" smtClean="0"/>
          </a:p>
          <a:p>
            <a:pPr marL="0" indent="0" algn="just">
              <a:buNone/>
            </a:pPr>
            <a:r>
              <a:rPr lang="cs-CZ" sz="1800" dirty="0" smtClean="0"/>
              <a:t>§ 2909 OZ  „Škůdce způsobí škodu </a:t>
            </a:r>
            <a:r>
              <a:rPr lang="cs-CZ" sz="1800" b="1" dirty="0" smtClean="0"/>
              <a:t>úmyslným</a:t>
            </a:r>
            <a:r>
              <a:rPr lang="cs-CZ" sz="1800" dirty="0" smtClean="0"/>
              <a:t> porušením </a:t>
            </a:r>
            <a:r>
              <a:rPr lang="cs-CZ" sz="1800" b="1" dirty="0" smtClean="0"/>
              <a:t>dobrých mravů</a:t>
            </a:r>
            <a:r>
              <a:rPr lang="cs-CZ" sz="1800" dirty="0" smtClean="0"/>
              <a:t>“</a:t>
            </a:r>
          </a:p>
          <a:p>
            <a:pPr marL="0" indent="0" algn="just">
              <a:buNone/>
            </a:pPr>
            <a:endParaRPr lang="cs-CZ" sz="1800" dirty="0"/>
          </a:p>
          <a:p>
            <a:pPr marL="0" indent="0" algn="just">
              <a:buNone/>
            </a:pPr>
            <a:r>
              <a:rPr lang="cs-CZ" sz="1800" dirty="0" smtClean="0"/>
              <a:t>Úmyslné zavinění </a:t>
            </a:r>
          </a:p>
          <a:p>
            <a:pPr marL="0" indent="0" algn="just">
              <a:buNone/>
            </a:pPr>
            <a:endParaRPr lang="cs-CZ" sz="1800" dirty="0"/>
          </a:p>
          <a:p>
            <a:pPr marL="0" indent="0" algn="just">
              <a:buNone/>
            </a:pPr>
            <a:r>
              <a:rPr lang="cs-CZ" sz="1800" dirty="0" smtClean="0"/>
              <a:t>Př. </a:t>
            </a:r>
          </a:p>
          <a:p>
            <a:pPr marL="0" lvl="0" indent="0" algn="just">
              <a:buNone/>
            </a:pPr>
            <a:r>
              <a:rPr lang="cs-CZ" sz="1800" i="1" dirty="0"/>
              <a:t>Zeť Z</a:t>
            </a:r>
            <a:r>
              <a:rPr lang="cs-CZ" sz="1800" i="1" dirty="0" smtClean="0"/>
              <a:t> </a:t>
            </a:r>
            <a:r>
              <a:rPr lang="cs-CZ" sz="1800" i="1" dirty="0"/>
              <a:t>nemá rád svou tchýni </a:t>
            </a:r>
            <a:r>
              <a:rPr lang="cs-CZ" sz="1800" i="1" dirty="0" smtClean="0"/>
              <a:t>T. Zeťovi </a:t>
            </a:r>
            <a:r>
              <a:rPr lang="cs-CZ" sz="1800" i="1" dirty="0"/>
              <a:t>Z</a:t>
            </a:r>
            <a:r>
              <a:rPr lang="cs-CZ" sz="1800" i="1" dirty="0" smtClean="0"/>
              <a:t> </a:t>
            </a:r>
            <a:r>
              <a:rPr lang="cs-CZ" sz="1800" i="1" dirty="0"/>
              <a:t>je známo, že tchýně </a:t>
            </a:r>
            <a:r>
              <a:rPr lang="cs-CZ" sz="1800" i="1" dirty="0" smtClean="0"/>
              <a:t>T </a:t>
            </a:r>
            <a:r>
              <a:rPr lang="cs-CZ" sz="1800" i="1" dirty="0"/>
              <a:t>je citově závislá na manželu – tchánovi </a:t>
            </a:r>
            <a:r>
              <a:rPr lang="cs-CZ" sz="1800" i="1" dirty="0" smtClean="0"/>
              <a:t>CH, </a:t>
            </a:r>
            <a:r>
              <a:rPr lang="cs-CZ" sz="1800" i="1" dirty="0"/>
              <a:t>kdy několikrát sdělila, že pokud se s ním něco stane, tak nepřežije, navíc v době, kdy byl tchán hospitalizován, se její zdravotní stav prudce zhoršil. </a:t>
            </a:r>
            <a:r>
              <a:rPr lang="cs-CZ" sz="1800" i="1" dirty="0" smtClean="0"/>
              <a:t>Zeť Z </a:t>
            </a:r>
            <a:r>
              <a:rPr lang="cs-CZ" sz="1800" i="1" dirty="0"/>
              <a:t>se rozhodl, že vyhotoví úmrtní list tchána, který je v té době na dovolené s kamarády ze studií, a tento zašle tchýni. Tchýně </a:t>
            </a:r>
            <a:r>
              <a:rPr lang="cs-CZ" sz="1800" i="1" dirty="0" smtClean="0"/>
              <a:t>T </a:t>
            </a:r>
            <a:r>
              <a:rPr lang="cs-CZ" sz="1800" i="1" dirty="0"/>
              <a:t>po přečtení úmrtního listu skutečně dostala infarkt, ze kterého se léčí 2 měsíce.</a:t>
            </a:r>
          </a:p>
          <a:p>
            <a:pPr marL="0" indent="0" algn="just">
              <a:buNone/>
            </a:pPr>
            <a:endParaRPr lang="cs-CZ" sz="1800" dirty="0" smtClean="0"/>
          </a:p>
          <a:p>
            <a:pPr marL="0" indent="0" algn="just">
              <a:buNone/>
            </a:pPr>
            <a:endParaRPr lang="cs-CZ" sz="1800" i="1" dirty="0"/>
          </a:p>
          <a:p>
            <a:pPr marL="0" indent="0" algn="just">
              <a:buNone/>
            </a:pPr>
            <a:endParaRPr lang="cs-CZ" sz="1800" dirty="0" smtClean="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8</a:t>
            </a:fld>
            <a:endParaRPr lang="cs-CZ" dirty="0"/>
          </a:p>
        </p:txBody>
      </p:sp>
    </p:spTree>
    <p:extLst>
      <p:ext uri="{BB962C8B-B14F-4D97-AF65-F5344CB8AC3E}">
        <p14:creationId xmlns:p14="http://schemas.microsoft.com/office/powerpoint/2010/main" val="3751145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92500" lnSpcReduction="20000"/>
          </a:bodyPr>
          <a:lstStyle/>
          <a:p>
            <a:pPr marL="0" indent="0">
              <a:buNone/>
            </a:pPr>
            <a:r>
              <a:rPr lang="cs-CZ" sz="2800" b="1" dirty="0" smtClean="0"/>
              <a:t>Zvláštní ustanovení o odpovědnosti</a:t>
            </a:r>
          </a:p>
          <a:p>
            <a:pPr marL="0" indent="0" algn="just">
              <a:buNone/>
            </a:pPr>
            <a:r>
              <a:rPr lang="cs-CZ" sz="2400" b="1" dirty="0" smtClean="0"/>
              <a:t>Princip: </a:t>
            </a:r>
            <a:r>
              <a:rPr lang="cs-CZ" sz="2400" dirty="0" smtClean="0"/>
              <a:t>dát poškozenému co nejširší prostor domoci se náhrady, zvláštní skutkové podstaty upravující specifické situace</a:t>
            </a:r>
          </a:p>
          <a:p>
            <a:pPr algn="just">
              <a:buFont typeface="Wingdings" panose="05000000000000000000" pitchFamily="2" charset="2"/>
              <a:buChar char="q"/>
            </a:pPr>
            <a:r>
              <a:rPr lang="cs-CZ" sz="2400" b="1" dirty="0" smtClean="0">
                <a:solidFill>
                  <a:srgbClr val="92D050"/>
                </a:solidFill>
              </a:rPr>
              <a:t>škoda </a:t>
            </a:r>
            <a:r>
              <a:rPr lang="cs-CZ" sz="2400" b="1" dirty="0">
                <a:solidFill>
                  <a:srgbClr val="92D050"/>
                </a:solidFill>
              </a:rPr>
              <a:t>způsobená tím, kdo nemůže posoudit následky svého </a:t>
            </a:r>
            <a:r>
              <a:rPr lang="cs-CZ" sz="2400" b="1" dirty="0" smtClean="0">
                <a:solidFill>
                  <a:srgbClr val="92D050"/>
                </a:solidFill>
              </a:rPr>
              <a:t>jednání</a:t>
            </a:r>
          </a:p>
          <a:p>
            <a:pPr algn="just">
              <a:buFont typeface="Wingdings" panose="05000000000000000000" pitchFamily="2" charset="2"/>
              <a:buChar char="q"/>
            </a:pPr>
            <a:r>
              <a:rPr lang="cs-CZ" sz="2400" dirty="0" smtClean="0"/>
              <a:t>škoda </a:t>
            </a:r>
            <a:r>
              <a:rPr lang="cs-CZ" sz="2400" dirty="0"/>
              <a:t>způsobená osobou s nebezpečnými </a:t>
            </a:r>
            <a:r>
              <a:rPr lang="cs-CZ" sz="2400" dirty="0" smtClean="0"/>
              <a:t>vlastnostmi</a:t>
            </a:r>
          </a:p>
          <a:p>
            <a:pPr algn="just">
              <a:buFont typeface="Wingdings" panose="05000000000000000000" pitchFamily="2" charset="2"/>
              <a:buChar char="q"/>
            </a:pPr>
            <a:r>
              <a:rPr lang="cs-CZ" sz="2400" dirty="0"/>
              <a:t>š</a:t>
            </a:r>
            <a:r>
              <a:rPr lang="cs-CZ" sz="2400" dirty="0" smtClean="0"/>
              <a:t>koda </a:t>
            </a:r>
            <a:r>
              <a:rPr lang="cs-CZ" sz="2400" dirty="0"/>
              <a:t>z provozní </a:t>
            </a:r>
            <a:r>
              <a:rPr lang="cs-CZ" sz="2400" dirty="0" smtClean="0"/>
              <a:t>činnosti</a:t>
            </a:r>
          </a:p>
          <a:p>
            <a:pPr algn="just">
              <a:buFont typeface="Wingdings" panose="05000000000000000000" pitchFamily="2" charset="2"/>
              <a:buChar char="q"/>
            </a:pPr>
            <a:r>
              <a:rPr lang="cs-CZ" sz="2400" dirty="0" smtClean="0"/>
              <a:t>škoda </a:t>
            </a:r>
            <a:r>
              <a:rPr lang="cs-CZ" sz="2400" dirty="0"/>
              <a:t>způsobená provozem zvlášť </a:t>
            </a:r>
            <a:r>
              <a:rPr lang="cs-CZ" sz="2400" dirty="0" smtClean="0"/>
              <a:t>nebezpečným</a:t>
            </a:r>
          </a:p>
          <a:p>
            <a:pPr algn="just">
              <a:buFont typeface="Wingdings" panose="05000000000000000000" pitchFamily="2" charset="2"/>
              <a:buChar char="q"/>
            </a:pPr>
            <a:r>
              <a:rPr lang="cs-CZ" sz="2400" dirty="0" smtClean="0"/>
              <a:t>škoda </a:t>
            </a:r>
            <a:r>
              <a:rPr lang="cs-CZ" sz="2400" dirty="0"/>
              <a:t>na nemovité </a:t>
            </a:r>
            <a:r>
              <a:rPr lang="cs-CZ" sz="2400" dirty="0" smtClean="0"/>
              <a:t>věci</a:t>
            </a:r>
          </a:p>
          <a:p>
            <a:pPr algn="just">
              <a:buFont typeface="Wingdings" panose="05000000000000000000" pitchFamily="2" charset="2"/>
              <a:buChar char="q"/>
            </a:pPr>
            <a:r>
              <a:rPr lang="pl-PL" sz="2400" b="1" dirty="0" smtClean="0">
                <a:solidFill>
                  <a:srgbClr val="92D050"/>
                </a:solidFill>
              </a:rPr>
              <a:t>škoda </a:t>
            </a:r>
            <a:r>
              <a:rPr lang="pl-PL" sz="2400" b="1" dirty="0">
                <a:solidFill>
                  <a:srgbClr val="92D050"/>
                </a:solidFill>
              </a:rPr>
              <a:t>z provozu dopravních </a:t>
            </a:r>
            <a:r>
              <a:rPr lang="pl-PL" sz="2400" b="1" dirty="0" smtClean="0">
                <a:solidFill>
                  <a:srgbClr val="92D050"/>
                </a:solidFill>
              </a:rPr>
              <a:t>prostředků</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způsobená zvířetem</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způsobena věcí</a:t>
            </a:r>
          </a:p>
          <a:p>
            <a:pPr algn="just">
              <a:buFont typeface="Wingdings" panose="05000000000000000000" pitchFamily="2" charset="2"/>
              <a:buChar char="q"/>
            </a:pPr>
            <a:r>
              <a:rPr lang="pl-PL" sz="2400" dirty="0"/>
              <a:t>š</a:t>
            </a:r>
            <a:r>
              <a:rPr lang="pl-PL" sz="2400" dirty="0" smtClean="0"/>
              <a:t>koda způsobena vadou výrobku</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převzaté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odložené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vnesené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způsobená informací nebo radou</a:t>
            </a:r>
            <a:endParaRPr lang="pl-PL" sz="2400" b="1" dirty="0">
              <a:solidFill>
                <a:srgbClr val="92D050"/>
              </a:solidFill>
            </a:endParaRPr>
          </a:p>
          <a:p>
            <a:pPr marL="0" indent="0" algn="just">
              <a:buNone/>
            </a:pPr>
            <a:endParaRPr lang="cs-CZ" sz="2400" dirty="0" smtClean="0"/>
          </a:p>
          <a:p>
            <a:pPr marL="0" indent="0" algn="just">
              <a:buNone/>
            </a:pPr>
            <a:endParaRPr lang="cs-CZ" sz="1800" dirty="0" smtClean="0"/>
          </a:p>
          <a:p>
            <a:pPr marL="0" indent="0">
              <a:buNone/>
            </a:pPr>
            <a:endParaRPr lang="cs-CZ" sz="2800" dirty="0" smtClean="0"/>
          </a:p>
          <a:p>
            <a:pPr marL="0" indent="0">
              <a:buNone/>
            </a:pPr>
            <a:endParaRPr lang="cs-CZ" sz="2800"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9</a:t>
            </a:fld>
            <a:endParaRPr lang="cs-CZ" dirty="0"/>
          </a:p>
        </p:txBody>
      </p:sp>
    </p:spTree>
    <p:extLst>
      <p:ext uri="{BB962C8B-B14F-4D97-AF65-F5344CB8AC3E}">
        <p14:creationId xmlns:p14="http://schemas.microsoft.com/office/powerpoint/2010/main" val="3291715848"/>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2976</TotalTime>
  <Words>2183</Words>
  <Application>Microsoft Office PowerPoint</Application>
  <PresentationFormat>Předvádění na obrazovce (4:3)</PresentationFormat>
  <Paragraphs>343</Paragraphs>
  <Slides>24</Slides>
  <Notes>3</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Motiv sady Office</vt:lpstr>
      <vt:lpstr>Přednáška č. 11 a 12 (5.12. 2023, 12. 12.2023) OBČANSKÉ PRÁVO-ODPOVĚDNOST V OBČANSKÉM PRÁVU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237</cp:revision>
  <dcterms:created xsi:type="dcterms:W3CDTF">2015-09-08T17:35:18Z</dcterms:created>
  <dcterms:modified xsi:type="dcterms:W3CDTF">2023-09-24T21:45:43Z</dcterms:modified>
</cp:coreProperties>
</file>