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73" r:id="rId4"/>
    <p:sldId id="266" r:id="rId5"/>
    <p:sldId id="267" r:id="rId6"/>
    <p:sldId id="268" r:id="rId7"/>
    <p:sldId id="282" r:id="rId8"/>
    <p:sldId id="287" r:id="rId9"/>
    <p:sldId id="260" r:id="rId10"/>
    <p:sldId id="284" r:id="rId11"/>
    <p:sldId id="288" r:id="rId12"/>
    <p:sldId id="285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453EE1-AB65-4ACB-ACEB-18AE61D1BC5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767E849-7D43-4863-AD05-A6B0D521FFD9}">
      <dgm:prSet phldrT="[Text]"/>
      <dgm:spPr/>
      <dgm:t>
        <a:bodyPr/>
        <a:lstStyle/>
        <a:p>
          <a:r>
            <a:rPr lang="cs-CZ"/>
            <a:t>Soukromé právo</a:t>
          </a:r>
        </a:p>
      </dgm:t>
    </dgm:pt>
    <dgm:pt modelId="{8FE4A349-8C24-432F-BA7B-F06E5E9681AD}" type="parTrans" cxnId="{9DF8105E-314F-4E01-B613-3525E27F3D07}">
      <dgm:prSet/>
      <dgm:spPr/>
      <dgm:t>
        <a:bodyPr/>
        <a:lstStyle/>
        <a:p>
          <a:endParaRPr lang="cs-CZ"/>
        </a:p>
      </dgm:t>
    </dgm:pt>
    <dgm:pt modelId="{529F064F-EA23-44E7-B2F8-E6B52A137EF7}" type="sibTrans" cxnId="{9DF8105E-314F-4E01-B613-3525E27F3D07}">
      <dgm:prSet/>
      <dgm:spPr/>
      <dgm:t>
        <a:bodyPr/>
        <a:lstStyle/>
        <a:p>
          <a:endParaRPr lang="cs-CZ"/>
        </a:p>
      </dgm:t>
    </dgm:pt>
    <dgm:pt modelId="{A311A544-42E6-4963-803E-BDE7E3CFA747}">
      <dgm:prSet phldrT="[Text]"/>
      <dgm:spPr/>
      <dgm:t>
        <a:bodyPr/>
        <a:lstStyle/>
        <a:p>
          <a:r>
            <a:rPr lang="cs-CZ" dirty="0"/>
            <a:t>Obecné právo soukromé / občanské právo (subsidiární užití norem OP)</a:t>
          </a:r>
        </a:p>
      </dgm:t>
    </dgm:pt>
    <dgm:pt modelId="{7118D0A9-1542-43E3-94AF-1B3A4FCAA4A7}" type="parTrans" cxnId="{ECB52AAC-BDD7-493F-9C1F-DBA45F9A3E43}">
      <dgm:prSet/>
      <dgm:spPr/>
      <dgm:t>
        <a:bodyPr/>
        <a:lstStyle/>
        <a:p>
          <a:endParaRPr lang="cs-CZ"/>
        </a:p>
      </dgm:t>
    </dgm:pt>
    <dgm:pt modelId="{78A05CF6-1197-4DA6-918C-1D42B67B6F6C}" type="sibTrans" cxnId="{ECB52AAC-BDD7-493F-9C1F-DBA45F9A3E43}">
      <dgm:prSet/>
      <dgm:spPr/>
      <dgm:t>
        <a:bodyPr/>
        <a:lstStyle/>
        <a:p>
          <a:endParaRPr lang="cs-CZ"/>
        </a:p>
      </dgm:t>
    </dgm:pt>
    <dgm:pt modelId="{E4C24CC6-8B05-414B-8DB8-2EBF6FE0E3A7}">
      <dgm:prSet phldrT="[Text]"/>
      <dgm:spPr/>
      <dgm:t>
        <a:bodyPr/>
        <a:lstStyle/>
        <a:p>
          <a:r>
            <a:rPr lang="cs-CZ"/>
            <a:t>Obchodní právo</a:t>
          </a:r>
        </a:p>
      </dgm:t>
    </dgm:pt>
    <dgm:pt modelId="{487891F3-F5F6-44B5-925F-2C9C1850EBF1}" type="parTrans" cxnId="{37DF8EBB-D702-474A-9430-6C0D0A9B64BA}">
      <dgm:prSet/>
      <dgm:spPr/>
      <dgm:t>
        <a:bodyPr/>
        <a:lstStyle/>
        <a:p>
          <a:endParaRPr lang="cs-CZ"/>
        </a:p>
      </dgm:t>
    </dgm:pt>
    <dgm:pt modelId="{30E5DC6A-E7B5-4E0C-97D8-4FD6D743FBE2}" type="sibTrans" cxnId="{37DF8EBB-D702-474A-9430-6C0D0A9B64BA}">
      <dgm:prSet/>
      <dgm:spPr/>
      <dgm:t>
        <a:bodyPr/>
        <a:lstStyle/>
        <a:p>
          <a:endParaRPr lang="cs-CZ"/>
        </a:p>
      </dgm:t>
    </dgm:pt>
    <dgm:pt modelId="{8AB4EE49-C1F1-4385-8522-B613E7581875}">
      <dgm:prSet phldrT="[Text]"/>
      <dgm:spPr/>
      <dgm:t>
        <a:bodyPr/>
        <a:lstStyle/>
        <a:p>
          <a:r>
            <a:rPr lang="cs-CZ"/>
            <a:t>Pracovní právo</a:t>
          </a:r>
        </a:p>
      </dgm:t>
    </dgm:pt>
    <dgm:pt modelId="{F16880FF-A4CC-4034-B5E2-640FA49D31A2}" type="parTrans" cxnId="{8F029410-68FC-4490-B199-F9A19E9EC2D3}">
      <dgm:prSet/>
      <dgm:spPr/>
      <dgm:t>
        <a:bodyPr/>
        <a:lstStyle/>
        <a:p>
          <a:endParaRPr lang="cs-CZ"/>
        </a:p>
      </dgm:t>
    </dgm:pt>
    <dgm:pt modelId="{E32DFF84-C2EE-48B1-B72A-DB68D2914663}" type="sibTrans" cxnId="{8F029410-68FC-4490-B199-F9A19E9EC2D3}">
      <dgm:prSet/>
      <dgm:spPr/>
      <dgm:t>
        <a:bodyPr/>
        <a:lstStyle/>
        <a:p>
          <a:endParaRPr lang="cs-CZ"/>
        </a:p>
      </dgm:t>
    </dgm:pt>
    <dgm:pt modelId="{2B33A67E-681F-47A1-AC95-C9C127F311EC}">
      <dgm:prSet phldrT="[Text]"/>
      <dgm:spPr/>
      <dgm:t>
        <a:bodyPr/>
        <a:lstStyle/>
        <a:p>
          <a:r>
            <a:rPr lang="cs-CZ"/>
            <a:t>Rodinné právo</a:t>
          </a:r>
        </a:p>
      </dgm:t>
    </dgm:pt>
    <dgm:pt modelId="{F6B86848-677E-4B1D-BB9E-E514FC8523B2}" type="parTrans" cxnId="{542F22C9-B7E8-407B-8AB4-61857240C3B4}">
      <dgm:prSet/>
      <dgm:spPr/>
      <dgm:t>
        <a:bodyPr/>
        <a:lstStyle/>
        <a:p>
          <a:endParaRPr lang="cs-CZ"/>
        </a:p>
      </dgm:t>
    </dgm:pt>
    <dgm:pt modelId="{8BB69DED-027F-48E7-B957-72B13F564684}" type="sibTrans" cxnId="{542F22C9-B7E8-407B-8AB4-61857240C3B4}">
      <dgm:prSet/>
      <dgm:spPr/>
      <dgm:t>
        <a:bodyPr/>
        <a:lstStyle/>
        <a:p>
          <a:endParaRPr lang="cs-CZ"/>
        </a:p>
      </dgm:t>
    </dgm:pt>
    <dgm:pt modelId="{E6AE3FAA-3B9A-4A5D-B5DD-9BE58BA76D0B}">
      <dgm:prSet phldrT="[Text]"/>
      <dgm:spPr/>
      <dgm:t>
        <a:bodyPr/>
        <a:lstStyle/>
        <a:p>
          <a:r>
            <a:rPr lang="cs-CZ"/>
            <a:t>Mezinárodní právo soukromé</a:t>
          </a:r>
        </a:p>
      </dgm:t>
    </dgm:pt>
    <dgm:pt modelId="{BDC2DE0E-94E8-4193-8AA7-646D6120D5CE}" type="sibTrans" cxnId="{EAF9E53D-2594-4FA8-8528-54A3AF4C7D61}">
      <dgm:prSet/>
      <dgm:spPr/>
      <dgm:t>
        <a:bodyPr/>
        <a:lstStyle/>
        <a:p>
          <a:endParaRPr lang="cs-CZ"/>
        </a:p>
      </dgm:t>
    </dgm:pt>
    <dgm:pt modelId="{67DCAC2A-AFA0-47D8-B8D0-293420C1770C}" type="parTrans" cxnId="{EAF9E53D-2594-4FA8-8528-54A3AF4C7D61}">
      <dgm:prSet/>
      <dgm:spPr/>
      <dgm:t>
        <a:bodyPr/>
        <a:lstStyle/>
        <a:p>
          <a:endParaRPr lang="cs-CZ"/>
        </a:p>
      </dgm:t>
    </dgm:pt>
    <dgm:pt modelId="{0372614C-E0AF-492B-A950-782754CCB740}" type="pres">
      <dgm:prSet presAssocID="{83453EE1-AB65-4ACB-ACEB-18AE61D1BC5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F7F55E0-FD04-4D79-A5BA-A1F66ECC08F8}" type="pres">
      <dgm:prSet presAssocID="{D767E849-7D43-4863-AD05-A6B0D521FFD9}" presName="hierRoot1" presStyleCnt="0"/>
      <dgm:spPr/>
    </dgm:pt>
    <dgm:pt modelId="{0A9206F4-A6DF-42CF-95D6-946132374AB6}" type="pres">
      <dgm:prSet presAssocID="{D767E849-7D43-4863-AD05-A6B0D521FFD9}" presName="composite" presStyleCnt="0"/>
      <dgm:spPr/>
    </dgm:pt>
    <dgm:pt modelId="{C77F37F2-AAAB-4706-BFEB-F0D4CCA0D63E}" type="pres">
      <dgm:prSet presAssocID="{D767E849-7D43-4863-AD05-A6B0D521FFD9}" presName="background" presStyleLbl="node0" presStyleIdx="0" presStyleCnt="1"/>
      <dgm:spPr/>
    </dgm:pt>
    <dgm:pt modelId="{B79E8E54-E831-43B7-8C03-342E13993B26}" type="pres">
      <dgm:prSet presAssocID="{D767E849-7D43-4863-AD05-A6B0D521FFD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58E3CF1-050C-4488-B675-1CEE6FEAEB6D}" type="pres">
      <dgm:prSet presAssocID="{D767E849-7D43-4863-AD05-A6B0D521FFD9}" presName="hierChild2" presStyleCnt="0"/>
      <dgm:spPr/>
    </dgm:pt>
    <dgm:pt modelId="{5E00BDA8-9CAA-4238-AFB3-F2DEA52D4D18}" type="pres">
      <dgm:prSet presAssocID="{7118D0A9-1542-43E3-94AF-1B3A4FCAA4A7}" presName="Name10" presStyleLbl="parChTrans1D2" presStyleIdx="0" presStyleCnt="2"/>
      <dgm:spPr/>
      <dgm:t>
        <a:bodyPr/>
        <a:lstStyle/>
        <a:p>
          <a:endParaRPr lang="cs-CZ"/>
        </a:p>
      </dgm:t>
    </dgm:pt>
    <dgm:pt modelId="{D73B39B7-C3C2-4024-8A51-50002D637C1C}" type="pres">
      <dgm:prSet presAssocID="{A311A544-42E6-4963-803E-BDE7E3CFA747}" presName="hierRoot2" presStyleCnt="0"/>
      <dgm:spPr/>
    </dgm:pt>
    <dgm:pt modelId="{74939381-C7A6-4767-B4F2-C595C6247BA0}" type="pres">
      <dgm:prSet presAssocID="{A311A544-42E6-4963-803E-BDE7E3CFA747}" presName="composite2" presStyleCnt="0"/>
      <dgm:spPr/>
    </dgm:pt>
    <dgm:pt modelId="{882FD141-7C3A-4CD3-98DB-C2116CE71CCE}" type="pres">
      <dgm:prSet presAssocID="{A311A544-42E6-4963-803E-BDE7E3CFA747}" presName="background2" presStyleLbl="node2" presStyleIdx="0" presStyleCnt="2"/>
      <dgm:spPr/>
      <dgm:t>
        <a:bodyPr/>
        <a:lstStyle/>
        <a:p>
          <a:endParaRPr lang="cs-CZ"/>
        </a:p>
      </dgm:t>
    </dgm:pt>
    <dgm:pt modelId="{7E12F834-D60A-476F-890E-D13048F7E4A6}" type="pres">
      <dgm:prSet presAssocID="{A311A544-42E6-4963-803E-BDE7E3CFA747}" presName="text2" presStyleLbl="fgAcc2" presStyleIdx="0" presStyleCnt="2" custScaleX="30792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FBF8CBF-3B46-4E72-971E-A8A8D1901806}" type="pres">
      <dgm:prSet presAssocID="{A311A544-42E6-4963-803E-BDE7E3CFA747}" presName="hierChild3" presStyleCnt="0"/>
      <dgm:spPr/>
    </dgm:pt>
    <dgm:pt modelId="{43E5BF32-A8DC-4A99-ABA8-C69EAA7D0189}" type="pres">
      <dgm:prSet presAssocID="{487891F3-F5F6-44B5-925F-2C9C1850EBF1}" presName="Name17" presStyleLbl="parChTrans1D3" presStyleIdx="0" presStyleCnt="3"/>
      <dgm:spPr/>
      <dgm:t>
        <a:bodyPr/>
        <a:lstStyle/>
        <a:p>
          <a:endParaRPr lang="cs-CZ"/>
        </a:p>
      </dgm:t>
    </dgm:pt>
    <dgm:pt modelId="{3132FDC0-D52D-4C4A-88FD-C0E3CEDC0A4F}" type="pres">
      <dgm:prSet presAssocID="{E4C24CC6-8B05-414B-8DB8-2EBF6FE0E3A7}" presName="hierRoot3" presStyleCnt="0"/>
      <dgm:spPr/>
    </dgm:pt>
    <dgm:pt modelId="{1FB29649-8AED-411B-81F8-CB4B9B5E2CF4}" type="pres">
      <dgm:prSet presAssocID="{E4C24CC6-8B05-414B-8DB8-2EBF6FE0E3A7}" presName="composite3" presStyleCnt="0"/>
      <dgm:spPr/>
    </dgm:pt>
    <dgm:pt modelId="{2464B0A7-95FD-45B7-8E13-D5EE47FBC43C}" type="pres">
      <dgm:prSet presAssocID="{E4C24CC6-8B05-414B-8DB8-2EBF6FE0E3A7}" presName="background3" presStyleLbl="node3" presStyleIdx="0" presStyleCnt="3"/>
      <dgm:spPr/>
    </dgm:pt>
    <dgm:pt modelId="{24CD5615-8D58-47FC-9406-F4E5B618F260}" type="pres">
      <dgm:prSet presAssocID="{E4C24CC6-8B05-414B-8DB8-2EBF6FE0E3A7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5EC12C6-0AE1-48A4-BA0A-F44E5FC9628F}" type="pres">
      <dgm:prSet presAssocID="{E4C24CC6-8B05-414B-8DB8-2EBF6FE0E3A7}" presName="hierChild4" presStyleCnt="0"/>
      <dgm:spPr/>
    </dgm:pt>
    <dgm:pt modelId="{D1B79C42-5F1B-4C61-A576-5A10B798A316}" type="pres">
      <dgm:prSet presAssocID="{F16880FF-A4CC-4034-B5E2-640FA49D31A2}" presName="Name17" presStyleLbl="parChTrans1D3" presStyleIdx="1" presStyleCnt="3"/>
      <dgm:spPr/>
      <dgm:t>
        <a:bodyPr/>
        <a:lstStyle/>
        <a:p>
          <a:endParaRPr lang="cs-CZ"/>
        </a:p>
      </dgm:t>
    </dgm:pt>
    <dgm:pt modelId="{19886523-496D-470E-90A6-4FA63C481D05}" type="pres">
      <dgm:prSet presAssocID="{8AB4EE49-C1F1-4385-8522-B613E7581875}" presName="hierRoot3" presStyleCnt="0"/>
      <dgm:spPr/>
    </dgm:pt>
    <dgm:pt modelId="{526FCBE9-0C16-42AC-AD17-D20DBC575DB9}" type="pres">
      <dgm:prSet presAssocID="{8AB4EE49-C1F1-4385-8522-B613E7581875}" presName="composite3" presStyleCnt="0"/>
      <dgm:spPr/>
    </dgm:pt>
    <dgm:pt modelId="{3154E09E-36CF-4795-85DC-DAC9F125AF85}" type="pres">
      <dgm:prSet presAssocID="{8AB4EE49-C1F1-4385-8522-B613E7581875}" presName="background3" presStyleLbl="node3" presStyleIdx="1" presStyleCnt="3"/>
      <dgm:spPr/>
    </dgm:pt>
    <dgm:pt modelId="{75A96C53-A65F-4016-A5E5-3C4AB21EBD8A}" type="pres">
      <dgm:prSet presAssocID="{8AB4EE49-C1F1-4385-8522-B613E7581875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791B438-E23B-4957-83F2-80C5BB989BA5}" type="pres">
      <dgm:prSet presAssocID="{8AB4EE49-C1F1-4385-8522-B613E7581875}" presName="hierChild4" presStyleCnt="0"/>
      <dgm:spPr/>
    </dgm:pt>
    <dgm:pt modelId="{B83EE1BB-7540-4ECA-A0BC-4DE9B1A44571}" type="pres">
      <dgm:prSet presAssocID="{F6B86848-677E-4B1D-BB9E-E514FC8523B2}" presName="Name17" presStyleLbl="parChTrans1D3" presStyleIdx="2" presStyleCnt="3"/>
      <dgm:spPr/>
      <dgm:t>
        <a:bodyPr/>
        <a:lstStyle/>
        <a:p>
          <a:endParaRPr lang="cs-CZ"/>
        </a:p>
      </dgm:t>
    </dgm:pt>
    <dgm:pt modelId="{291E3BBD-3CD8-4D5C-9D58-6FDCFC007E2B}" type="pres">
      <dgm:prSet presAssocID="{2B33A67E-681F-47A1-AC95-C9C127F311EC}" presName="hierRoot3" presStyleCnt="0"/>
      <dgm:spPr/>
    </dgm:pt>
    <dgm:pt modelId="{CD9166D2-2CAB-469C-8543-688210919285}" type="pres">
      <dgm:prSet presAssocID="{2B33A67E-681F-47A1-AC95-C9C127F311EC}" presName="composite3" presStyleCnt="0"/>
      <dgm:spPr/>
    </dgm:pt>
    <dgm:pt modelId="{6351483F-DE02-4666-BC06-130DAC39309F}" type="pres">
      <dgm:prSet presAssocID="{2B33A67E-681F-47A1-AC95-C9C127F311EC}" presName="background3" presStyleLbl="node3" presStyleIdx="2" presStyleCnt="3"/>
      <dgm:spPr/>
    </dgm:pt>
    <dgm:pt modelId="{495EC6A5-0266-439E-8DDD-F7DF99818E63}" type="pres">
      <dgm:prSet presAssocID="{2B33A67E-681F-47A1-AC95-C9C127F311EC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E9E4F36-845B-44F6-AC48-BC17E7DFBE06}" type="pres">
      <dgm:prSet presAssocID="{2B33A67E-681F-47A1-AC95-C9C127F311EC}" presName="hierChild4" presStyleCnt="0"/>
      <dgm:spPr/>
    </dgm:pt>
    <dgm:pt modelId="{3DE1AA34-8C76-4B65-AB58-D61209AC2A58}" type="pres">
      <dgm:prSet presAssocID="{67DCAC2A-AFA0-47D8-B8D0-293420C1770C}" presName="Name10" presStyleLbl="parChTrans1D2" presStyleIdx="1" presStyleCnt="2"/>
      <dgm:spPr/>
      <dgm:t>
        <a:bodyPr/>
        <a:lstStyle/>
        <a:p>
          <a:endParaRPr lang="cs-CZ"/>
        </a:p>
      </dgm:t>
    </dgm:pt>
    <dgm:pt modelId="{5EB4C0FC-4F3D-4E34-9C81-FB65B7A2E96E}" type="pres">
      <dgm:prSet presAssocID="{E6AE3FAA-3B9A-4A5D-B5DD-9BE58BA76D0B}" presName="hierRoot2" presStyleCnt="0"/>
      <dgm:spPr/>
    </dgm:pt>
    <dgm:pt modelId="{E4D77656-C3D9-40FF-BFA1-6E401BC58D22}" type="pres">
      <dgm:prSet presAssocID="{E6AE3FAA-3B9A-4A5D-B5DD-9BE58BA76D0B}" presName="composite2" presStyleCnt="0"/>
      <dgm:spPr/>
    </dgm:pt>
    <dgm:pt modelId="{1849F802-3619-47F1-BF31-C2EA666C80EC}" type="pres">
      <dgm:prSet presAssocID="{E6AE3FAA-3B9A-4A5D-B5DD-9BE58BA76D0B}" presName="background2" presStyleLbl="node2" presStyleIdx="1" presStyleCnt="2"/>
      <dgm:spPr/>
    </dgm:pt>
    <dgm:pt modelId="{834F7675-5CF6-4D21-808E-C90FA6D6DEA8}" type="pres">
      <dgm:prSet presAssocID="{E6AE3FAA-3B9A-4A5D-B5DD-9BE58BA76D0B}" presName="text2" presStyleLbl="fgAcc2" presStyleIdx="1" presStyleCnt="2" custLinFactNeighborY="3578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5509977-1795-4319-9FE8-F5FD78738D41}" type="pres">
      <dgm:prSet presAssocID="{E6AE3FAA-3B9A-4A5D-B5DD-9BE58BA76D0B}" presName="hierChild3" presStyleCnt="0"/>
      <dgm:spPr/>
    </dgm:pt>
  </dgm:ptLst>
  <dgm:cxnLst>
    <dgm:cxn modelId="{542F22C9-B7E8-407B-8AB4-61857240C3B4}" srcId="{A311A544-42E6-4963-803E-BDE7E3CFA747}" destId="{2B33A67E-681F-47A1-AC95-C9C127F311EC}" srcOrd="2" destOrd="0" parTransId="{F6B86848-677E-4B1D-BB9E-E514FC8523B2}" sibTransId="{8BB69DED-027F-48E7-B957-72B13F564684}"/>
    <dgm:cxn modelId="{8C07B60B-11BD-4ED0-9520-FD6926CA8894}" type="presOf" srcId="{E6AE3FAA-3B9A-4A5D-B5DD-9BE58BA76D0B}" destId="{834F7675-5CF6-4D21-808E-C90FA6D6DEA8}" srcOrd="0" destOrd="0" presId="urn:microsoft.com/office/officeart/2005/8/layout/hierarchy1"/>
    <dgm:cxn modelId="{110FECBC-9256-42A3-8E84-0CD8C1D9E3EF}" type="presOf" srcId="{2B33A67E-681F-47A1-AC95-C9C127F311EC}" destId="{495EC6A5-0266-439E-8DDD-F7DF99818E63}" srcOrd="0" destOrd="0" presId="urn:microsoft.com/office/officeart/2005/8/layout/hierarchy1"/>
    <dgm:cxn modelId="{18D3B8E1-5237-4D72-BDAE-5E1C3E43EFE6}" type="presOf" srcId="{487891F3-F5F6-44B5-925F-2C9C1850EBF1}" destId="{43E5BF32-A8DC-4A99-ABA8-C69EAA7D0189}" srcOrd="0" destOrd="0" presId="urn:microsoft.com/office/officeart/2005/8/layout/hierarchy1"/>
    <dgm:cxn modelId="{A3D11E46-624C-4362-B166-1E93C30D4358}" type="presOf" srcId="{E4C24CC6-8B05-414B-8DB8-2EBF6FE0E3A7}" destId="{24CD5615-8D58-47FC-9406-F4E5B618F260}" srcOrd="0" destOrd="0" presId="urn:microsoft.com/office/officeart/2005/8/layout/hierarchy1"/>
    <dgm:cxn modelId="{7B50810D-0CD9-4114-B9AA-06065AA0A9D5}" type="presOf" srcId="{67DCAC2A-AFA0-47D8-B8D0-293420C1770C}" destId="{3DE1AA34-8C76-4B65-AB58-D61209AC2A58}" srcOrd="0" destOrd="0" presId="urn:microsoft.com/office/officeart/2005/8/layout/hierarchy1"/>
    <dgm:cxn modelId="{EAF9E53D-2594-4FA8-8528-54A3AF4C7D61}" srcId="{D767E849-7D43-4863-AD05-A6B0D521FFD9}" destId="{E6AE3FAA-3B9A-4A5D-B5DD-9BE58BA76D0B}" srcOrd="1" destOrd="0" parTransId="{67DCAC2A-AFA0-47D8-B8D0-293420C1770C}" sibTransId="{BDC2DE0E-94E8-4193-8AA7-646D6120D5CE}"/>
    <dgm:cxn modelId="{E3C4BA42-D0DA-4563-B62D-D26C6100253E}" type="presOf" srcId="{F16880FF-A4CC-4034-B5E2-640FA49D31A2}" destId="{D1B79C42-5F1B-4C61-A576-5A10B798A316}" srcOrd="0" destOrd="0" presId="urn:microsoft.com/office/officeart/2005/8/layout/hierarchy1"/>
    <dgm:cxn modelId="{ECB52AAC-BDD7-493F-9C1F-DBA45F9A3E43}" srcId="{D767E849-7D43-4863-AD05-A6B0D521FFD9}" destId="{A311A544-42E6-4963-803E-BDE7E3CFA747}" srcOrd="0" destOrd="0" parTransId="{7118D0A9-1542-43E3-94AF-1B3A4FCAA4A7}" sibTransId="{78A05CF6-1197-4DA6-918C-1D42B67B6F6C}"/>
    <dgm:cxn modelId="{F75CCCE3-93AD-4608-BB4A-40EE543D578C}" type="presOf" srcId="{D767E849-7D43-4863-AD05-A6B0D521FFD9}" destId="{B79E8E54-E831-43B7-8C03-342E13993B26}" srcOrd="0" destOrd="0" presId="urn:microsoft.com/office/officeart/2005/8/layout/hierarchy1"/>
    <dgm:cxn modelId="{CCCA7DFA-B66F-4C17-A457-0EEAD70EDAE7}" type="presOf" srcId="{A311A544-42E6-4963-803E-BDE7E3CFA747}" destId="{7E12F834-D60A-476F-890E-D13048F7E4A6}" srcOrd="0" destOrd="0" presId="urn:microsoft.com/office/officeart/2005/8/layout/hierarchy1"/>
    <dgm:cxn modelId="{E2B6C4B2-A808-4BC8-9740-06C3E5FEC409}" type="presOf" srcId="{F6B86848-677E-4B1D-BB9E-E514FC8523B2}" destId="{B83EE1BB-7540-4ECA-A0BC-4DE9B1A44571}" srcOrd="0" destOrd="0" presId="urn:microsoft.com/office/officeart/2005/8/layout/hierarchy1"/>
    <dgm:cxn modelId="{2B7E451D-8A15-44F4-ADE1-028FB0D3786E}" type="presOf" srcId="{83453EE1-AB65-4ACB-ACEB-18AE61D1BC5B}" destId="{0372614C-E0AF-492B-A950-782754CCB740}" srcOrd="0" destOrd="0" presId="urn:microsoft.com/office/officeart/2005/8/layout/hierarchy1"/>
    <dgm:cxn modelId="{51F6F917-C59C-446E-83CA-A13B6D1C3E85}" type="presOf" srcId="{8AB4EE49-C1F1-4385-8522-B613E7581875}" destId="{75A96C53-A65F-4016-A5E5-3C4AB21EBD8A}" srcOrd="0" destOrd="0" presId="urn:microsoft.com/office/officeart/2005/8/layout/hierarchy1"/>
    <dgm:cxn modelId="{9DF8105E-314F-4E01-B613-3525E27F3D07}" srcId="{83453EE1-AB65-4ACB-ACEB-18AE61D1BC5B}" destId="{D767E849-7D43-4863-AD05-A6B0D521FFD9}" srcOrd="0" destOrd="0" parTransId="{8FE4A349-8C24-432F-BA7B-F06E5E9681AD}" sibTransId="{529F064F-EA23-44E7-B2F8-E6B52A137EF7}"/>
    <dgm:cxn modelId="{8F029410-68FC-4490-B199-F9A19E9EC2D3}" srcId="{A311A544-42E6-4963-803E-BDE7E3CFA747}" destId="{8AB4EE49-C1F1-4385-8522-B613E7581875}" srcOrd="1" destOrd="0" parTransId="{F16880FF-A4CC-4034-B5E2-640FA49D31A2}" sibTransId="{E32DFF84-C2EE-48B1-B72A-DB68D2914663}"/>
    <dgm:cxn modelId="{20BC12C9-5602-4C07-A5B1-5B6499544ACA}" type="presOf" srcId="{7118D0A9-1542-43E3-94AF-1B3A4FCAA4A7}" destId="{5E00BDA8-9CAA-4238-AFB3-F2DEA52D4D18}" srcOrd="0" destOrd="0" presId="urn:microsoft.com/office/officeart/2005/8/layout/hierarchy1"/>
    <dgm:cxn modelId="{37DF8EBB-D702-474A-9430-6C0D0A9B64BA}" srcId="{A311A544-42E6-4963-803E-BDE7E3CFA747}" destId="{E4C24CC6-8B05-414B-8DB8-2EBF6FE0E3A7}" srcOrd="0" destOrd="0" parTransId="{487891F3-F5F6-44B5-925F-2C9C1850EBF1}" sibTransId="{30E5DC6A-E7B5-4E0C-97D8-4FD6D743FBE2}"/>
    <dgm:cxn modelId="{F58863B4-8700-4439-8B69-E0071DABEC65}" type="presParOf" srcId="{0372614C-E0AF-492B-A950-782754CCB740}" destId="{CF7F55E0-FD04-4D79-A5BA-A1F66ECC08F8}" srcOrd="0" destOrd="0" presId="urn:microsoft.com/office/officeart/2005/8/layout/hierarchy1"/>
    <dgm:cxn modelId="{19B58B9E-2017-4366-B0F2-437F0D42E708}" type="presParOf" srcId="{CF7F55E0-FD04-4D79-A5BA-A1F66ECC08F8}" destId="{0A9206F4-A6DF-42CF-95D6-946132374AB6}" srcOrd="0" destOrd="0" presId="urn:microsoft.com/office/officeart/2005/8/layout/hierarchy1"/>
    <dgm:cxn modelId="{A8FB196B-E93D-46CC-8CC1-C41CCFE0990B}" type="presParOf" srcId="{0A9206F4-A6DF-42CF-95D6-946132374AB6}" destId="{C77F37F2-AAAB-4706-BFEB-F0D4CCA0D63E}" srcOrd="0" destOrd="0" presId="urn:microsoft.com/office/officeart/2005/8/layout/hierarchy1"/>
    <dgm:cxn modelId="{3C530D8A-1F5D-4421-A972-5D5C13572B67}" type="presParOf" srcId="{0A9206F4-A6DF-42CF-95D6-946132374AB6}" destId="{B79E8E54-E831-43B7-8C03-342E13993B26}" srcOrd="1" destOrd="0" presId="urn:microsoft.com/office/officeart/2005/8/layout/hierarchy1"/>
    <dgm:cxn modelId="{44599F25-C8D2-4BC2-9283-44690368B9A2}" type="presParOf" srcId="{CF7F55E0-FD04-4D79-A5BA-A1F66ECC08F8}" destId="{958E3CF1-050C-4488-B675-1CEE6FEAEB6D}" srcOrd="1" destOrd="0" presId="urn:microsoft.com/office/officeart/2005/8/layout/hierarchy1"/>
    <dgm:cxn modelId="{3B9E088B-96EC-4097-922E-BD6BFD488CFD}" type="presParOf" srcId="{958E3CF1-050C-4488-B675-1CEE6FEAEB6D}" destId="{5E00BDA8-9CAA-4238-AFB3-F2DEA52D4D18}" srcOrd="0" destOrd="0" presId="urn:microsoft.com/office/officeart/2005/8/layout/hierarchy1"/>
    <dgm:cxn modelId="{EED7EF5C-EACD-4E95-B00C-BD0365A683B1}" type="presParOf" srcId="{958E3CF1-050C-4488-B675-1CEE6FEAEB6D}" destId="{D73B39B7-C3C2-4024-8A51-50002D637C1C}" srcOrd="1" destOrd="0" presId="urn:microsoft.com/office/officeart/2005/8/layout/hierarchy1"/>
    <dgm:cxn modelId="{32B4296A-B875-489F-AA5B-774829D0D768}" type="presParOf" srcId="{D73B39B7-C3C2-4024-8A51-50002D637C1C}" destId="{74939381-C7A6-4767-B4F2-C595C6247BA0}" srcOrd="0" destOrd="0" presId="urn:microsoft.com/office/officeart/2005/8/layout/hierarchy1"/>
    <dgm:cxn modelId="{C6D6C613-7553-4943-A3F4-412A14F3F407}" type="presParOf" srcId="{74939381-C7A6-4767-B4F2-C595C6247BA0}" destId="{882FD141-7C3A-4CD3-98DB-C2116CE71CCE}" srcOrd="0" destOrd="0" presId="urn:microsoft.com/office/officeart/2005/8/layout/hierarchy1"/>
    <dgm:cxn modelId="{FBB57119-83E5-458E-AF2A-F0BB5B8CA13B}" type="presParOf" srcId="{74939381-C7A6-4767-B4F2-C595C6247BA0}" destId="{7E12F834-D60A-476F-890E-D13048F7E4A6}" srcOrd="1" destOrd="0" presId="urn:microsoft.com/office/officeart/2005/8/layout/hierarchy1"/>
    <dgm:cxn modelId="{67E386F7-C4AC-4DE0-96F0-CA0C7ACE7719}" type="presParOf" srcId="{D73B39B7-C3C2-4024-8A51-50002D637C1C}" destId="{BFBF8CBF-3B46-4E72-971E-A8A8D1901806}" srcOrd="1" destOrd="0" presId="urn:microsoft.com/office/officeart/2005/8/layout/hierarchy1"/>
    <dgm:cxn modelId="{FD2FF010-8A17-487E-AD04-9DF9BAAE395D}" type="presParOf" srcId="{BFBF8CBF-3B46-4E72-971E-A8A8D1901806}" destId="{43E5BF32-A8DC-4A99-ABA8-C69EAA7D0189}" srcOrd="0" destOrd="0" presId="urn:microsoft.com/office/officeart/2005/8/layout/hierarchy1"/>
    <dgm:cxn modelId="{7D40D72C-52F0-4007-9CC7-68954F3F58C1}" type="presParOf" srcId="{BFBF8CBF-3B46-4E72-971E-A8A8D1901806}" destId="{3132FDC0-D52D-4C4A-88FD-C0E3CEDC0A4F}" srcOrd="1" destOrd="0" presId="urn:microsoft.com/office/officeart/2005/8/layout/hierarchy1"/>
    <dgm:cxn modelId="{EBD2181B-A7BD-4C31-ACA1-E1BF373632B4}" type="presParOf" srcId="{3132FDC0-D52D-4C4A-88FD-C0E3CEDC0A4F}" destId="{1FB29649-8AED-411B-81F8-CB4B9B5E2CF4}" srcOrd="0" destOrd="0" presId="urn:microsoft.com/office/officeart/2005/8/layout/hierarchy1"/>
    <dgm:cxn modelId="{40B9499D-8473-4F24-A236-F9FC23EFADA4}" type="presParOf" srcId="{1FB29649-8AED-411B-81F8-CB4B9B5E2CF4}" destId="{2464B0A7-95FD-45B7-8E13-D5EE47FBC43C}" srcOrd="0" destOrd="0" presId="urn:microsoft.com/office/officeart/2005/8/layout/hierarchy1"/>
    <dgm:cxn modelId="{4C4CE882-8313-4ED8-ADF5-D402497D6EFA}" type="presParOf" srcId="{1FB29649-8AED-411B-81F8-CB4B9B5E2CF4}" destId="{24CD5615-8D58-47FC-9406-F4E5B618F260}" srcOrd="1" destOrd="0" presId="urn:microsoft.com/office/officeart/2005/8/layout/hierarchy1"/>
    <dgm:cxn modelId="{C0D69123-10BD-4025-8E22-C3D59F9EE545}" type="presParOf" srcId="{3132FDC0-D52D-4C4A-88FD-C0E3CEDC0A4F}" destId="{B5EC12C6-0AE1-48A4-BA0A-F44E5FC9628F}" srcOrd="1" destOrd="0" presId="urn:microsoft.com/office/officeart/2005/8/layout/hierarchy1"/>
    <dgm:cxn modelId="{C5B30669-AAAE-402F-9493-869D4E0ABF82}" type="presParOf" srcId="{BFBF8CBF-3B46-4E72-971E-A8A8D1901806}" destId="{D1B79C42-5F1B-4C61-A576-5A10B798A316}" srcOrd="2" destOrd="0" presId="urn:microsoft.com/office/officeart/2005/8/layout/hierarchy1"/>
    <dgm:cxn modelId="{D1F0D918-7EA4-4612-BDFF-5D80ACB3B19B}" type="presParOf" srcId="{BFBF8CBF-3B46-4E72-971E-A8A8D1901806}" destId="{19886523-496D-470E-90A6-4FA63C481D05}" srcOrd="3" destOrd="0" presId="urn:microsoft.com/office/officeart/2005/8/layout/hierarchy1"/>
    <dgm:cxn modelId="{E1FBB1C6-D77E-4D95-9D01-FAE0477168B6}" type="presParOf" srcId="{19886523-496D-470E-90A6-4FA63C481D05}" destId="{526FCBE9-0C16-42AC-AD17-D20DBC575DB9}" srcOrd="0" destOrd="0" presId="urn:microsoft.com/office/officeart/2005/8/layout/hierarchy1"/>
    <dgm:cxn modelId="{7F91A858-61F7-4A7F-8F84-EE9B48E249EA}" type="presParOf" srcId="{526FCBE9-0C16-42AC-AD17-D20DBC575DB9}" destId="{3154E09E-36CF-4795-85DC-DAC9F125AF85}" srcOrd="0" destOrd="0" presId="urn:microsoft.com/office/officeart/2005/8/layout/hierarchy1"/>
    <dgm:cxn modelId="{15AF133B-0728-48AE-B12B-1CFC748CA49E}" type="presParOf" srcId="{526FCBE9-0C16-42AC-AD17-D20DBC575DB9}" destId="{75A96C53-A65F-4016-A5E5-3C4AB21EBD8A}" srcOrd="1" destOrd="0" presId="urn:microsoft.com/office/officeart/2005/8/layout/hierarchy1"/>
    <dgm:cxn modelId="{7D8899F6-C2A5-4E10-A10B-729F084DD83C}" type="presParOf" srcId="{19886523-496D-470E-90A6-4FA63C481D05}" destId="{B791B438-E23B-4957-83F2-80C5BB989BA5}" srcOrd="1" destOrd="0" presId="urn:microsoft.com/office/officeart/2005/8/layout/hierarchy1"/>
    <dgm:cxn modelId="{97791D2B-317A-48C4-9B5B-2B97D74E268B}" type="presParOf" srcId="{BFBF8CBF-3B46-4E72-971E-A8A8D1901806}" destId="{B83EE1BB-7540-4ECA-A0BC-4DE9B1A44571}" srcOrd="4" destOrd="0" presId="urn:microsoft.com/office/officeart/2005/8/layout/hierarchy1"/>
    <dgm:cxn modelId="{307C31B8-B8C2-4967-A15D-73E5E68759B8}" type="presParOf" srcId="{BFBF8CBF-3B46-4E72-971E-A8A8D1901806}" destId="{291E3BBD-3CD8-4D5C-9D58-6FDCFC007E2B}" srcOrd="5" destOrd="0" presId="urn:microsoft.com/office/officeart/2005/8/layout/hierarchy1"/>
    <dgm:cxn modelId="{715BD477-2877-407E-B19D-C321BC376392}" type="presParOf" srcId="{291E3BBD-3CD8-4D5C-9D58-6FDCFC007E2B}" destId="{CD9166D2-2CAB-469C-8543-688210919285}" srcOrd="0" destOrd="0" presId="urn:microsoft.com/office/officeart/2005/8/layout/hierarchy1"/>
    <dgm:cxn modelId="{A228FFD8-AC9E-4198-A25A-375AFD796EB1}" type="presParOf" srcId="{CD9166D2-2CAB-469C-8543-688210919285}" destId="{6351483F-DE02-4666-BC06-130DAC39309F}" srcOrd="0" destOrd="0" presId="urn:microsoft.com/office/officeart/2005/8/layout/hierarchy1"/>
    <dgm:cxn modelId="{C3D6796C-AD33-4B71-AEA1-51053FB9138D}" type="presParOf" srcId="{CD9166D2-2CAB-469C-8543-688210919285}" destId="{495EC6A5-0266-439E-8DDD-F7DF99818E63}" srcOrd="1" destOrd="0" presId="urn:microsoft.com/office/officeart/2005/8/layout/hierarchy1"/>
    <dgm:cxn modelId="{86541A1B-6583-444E-953B-F50D3D6F44D1}" type="presParOf" srcId="{291E3BBD-3CD8-4D5C-9D58-6FDCFC007E2B}" destId="{2E9E4F36-845B-44F6-AC48-BC17E7DFBE06}" srcOrd="1" destOrd="0" presId="urn:microsoft.com/office/officeart/2005/8/layout/hierarchy1"/>
    <dgm:cxn modelId="{5FDBE49D-2760-4F25-8ECE-EFAF95726C72}" type="presParOf" srcId="{958E3CF1-050C-4488-B675-1CEE6FEAEB6D}" destId="{3DE1AA34-8C76-4B65-AB58-D61209AC2A58}" srcOrd="2" destOrd="0" presId="urn:microsoft.com/office/officeart/2005/8/layout/hierarchy1"/>
    <dgm:cxn modelId="{0D7098DD-AA66-4110-8CA9-415812840923}" type="presParOf" srcId="{958E3CF1-050C-4488-B675-1CEE6FEAEB6D}" destId="{5EB4C0FC-4F3D-4E34-9C81-FB65B7A2E96E}" srcOrd="3" destOrd="0" presId="urn:microsoft.com/office/officeart/2005/8/layout/hierarchy1"/>
    <dgm:cxn modelId="{50613D88-B8ED-4B2F-B1AB-42562F7678D0}" type="presParOf" srcId="{5EB4C0FC-4F3D-4E34-9C81-FB65B7A2E96E}" destId="{E4D77656-C3D9-40FF-BFA1-6E401BC58D22}" srcOrd="0" destOrd="0" presId="urn:microsoft.com/office/officeart/2005/8/layout/hierarchy1"/>
    <dgm:cxn modelId="{2ACC5060-99B4-405C-AFE7-DBEBA156F249}" type="presParOf" srcId="{E4D77656-C3D9-40FF-BFA1-6E401BC58D22}" destId="{1849F802-3619-47F1-BF31-C2EA666C80EC}" srcOrd="0" destOrd="0" presId="urn:microsoft.com/office/officeart/2005/8/layout/hierarchy1"/>
    <dgm:cxn modelId="{FD5DC542-8B43-4155-B205-09AFAE34B374}" type="presParOf" srcId="{E4D77656-C3D9-40FF-BFA1-6E401BC58D22}" destId="{834F7675-5CF6-4D21-808E-C90FA6D6DEA8}" srcOrd="1" destOrd="0" presId="urn:microsoft.com/office/officeart/2005/8/layout/hierarchy1"/>
    <dgm:cxn modelId="{909142B7-6191-4717-8824-EA5FDF272DF2}" type="presParOf" srcId="{5EB4C0FC-4F3D-4E34-9C81-FB65B7A2E96E}" destId="{65509977-1795-4319-9FE8-F5FD78738D4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E1AA34-8C76-4B65-AB58-D61209AC2A58}">
      <dsp:nvSpPr>
        <dsp:cNvPr id="0" name=""/>
        <dsp:cNvSpPr/>
      </dsp:nvSpPr>
      <dsp:spPr>
        <a:xfrm>
          <a:off x="3053928" y="618056"/>
          <a:ext cx="1603227" cy="503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3203"/>
              </a:lnTo>
              <a:lnTo>
                <a:pt x="1603227" y="413203"/>
              </a:lnTo>
              <a:lnTo>
                <a:pt x="1603227" y="5031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EE1BB-7540-4ECA-A0BC-4DE9B1A44571}">
      <dsp:nvSpPr>
        <dsp:cNvPr id="0" name=""/>
        <dsp:cNvSpPr/>
      </dsp:nvSpPr>
      <dsp:spPr>
        <a:xfrm>
          <a:off x="2460405" y="1517243"/>
          <a:ext cx="1187046" cy="282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490"/>
              </a:lnTo>
              <a:lnTo>
                <a:pt x="1187046" y="192490"/>
              </a:lnTo>
              <a:lnTo>
                <a:pt x="1187046" y="2824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B79C42-5F1B-4C61-A576-5A10B798A316}">
      <dsp:nvSpPr>
        <dsp:cNvPr id="0" name=""/>
        <dsp:cNvSpPr/>
      </dsp:nvSpPr>
      <dsp:spPr>
        <a:xfrm>
          <a:off x="2414685" y="1517243"/>
          <a:ext cx="91440" cy="282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24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E5BF32-A8DC-4A99-ABA8-C69EAA7D0189}">
      <dsp:nvSpPr>
        <dsp:cNvPr id="0" name=""/>
        <dsp:cNvSpPr/>
      </dsp:nvSpPr>
      <dsp:spPr>
        <a:xfrm>
          <a:off x="1273358" y="1517243"/>
          <a:ext cx="1187046" cy="282463"/>
        </a:xfrm>
        <a:custGeom>
          <a:avLst/>
          <a:gdLst/>
          <a:ahLst/>
          <a:cxnLst/>
          <a:rect l="0" t="0" r="0" b="0"/>
          <a:pathLst>
            <a:path>
              <a:moveTo>
                <a:pt x="1187046" y="0"/>
              </a:moveTo>
              <a:lnTo>
                <a:pt x="1187046" y="192490"/>
              </a:lnTo>
              <a:lnTo>
                <a:pt x="0" y="192490"/>
              </a:lnTo>
              <a:lnTo>
                <a:pt x="0" y="2824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0BDA8-9CAA-4238-AFB3-F2DEA52D4D18}">
      <dsp:nvSpPr>
        <dsp:cNvPr id="0" name=""/>
        <dsp:cNvSpPr/>
      </dsp:nvSpPr>
      <dsp:spPr>
        <a:xfrm>
          <a:off x="2460405" y="618056"/>
          <a:ext cx="593523" cy="282463"/>
        </a:xfrm>
        <a:custGeom>
          <a:avLst/>
          <a:gdLst/>
          <a:ahLst/>
          <a:cxnLst/>
          <a:rect l="0" t="0" r="0" b="0"/>
          <a:pathLst>
            <a:path>
              <a:moveTo>
                <a:pt x="593523" y="0"/>
              </a:moveTo>
              <a:lnTo>
                <a:pt x="593523" y="192490"/>
              </a:lnTo>
              <a:lnTo>
                <a:pt x="0" y="192490"/>
              </a:lnTo>
              <a:lnTo>
                <a:pt x="0" y="2824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7F37F2-AAAB-4706-BFEB-F0D4CCA0D63E}">
      <dsp:nvSpPr>
        <dsp:cNvPr id="0" name=""/>
        <dsp:cNvSpPr/>
      </dsp:nvSpPr>
      <dsp:spPr>
        <a:xfrm>
          <a:off x="2568318" y="1331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9E8E54-E831-43B7-8C03-342E13993B26}">
      <dsp:nvSpPr>
        <dsp:cNvPr id="0" name=""/>
        <dsp:cNvSpPr/>
      </dsp:nvSpPr>
      <dsp:spPr>
        <a:xfrm>
          <a:off x="2676231" y="103849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Soukromé právo</a:t>
          </a:r>
        </a:p>
      </dsp:txBody>
      <dsp:txXfrm>
        <a:off x="2694294" y="121912"/>
        <a:ext cx="935093" cy="580598"/>
      </dsp:txXfrm>
    </dsp:sp>
    <dsp:sp modelId="{882FD141-7C3A-4CD3-98DB-C2116CE71CCE}">
      <dsp:nvSpPr>
        <dsp:cNvPr id="0" name=""/>
        <dsp:cNvSpPr/>
      </dsp:nvSpPr>
      <dsp:spPr>
        <a:xfrm>
          <a:off x="965090" y="900519"/>
          <a:ext cx="2990628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12F834-D60A-476F-890E-D13048F7E4A6}">
      <dsp:nvSpPr>
        <dsp:cNvPr id="0" name=""/>
        <dsp:cNvSpPr/>
      </dsp:nvSpPr>
      <dsp:spPr>
        <a:xfrm>
          <a:off x="1073004" y="1003037"/>
          <a:ext cx="2990628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/>
            <a:t>Obecné právo soukromé / občanské právo (subsidiární užití norem OP)</a:t>
          </a:r>
        </a:p>
      </dsp:txBody>
      <dsp:txXfrm>
        <a:off x="1091067" y="1021100"/>
        <a:ext cx="2954502" cy="580598"/>
      </dsp:txXfrm>
    </dsp:sp>
    <dsp:sp modelId="{2464B0A7-95FD-45B7-8E13-D5EE47FBC43C}">
      <dsp:nvSpPr>
        <dsp:cNvPr id="0" name=""/>
        <dsp:cNvSpPr/>
      </dsp:nvSpPr>
      <dsp:spPr>
        <a:xfrm>
          <a:off x="787748" y="1799707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CD5615-8D58-47FC-9406-F4E5B618F260}">
      <dsp:nvSpPr>
        <dsp:cNvPr id="0" name=""/>
        <dsp:cNvSpPr/>
      </dsp:nvSpPr>
      <dsp:spPr>
        <a:xfrm>
          <a:off x="895662" y="1902224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Obchodní právo</a:t>
          </a:r>
        </a:p>
      </dsp:txBody>
      <dsp:txXfrm>
        <a:off x="913725" y="1920287"/>
        <a:ext cx="935093" cy="580598"/>
      </dsp:txXfrm>
    </dsp:sp>
    <dsp:sp modelId="{3154E09E-36CF-4795-85DC-DAC9F125AF85}">
      <dsp:nvSpPr>
        <dsp:cNvPr id="0" name=""/>
        <dsp:cNvSpPr/>
      </dsp:nvSpPr>
      <dsp:spPr>
        <a:xfrm>
          <a:off x="1974795" y="1799707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A96C53-A65F-4016-A5E5-3C4AB21EBD8A}">
      <dsp:nvSpPr>
        <dsp:cNvPr id="0" name=""/>
        <dsp:cNvSpPr/>
      </dsp:nvSpPr>
      <dsp:spPr>
        <a:xfrm>
          <a:off x="2082708" y="1902224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Pracovní právo</a:t>
          </a:r>
        </a:p>
      </dsp:txBody>
      <dsp:txXfrm>
        <a:off x="2100771" y="1920287"/>
        <a:ext cx="935093" cy="580598"/>
      </dsp:txXfrm>
    </dsp:sp>
    <dsp:sp modelId="{6351483F-DE02-4666-BC06-130DAC39309F}">
      <dsp:nvSpPr>
        <dsp:cNvPr id="0" name=""/>
        <dsp:cNvSpPr/>
      </dsp:nvSpPr>
      <dsp:spPr>
        <a:xfrm>
          <a:off x="3161841" y="1799707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5EC6A5-0266-439E-8DDD-F7DF99818E63}">
      <dsp:nvSpPr>
        <dsp:cNvPr id="0" name=""/>
        <dsp:cNvSpPr/>
      </dsp:nvSpPr>
      <dsp:spPr>
        <a:xfrm>
          <a:off x="3269754" y="1902224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Rodinné právo</a:t>
          </a:r>
        </a:p>
      </dsp:txBody>
      <dsp:txXfrm>
        <a:off x="3287817" y="1920287"/>
        <a:ext cx="935093" cy="580598"/>
      </dsp:txXfrm>
    </dsp:sp>
    <dsp:sp modelId="{1849F802-3619-47F1-BF31-C2EA666C80EC}">
      <dsp:nvSpPr>
        <dsp:cNvPr id="0" name=""/>
        <dsp:cNvSpPr/>
      </dsp:nvSpPr>
      <dsp:spPr>
        <a:xfrm>
          <a:off x="4171546" y="1121232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4F7675-5CF6-4D21-808E-C90FA6D6DEA8}">
      <dsp:nvSpPr>
        <dsp:cNvPr id="0" name=""/>
        <dsp:cNvSpPr/>
      </dsp:nvSpPr>
      <dsp:spPr>
        <a:xfrm>
          <a:off x="4279459" y="1223750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Mezinárodní právo soukromé</a:t>
          </a:r>
        </a:p>
      </dsp:txBody>
      <dsp:txXfrm>
        <a:off x="4297522" y="1241813"/>
        <a:ext cx="935093" cy="580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AE5D-09E9-4E5A-A48E-1076F1AAC24F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5AD3-145C-4E72-8F3D-FAAAF7340513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C34A-9E73-4324-B211-F78A168DE1F8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9EFB-BD61-4B9D-A262-83109A3915B8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AF11-AA1D-439A-98F3-78DEBD1DFB0A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528A-DC66-4329-A77B-0F8CC9503857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328B-3B40-48C2-8B43-EE5365018716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F413-31F3-4A90-A745-84C7FD7DDB62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72FF-D958-4F20-8441-B8496BEF4030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9ECB-BFEC-4E0A-927E-BAE2495E9E61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7A1B-C463-4892-A9AF-06EAD78B16F0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39E1D-ABFD-43F6-B3A3-B78293D679D9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Přednáška č. 6 (31. 10. </a:t>
            </a:r>
            <a:r>
              <a:rPr lang="cs-CZ" sz="3600" b="1" smtClean="0"/>
              <a:t>2023)</a:t>
            </a:r>
            <a:br>
              <a:rPr lang="cs-CZ" sz="3600" b="1" smtClean="0"/>
            </a:br>
            <a:r>
              <a:rPr lang="cs-CZ" sz="3600" b="1" dirty="0" smtClean="0"/>
              <a:t>OBČANSKÉ </a:t>
            </a:r>
            <a:r>
              <a:rPr lang="cs-CZ" sz="3600" b="1" dirty="0" smtClean="0"/>
              <a:t>PRÁVO-ZÁKLADY (OSOBY)</a:t>
            </a:r>
            <a:br>
              <a:rPr lang="cs-CZ" sz="3600" b="1" dirty="0" smtClean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endParaRPr lang="cs-CZ" sz="2400" b="1" i="1" dirty="0"/>
          </a:p>
          <a:p>
            <a:pPr lvl="0" algn="just"/>
            <a:r>
              <a:rPr lang="cs-CZ" i="1" dirty="0" smtClean="0"/>
              <a:t>ROZUMOVÁ </a:t>
            </a:r>
            <a:r>
              <a:rPr lang="cs-CZ" i="1" dirty="0"/>
              <a:t>VYSPĚLOST: SCHOPNOST POSOUDIT NÁSLEDKY VÉHO JEDNÁNÍ (uvědomit si veškeré – i negativní - </a:t>
            </a:r>
            <a:r>
              <a:rPr lang="cs-CZ" i="1" dirty="0" smtClean="0"/>
              <a:t>důsledky)</a:t>
            </a:r>
          </a:p>
          <a:p>
            <a:pPr lvl="0" algn="just"/>
            <a:r>
              <a:rPr lang="cs-CZ" i="1" dirty="0" smtClean="0"/>
              <a:t>VOLNÍ </a:t>
            </a:r>
            <a:r>
              <a:rPr lang="cs-CZ" i="1" dirty="0"/>
              <a:t>VYSPĚLOST: SCHOPNOST SVÉ JEDNÁNÍ OVLÁDNOUT (tj. jednat adekvátně </a:t>
            </a:r>
            <a:r>
              <a:rPr lang="cs-CZ" i="1" dirty="0" smtClean="0"/>
              <a:t>situaci)</a:t>
            </a:r>
          </a:p>
          <a:p>
            <a:pPr lvl="0" algn="just"/>
            <a:r>
              <a:rPr lang="cs-CZ" b="1" i="1" dirty="0" smtClean="0"/>
              <a:t>NUTNO </a:t>
            </a:r>
            <a:r>
              <a:rPr lang="cs-CZ" b="1" i="1" dirty="0"/>
              <a:t>POSUZOVAT </a:t>
            </a:r>
            <a:r>
              <a:rPr lang="cs-CZ" b="1" i="1" dirty="0" smtClean="0"/>
              <a:t>OBJEKTIVNĚ </a:t>
            </a:r>
            <a:r>
              <a:rPr lang="cs-CZ" i="1" dirty="0"/>
              <a:t>-  PRŮMĚRNÝ NEZLETILEC URČITÉHO VĚKU </a:t>
            </a:r>
            <a:endParaRPr lang="cs-CZ" i="1" dirty="0" smtClean="0"/>
          </a:p>
          <a:p>
            <a:pPr lvl="1"/>
            <a:r>
              <a:rPr lang="cs-CZ" dirty="0" smtClean="0"/>
              <a:t>pro </a:t>
            </a:r>
            <a:r>
              <a:rPr lang="cs-CZ" dirty="0"/>
              <a:t>posuzování rozumové a volní vyspělosti k právnímu jednání </a:t>
            </a:r>
            <a:r>
              <a:rPr lang="cs-CZ" dirty="0" smtClean="0"/>
              <a:t>se </a:t>
            </a:r>
            <a:r>
              <a:rPr lang="cs-CZ" dirty="0"/>
              <a:t>využívá</a:t>
            </a:r>
            <a:r>
              <a:rPr lang="cs-CZ" dirty="0" smtClean="0"/>
              <a:t>:</a:t>
            </a:r>
          </a:p>
          <a:p>
            <a:pPr lvl="1"/>
            <a:r>
              <a:rPr lang="cs-CZ" i="1" dirty="0" smtClean="0"/>
              <a:t>typ </a:t>
            </a:r>
            <a:r>
              <a:rPr lang="cs-CZ" i="1" dirty="0"/>
              <a:t>právního </a:t>
            </a:r>
            <a:r>
              <a:rPr lang="cs-CZ" i="1" dirty="0" smtClean="0"/>
              <a:t>jednání </a:t>
            </a:r>
            <a:r>
              <a:rPr lang="cs-CZ" i="1" dirty="0"/>
              <a:t>– zda bezformální a ihned plněno </a:t>
            </a:r>
            <a:endParaRPr lang="cs-CZ" sz="2800" dirty="0"/>
          </a:p>
          <a:p>
            <a:pPr lvl="1"/>
            <a:r>
              <a:rPr lang="cs-CZ" i="1" dirty="0"/>
              <a:t>druh nabyté věci a její hodnotu</a:t>
            </a:r>
            <a:endParaRPr lang="cs-CZ" sz="2800" dirty="0"/>
          </a:p>
          <a:p>
            <a:pPr lvl="1"/>
            <a:r>
              <a:rPr lang="cs-CZ" i="1" dirty="0"/>
              <a:t>společenské důsledky jejího nabytí (zda nenarušují sociální či majetkový status nezletilce</a:t>
            </a:r>
            <a:r>
              <a:rPr lang="cs-CZ" i="1" dirty="0" smtClean="0"/>
              <a:t>)</a:t>
            </a:r>
          </a:p>
          <a:p>
            <a:pPr lvl="1"/>
            <a:endParaRPr lang="cs-CZ" sz="2800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5080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b="1" u="sng" dirty="0"/>
              <a:t>souhlas zákonného zástupce</a:t>
            </a:r>
            <a:endParaRPr lang="cs-CZ" sz="2000" dirty="0"/>
          </a:p>
          <a:p>
            <a:pPr lvl="0" algn="just"/>
            <a:r>
              <a:rPr lang="cs-CZ" sz="2000" b="1" dirty="0"/>
              <a:t>souhlasí-li</a:t>
            </a:r>
            <a:r>
              <a:rPr lang="cs-CZ" sz="2000" dirty="0"/>
              <a:t> zákonný zástupce, aby nezletilý, který nenabyl plné svéprávnosti, něco učinil – </a:t>
            </a:r>
            <a:r>
              <a:rPr lang="cs-CZ" sz="2000" b="1" dirty="0"/>
              <a:t>jednotlivý čin</a:t>
            </a:r>
            <a:r>
              <a:rPr lang="cs-CZ" sz="2000" dirty="0"/>
              <a:t> nebo </a:t>
            </a:r>
            <a:r>
              <a:rPr lang="cs-CZ" sz="2000" b="1" dirty="0"/>
              <a:t>komplex jednání</a:t>
            </a:r>
            <a:r>
              <a:rPr lang="cs-CZ" sz="2000" dirty="0"/>
              <a:t> – tento komplex musí být vždy vztažený k určitému účelu, je nezletilý schopen v </a:t>
            </a:r>
            <a:r>
              <a:rPr lang="cs-CZ" sz="2000" b="1" dirty="0"/>
              <a:t>mezích souhlasu sám právně jednat,</a:t>
            </a:r>
            <a:r>
              <a:rPr lang="cs-CZ" sz="2000" dirty="0"/>
              <a:t> pokud to není zákonem zvlášť zakázáno</a:t>
            </a:r>
          </a:p>
          <a:p>
            <a:pPr lvl="0" algn="just"/>
            <a:r>
              <a:rPr lang="cs-CZ" sz="2000" b="1" dirty="0"/>
              <a:t>náročnost a rozsah</a:t>
            </a:r>
            <a:r>
              <a:rPr lang="cs-CZ" sz="2000" dirty="0"/>
              <a:t> jednání nezletilého </a:t>
            </a:r>
            <a:r>
              <a:rPr lang="cs-CZ" sz="2000" b="1" dirty="0"/>
              <a:t>nesmí vybočovat z mezí zvyklostí společenského života</a:t>
            </a:r>
            <a:endParaRPr lang="cs-CZ" sz="2000" dirty="0"/>
          </a:p>
          <a:p>
            <a:pPr lvl="0" algn="just"/>
            <a:r>
              <a:rPr lang="cs-CZ" sz="2000" dirty="0"/>
              <a:t>souhlas může být následně omezen i vzat zpět</a:t>
            </a:r>
          </a:p>
          <a:p>
            <a:pPr lvl="0" algn="just"/>
            <a:r>
              <a:rPr lang="cs-CZ" sz="2000" i="1" u="sng" dirty="0"/>
              <a:t>Př.</a:t>
            </a:r>
            <a:r>
              <a:rPr lang="cs-CZ" sz="2000" i="1" dirty="0"/>
              <a:t>: Matka přivede do obchodu s elektronikou dvanáctiletého syna, dá mu svoji platební kartu a řekne: „Ať si koupí, co chce,“ a odejde ke kadeřníkovi. Syn si vybere mobilní telefon za 25 000 Kč a zaplatí jej. Nebude již možné namítat neplatnost smlouvy z toho důvodu, že nezletilý neměl souhlas ke koupi určité věci nebo že chyběl souhlas jeho otce.</a:t>
            </a:r>
            <a:endParaRPr lang="cs-CZ" sz="20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49682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endParaRPr lang="cs-CZ" b="1" dirty="0" smtClean="0"/>
          </a:p>
          <a:p>
            <a:pPr lvl="0" algn="just"/>
            <a:r>
              <a:rPr lang="cs-CZ" b="1" u="sng" dirty="0"/>
              <a:t>souhlas zákonného zástupce k provozování obchodního závodu</a:t>
            </a:r>
            <a:endParaRPr lang="cs-CZ" dirty="0"/>
          </a:p>
          <a:p>
            <a:pPr lvl="0" algn="just"/>
            <a:r>
              <a:rPr lang="cs-CZ" dirty="0"/>
              <a:t>udělí-li zákonný zástupce nezletilého, který nenabyl plné svéprávnosti, </a:t>
            </a:r>
            <a:r>
              <a:rPr lang="cs-CZ" b="1" dirty="0"/>
              <a:t>souhlas k samostatnému provozování obchodního závodu nebo k jiné obdobné výdělečné činnosti,</a:t>
            </a:r>
            <a:r>
              <a:rPr lang="cs-CZ" dirty="0"/>
              <a:t> stává se nezletilý způsobilý k jednáním, jež jsou s touto činností spojena</a:t>
            </a:r>
          </a:p>
          <a:p>
            <a:pPr lvl="0" algn="just"/>
            <a:r>
              <a:rPr lang="cs-CZ" dirty="0"/>
              <a:t>vhledem k závažnosti tohoto opatření pro nezletilé se k platnosti souhlasu se vyžaduje </a:t>
            </a:r>
            <a:r>
              <a:rPr lang="cs-CZ" b="1" dirty="0"/>
              <a:t>přivolení soudu</a:t>
            </a:r>
            <a:r>
              <a:rPr lang="cs-CZ" dirty="0"/>
              <a:t> – to nahrazuje podmínku určitého věku, pokud je stanovena pro výkon určité výdělečné činnosti</a:t>
            </a:r>
          </a:p>
          <a:p>
            <a:pPr lvl="0" algn="just"/>
            <a:r>
              <a:rPr lang="cs-CZ" dirty="0"/>
              <a:t>souhlas může zákonný zástupce </a:t>
            </a:r>
            <a:r>
              <a:rPr lang="cs-CZ" b="1" dirty="0"/>
              <a:t>odvolat jen s přivolením soudu</a:t>
            </a:r>
            <a:endParaRPr lang="cs-CZ" dirty="0"/>
          </a:p>
          <a:p>
            <a:pPr lvl="0" algn="just"/>
            <a:r>
              <a:rPr lang="cs-CZ" b="1" u="sng" dirty="0"/>
              <a:t>Pracovně právní ustanovení</a:t>
            </a:r>
            <a:endParaRPr lang="cs-CZ" dirty="0"/>
          </a:p>
          <a:p>
            <a:pPr lvl="0" algn="just"/>
            <a:r>
              <a:rPr lang="cs-CZ" dirty="0"/>
              <a:t>závislá </a:t>
            </a:r>
            <a:r>
              <a:rPr lang="cs-CZ" b="1" dirty="0"/>
              <a:t>práce nezletilých mladších než 15 let</a:t>
            </a:r>
            <a:r>
              <a:rPr lang="cs-CZ" dirty="0"/>
              <a:t> nebo </a:t>
            </a:r>
            <a:r>
              <a:rPr lang="cs-CZ" b="1" dirty="0"/>
              <a:t>nezletilých, kteří neukončili povinnou školní docházku</a:t>
            </a:r>
            <a:r>
              <a:rPr lang="cs-CZ" dirty="0"/>
              <a:t>, je </a:t>
            </a:r>
            <a:r>
              <a:rPr lang="cs-CZ" b="1" dirty="0"/>
              <a:t>zakázána</a:t>
            </a:r>
            <a:r>
              <a:rPr lang="cs-CZ" dirty="0"/>
              <a:t> – tito nezletilí mohou vykonávat jen uměleckou, kulturní, reklamní nebo sportovní činnost za podmínek stanovených jiným právním předpisem.</a:t>
            </a:r>
          </a:p>
          <a:p>
            <a:pPr lvl="0" algn="just"/>
            <a:r>
              <a:rPr lang="cs-CZ" dirty="0"/>
              <a:t>nezletilý, který </a:t>
            </a:r>
            <a:r>
              <a:rPr lang="cs-CZ" b="1" dirty="0"/>
              <a:t>dovršil 15 let</a:t>
            </a:r>
            <a:r>
              <a:rPr lang="cs-CZ" dirty="0"/>
              <a:t> a </a:t>
            </a:r>
            <a:r>
              <a:rPr lang="cs-CZ" b="1" dirty="0" smtClean="0"/>
              <a:t>nebo ukončil </a:t>
            </a:r>
            <a:r>
              <a:rPr lang="cs-CZ" b="1" dirty="0"/>
              <a:t>povinnou školní docházku</a:t>
            </a:r>
            <a:r>
              <a:rPr lang="cs-CZ" dirty="0"/>
              <a:t>, se může zavázat k výkonu závislé práce podle jiného právního předpisu</a:t>
            </a:r>
          </a:p>
          <a:p>
            <a:pPr lvl="0" algn="just"/>
            <a:r>
              <a:rPr lang="cs-CZ" b="1" dirty="0" smtClean="0"/>
              <a:t>nezletilý</a:t>
            </a:r>
            <a:r>
              <a:rPr lang="cs-CZ" b="1" dirty="0"/>
              <a:t>, který nedovršil věk 16 let</a:t>
            </a:r>
            <a:r>
              <a:rPr lang="cs-CZ" dirty="0"/>
              <a:t>, může sám uzavřít pracovní smlouvu, avšak jeho </a:t>
            </a:r>
            <a:r>
              <a:rPr lang="cs-CZ" b="1" dirty="0"/>
              <a:t>zákonný zástupce může zasáhnout a rozvázat pracovní poměr či smlouvu o výkonu práce</a:t>
            </a:r>
            <a:r>
              <a:rPr lang="cs-CZ" dirty="0"/>
              <a:t>, zvolil si nezletilý takové zaměstnání, které je na újmu jeho vzdělání, vývoji nebo </a:t>
            </a:r>
            <a:r>
              <a:rPr lang="cs-CZ" dirty="0" smtClean="0"/>
              <a:t>zdraví</a:t>
            </a:r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  <a:endParaRPr lang="cs-CZ" sz="2000" b="1" dirty="0" smtClean="0"/>
          </a:p>
          <a:p>
            <a:pPr lvl="0"/>
            <a:r>
              <a:rPr lang="cs-CZ" sz="2000" b="1" dirty="0" smtClean="0"/>
              <a:t>Právnické osoby</a:t>
            </a:r>
            <a:endParaRPr lang="cs-CZ" b="1" dirty="0"/>
          </a:p>
          <a:p>
            <a:r>
              <a:rPr lang="cs-CZ" dirty="0"/>
              <a:t>§ 20 odst. 1: „Právnická osoba je </a:t>
            </a:r>
            <a:r>
              <a:rPr lang="cs-CZ" u="sng" dirty="0"/>
              <a:t>organizovaný útvar</a:t>
            </a:r>
            <a:r>
              <a:rPr lang="cs-CZ" dirty="0"/>
              <a:t>, o kterém zákon </a:t>
            </a:r>
            <a:r>
              <a:rPr lang="cs-CZ" u="sng" dirty="0"/>
              <a:t>stanoví</a:t>
            </a:r>
            <a:r>
              <a:rPr lang="cs-CZ" dirty="0"/>
              <a:t>, že má právní osobnost, nebo jehož osobnost zákon </a:t>
            </a:r>
            <a:r>
              <a:rPr lang="cs-CZ" u="sng" dirty="0"/>
              <a:t>uzná</a:t>
            </a:r>
            <a:r>
              <a:rPr lang="cs-CZ" dirty="0"/>
              <a:t>“.</a:t>
            </a:r>
          </a:p>
          <a:p>
            <a:pPr lvl="0"/>
            <a:endParaRPr lang="cs-CZ" dirty="0" smtClean="0"/>
          </a:p>
          <a:p>
            <a:pPr lvl="0"/>
            <a:r>
              <a:rPr lang="cs-CZ" b="1" dirty="0"/>
              <a:t>postup vzniku: </a:t>
            </a:r>
            <a:r>
              <a:rPr lang="cs-CZ" dirty="0"/>
              <a:t>ustavení → vznik</a:t>
            </a:r>
          </a:p>
          <a:p>
            <a:pPr lvl="0"/>
            <a:r>
              <a:rPr lang="cs-CZ" b="1" dirty="0"/>
              <a:t>ustavení: </a:t>
            </a:r>
            <a:r>
              <a:rPr lang="cs-CZ" dirty="0"/>
              <a:t>zakladatelské právní jednání</a:t>
            </a:r>
            <a:r>
              <a:rPr lang="cs-CZ" b="1" dirty="0"/>
              <a:t> – </a:t>
            </a:r>
            <a:r>
              <a:rPr lang="cs-CZ" dirty="0"/>
              <a:t>přijetí stanov nebo jiné smlouvy (více osob), zakladatelská listina (když to připustí zákon – 1 osoba), zákon, jiný způsob</a:t>
            </a:r>
          </a:p>
          <a:p>
            <a:pPr lvl="0"/>
            <a:r>
              <a:rPr lang="cs-CZ" b="1" dirty="0"/>
              <a:t>vznik: </a:t>
            </a:r>
            <a:r>
              <a:rPr lang="cs-CZ" b="1" i="1" dirty="0"/>
              <a:t>registrační princip </a:t>
            </a:r>
            <a:r>
              <a:rPr lang="cs-CZ" dirty="0"/>
              <a:t>– vznik dnem registrace (§ 126 – výjimky), po vzniku se nelze domáhat, že PO nevznikla, lze prohlásit za neplatnou (vstup do likvidace, důvody v § 129</a:t>
            </a:r>
            <a:r>
              <a:rPr lang="cs-CZ" dirty="0" smtClean="0"/>
              <a:t>)</a:t>
            </a:r>
          </a:p>
          <a:p>
            <a:r>
              <a:rPr lang="cs-CZ" b="1" dirty="0"/>
              <a:t>Zrušení PO může nastat:</a:t>
            </a:r>
          </a:p>
          <a:p>
            <a:pPr lvl="0"/>
            <a:r>
              <a:rPr lang="cs-CZ" dirty="0"/>
              <a:t>právním jednáním (rozhodnutím příslušného orgánu PO</a:t>
            </a:r>
            <a:r>
              <a:rPr lang="cs-CZ" dirty="0" smtClean="0"/>
              <a:t>), uplynutím doby, rozhodnutím </a:t>
            </a:r>
            <a:r>
              <a:rPr lang="cs-CZ" dirty="0"/>
              <a:t>orgánu veřejné moci (viz § 172</a:t>
            </a:r>
            <a:r>
              <a:rPr lang="cs-CZ" dirty="0" smtClean="0"/>
              <a:t>), dosažením účelu, z</a:t>
            </a:r>
            <a:r>
              <a:rPr lang="cs-CZ" dirty="0"/>
              <a:t> dalších důvodů stanovených zákonem (§ 168)</a:t>
            </a:r>
          </a:p>
          <a:p>
            <a:r>
              <a:rPr lang="cs-CZ" dirty="0"/>
              <a:t>Zrušení může být: </a:t>
            </a:r>
          </a:p>
          <a:p>
            <a:pPr lvl="0"/>
            <a:r>
              <a:rPr lang="cs-CZ" b="1" dirty="0"/>
              <a:t>s likvidací</a:t>
            </a:r>
            <a:r>
              <a:rPr lang="cs-CZ" dirty="0"/>
              <a:t>, zaniká-li PO bez právního nástupce</a:t>
            </a:r>
          </a:p>
          <a:p>
            <a:pPr lvl="0"/>
            <a:r>
              <a:rPr lang="cs-CZ" b="1" dirty="0"/>
              <a:t>bez likvidace</a:t>
            </a:r>
            <a:r>
              <a:rPr lang="cs-CZ" dirty="0"/>
              <a:t>, nabývá-li celé jmění zrušované PO právní nástupce (např. při přeměně) </a:t>
            </a:r>
          </a:p>
          <a:p>
            <a:r>
              <a:rPr lang="cs-CZ" b="1" dirty="0"/>
              <a:t>Zánik PO nastává</a:t>
            </a:r>
          </a:p>
          <a:p>
            <a:pPr lvl="0"/>
            <a:r>
              <a:rPr lang="cs-CZ" dirty="0"/>
              <a:t>u PO zapsaných do VR dnem výmazu z VR (§ 185)</a:t>
            </a:r>
          </a:p>
          <a:p>
            <a:pPr lvl="0"/>
            <a:r>
              <a:rPr lang="cs-CZ" dirty="0"/>
              <a:t>u PO nepodléhajících zápisu skončením likvidace (§ 186)</a:t>
            </a:r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Právnické osoby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= právní osobnost a způsobilost právně jednat vznikají v jednom okamžiku – vznikem a končí zánikem</a:t>
            </a:r>
          </a:p>
          <a:p>
            <a:pPr lvl="0" algn="just"/>
            <a:r>
              <a:rPr lang="cs-CZ" sz="2000" b="1" dirty="0" smtClean="0"/>
              <a:t>= způsobilost právně jednat se přičítá osobě, která je za právnickou osobu oprávněna jednat</a:t>
            </a:r>
          </a:p>
          <a:p>
            <a:pPr lvl="0" algn="just"/>
            <a:endParaRPr lang="cs-CZ" sz="2000" b="1" dirty="0"/>
          </a:p>
          <a:p>
            <a:r>
              <a:rPr lang="cs-CZ" b="1" i="1" u="sng" dirty="0"/>
              <a:t>Úprava v zákoně č. 89/2012 Sb.</a:t>
            </a:r>
            <a:endParaRPr lang="cs-CZ" dirty="0"/>
          </a:p>
          <a:p>
            <a:r>
              <a:rPr lang="cs-CZ" dirty="0"/>
              <a:t>		    </a:t>
            </a:r>
            <a:r>
              <a:rPr lang="cs-CZ" dirty="0" smtClean="0"/>
              <a:t>                                                    obchodní </a:t>
            </a:r>
            <a:r>
              <a:rPr lang="cs-CZ" dirty="0"/>
              <a:t>společnosti</a:t>
            </a:r>
          </a:p>
          <a:p>
            <a:r>
              <a:rPr lang="cs-CZ" b="1" dirty="0"/>
              <a:t>	</a:t>
            </a:r>
            <a:r>
              <a:rPr lang="cs-CZ" b="1" dirty="0" smtClean="0"/>
              <a:t>Obchodní </a:t>
            </a:r>
            <a:r>
              <a:rPr lang="cs-CZ" b="1" dirty="0"/>
              <a:t>korporace        </a:t>
            </a:r>
            <a:endParaRPr lang="cs-CZ" dirty="0"/>
          </a:p>
          <a:p>
            <a:r>
              <a:rPr lang="cs-CZ" b="1" dirty="0"/>
              <a:t>Korporace:	</a:t>
            </a:r>
            <a:r>
              <a:rPr lang="cs-CZ" dirty="0"/>
              <a:t>(dříve: </a:t>
            </a:r>
            <a:r>
              <a:rPr lang="cs-CZ" dirty="0" err="1"/>
              <a:t>ObchZ</a:t>
            </a:r>
            <a:r>
              <a:rPr lang="cs-CZ" dirty="0"/>
              <a:t>., nyní: ZOK)</a:t>
            </a:r>
            <a:r>
              <a:rPr lang="cs-CZ" b="1" dirty="0"/>
              <a:t>	    </a:t>
            </a:r>
            <a:r>
              <a:rPr lang="cs-CZ" dirty="0"/>
              <a:t>družstva</a:t>
            </a:r>
          </a:p>
          <a:p>
            <a:r>
              <a:rPr lang="cs-CZ" b="1" dirty="0"/>
              <a:t>	</a:t>
            </a:r>
            <a:endParaRPr lang="cs-CZ" dirty="0"/>
          </a:p>
          <a:p>
            <a:r>
              <a:rPr lang="cs-CZ" b="1" dirty="0"/>
              <a:t>	Spolky </a:t>
            </a:r>
            <a:r>
              <a:rPr lang="cs-CZ" dirty="0"/>
              <a:t>(dříve: z. o sdružování občanů, nyní: OZ)</a:t>
            </a:r>
          </a:p>
          <a:p>
            <a:r>
              <a:rPr lang="cs-CZ" b="1" dirty="0"/>
              <a:t>	</a:t>
            </a:r>
            <a:endParaRPr lang="cs-CZ" b="1" dirty="0" smtClean="0"/>
          </a:p>
          <a:p>
            <a:r>
              <a:rPr lang="cs-CZ" b="1" dirty="0"/>
              <a:t> </a:t>
            </a:r>
            <a:r>
              <a:rPr lang="cs-CZ" b="1" dirty="0" smtClean="0"/>
              <a:t>                Nadace</a:t>
            </a:r>
            <a:endParaRPr lang="cs-CZ" dirty="0"/>
          </a:p>
          <a:p>
            <a:r>
              <a:rPr lang="cs-CZ" b="1" dirty="0"/>
              <a:t>Fundace: </a:t>
            </a:r>
            <a:endParaRPr lang="cs-CZ" dirty="0"/>
          </a:p>
          <a:p>
            <a:r>
              <a:rPr lang="cs-CZ" b="1" dirty="0"/>
              <a:t>	</a:t>
            </a:r>
            <a:r>
              <a:rPr lang="cs-CZ" b="1" dirty="0" smtClean="0"/>
              <a:t>Nadační </a:t>
            </a:r>
            <a:r>
              <a:rPr lang="cs-CZ" b="1" dirty="0"/>
              <a:t>fondy</a:t>
            </a:r>
            <a:endParaRPr lang="cs-CZ" dirty="0"/>
          </a:p>
          <a:p>
            <a:pPr lvl="0" algn="just"/>
            <a:endParaRPr lang="cs-CZ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 smtClean="0"/>
          </a:p>
          <a:p>
            <a:pPr algn="just"/>
            <a:r>
              <a:rPr lang="cs-CZ" dirty="0"/>
              <a:t>Článek 7 LZPS</a:t>
            </a:r>
          </a:p>
          <a:p>
            <a:pPr algn="just"/>
            <a:r>
              <a:rPr lang="cs-CZ" dirty="0"/>
              <a:t>Nedotknutelnost osoby a jejího soukromí je zaručena. Omezena může být jen v případech stanovených zákonem.</a:t>
            </a:r>
          </a:p>
          <a:p>
            <a:pPr algn="just"/>
            <a:r>
              <a:rPr lang="cs-CZ" dirty="0"/>
              <a:t> </a:t>
            </a:r>
          </a:p>
          <a:p>
            <a:pPr algn="just"/>
            <a:r>
              <a:rPr lang="cs-CZ" dirty="0"/>
              <a:t>Článek 10 LZPS</a:t>
            </a:r>
          </a:p>
          <a:p>
            <a:pPr algn="just"/>
            <a:r>
              <a:rPr lang="cs-CZ" dirty="0"/>
              <a:t> (1) Každý má právo, aby byla zachována jeho lidská důstojnost, osobní čest, dobrá pověst a chráněno jeho jméno. </a:t>
            </a:r>
          </a:p>
          <a:p>
            <a:pPr algn="just"/>
            <a:r>
              <a:rPr lang="cs-CZ" dirty="0"/>
              <a:t>(2) Každý má právo na ochranu před neoprávněným zasahováním do soukromého a rodinného života. </a:t>
            </a:r>
          </a:p>
          <a:p>
            <a:pPr algn="just"/>
            <a:r>
              <a:rPr lang="cs-CZ" dirty="0"/>
              <a:t>(3) Každý má právo na ochranu před neoprávněným shromažďováním, zveřejňováním nebo jiným zneužíváním údajů o své osobě.</a:t>
            </a:r>
          </a:p>
          <a:p>
            <a:pPr algn="just"/>
            <a:r>
              <a:rPr lang="cs-CZ" dirty="0"/>
              <a:t> </a:t>
            </a:r>
          </a:p>
          <a:p>
            <a:pPr algn="just"/>
            <a:r>
              <a:rPr lang="cs-CZ" dirty="0"/>
              <a:t>§ 81</a:t>
            </a:r>
          </a:p>
          <a:p>
            <a:pPr algn="just"/>
            <a:r>
              <a:rPr lang="cs-CZ" dirty="0"/>
              <a:t>(1) Chráněna je osobnost člověka včetně všech jeho přirozených práv. Každý je povinen ctít svobodné rozhodnutí člověka žít podle svého. </a:t>
            </a:r>
          </a:p>
          <a:p>
            <a:pPr algn="just"/>
            <a:r>
              <a:rPr lang="cs-CZ" dirty="0"/>
              <a:t>(2) Ochrany požívají zejména život a důstojnost člověka, jeho zdraví a právo žít v příznivém životním prostředí, jeho vážnost, čest, soukromí a jeho projevy osobní povahy.</a:t>
            </a:r>
          </a:p>
          <a:p>
            <a:r>
              <a:rPr lang="cs-CZ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jméno</a:t>
            </a:r>
            <a:endParaRPr lang="cs-CZ" sz="2000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osobní svobodu</a:t>
            </a:r>
            <a:endParaRPr lang="cs-CZ" sz="2000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občanskou čest a důstojnost</a:t>
            </a:r>
            <a:r>
              <a:rPr lang="cs-CZ" sz="2000" dirty="0"/>
              <a:t> </a:t>
            </a:r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podobu a právo k podobizně</a:t>
            </a:r>
            <a:endParaRPr lang="cs-CZ" sz="2000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soukromí</a:t>
            </a:r>
            <a:endParaRPr lang="cs-CZ" sz="2000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tělesnou integritu</a:t>
            </a:r>
            <a:endParaRPr lang="cs-CZ" sz="2000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slovní projevy</a:t>
            </a:r>
            <a:endParaRPr lang="cs-CZ" sz="2000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i="1" dirty="0" smtClean="0"/>
          </a:p>
          <a:p>
            <a:pPr lvl="0" algn="just"/>
            <a:r>
              <a:rPr lang="en-US" b="1" dirty="0" err="1"/>
              <a:t>Jméno</a:t>
            </a:r>
            <a:endParaRPr lang="cs-CZ" sz="2800" dirty="0"/>
          </a:p>
          <a:p>
            <a:pPr lvl="0" algn="just"/>
            <a:r>
              <a:rPr lang="cs-CZ" dirty="0"/>
              <a:t>jménem je – </a:t>
            </a:r>
            <a:r>
              <a:rPr lang="cs-CZ" b="1" dirty="0"/>
              <a:t>osobní jméno a příjmení, rodné příjmení, další jména</a:t>
            </a:r>
            <a:r>
              <a:rPr lang="cs-CZ" dirty="0"/>
              <a:t> (např. ruské </a:t>
            </a:r>
            <a:r>
              <a:rPr lang="cs-CZ" dirty="0" err="1"/>
              <a:t>otčestvo</a:t>
            </a:r>
            <a:r>
              <a:rPr lang="cs-CZ" dirty="0"/>
              <a:t>)</a:t>
            </a:r>
            <a:endParaRPr lang="cs-CZ" sz="2800" dirty="0"/>
          </a:p>
          <a:p>
            <a:pPr lvl="0" algn="just"/>
            <a:r>
              <a:rPr lang="cs-CZ" dirty="0"/>
              <a:t>každý má právo </a:t>
            </a:r>
            <a:r>
              <a:rPr lang="cs-CZ" u="sng" dirty="0"/>
              <a:t>užívat</a:t>
            </a:r>
            <a:r>
              <a:rPr lang="cs-CZ" dirty="0"/>
              <a:t> své jméno, právo </a:t>
            </a:r>
            <a:r>
              <a:rPr lang="cs-CZ" u="sng" dirty="0"/>
              <a:t>na ochranu</a:t>
            </a:r>
            <a:r>
              <a:rPr lang="cs-CZ" dirty="0"/>
              <a:t> a </a:t>
            </a:r>
            <a:r>
              <a:rPr lang="cs-CZ" u="sng" dirty="0"/>
              <a:t>úctu ke jménu</a:t>
            </a:r>
            <a:endParaRPr lang="cs-CZ" sz="2800" dirty="0"/>
          </a:p>
          <a:p>
            <a:pPr lvl="0" algn="just"/>
            <a:r>
              <a:rPr lang="cs-CZ" dirty="0"/>
              <a:t>užívá-li někdo jiné jméno než své vlastní (ať jméno cizí či smyšlené) nese následky z omylů a újem, které tímto jednáním vzniknou</a:t>
            </a:r>
            <a:endParaRPr lang="cs-CZ" sz="2800" dirty="0"/>
          </a:p>
          <a:p>
            <a:pPr lvl="0" algn="just"/>
            <a:r>
              <a:rPr lang="cs-CZ" dirty="0"/>
              <a:t>ochrana jména</a:t>
            </a:r>
            <a:endParaRPr lang="cs-CZ" sz="2800" dirty="0"/>
          </a:p>
          <a:p>
            <a:pPr lvl="1" algn="just"/>
            <a:r>
              <a:rPr lang="cs-CZ" dirty="0"/>
              <a:t>před situací, kdy někdo zpochybňuje něčí právo na jeho jméno</a:t>
            </a:r>
            <a:endParaRPr lang="cs-CZ" sz="2800" dirty="0"/>
          </a:p>
          <a:p>
            <a:pPr lvl="1" algn="just"/>
            <a:r>
              <a:rPr lang="cs-CZ" dirty="0"/>
              <a:t>před neoprávněným zásahem do práva na jméno (např. neoprávněné užití jména)</a:t>
            </a:r>
            <a:endParaRPr lang="cs-CZ" sz="2800" dirty="0"/>
          </a:p>
          <a:p>
            <a:pPr lvl="0" algn="just"/>
            <a:r>
              <a:rPr lang="cs-CZ" dirty="0"/>
              <a:t>nemůže-li dotčená osoba uplatnit právo na ochranu jména sama (např. je nepřítomná, nezvěstná, nesvéprávná), může ochranu uplatnit manžel, potomek, předek nebo partner → to neplatí dala-li dotčená osoba (svéprávná) výslovně najevo, že si to nepřeje</a:t>
            </a:r>
            <a:endParaRPr lang="cs-CZ" sz="2800" dirty="0"/>
          </a:p>
          <a:p>
            <a:pPr lvl="0" algn="just"/>
            <a:r>
              <a:rPr lang="cs-CZ" dirty="0"/>
              <a:t>jde-li o neoprávněný </a:t>
            </a:r>
            <a:r>
              <a:rPr lang="cs-CZ" b="1" dirty="0"/>
              <a:t>zásah do příjmení</a:t>
            </a:r>
            <a:r>
              <a:rPr lang="cs-CZ" dirty="0"/>
              <a:t> nebo je-li pro to jiný důvod spočívající </a:t>
            </a:r>
            <a:r>
              <a:rPr lang="cs-CZ" b="1" dirty="0"/>
              <a:t>v důležitém zájmu na ochraně rodiny, může se práva na ochranu osoby domáhat manžel nebo jiná blízká osoba</a:t>
            </a:r>
            <a:r>
              <a:rPr lang="cs-CZ" dirty="0"/>
              <a:t> (a to navzdory tomu, že do jejich práva ke jménu přímo zasaženo nebylo</a:t>
            </a:r>
            <a:endParaRPr lang="cs-CZ" sz="28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r>
              <a:rPr lang="cs-CZ" sz="2000" dirty="0"/>
              <a:t>P</a:t>
            </a:r>
            <a:r>
              <a:rPr lang="cs-CZ" sz="2000" b="1" dirty="0"/>
              <a:t>rávní ochrana jména</a:t>
            </a:r>
            <a:r>
              <a:rPr lang="cs-CZ" sz="2000" dirty="0"/>
              <a:t>: </a:t>
            </a:r>
          </a:p>
          <a:p>
            <a:pPr algn="just"/>
            <a:r>
              <a:rPr lang="cs-CZ" sz="2000" dirty="0"/>
              <a:t>a) před </a:t>
            </a:r>
            <a:r>
              <a:rPr lang="cs-CZ" sz="2000" b="1" u="sng" dirty="0"/>
              <a:t>zpochybněním</a:t>
            </a:r>
            <a:r>
              <a:rPr lang="cs-CZ" sz="2000" dirty="0"/>
              <a:t> svého </a:t>
            </a:r>
            <a:r>
              <a:rPr lang="cs-CZ" sz="2000" b="1" u="sng" dirty="0"/>
              <a:t>práva ke jménu</a:t>
            </a:r>
            <a:r>
              <a:rPr lang="cs-CZ" sz="2000" dirty="0"/>
              <a:t>; </a:t>
            </a:r>
          </a:p>
          <a:p>
            <a:pPr algn="just"/>
            <a:r>
              <a:rPr lang="cs-CZ" sz="2000" dirty="0"/>
              <a:t>b) ke </a:t>
            </a:r>
            <a:r>
              <a:rPr lang="cs-CZ" sz="2000" b="1" u="sng" dirty="0"/>
              <a:t>kompenzaci újmy </a:t>
            </a:r>
            <a:r>
              <a:rPr lang="cs-CZ" sz="2000" dirty="0"/>
              <a:t>v důsledku neoprávněného zásahu, zejména neoprávněného užití jména, v uvedených případech nárokem na upuštění od neoprávněného zásahu nebo odstranění jeho následků (§ 78). </a:t>
            </a:r>
          </a:p>
          <a:p>
            <a:pPr algn="just"/>
            <a:r>
              <a:rPr lang="cs-CZ" sz="2000" dirty="0"/>
              <a:t>c)  Nemůže-li dotčený z důvodů uvedených v § 78 odst. 2 sám uplatnit právo na ochranu </a:t>
            </a:r>
            <a:r>
              <a:rPr lang="cs-CZ" sz="2000" b="1" dirty="0"/>
              <a:t>svého jména</a:t>
            </a:r>
            <a:r>
              <a:rPr lang="cs-CZ" sz="2000" dirty="0"/>
              <a:t>, může je uplatnit jeho </a:t>
            </a:r>
            <a:r>
              <a:rPr lang="cs-CZ" sz="2000" b="1" u="sng" dirty="0"/>
              <a:t>manžel</a:t>
            </a:r>
            <a:r>
              <a:rPr lang="cs-CZ" sz="2000" u="sng" dirty="0"/>
              <a:t>, </a:t>
            </a:r>
            <a:r>
              <a:rPr lang="cs-CZ" sz="2000" b="1" u="sng" dirty="0"/>
              <a:t>potomek</a:t>
            </a:r>
            <a:r>
              <a:rPr lang="cs-CZ" sz="2000" u="sng" dirty="0"/>
              <a:t>, </a:t>
            </a:r>
            <a:r>
              <a:rPr lang="cs-CZ" sz="2000" b="1" u="sng" dirty="0"/>
              <a:t>předek</a:t>
            </a:r>
            <a:r>
              <a:rPr lang="cs-CZ" sz="2000" u="sng" dirty="0"/>
              <a:t> nebo </a:t>
            </a:r>
            <a:r>
              <a:rPr lang="cs-CZ" sz="2000" b="1" u="sng" dirty="0"/>
              <a:t>partner</a:t>
            </a:r>
            <a:r>
              <a:rPr lang="cs-CZ" sz="2000" dirty="0"/>
              <a:t>, ledaže svéprávný dotčený dal výslovně najevo, že si to nepřeje. </a:t>
            </a:r>
          </a:p>
          <a:p>
            <a:pPr marL="457200" indent="-457200" algn="just">
              <a:buAutoNum type="alphaLcParenR" startAt="4"/>
            </a:pPr>
            <a:r>
              <a:rPr lang="cs-CZ" sz="2000" dirty="0" smtClean="0"/>
              <a:t>Zasáhne-li </a:t>
            </a:r>
            <a:r>
              <a:rPr lang="cs-CZ" sz="2000" dirty="0"/>
              <a:t>neoprávněný zásah </a:t>
            </a:r>
            <a:r>
              <a:rPr lang="cs-CZ" sz="2000" u="sng" dirty="0"/>
              <a:t>příjmení</a:t>
            </a:r>
            <a:r>
              <a:rPr lang="cs-CZ" sz="2000" dirty="0"/>
              <a:t> a je-li tu důležitý zájem na </a:t>
            </a:r>
            <a:r>
              <a:rPr lang="cs-CZ" sz="2000" u="sng" dirty="0"/>
              <a:t>ochraně rodiny</a:t>
            </a:r>
            <a:r>
              <a:rPr lang="cs-CZ" sz="2000" dirty="0"/>
              <a:t>, má </a:t>
            </a:r>
            <a:r>
              <a:rPr lang="cs-CZ" sz="2000" b="1" u="sng" dirty="0"/>
              <a:t>samostatné právo na ochranu rodinného příjmení</a:t>
            </a:r>
            <a:r>
              <a:rPr lang="cs-CZ" sz="2000" u="sng" dirty="0"/>
              <a:t> manžel nebo jiná osoba dotčenému blízká </a:t>
            </a:r>
            <a:r>
              <a:rPr lang="cs-CZ" sz="2000" dirty="0"/>
              <a:t>(§ 78 odst. 3). </a:t>
            </a:r>
            <a:endParaRPr lang="cs-CZ" sz="2000" dirty="0" smtClean="0"/>
          </a:p>
          <a:p>
            <a:pPr algn="just"/>
            <a:endParaRPr lang="cs-CZ" sz="2000" dirty="0"/>
          </a:p>
          <a:p>
            <a:r>
              <a:rPr lang="cs-CZ" sz="2000" dirty="0"/>
              <a:t> 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b="1" dirty="0"/>
              <a:t>Pseudonym</a:t>
            </a:r>
            <a:r>
              <a:rPr lang="cs-CZ" dirty="0"/>
              <a:t> </a:t>
            </a:r>
            <a:endParaRPr lang="cs-CZ" sz="2800" dirty="0"/>
          </a:p>
          <a:p>
            <a:pPr lvl="0" algn="just"/>
            <a:r>
              <a:rPr lang="cs-CZ" dirty="0"/>
              <a:t>člověk může pro určitý obor své činnosti nebo i pro soukromý styk přijmout pseudonym</a:t>
            </a:r>
            <a:endParaRPr lang="cs-CZ" sz="2800" dirty="0"/>
          </a:p>
          <a:p>
            <a:pPr lvl="1" algn="just"/>
            <a:r>
              <a:rPr lang="cs-CZ" dirty="0"/>
              <a:t>dříve chráněn jen autorským zákonem a zákonem o ochranných známkách</a:t>
            </a:r>
            <a:endParaRPr lang="cs-CZ" sz="2800" dirty="0"/>
          </a:p>
          <a:p>
            <a:pPr lvl="1" algn="just"/>
            <a:r>
              <a:rPr lang="cs-CZ" dirty="0"/>
              <a:t>právní jednání pod pseudonymem</a:t>
            </a:r>
            <a:r>
              <a:rPr lang="cs-CZ" b="1" dirty="0"/>
              <a:t> nepůsobí jeho neplatnost</a:t>
            </a:r>
            <a:r>
              <a:rPr lang="cs-CZ" dirty="0"/>
              <a:t>, je-li zřejmé, kdo jednal, a nemůže-li druhá strana mít pochybnost o osobě jednajícího</a:t>
            </a:r>
            <a:endParaRPr lang="cs-CZ" sz="2800" dirty="0"/>
          </a:p>
          <a:p>
            <a:pPr lvl="1" algn="just"/>
            <a:r>
              <a:rPr lang="cs-CZ" dirty="0"/>
              <a:t>vejde-li pseudonym ve známost</a:t>
            </a:r>
            <a:r>
              <a:rPr lang="cs-CZ" b="1" dirty="0"/>
              <a:t> požívá stejné ochrany jako jméno</a:t>
            </a:r>
            <a:r>
              <a:rPr lang="cs-CZ" dirty="0"/>
              <a:t> (záměrně se mluví o známosti pseudonymu, nikoli o jeho obecné známosti, protože pro právní následek musí být rozhodující posouzení konkrétní situace, nikoli paušálně zvolené kritérium)</a:t>
            </a:r>
            <a:endParaRPr lang="cs-CZ" sz="2800" dirty="0"/>
          </a:p>
          <a:p>
            <a:pPr algn="just"/>
            <a:r>
              <a:rPr lang="cs-CZ" dirty="0"/>
              <a:t> </a:t>
            </a:r>
            <a:endParaRPr lang="cs-CZ" sz="2800" dirty="0"/>
          </a:p>
          <a:p>
            <a:pPr algn="just"/>
            <a:r>
              <a:rPr lang="cs-CZ" dirty="0"/>
              <a:t> </a:t>
            </a:r>
            <a:endParaRPr lang="cs-CZ" sz="2800" dirty="0"/>
          </a:p>
          <a:p>
            <a:pPr algn="just"/>
            <a:r>
              <a:rPr lang="cs-CZ" b="1" u="sng" dirty="0"/>
              <a:t>Bydliště člověka</a:t>
            </a:r>
            <a:r>
              <a:rPr lang="cs-CZ" dirty="0"/>
              <a:t>: „kde se zdržuje s úmyslem žít tam s výhradou změny okolností trvale“ (§ 80 odst. 1). Úmysl může být výslovný nebo implicitní. </a:t>
            </a:r>
            <a:endParaRPr lang="cs-CZ" sz="2800" dirty="0"/>
          </a:p>
          <a:p>
            <a:pPr algn="just"/>
            <a:r>
              <a:rPr lang="cs-CZ" dirty="0"/>
              <a:t>Ochrana dobré víry ostatních osob v bydliště skutečné. Nemá-li člověk bydliště: </a:t>
            </a:r>
            <a:endParaRPr lang="cs-CZ" sz="2800" dirty="0"/>
          </a:p>
          <a:p>
            <a:pPr lvl="0" algn="just"/>
            <a:r>
              <a:rPr lang="cs-CZ" dirty="0"/>
              <a:t>právní fikcí bydliště je místo, kde žije,</a:t>
            </a:r>
            <a:endParaRPr lang="cs-CZ" sz="2800" dirty="0"/>
          </a:p>
          <a:p>
            <a:pPr lvl="0" algn="just"/>
            <a:r>
              <a:rPr lang="cs-CZ" dirty="0"/>
              <a:t>nelze-li takové místo zjistit nebo jen „s neúměrnými obtížemi“, stanoví se fikce bydliště místo, (a) kde má majetek, popřípadě (b) kde žil naposledy (§ 80 odst. 2</a:t>
            </a:r>
            <a:r>
              <a:rPr lang="cs-CZ" dirty="0" smtClean="0"/>
              <a:t>) </a:t>
            </a:r>
            <a:r>
              <a:rPr lang="cs-CZ" b="1" dirty="0" smtClean="0"/>
              <a:t>rozlišuj od trvalého pobytu</a:t>
            </a:r>
            <a:r>
              <a:rPr lang="cs-CZ" dirty="0" smtClean="0"/>
              <a:t> = úřední evidence</a:t>
            </a:r>
            <a:endParaRPr lang="cs-CZ" sz="28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občanské právo-základy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/>
              <a:t>p</a:t>
            </a:r>
            <a:r>
              <a:rPr lang="cs-CZ" sz="2000" b="1" dirty="0" smtClean="0"/>
              <a:t>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89/2012 Sb., občanský zákoník</a:t>
            </a:r>
            <a:endParaRPr lang="cs-CZ" sz="2000" dirty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Soukromé právo</a:t>
            </a:r>
          </a:p>
          <a:p>
            <a:pPr algn="just"/>
            <a:r>
              <a:rPr lang="cs-CZ" sz="2000" dirty="0" smtClean="0"/>
              <a:t>-užíván synonymicky jako právo občanské, ale jde o širší pojem</a:t>
            </a:r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8391604"/>
              </p:ext>
            </p:extLst>
          </p:nvPr>
        </p:nvGraphicFramePr>
        <p:xfrm>
          <a:off x="1485900" y="3212975"/>
          <a:ext cx="6038428" cy="2520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/>
            <a:r>
              <a:rPr lang="cs-CZ" b="1" dirty="0"/>
              <a:t>Osobnost člověka</a:t>
            </a:r>
            <a:endParaRPr lang="cs-CZ" sz="2800" dirty="0"/>
          </a:p>
          <a:p>
            <a:pPr lvl="0"/>
            <a:r>
              <a:rPr lang="cs-CZ" dirty="0"/>
              <a:t>generální klauzule s demonstrativním výčtem (§ 81 </a:t>
            </a:r>
            <a:r>
              <a:rPr lang="cs-CZ" dirty="0" smtClean="0"/>
              <a:t>OZ</a:t>
            </a:r>
            <a:r>
              <a:rPr lang="cs-CZ" dirty="0"/>
              <a:t>) = chráněna je osobnost člověka včetně všech jeho přirozených práv (např. život a důstojnost člověka, jeho zdraví a právo žít v příznivém životním prostředí, jeho vážnost, čest, soukromí a jeho projevy osobní povahy…)</a:t>
            </a:r>
            <a:endParaRPr lang="cs-CZ" sz="2800" dirty="0"/>
          </a:p>
          <a:p>
            <a:pPr lvl="0"/>
            <a:r>
              <a:rPr lang="cs-CZ" dirty="0"/>
              <a:t>každý je povinen ctít svobodné rozhodnutí člověka žít podle svého (žít podle svého = základní soukromoprávní princip)</a:t>
            </a:r>
            <a:endParaRPr lang="cs-CZ" sz="2800" dirty="0"/>
          </a:p>
          <a:p>
            <a:pPr lvl="0"/>
            <a:r>
              <a:rPr lang="cs-CZ" b="1" dirty="0"/>
              <a:t>po smrti</a:t>
            </a:r>
            <a:r>
              <a:rPr lang="cs-CZ" dirty="0"/>
              <a:t> člověka se může ochrany jeho osobnosti domáhat kterákoli z jemu blízkých osob </a:t>
            </a:r>
            <a:endParaRPr lang="cs-CZ" sz="2800" dirty="0"/>
          </a:p>
          <a:p>
            <a:pPr lvl="0"/>
            <a:r>
              <a:rPr lang="cs-CZ" dirty="0"/>
              <a:t>souvisí-li neoprávněný zásah do osobnosti člověka s jeho činností v PO, může právo na ochranu jeho osobnosti uplatnit i tato PO </a:t>
            </a:r>
            <a:endParaRPr lang="cs-CZ" dirty="0" smtClean="0"/>
          </a:p>
          <a:p>
            <a:pPr lvl="0"/>
            <a:r>
              <a:rPr lang="cs-CZ" b="1" dirty="0" smtClean="0"/>
              <a:t>za </a:t>
            </a:r>
            <a:r>
              <a:rPr lang="cs-CZ" b="1" dirty="0"/>
              <a:t>života </a:t>
            </a:r>
            <a:r>
              <a:rPr lang="cs-CZ" dirty="0"/>
              <a:t>člověka jen jeho jménem a s jeho souhlasem (souhlasu není třeba není-li schopen projevit vůli pro nepřítomnost nebo neschopnost úsudku) </a:t>
            </a:r>
            <a:endParaRPr lang="cs-CZ" sz="2800" dirty="0"/>
          </a:p>
          <a:p>
            <a:pPr lvl="0"/>
            <a:r>
              <a:rPr lang="cs-CZ" b="1" dirty="0" smtClean="0"/>
              <a:t>po </a:t>
            </a:r>
            <a:r>
              <a:rPr lang="cs-CZ" b="1" dirty="0"/>
              <a:t>smrti </a:t>
            </a:r>
            <a:r>
              <a:rPr lang="cs-CZ" dirty="0"/>
              <a:t>člověka se právnická osoba může domáhat, aby od neoprávněného zásahu bylo upuštěno a aby byly odstraněny jeho následky</a:t>
            </a:r>
            <a:endParaRPr lang="cs-CZ" sz="28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/>
            <a:r>
              <a:rPr lang="cs-CZ" b="1" dirty="0"/>
              <a:t>Podoba a soukromí</a:t>
            </a:r>
            <a:endParaRPr lang="cs-CZ" sz="2800" dirty="0"/>
          </a:p>
          <a:p>
            <a:pPr lvl="0" algn="just"/>
            <a:r>
              <a:rPr lang="cs-CZ" dirty="0"/>
              <a:t>hlavními znaky jsou: svolení dotčeného k zásahu, zásada rozumnosti</a:t>
            </a:r>
            <a:endParaRPr lang="cs-CZ" sz="2800" dirty="0"/>
          </a:p>
          <a:p>
            <a:pPr lvl="0" algn="just"/>
            <a:r>
              <a:rPr lang="cs-CZ" dirty="0"/>
              <a:t>zachytit jakýmkoli způsobem podobu člověka (tak, aby podle zobrazení bylo možné určit jeho totožnost) je možné jen s jeho svolením</a:t>
            </a:r>
            <a:endParaRPr lang="cs-CZ" sz="2800" dirty="0"/>
          </a:p>
          <a:p>
            <a:pPr lvl="0" algn="just"/>
            <a:r>
              <a:rPr lang="cs-CZ" dirty="0"/>
              <a:t>rozšiřovat podobu člověka je možné jen s jeho svolením (kdo svolí k zobrazení své podoby za okolností, z nichž je zřejmé, že zobrazení bude šířeno, platí, že svoluje i k jeho rozmnožování a rozšiřování obvyklým způsobem, jak je mohl vzhledem k okolnostem rozumně předpokládat)</a:t>
            </a:r>
            <a:endParaRPr lang="cs-CZ" sz="2800" dirty="0"/>
          </a:p>
          <a:p>
            <a:pPr lvl="0" algn="just"/>
            <a:r>
              <a:rPr lang="cs-CZ" dirty="0"/>
              <a:t>nikdo nesmí zasáhnout do soukromí jiného, nemá-li k tomu zákonný důvod</a:t>
            </a:r>
            <a:endParaRPr lang="cs-CZ" sz="2800" dirty="0"/>
          </a:p>
          <a:p>
            <a:pPr lvl="1" algn="just"/>
            <a:r>
              <a:rPr lang="cs-CZ" dirty="0"/>
              <a:t>zejména nelze bez svolení člověka narušit jeho „soukromé prostory</a:t>
            </a:r>
            <a:r>
              <a:rPr lang="cs-CZ" b="1" dirty="0"/>
              <a:t>“ </a:t>
            </a:r>
            <a:r>
              <a:rPr lang="cs-CZ" dirty="0"/>
              <a:t>(pojem širší než pojem „obydlí“ – v souladu s judikaturou ESLP i místo, kde vykonává svou obvyklou profesi)</a:t>
            </a:r>
            <a:endParaRPr lang="cs-CZ" sz="2800" dirty="0"/>
          </a:p>
          <a:p>
            <a:pPr lvl="1" algn="just"/>
            <a:r>
              <a:rPr lang="cs-CZ" dirty="0"/>
              <a:t>dále nelze sledovat jeho soukromý život nebo pořizovat o tom zvukový nebo obrazový záznam, využívat takové či jiné záznamy třetí osobou nebo takové záznamy šířit</a:t>
            </a:r>
            <a:endParaRPr lang="cs-CZ" sz="2800" dirty="0"/>
          </a:p>
          <a:p>
            <a:pPr lvl="1" algn="just"/>
            <a:r>
              <a:rPr lang="cs-CZ" dirty="0"/>
              <a:t>stejně se chrání i soukromé písemnosti osobní povahy</a:t>
            </a:r>
            <a:endParaRPr lang="cs-CZ" sz="28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/>
          </a:p>
          <a:p>
            <a:pPr lvl="0"/>
            <a:r>
              <a:rPr lang="cs-CZ" b="1" dirty="0"/>
              <a:t>svolení</a:t>
            </a:r>
            <a:r>
              <a:rPr lang="cs-CZ" dirty="0"/>
              <a:t> k použití písemnosti osobní povahy, podobizny nebo zvukového či obrazového záznamu týkajícího se člověka nebo jeho projevů osobní povahy, může člověk kdykoliv odvolat (a to i v případě, že je udělil na určitou dobu)</a:t>
            </a:r>
            <a:endParaRPr lang="cs-CZ" sz="2800" dirty="0"/>
          </a:p>
          <a:p>
            <a:pPr lvl="1"/>
            <a:r>
              <a:rPr lang="cs-CZ" dirty="0"/>
              <a:t>bylo-li svolení udělené na určitou dobu odvoláno, aniž to odůvodňuje podstatná změna okolností nebo jiný rozumný důvod, nahradí odvolatel svolení vzniklou škodu</a:t>
            </a:r>
            <a:endParaRPr lang="cs-CZ" sz="2800" dirty="0"/>
          </a:p>
          <a:p>
            <a:pPr lvl="1" algn="just"/>
            <a:r>
              <a:rPr lang="cs-CZ" b="1" dirty="0"/>
              <a:t>svolení není třeba:</a:t>
            </a:r>
            <a:endParaRPr lang="cs-CZ" sz="2800" dirty="0"/>
          </a:p>
          <a:p>
            <a:pPr lvl="2" algn="just"/>
            <a:r>
              <a:rPr lang="cs-CZ" dirty="0"/>
              <a:t>pokud se podobizna nebo zvukový či obrazový záznam pořídí nebo použijí</a:t>
            </a:r>
            <a:r>
              <a:rPr lang="cs-CZ" b="1" dirty="0"/>
              <a:t> k výkonu nebo ochraně jiných </a:t>
            </a:r>
            <a:r>
              <a:rPr lang="cs-CZ" b="1" dirty="0" smtClean="0"/>
              <a:t>práv </a:t>
            </a:r>
            <a:r>
              <a:rPr lang="cs-CZ" dirty="0" smtClean="0"/>
              <a:t>(např. ochrana majetku, ale musí být informován)</a:t>
            </a:r>
            <a:endParaRPr lang="cs-CZ" sz="2800" dirty="0"/>
          </a:p>
          <a:p>
            <a:pPr lvl="2" algn="just"/>
            <a:r>
              <a:rPr lang="cs-CZ" dirty="0"/>
              <a:t>v případě, když se podobizna, písemnost osobní povahy nebo zvukový či obrazový záznam pořídí nebo použijí na základě zákona k úřednímu účelu nebo v případě, že někdo veřejně vystoupí v záležitosti veřejného zájmu </a:t>
            </a:r>
            <a:r>
              <a:rPr lang="cs-CZ" u="sng" dirty="0"/>
              <a:t>(tzv. zákonná úřední licence)</a:t>
            </a:r>
            <a:endParaRPr lang="cs-CZ" sz="2800" u="sng" dirty="0"/>
          </a:p>
          <a:p>
            <a:pPr lvl="2" algn="just"/>
            <a:r>
              <a:rPr lang="cs-CZ" dirty="0"/>
              <a:t>podobiznu nebo zvukový či obrazový záznam lze bez souhlasu pořídit nebo použít </a:t>
            </a:r>
            <a:r>
              <a:rPr lang="cs-CZ" b="1" dirty="0"/>
              <a:t>přiměřeným způsobem též k vědeckému nebo uměleckému účelu</a:t>
            </a:r>
            <a:r>
              <a:rPr lang="cs-CZ" dirty="0"/>
              <a:t> a pro tiskové, rozhlasové, televizní nebo obdobné </a:t>
            </a:r>
            <a:r>
              <a:rPr lang="cs-CZ" b="1" dirty="0"/>
              <a:t>zpravodajství</a:t>
            </a:r>
            <a:r>
              <a:rPr lang="cs-CZ" dirty="0"/>
              <a:t> </a:t>
            </a:r>
            <a:r>
              <a:rPr lang="cs-CZ" u="sng" dirty="0"/>
              <a:t>(tzv. zákonná vědecká, umělecká a reportážní licence)</a:t>
            </a:r>
            <a:endParaRPr lang="cs-CZ" sz="2800" u="sng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b="1" dirty="0"/>
              <a:t>zákonný důvod</a:t>
            </a:r>
            <a:r>
              <a:rPr lang="cs-CZ" dirty="0"/>
              <a:t> k zásahu do soukromí jiného nebo k použití jeho podobizny, písemnosti osobní povahy nebo zvukového či obrazového záznamu nesmí být využit nepřiměřeným způsobem v rozporu s oprávněnými zájmy člověka</a:t>
            </a:r>
            <a:endParaRPr lang="cs-CZ" sz="2800" dirty="0"/>
          </a:p>
          <a:p>
            <a:pPr algn="just"/>
            <a:r>
              <a:rPr lang="cs-CZ" dirty="0"/>
              <a:t> </a:t>
            </a:r>
            <a:endParaRPr lang="cs-CZ" sz="2800" dirty="0"/>
          </a:p>
          <a:p>
            <a:pPr lvl="2" algn="just"/>
            <a:r>
              <a:rPr lang="cs-CZ" dirty="0"/>
              <a:t>svolení není třeba v případě tzv. zákonných licencí:</a:t>
            </a:r>
            <a:endParaRPr lang="cs-CZ" sz="2800" dirty="0"/>
          </a:p>
          <a:p>
            <a:pPr lvl="2" algn="just"/>
            <a:r>
              <a:rPr lang="cs-CZ" dirty="0"/>
              <a:t>u soukromí je licencí zákonný důvod (§ 86)</a:t>
            </a:r>
            <a:endParaRPr lang="cs-CZ" sz="2800" dirty="0"/>
          </a:p>
          <a:p>
            <a:pPr lvl="2" algn="just"/>
            <a:r>
              <a:rPr lang="cs-CZ" dirty="0"/>
              <a:t>u pořízení podobizny, zvukového či obrazového záznamu se jedná o výkon a ochranu jiných práv a právem chráněných zájmů jiných osob, úřední licenci, vystoupení ve veřejném zájmu, vědeckou a uměleckou licenci, zpravodajskou licenci (vše § 88 a 89)</a:t>
            </a:r>
            <a:endParaRPr lang="cs-CZ" sz="2800" dirty="0"/>
          </a:p>
          <a:p>
            <a:pPr lvl="2" algn="just"/>
            <a:r>
              <a:rPr lang="cs-CZ" dirty="0"/>
              <a:t>licence nesmí být zneužita</a:t>
            </a:r>
            <a:endParaRPr lang="cs-CZ" sz="28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8925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občanské právo-základy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b="1" dirty="0" smtClean="0"/>
              <a:t>Systematika občanského zákoníku</a:t>
            </a:r>
          </a:p>
          <a:p>
            <a:pPr algn="just"/>
            <a:endParaRPr lang="cs-CZ" sz="2000" b="1" dirty="0"/>
          </a:p>
          <a:p>
            <a:r>
              <a:rPr lang="cs-CZ" sz="2000" b="1" dirty="0"/>
              <a:t>Systematika </a:t>
            </a:r>
            <a:r>
              <a:rPr lang="cs-CZ" sz="2000" b="1" dirty="0" smtClean="0"/>
              <a:t>OZ</a:t>
            </a:r>
            <a:r>
              <a:rPr lang="cs-CZ" sz="2000" dirty="0" smtClean="0"/>
              <a:t> </a:t>
            </a:r>
            <a:r>
              <a:rPr lang="cs-CZ" sz="2000" dirty="0"/>
              <a:t>vychází z ABGB 1811 a z občanského zákoníku československého z roku 1938:</a:t>
            </a:r>
          </a:p>
          <a:p>
            <a:pPr lvl="0" algn="just"/>
            <a:r>
              <a:rPr lang="cs-CZ" sz="2000" dirty="0"/>
              <a:t>Část první – OBECNÁ ČÁST § 1 – 654</a:t>
            </a:r>
          </a:p>
          <a:p>
            <a:pPr lvl="0" algn="just"/>
            <a:r>
              <a:rPr lang="cs-CZ" sz="2000" dirty="0"/>
              <a:t>Část druhá – RODINNÉ PRÁVO § 655 – 975</a:t>
            </a:r>
          </a:p>
          <a:p>
            <a:pPr lvl="0" algn="just"/>
            <a:r>
              <a:rPr lang="cs-CZ" sz="2000" dirty="0"/>
              <a:t>Část třetí – ABSOLUTNÍ MAJETKOVÁ PRÁVA § 976 – 1720</a:t>
            </a:r>
          </a:p>
          <a:p>
            <a:pPr lvl="0" algn="just"/>
            <a:r>
              <a:rPr lang="cs-CZ" sz="2000" dirty="0"/>
              <a:t>Část čtvrtá – RELATIVNÍ MAJETKOVÁ PRÁVA § 1721 – 3014</a:t>
            </a:r>
          </a:p>
          <a:p>
            <a:pPr lvl="0" algn="just"/>
            <a:r>
              <a:rPr lang="cs-CZ" sz="2000" dirty="0"/>
              <a:t>Část pátá – USTANOVENÍ SPOLEČNÁ, PŘECHODNÁ A ZÁVĚREČNÁ § 3015 – </a:t>
            </a:r>
            <a:r>
              <a:rPr lang="cs-CZ" sz="2000" dirty="0" smtClean="0"/>
              <a:t>3081</a:t>
            </a:r>
          </a:p>
          <a:p>
            <a:pPr lvl="0" algn="just"/>
            <a:r>
              <a:rPr lang="cs-CZ" sz="2000" b="1" dirty="0" smtClean="0"/>
              <a:t>Subjekty občanského práva </a:t>
            </a:r>
            <a:r>
              <a:rPr lang="cs-CZ" sz="2000" dirty="0" smtClean="0"/>
              <a:t>= osoby; nositelé práv a povinností</a:t>
            </a:r>
          </a:p>
          <a:p>
            <a:pPr lvl="0" algn="just"/>
            <a:r>
              <a:rPr lang="cs-CZ" sz="2000" dirty="0" smtClean="0"/>
              <a:t>osoby fyzické a osoby právnické</a:t>
            </a:r>
          </a:p>
          <a:p>
            <a:pPr lvl="0" algn="just"/>
            <a:r>
              <a:rPr lang="cs-CZ" sz="2000" b="1" dirty="0" smtClean="0"/>
              <a:t>Právní osobnost </a:t>
            </a:r>
            <a:r>
              <a:rPr lang="cs-CZ" sz="2000" dirty="0" smtClean="0"/>
              <a:t>(§ 15 OZ) </a:t>
            </a:r>
            <a:r>
              <a:rPr lang="cs-CZ" sz="2000" i="1" dirty="0"/>
              <a:t>p</a:t>
            </a:r>
            <a:r>
              <a:rPr lang="cs-CZ" sz="2000" i="1" dirty="0" smtClean="0"/>
              <a:t>rávní </a:t>
            </a:r>
            <a:r>
              <a:rPr lang="cs-CZ" sz="2000" i="1" dirty="0"/>
              <a:t>osobnost je způsobilost mít v mezích právního řádu práva a </a:t>
            </a:r>
            <a:r>
              <a:rPr lang="cs-CZ" sz="2000" i="1" dirty="0" smtClean="0"/>
              <a:t>povinnosti</a:t>
            </a:r>
          </a:p>
          <a:p>
            <a:pPr algn="just"/>
            <a:r>
              <a:rPr lang="cs-CZ" sz="2000" b="1" dirty="0" smtClean="0"/>
              <a:t>Svéprávnost </a:t>
            </a:r>
            <a:r>
              <a:rPr lang="cs-CZ" sz="2000" dirty="0" smtClean="0"/>
              <a:t>(§ 16  OZ) </a:t>
            </a:r>
            <a:r>
              <a:rPr lang="cs-CZ" sz="2000" i="1" dirty="0"/>
              <a:t>„Svéprávnost je způsobilost nabývat pro sebe vlastním právním jednáním práva a zavazovat se k povinnostem (právně jednat).“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sz="20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15658"/>
            <a:ext cx="84249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občanské právo-základy</a:t>
            </a:r>
          </a:p>
          <a:p>
            <a:endParaRPr lang="cs-CZ" sz="2400" b="1" dirty="0" smtClean="0"/>
          </a:p>
          <a:p>
            <a:r>
              <a:rPr lang="cs-CZ" sz="2000" b="1" dirty="0" smtClean="0"/>
              <a:t>Fyzické osoby</a:t>
            </a:r>
          </a:p>
          <a:p>
            <a:pPr algn="just"/>
            <a:r>
              <a:rPr lang="cs-CZ" sz="2000" dirty="0"/>
              <a:t>člověk </a:t>
            </a:r>
            <a:r>
              <a:rPr lang="cs-CZ" sz="2000" dirty="0" smtClean="0"/>
              <a:t>má právní </a:t>
            </a:r>
            <a:r>
              <a:rPr lang="cs-CZ" sz="2000" dirty="0"/>
              <a:t>osobnost </a:t>
            </a:r>
            <a:r>
              <a:rPr lang="cs-CZ" sz="2000" dirty="0" smtClean="0"/>
              <a:t>(do 31. 12. 2013 právní </a:t>
            </a:r>
            <a:r>
              <a:rPr lang="cs-CZ" sz="2000" dirty="0"/>
              <a:t>subjektivitu) od narození až do </a:t>
            </a:r>
            <a:r>
              <a:rPr lang="cs-CZ" sz="2000" dirty="0" smtClean="0"/>
              <a:t>smrti je plně </a:t>
            </a:r>
            <a:r>
              <a:rPr lang="cs-CZ" sz="2000" dirty="0"/>
              <a:t>svéprávným </a:t>
            </a:r>
            <a:r>
              <a:rPr lang="cs-CZ" sz="2000" dirty="0" smtClean="0"/>
              <a:t>(do 31. 12. 2013 způsobilým </a:t>
            </a:r>
            <a:r>
              <a:rPr lang="cs-CZ" sz="2000" dirty="0"/>
              <a:t>k právním úkonům) </a:t>
            </a:r>
            <a:r>
              <a:rPr lang="cs-CZ" sz="2000" b="1" dirty="0" smtClean="0"/>
              <a:t>zletilostí</a:t>
            </a:r>
            <a:r>
              <a:rPr lang="cs-CZ" sz="2000" dirty="0"/>
              <a:t>, tj. dovršením věku 18 let</a:t>
            </a:r>
          </a:p>
          <a:p>
            <a:pPr algn="just"/>
            <a:endParaRPr lang="cs-CZ" sz="2000" dirty="0" smtClean="0"/>
          </a:p>
          <a:p>
            <a:pPr lvl="0"/>
            <a:r>
              <a:rPr lang="cs-CZ" b="1" u="sng" cap="all" dirty="0"/>
              <a:t>narození</a:t>
            </a:r>
            <a:r>
              <a:rPr lang="cs-CZ" cap="all" dirty="0"/>
              <a:t> </a:t>
            </a:r>
            <a:endParaRPr lang="cs-CZ" sz="2800" dirty="0"/>
          </a:p>
          <a:p>
            <a:pPr lvl="0" algn="just"/>
            <a:r>
              <a:rPr lang="cs-CZ" b="1" dirty="0" err="1" smtClean="0"/>
              <a:t>nasciturus</a:t>
            </a:r>
            <a:r>
              <a:rPr lang="cs-CZ" b="1" dirty="0" smtClean="0"/>
              <a:t> </a:t>
            </a:r>
          </a:p>
          <a:p>
            <a:pPr lvl="0" algn="just"/>
            <a:r>
              <a:rPr lang="cs-CZ" dirty="0" smtClean="0"/>
              <a:t>za </a:t>
            </a:r>
            <a:r>
              <a:rPr lang="cs-CZ" dirty="0"/>
              <a:t>splnění podmínek (</a:t>
            </a:r>
            <a:r>
              <a:rPr lang="cs-CZ" b="1" dirty="0"/>
              <a:t>je to v souladu s jeho zájmy, byl prokazatelně počat a narodí se </a:t>
            </a:r>
            <a:r>
              <a:rPr lang="cs-CZ" b="1" dirty="0" smtClean="0"/>
              <a:t>živý)</a:t>
            </a:r>
            <a:r>
              <a:rPr lang="cs-CZ" dirty="0" smtClean="0"/>
              <a:t> se  na něj hledí jako </a:t>
            </a:r>
            <a:r>
              <a:rPr lang="cs-CZ" dirty="0"/>
              <a:t>na již narozeného (§ 25</a:t>
            </a:r>
            <a:r>
              <a:rPr lang="cs-CZ" dirty="0" smtClean="0"/>
              <a:t>) v</a:t>
            </a:r>
            <a:r>
              <a:rPr lang="cs-CZ" dirty="0"/>
              <a:t> pochybnostech je stanovena vyvratitelná domněnka, že se dítě narodilo </a:t>
            </a:r>
            <a:r>
              <a:rPr lang="cs-CZ" dirty="0" smtClean="0"/>
              <a:t>živé, nenarodí-li </a:t>
            </a:r>
            <a:r>
              <a:rPr lang="cs-CZ" dirty="0"/>
              <a:t>se však živé, hledí se na něho jakoby nikdy </a:t>
            </a:r>
            <a:r>
              <a:rPr lang="cs-CZ" dirty="0" smtClean="0"/>
              <a:t>nebylo</a:t>
            </a:r>
          </a:p>
          <a:p>
            <a:pPr lvl="0" algn="just"/>
            <a:r>
              <a:rPr lang="cs-CZ" sz="2000" b="1" u="sng" dirty="0" smtClean="0"/>
              <a:t>SMRT</a:t>
            </a:r>
            <a:endParaRPr lang="cs-CZ" sz="2000" b="1" u="sng" dirty="0"/>
          </a:p>
          <a:p>
            <a:pPr algn="just"/>
            <a:r>
              <a:rPr lang="cs-CZ" dirty="0" smtClean="0"/>
              <a:t>myslí se nevratná mozková smrt</a:t>
            </a:r>
          </a:p>
          <a:p>
            <a:pPr algn="just"/>
            <a:r>
              <a:rPr lang="cs-CZ" dirty="0" smtClean="0"/>
              <a:t>Smrt </a:t>
            </a:r>
            <a:r>
              <a:rPr lang="cs-CZ" dirty="0"/>
              <a:t>se určuje buď </a:t>
            </a:r>
            <a:r>
              <a:rPr lang="cs-CZ" b="1" dirty="0"/>
              <a:t>důkazem smrti </a:t>
            </a:r>
            <a:r>
              <a:rPr lang="cs-CZ" dirty="0"/>
              <a:t>nebo </a:t>
            </a:r>
            <a:r>
              <a:rPr lang="cs-CZ" b="1" dirty="0"/>
              <a:t>prohlášením za mrtvého </a:t>
            </a:r>
            <a:r>
              <a:rPr lang="cs-CZ" dirty="0"/>
              <a:t>(buď dle § 26/2 nebo dle domněnky smrti § 71 a násl</a:t>
            </a:r>
            <a:r>
              <a:rPr lang="cs-CZ" dirty="0" smtClean="0"/>
              <a:t>.)</a:t>
            </a:r>
            <a:endParaRPr lang="cs-CZ" altLang="cs-CZ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občanské právo-základy</a:t>
            </a:r>
            <a:endParaRPr lang="cs-CZ" sz="2400" b="1" dirty="0"/>
          </a:p>
          <a:p>
            <a:r>
              <a:rPr lang="cs-CZ" sz="2000" b="1" u="sng" dirty="0" smtClean="0"/>
              <a:t>Důkaz smrti</a:t>
            </a:r>
          </a:p>
          <a:p>
            <a:r>
              <a:rPr lang="cs-CZ" dirty="0" smtClean="0"/>
              <a:t>smrt </a:t>
            </a:r>
            <a:r>
              <a:rPr lang="cs-CZ" dirty="0"/>
              <a:t>člověka se prokazuje </a:t>
            </a:r>
            <a:r>
              <a:rPr lang="cs-CZ" b="1" dirty="0"/>
              <a:t>veřejnou listinou</a:t>
            </a:r>
            <a:r>
              <a:rPr lang="cs-CZ" dirty="0"/>
              <a:t> </a:t>
            </a:r>
            <a:r>
              <a:rPr lang="cs-CZ" b="1" dirty="0"/>
              <a:t>po prohlédnutí těla mrtvého</a:t>
            </a:r>
            <a:r>
              <a:rPr lang="cs-CZ" dirty="0"/>
              <a:t> stanoveným způsobem (tj. úmrtním listem</a:t>
            </a:r>
            <a:r>
              <a:rPr lang="cs-CZ" dirty="0" smtClean="0"/>
              <a:t>)</a:t>
            </a:r>
            <a:endParaRPr lang="cs-CZ" sz="2800" dirty="0" smtClean="0"/>
          </a:p>
          <a:p>
            <a:endParaRPr lang="cs-CZ" dirty="0" smtClean="0"/>
          </a:p>
          <a:p>
            <a:r>
              <a:rPr lang="cs-CZ" dirty="0" smtClean="0"/>
              <a:t>nelze-li </a:t>
            </a:r>
            <a:r>
              <a:rPr lang="cs-CZ" dirty="0"/>
              <a:t>tělo takto prohlédnout, prohlásí </a:t>
            </a:r>
            <a:r>
              <a:rPr lang="cs-CZ" b="1" dirty="0"/>
              <a:t>soud</a:t>
            </a:r>
            <a:r>
              <a:rPr lang="cs-CZ" dirty="0"/>
              <a:t> člověka za mrtvého </a:t>
            </a:r>
            <a:r>
              <a:rPr lang="cs-CZ" u="sng" dirty="0" smtClean="0"/>
              <a:t>i </a:t>
            </a:r>
            <a:r>
              <a:rPr lang="cs-CZ" u="sng" dirty="0"/>
              <a:t>bez návrhu</a:t>
            </a:r>
            <a:r>
              <a:rPr lang="cs-CZ" dirty="0"/>
              <a:t>, pokud byl člověk obětí takové události, že se jeho smrt </a:t>
            </a:r>
            <a:r>
              <a:rPr lang="cs-CZ" b="1" dirty="0"/>
              <a:t>vzhledem k okolnostem jeví jako jistá</a:t>
            </a:r>
            <a:r>
              <a:rPr lang="cs-CZ" dirty="0"/>
              <a:t> + soud v rozhodnutí určí den, který platí za den </a:t>
            </a:r>
            <a:r>
              <a:rPr lang="cs-CZ" dirty="0" smtClean="0"/>
              <a:t>smrti.</a:t>
            </a:r>
          </a:p>
          <a:p>
            <a:endParaRPr lang="cs-CZ" dirty="0" smtClean="0"/>
          </a:p>
          <a:p>
            <a:r>
              <a:rPr lang="cs-CZ" i="1" u="sng" dirty="0" err="1" smtClean="0"/>
              <a:t>Př</a:t>
            </a:r>
            <a:r>
              <a:rPr lang="cs-CZ" i="1" u="sng" dirty="0"/>
              <a:t>:</a:t>
            </a:r>
            <a:r>
              <a:rPr lang="cs-CZ" i="1" dirty="0"/>
              <a:t> Při letecké havárii se letadlo zřítí do moře. Prokáže-li se, že letadlem cestovala určitá osoba, přichází v úvahu důkaz </a:t>
            </a:r>
            <a:r>
              <a:rPr lang="cs-CZ" i="1" dirty="0" smtClean="0"/>
              <a:t>smrti</a:t>
            </a:r>
          </a:p>
          <a:p>
            <a:endParaRPr lang="cs-CZ" i="1" dirty="0"/>
          </a:p>
          <a:p>
            <a:r>
              <a:rPr lang="cs-CZ" sz="2000" b="1" u="sng" dirty="0" smtClean="0"/>
              <a:t>Domněnka smrti</a:t>
            </a:r>
          </a:p>
          <a:p>
            <a:r>
              <a:rPr lang="cs-CZ" b="1" dirty="0" smtClean="0"/>
              <a:t>soud </a:t>
            </a:r>
            <a:r>
              <a:rPr lang="cs-CZ" dirty="0"/>
              <a:t>prohlásí za mrtvého člověka, </a:t>
            </a:r>
            <a:r>
              <a:rPr lang="cs-CZ" b="1" dirty="0"/>
              <a:t>o němž lze mít důvodně za to, že zemřel</a:t>
            </a:r>
            <a:r>
              <a:rPr lang="cs-CZ" dirty="0"/>
              <a:t>, a určí den, který se pokládá za den jeho smrti, </a:t>
            </a:r>
            <a:r>
              <a:rPr lang="cs-CZ" u="sng" dirty="0"/>
              <a:t>na návrh osoby</a:t>
            </a:r>
            <a:r>
              <a:rPr lang="cs-CZ" dirty="0"/>
              <a:t>, která na tom má právní </a:t>
            </a:r>
            <a:r>
              <a:rPr lang="cs-CZ" dirty="0" smtClean="0"/>
              <a:t>zájem</a:t>
            </a:r>
          </a:p>
          <a:p>
            <a:endParaRPr lang="cs-CZ" sz="2800" dirty="0"/>
          </a:p>
          <a:p>
            <a:r>
              <a:rPr lang="cs-CZ" i="1" u="sng" dirty="0" smtClean="0"/>
              <a:t>Př</a:t>
            </a:r>
            <a:r>
              <a:rPr lang="cs-CZ" i="1" dirty="0" smtClean="0"/>
              <a:t>. </a:t>
            </a:r>
            <a:r>
              <a:rPr lang="cs-CZ" i="1" dirty="0"/>
              <a:t>Účastník </a:t>
            </a:r>
            <a:r>
              <a:rPr lang="cs-CZ" i="1" dirty="0" smtClean="0"/>
              <a:t>individuální cesty do Afghánistánu byl </a:t>
            </a:r>
            <a:r>
              <a:rPr lang="cs-CZ" i="1" dirty="0"/>
              <a:t>unesen teroristy a od únosu o něm není žádná zpráva. Pak může být po uplynutí stanovené doby (zpravidla sedmi let) prohlášen za mrtvého, navrhne-li to soudu např. jeho </a:t>
            </a:r>
            <a:r>
              <a:rPr lang="cs-CZ" i="1" dirty="0" smtClean="0"/>
              <a:t>manželka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22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právo-základy 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dirty="0" smtClean="0"/>
              <a:t>prohlášení </a:t>
            </a:r>
            <a:r>
              <a:rPr lang="cs-CZ" dirty="0"/>
              <a:t>za mrtvého, nevylučuje důkaz, že zemřel dříve nebo později, anebo že je ještě </a:t>
            </a:r>
            <a:r>
              <a:rPr lang="cs-CZ" dirty="0" smtClean="0"/>
              <a:t>naživu, zjistí-li </a:t>
            </a:r>
            <a:r>
              <a:rPr lang="cs-CZ" dirty="0"/>
              <a:t>se, že je naživu, k prohlášení za mrtvého se nepřihlíží; </a:t>
            </a:r>
            <a:r>
              <a:rPr lang="cs-CZ" b="1" dirty="0"/>
              <a:t>manželství nebo registrované partnerství se však </a:t>
            </a:r>
            <a:r>
              <a:rPr lang="cs-CZ" b="1" dirty="0" smtClean="0"/>
              <a:t>neobnovuje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 smtClean="0"/>
              <a:t>5 </a:t>
            </a:r>
            <a:r>
              <a:rPr lang="cs-CZ" b="1" dirty="0"/>
              <a:t>let</a:t>
            </a:r>
            <a:r>
              <a:rPr lang="cs-CZ" dirty="0"/>
              <a:t> od konce roku, v němž došlo k prohlášení za nezvěstného – u člověka, který byl prohlášen za </a:t>
            </a:r>
            <a:r>
              <a:rPr lang="cs-CZ" dirty="0" smtClean="0"/>
              <a:t>nezvěstného</a:t>
            </a:r>
          </a:p>
          <a:p>
            <a:pPr lvl="0" algn="just"/>
            <a:r>
              <a:rPr lang="cs-CZ" b="1" dirty="0" smtClean="0"/>
              <a:t>7 </a:t>
            </a:r>
            <a:r>
              <a:rPr lang="cs-CZ" b="1" dirty="0"/>
              <a:t>let</a:t>
            </a:r>
            <a:r>
              <a:rPr lang="cs-CZ" dirty="0"/>
              <a:t> od konce roku, v němž se objevila zpráva, z níž lze usuzovat, že je ještě na živu – u člověka, který nebyl prohlášen za nezvěstného, ale není o něm známo, kde se zdržuje ani nepodal o sobě </a:t>
            </a:r>
            <a:r>
              <a:rPr lang="cs-CZ" dirty="0" smtClean="0"/>
              <a:t>zprávu</a:t>
            </a:r>
          </a:p>
          <a:p>
            <a:pPr lvl="0" algn="just"/>
            <a:r>
              <a:rPr lang="cs-CZ" b="1" dirty="0" smtClean="0"/>
              <a:t>3 </a:t>
            </a:r>
            <a:r>
              <a:rPr lang="cs-CZ" b="1" dirty="0"/>
              <a:t>roky</a:t>
            </a:r>
            <a:r>
              <a:rPr lang="cs-CZ" dirty="0"/>
              <a:t> od konce roku, v němž se o něm objevila poslední zpráva- u člověka, který se stal nezvěstný v důsledku události, při níž byl v ohrožení života větší počet </a:t>
            </a:r>
            <a:r>
              <a:rPr lang="cs-CZ" dirty="0" smtClean="0"/>
              <a:t>osob</a:t>
            </a:r>
          </a:p>
          <a:p>
            <a:pPr lvl="0" algn="just"/>
            <a:r>
              <a:rPr lang="cs-CZ" dirty="0" smtClean="0"/>
              <a:t>ti</a:t>
            </a:r>
            <a:r>
              <a:rPr lang="cs-CZ" dirty="0"/>
              <a:t>, kdo se stali nezvěstnými jako nezletilí – lze prohlásit až uplynutím </a:t>
            </a:r>
            <a:r>
              <a:rPr lang="cs-CZ" b="1" dirty="0"/>
              <a:t>25 let od jejich narození</a:t>
            </a:r>
            <a:endParaRPr lang="cs-CZ" sz="2800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právo-základy za přestupky</a:t>
            </a:r>
          </a:p>
          <a:p>
            <a:pPr algn="just"/>
            <a:endParaRPr lang="cs-CZ" sz="2000" b="1" u="sng" dirty="0" smtClean="0"/>
          </a:p>
          <a:p>
            <a:pPr lvl="1"/>
            <a:r>
              <a:rPr lang="cs-CZ" b="1" u="sng" dirty="0"/>
              <a:t>domněnka současné smrti</a:t>
            </a:r>
            <a:endParaRPr lang="cs-CZ" sz="2800" dirty="0"/>
          </a:p>
          <a:p>
            <a:pPr lvl="2"/>
            <a:r>
              <a:rPr lang="cs-CZ" dirty="0"/>
              <a:t>závisí-li právní následek na skutečnosti, že určitý člověk přežil jiného člověka, a není-li jisto, který z nich zemřel jako první, má se za to, že všichni zemřeli současně</a:t>
            </a:r>
            <a:endParaRPr lang="cs-CZ" sz="2800" dirty="0"/>
          </a:p>
          <a:p>
            <a:pPr lvl="1"/>
            <a:r>
              <a:rPr lang="cs-CZ" b="1" u="sng" dirty="0"/>
              <a:t>domněnka místa úmrtí</a:t>
            </a:r>
            <a:endParaRPr lang="cs-CZ" sz="2800" dirty="0"/>
          </a:p>
          <a:p>
            <a:pPr lvl="2"/>
            <a:r>
              <a:rPr lang="cs-CZ" dirty="0"/>
              <a:t>není-li známo, kde člověk zemřel, má se za to, že se tak stalo tam, kde bylo nalezeno jeho tělo</a:t>
            </a:r>
            <a:endParaRPr lang="cs-CZ" sz="2800" dirty="0"/>
          </a:p>
          <a:p>
            <a:pPr lvl="2"/>
            <a:r>
              <a:rPr lang="cs-CZ" dirty="0"/>
              <a:t>za místo, kde zemřel člověk prohlášený za mrtvého, platí to, kde naposledy pobýval živý</a:t>
            </a:r>
            <a:endParaRPr lang="cs-CZ" sz="2800" dirty="0"/>
          </a:p>
          <a:p>
            <a:r>
              <a:rPr lang="cs-CZ" dirty="0"/>
              <a:t> </a:t>
            </a:r>
            <a:endParaRPr lang="cs-CZ" sz="2800" dirty="0"/>
          </a:p>
          <a:p>
            <a:r>
              <a:rPr lang="cs-CZ" dirty="0"/>
              <a:t>Rozdíl mezi </a:t>
            </a:r>
            <a:r>
              <a:rPr lang="cs-CZ" b="1" u="sng" dirty="0"/>
              <a:t>důkazem smrti</a:t>
            </a:r>
            <a:r>
              <a:rPr lang="cs-CZ" dirty="0"/>
              <a:t>  - soud určí den, který nepřežil,  a </a:t>
            </a:r>
            <a:r>
              <a:rPr lang="cs-CZ" b="1" u="sng" dirty="0"/>
              <a:t>domněnkou smrti</a:t>
            </a:r>
            <a:r>
              <a:rPr lang="cs-CZ" dirty="0"/>
              <a:t> – soud určí den, kdy se </a:t>
            </a:r>
            <a:r>
              <a:rPr lang="cs-CZ" b="1" dirty="0"/>
              <a:t>má za to</a:t>
            </a:r>
            <a:r>
              <a:rPr lang="cs-CZ" dirty="0"/>
              <a:t>, že jej </a:t>
            </a:r>
            <a:r>
              <a:rPr lang="cs-CZ" dirty="0" smtClean="0"/>
              <a:t>nepřežil</a:t>
            </a:r>
            <a:r>
              <a:rPr lang="cs-CZ" dirty="0"/>
              <a:t>.</a:t>
            </a:r>
            <a:endParaRPr lang="cs-CZ" sz="2800" dirty="0"/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/>
            <a:endParaRPr lang="cs-CZ" b="1" u="sng" cap="all" dirty="0" smtClean="0"/>
          </a:p>
          <a:p>
            <a:pPr lvl="0" algn="just"/>
            <a:r>
              <a:rPr lang="cs-CZ" b="1" u="sng" cap="all" dirty="0" smtClean="0"/>
              <a:t>nezvěstnost </a:t>
            </a:r>
            <a:endParaRPr lang="cs-CZ" sz="2800" dirty="0"/>
          </a:p>
          <a:p>
            <a:pPr lvl="0" algn="just"/>
            <a:r>
              <a:rPr lang="cs-CZ" dirty="0"/>
              <a:t>Nezvěstnost je zvláštním statusovým stavem – viz § 66-70 </a:t>
            </a:r>
            <a:r>
              <a:rPr lang="cs-CZ" dirty="0" smtClean="0"/>
              <a:t>OZ</a:t>
            </a:r>
            <a:endParaRPr lang="cs-CZ" sz="2800" dirty="0"/>
          </a:p>
          <a:p>
            <a:pPr lvl="0" algn="just"/>
            <a:r>
              <a:rPr lang="cs-CZ" dirty="0"/>
              <a:t>soud může prohlásit za nezvěstného </a:t>
            </a:r>
            <a:r>
              <a:rPr lang="cs-CZ" b="1" dirty="0"/>
              <a:t>svéprávného</a:t>
            </a:r>
            <a:r>
              <a:rPr lang="cs-CZ" dirty="0"/>
              <a:t> člověka, který opustil své bydliště, nepodal o sobě zprávu a není o něm známo, kde se </a:t>
            </a:r>
            <a:r>
              <a:rPr lang="cs-CZ" dirty="0" smtClean="0"/>
              <a:t>zdržuje</a:t>
            </a:r>
            <a:endParaRPr lang="cs-CZ" sz="2800" dirty="0"/>
          </a:p>
          <a:p>
            <a:pPr lvl="0" algn="just"/>
            <a:r>
              <a:rPr lang="cs-CZ" u="sng" dirty="0" smtClean="0"/>
              <a:t>pouze </a:t>
            </a:r>
            <a:r>
              <a:rPr lang="cs-CZ" b="1" u="sng" dirty="0"/>
              <a:t>na návrh osoby</a:t>
            </a:r>
            <a:r>
              <a:rPr lang="cs-CZ" b="1" dirty="0"/>
              <a:t>, která na tom má právní</a:t>
            </a:r>
            <a:r>
              <a:rPr lang="cs-CZ" dirty="0"/>
              <a:t> zájem – zejména manžela, spoluvlastníka, zaměstnavatele, korporace, na níž má tento člověk </a:t>
            </a:r>
            <a:r>
              <a:rPr lang="cs-CZ" dirty="0" smtClean="0"/>
              <a:t>účast</a:t>
            </a:r>
          </a:p>
          <a:p>
            <a:pPr lvl="0" algn="just"/>
            <a:r>
              <a:rPr lang="cs-CZ" dirty="0" smtClean="0"/>
              <a:t>pozbytí </a:t>
            </a:r>
            <a:r>
              <a:rPr lang="cs-CZ" dirty="0"/>
              <a:t>účinků prohlášení za nezvěstného: jeho návratem, jmenováním správce jmění, dnem, který platí za den smrti (§ 68 </a:t>
            </a:r>
            <a:r>
              <a:rPr lang="cs-CZ" dirty="0" smtClean="0"/>
              <a:t>OZ)</a:t>
            </a:r>
          </a:p>
          <a:p>
            <a:pPr lvl="0"/>
            <a:r>
              <a:rPr lang="cs-CZ" b="1" u="sng" cap="all" dirty="0"/>
              <a:t>Změna pohlaví § 29 </a:t>
            </a:r>
            <a:r>
              <a:rPr lang="cs-CZ" b="1" u="sng" cap="all" dirty="0" smtClean="0"/>
              <a:t>OZ</a:t>
            </a:r>
            <a:endParaRPr lang="cs-CZ" dirty="0"/>
          </a:p>
          <a:p>
            <a:pPr algn="just"/>
            <a:r>
              <a:rPr lang="cs-CZ" dirty="0"/>
              <a:t>Kodex obsahuje výslovnou úpravu institutu změny pohlaví člověka, která nastává chirurgickým zákrokem při současném znemožnění reprodukční funkce a přeměně pohlavních orgánů. NOZ považuje změnu pohlaví za zásah do osobnosti – změna je tedy možná v důsledku lékařského zákroku, zapisuje se do matriční knihy.</a:t>
            </a:r>
          </a:p>
          <a:p>
            <a:pPr algn="just"/>
            <a:r>
              <a:rPr lang="cs-CZ" dirty="0"/>
              <a:t>Stanoví, že změna pohlaví nemá vliv na osobní stav člověka, ani na jeho osobní a majetkové poměry. Manželství nebo registrované partnerství však změnou pohlaví zaniká. </a:t>
            </a:r>
            <a:endParaRPr lang="cs-CZ" dirty="0" smtClean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právo-základy)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u="sng" cap="all" dirty="0" smtClean="0"/>
              <a:t>Svéprávnost</a:t>
            </a:r>
            <a:r>
              <a:rPr lang="cs-CZ" b="1" dirty="0" smtClean="0"/>
              <a:t> </a:t>
            </a:r>
            <a:r>
              <a:rPr lang="cs-CZ" b="1" dirty="0"/>
              <a:t>(dříve způsobilost k právním úkonům)</a:t>
            </a:r>
            <a:endParaRPr lang="cs-CZ" sz="3200" b="1" dirty="0"/>
          </a:p>
          <a:p>
            <a:pPr lvl="0" algn="just"/>
            <a:r>
              <a:rPr lang="cs-CZ" b="1" dirty="0"/>
              <a:t>je způsobilost nabývat pro sebe vlastním právním jednáním práva a zavazovat se k povinnostem (způsobilost právně jednat)</a:t>
            </a:r>
            <a:endParaRPr lang="cs-CZ" sz="2800" dirty="0"/>
          </a:p>
          <a:p>
            <a:pPr lvl="0" algn="just"/>
            <a:r>
              <a:rPr lang="cs-CZ" b="1" dirty="0"/>
              <a:t>plně svéprávným se člověk stává </a:t>
            </a:r>
            <a:r>
              <a:rPr lang="cs-CZ" dirty="0"/>
              <a:t>zletilostí </a:t>
            </a:r>
            <a:endParaRPr lang="cs-CZ" sz="2800" dirty="0"/>
          </a:p>
          <a:p>
            <a:pPr lvl="0" algn="just"/>
            <a:r>
              <a:rPr lang="cs-CZ" dirty="0"/>
              <a:t>zletilost se nabývá dovršením 18 let</a:t>
            </a:r>
            <a:endParaRPr lang="cs-CZ" sz="2800" dirty="0"/>
          </a:p>
          <a:p>
            <a:pPr lvl="0" algn="just"/>
            <a:r>
              <a:rPr lang="cs-CZ" b="1" dirty="0"/>
              <a:t>před dosažením zletilosti se plné svéprávnosti nabývá: </a:t>
            </a:r>
            <a:endParaRPr lang="cs-CZ" sz="2800" dirty="0"/>
          </a:p>
          <a:p>
            <a:pPr lvl="1" algn="just">
              <a:buFont typeface="Wingdings" pitchFamily="2" charset="2"/>
              <a:buChar char="q"/>
            </a:pPr>
            <a:r>
              <a:rPr lang="cs-CZ" dirty="0"/>
              <a:t>uzavřením manželství – </a:t>
            </a:r>
            <a:r>
              <a:rPr lang="cs-CZ" b="1" dirty="0"/>
              <a:t>svéprávnost nabytá uzavřením manželství se neztrácí ani zánikem manželství, ani prohlášením manželství za neplatné</a:t>
            </a:r>
            <a:r>
              <a:rPr lang="cs-CZ" dirty="0"/>
              <a:t>.</a:t>
            </a:r>
            <a:endParaRPr lang="cs-CZ" sz="2800" dirty="0"/>
          </a:p>
          <a:p>
            <a:pPr lvl="1" algn="just">
              <a:buFont typeface="Wingdings" pitchFamily="2" charset="2"/>
              <a:buChar char="q"/>
            </a:pPr>
            <a:r>
              <a:rPr lang="cs-CZ" dirty="0"/>
              <a:t>přiznáním svéprávnosti/zletilosti soudem (emancipace</a:t>
            </a:r>
            <a:r>
              <a:rPr lang="cs-CZ" dirty="0" smtClean="0"/>
              <a:t>)</a:t>
            </a:r>
          </a:p>
          <a:p>
            <a:pPr lvl="0" algn="just"/>
            <a:r>
              <a:rPr lang="cs-CZ" b="1" u="sng" cap="all" dirty="0" smtClean="0"/>
              <a:t>Nezletilí</a:t>
            </a:r>
          </a:p>
          <a:p>
            <a:pPr lvl="0" algn="just"/>
            <a:r>
              <a:rPr lang="cs-CZ" b="1" dirty="0" smtClean="0"/>
              <a:t>platí </a:t>
            </a:r>
            <a:r>
              <a:rPr lang="cs-CZ" b="1" dirty="0"/>
              <a:t>vyvratitelná domněnka: </a:t>
            </a:r>
            <a:r>
              <a:rPr lang="cs-CZ" dirty="0"/>
              <a:t>,,</a:t>
            </a:r>
            <a:r>
              <a:rPr lang="cs-CZ" b="1" dirty="0"/>
              <a:t>Má se za to</a:t>
            </a:r>
            <a:r>
              <a:rPr lang="cs-CZ" dirty="0"/>
              <a:t>, že každý nezletilý, který nenabyl plné svéprávnosti, je způsobilý k právním jednáním co do povahy přiměřeným rozumové a volní vyspělosti nezletilých jeho věku“</a:t>
            </a:r>
            <a:r>
              <a:rPr lang="cs-CZ" i="1" dirty="0"/>
              <a:t> </a:t>
            </a:r>
            <a:endParaRPr lang="cs-CZ" i="1" dirty="0" smtClean="0"/>
          </a:p>
          <a:p>
            <a:pPr lvl="0" algn="just"/>
            <a:r>
              <a:rPr lang="cs-CZ" i="1" dirty="0" smtClean="0"/>
              <a:t>POSTUPNÉ </a:t>
            </a:r>
            <a:r>
              <a:rPr lang="cs-CZ" i="1" dirty="0"/>
              <a:t>NABÝVÁNÍ OD ÚPLNÉ NEZPŮSOBILOSTI AŽ PO PLNOU ZPŮSOBILOST (zásada: člověk je spíše způsobilý k právním úkonům než naopak)</a:t>
            </a:r>
            <a:endParaRPr lang="cs-CZ" sz="2800" dirty="0"/>
          </a:p>
          <a:p>
            <a:pPr algn="just"/>
            <a:r>
              <a:rPr lang="cs-CZ" i="1" u="sng" dirty="0"/>
              <a:t>Př.</a:t>
            </a:r>
            <a:r>
              <a:rPr lang="cs-CZ" b="1" i="1" dirty="0"/>
              <a:t> </a:t>
            </a:r>
            <a:r>
              <a:rPr lang="cs-CZ" i="1" dirty="0"/>
              <a:t>Když dítě má 10 let, ale je rozumově vyspělé na 3 roky – nebude vázán – to platí i za současného stavu. Naopak pokud 10letý chlapec je prokazatelně rozumově vyspělý na 15 – dřívější úprava to neumožňovala, naopak dle nové bude takovéto jednání platné</a:t>
            </a:r>
            <a:endParaRPr lang="cs-CZ" sz="5400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2468</TotalTime>
  <Words>1344</Words>
  <Application>Microsoft Office PowerPoint</Application>
  <PresentationFormat>Předvádění na obrazovce (4:3)</PresentationFormat>
  <Paragraphs>353</Paragraphs>
  <Slides>23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Přednáška č. 6 (31. 10. 2023) OBČANSKÉ PRÁVO-ZÁKLADY (OSOBY)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192</cp:revision>
  <dcterms:created xsi:type="dcterms:W3CDTF">2015-09-08T17:35:18Z</dcterms:created>
  <dcterms:modified xsi:type="dcterms:W3CDTF">2023-09-24T21:37:11Z</dcterms:modified>
</cp:coreProperties>
</file>