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1AA34-8C76-4B65-AB58-D61209AC2A58}">
      <dsp:nvSpPr>
        <dsp:cNvPr id="0" name=""/>
        <dsp:cNvSpPr/>
      </dsp:nvSpPr>
      <dsp:spPr>
        <a:xfrm>
          <a:off x="3053928" y="618056"/>
          <a:ext cx="1603227" cy="50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03"/>
              </a:lnTo>
              <a:lnTo>
                <a:pt x="1603227" y="413203"/>
              </a:lnTo>
              <a:lnTo>
                <a:pt x="1603227" y="503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E1BB-7540-4ECA-A0BC-4DE9B1A44571}">
      <dsp:nvSpPr>
        <dsp:cNvPr id="0" name=""/>
        <dsp:cNvSpPr/>
      </dsp:nvSpPr>
      <dsp:spPr>
        <a:xfrm>
          <a:off x="2460405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0"/>
              </a:lnTo>
              <a:lnTo>
                <a:pt x="1187046" y="192490"/>
              </a:lnTo>
              <a:lnTo>
                <a:pt x="1187046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9C42-5F1B-4C61-A576-5A10B798A316}">
      <dsp:nvSpPr>
        <dsp:cNvPr id="0" name=""/>
        <dsp:cNvSpPr/>
      </dsp:nvSpPr>
      <dsp:spPr>
        <a:xfrm>
          <a:off x="2414685" y="1517243"/>
          <a:ext cx="91440" cy="282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BF32-A8DC-4A99-ABA8-C69EAA7D0189}">
      <dsp:nvSpPr>
        <dsp:cNvPr id="0" name=""/>
        <dsp:cNvSpPr/>
      </dsp:nvSpPr>
      <dsp:spPr>
        <a:xfrm>
          <a:off x="1273358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1187046" y="0"/>
              </a:moveTo>
              <a:lnTo>
                <a:pt x="1187046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BDA8-9CAA-4238-AFB3-F2DEA52D4D18}">
      <dsp:nvSpPr>
        <dsp:cNvPr id="0" name=""/>
        <dsp:cNvSpPr/>
      </dsp:nvSpPr>
      <dsp:spPr>
        <a:xfrm>
          <a:off x="2460405" y="618056"/>
          <a:ext cx="593523" cy="282463"/>
        </a:xfrm>
        <a:custGeom>
          <a:avLst/>
          <a:gdLst/>
          <a:ahLst/>
          <a:cxnLst/>
          <a:rect l="0" t="0" r="0" b="0"/>
          <a:pathLst>
            <a:path>
              <a:moveTo>
                <a:pt x="593523" y="0"/>
              </a:moveTo>
              <a:lnTo>
                <a:pt x="593523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7F2-AAAB-4706-BFEB-F0D4CCA0D63E}">
      <dsp:nvSpPr>
        <dsp:cNvPr id="0" name=""/>
        <dsp:cNvSpPr/>
      </dsp:nvSpPr>
      <dsp:spPr>
        <a:xfrm>
          <a:off x="2568318" y="1331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E8E54-E831-43B7-8C03-342E13993B26}">
      <dsp:nvSpPr>
        <dsp:cNvPr id="0" name=""/>
        <dsp:cNvSpPr/>
      </dsp:nvSpPr>
      <dsp:spPr>
        <a:xfrm>
          <a:off x="2676231" y="103849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Soukromé právo</a:t>
          </a:r>
        </a:p>
      </dsp:txBody>
      <dsp:txXfrm>
        <a:off x="2694294" y="121912"/>
        <a:ext cx="935093" cy="580598"/>
      </dsp:txXfrm>
    </dsp:sp>
    <dsp:sp modelId="{882FD141-7C3A-4CD3-98DB-C2116CE71CCE}">
      <dsp:nvSpPr>
        <dsp:cNvPr id="0" name=""/>
        <dsp:cNvSpPr/>
      </dsp:nvSpPr>
      <dsp:spPr>
        <a:xfrm>
          <a:off x="965090" y="900519"/>
          <a:ext cx="2990628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F834-D60A-476F-890E-D13048F7E4A6}">
      <dsp:nvSpPr>
        <dsp:cNvPr id="0" name=""/>
        <dsp:cNvSpPr/>
      </dsp:nvSpPr>
      <dsp:spPr>
        <a:xfrm>
          <a:off x="1073004" y="1003037"/>
          <a:ext cx="2990628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Obecné právo soukromé / občanské právo (subsidiární užití norem OP)</a:t>
          </a:r>
        </a:p>
      </dsp:txBody>
      <dsp:txXfrm>
        <a:off x="1091067" y="1021100"/>
        <a:ext cx="2954502" cy="580598"/>
      </dsp:txXfrm>
    </dsp:sp>
    <dsp:sp modelId="{2464B0A7-95FD-45B7-8E13-D5EE47FBC43C}">
      <dsp:nvSpPr>
        <dsp:cNvPr id="0" name=""/>
        <dsp:cNvSpPr/>
      </dsp:nvSpPr>
      <dsp:spPr>
        <a:xfrm>
          <a:off x="787748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5615-8D58-47FC-9406-F4E5B618F260}">
      <dsp:nvSpPr>
        <dsp:cNvPr id="0" name=""/>
        <dsp:cNvSpPr/>
      </dsp:nvSpPr>
      <dsp:spPr>
        <a:xfrm>
          <a:off x="895662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Obchodní právo</a:t>
          </a:r>
        </a:p>
      </dsp:txBody>
      <dsp:txXfrm>
        <a:off x="913725" y="1920287"/>
        <a:ext cx="935093" cy="580598"/>
      </dsp:txXfrm>
    </dsp:sp>
    <dsp:sp modelId="{3154E09E-36CF-4795-85DC-DAC9F125AF85}">
      <dsp:nvSpPr>
        <dsp:cNvPr id="0" name=""/>
        <dsp:cNvSpPr/>
      </dsp:nvSpPr>
      <dsp:spPr>
        <a:xfrm>
          <a:off x="1974795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96C53-A65F-4016-A5E5-3C4AB21EBD8A}">
      <dsp:nvSpPr>
        <dsp:cNvPr id="0" name=""/>
        <dsp:cNvSpPr/>
      </dsp:nvSpPr>
      <dsp:spPr>
        <a:xfrm>
          <a:off x="2082708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Pracovní právo</a:t>
          </a:r>
        </a:p>
      </dsp:txBody>
      <dsp:txXfrm>
        <a:off x="2100771" y="1920287"/>
        <a:ext cx="935093" cy="580598"/>
      </dsp:txXfrm>
    </dsp:sp>
    <dsp:sp modelId="{6351483F-DE02-4666-BC06-130DAC39309F}">
      <dsp:nvSpPr>
        <dsp:cNvPr id="0" name=""/>
        <dsp:cNvSpPr/>
      </dsp:nvSpPr>
      <dsp:spPr>
        <a:xfrm>
          <a:off x="3161841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C6A5-0266-439E-8DDD-F7DF99818E63}">
      <dsp:nvSpPr>
        <dsp:cNvPr id="0" name=""/>
        <dsp:cNvSpPr/>
      </dsp:nvSpPr>
      <dsp:spPr>
        <a:xfrm>
          <a:off x="3269754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Rodinné právo</a:t>
          </a:r>
        </a:p>
      </dsp:txBody>
      <dsp:txXfrm>
        <a:off x="3287817" y="1920287"/>
        <a:ext cx="935093" cy="580598"/>
      </dsp:txXfrm>
    </dsp:sp>
    <dsp:sp modelId="{1849F802-3619-47F1-BF31-C2EA666C80EC}">
      <dsp:nvSpPr>
        <dsp:cNvPr id="0" name=""/>
        <dsp:cNvSpPr/>
      </dsp:nvSpPr>
      <dsp:spPr>
        <a:xfrm>
          <a:off x="4171546" y="1121232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7675-5CF6-4D21-808E-C90FA6D6DEA8}">
      <dsp:nvSpPr>
        <dsp:cNvPr id="0" name=""/>
        <dsp:cNvSpPr/>
      </dsp:nvSpPr>
      <dsp:spPr>
        <a:xfrm>
          <a:off x="4279459" y="1223750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Mezinárodní právo soukromé</a:t>
          </a:r>
        </a:p>
      </dsp:txBody>
      <dsp:txXfrm>
        <a:off x="4297522" y="1241813"/>
        <a:ext cx="935093" cy="58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6 (31. 10. </a:t>
            </a:r>
            <a:r>
              <a:rPr lang="cs-CZ" sz="3600" b="1" smtClean="0"/>
              <a:t>2023)</a:t>
            </a:r>
            <a:br>
              <a:rPr lang="cs-CZ" sz="3600" b="1" smtClean="0"/>
            </a:br>
            <a:r>
              <a:rPr lang="cs-CZ" sz="3600" b="1" dirty="0" smtClean="0"/>
              <a:t>OBČANSKÉ </a:t>
            </a:r>
            <a:r>
              <a:rPr lang="cs-CZ" sz="3600" b="1" dirty="0" smtClean="0"/>
              <a:t>PRÁVO-ZÁKLADY (OSOBY)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jméno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osobní svobodu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občanskou čest a důstojnost</a:t>
            </a:r>
            <a:r>
              <a:rPr lang="cs-CZ" sz="2000" dirty="0"/>
              <a:t> </a:t>
            </a:r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podobu a právo k podobizně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soukromí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tělesnou integritu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slovní projevy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en-US" b="1" dirty="0" err="1"/>
              <a:t>Jméno</a:t>
            </a:r>
            <a:endParaRPr lang="cs-CZ" sz="2800" dirty="0"/>
          </a:p>
          <a:p>
            <a:pPr lvl="0" algn="just"/>
            <a:r>
              <a:rPr lang="cs-CZ" dirty="0"/>
              <a:t>jménem je – </a:t>
            </a:r>
            <a:r>
              <a:rPr lang="cs-CZ" b="1" dirty="0"/>
              <a:t>osobní jméno a příjmení, rodné příjmení, další jména</a:t>
            </a:r>
            <a:r>
              <a:rPr lang="cs-CZ" dirty="0"/>
              <a:t> (např. ruské </a:t>
            </a:r>
            <a:r>
              <a:rPr lang="cs-CZ" dirty="0" err="1"/>
              <a:t>otčestvo</a:t>
            </a:r>
            <a:r>
              <a:rPr lang="cs-CZ" dirty="0"/>
              <a:t>)</a:t>
            </a:r>
            <a:endParaRPr lang="cs-CZ" sz="2800" dirty="0"/>
          </a:p>
          <a:p>
            <a:pPr lvl="0" algn="just"/>
            <a:r>
              <a:rPr lang="cs-CZ" dirty="0"/>
              <a:t>každý má právo </a:t>
            </a:r>
            <a:r>
              <a:rPr lang="cs-CZ" u="sng" dirty="0"/>
              <a:t>užívat</a:t>
            </a:r>
            <a:r>
              <a:rPr lang="cs-CZ" dirty="0"/>
              <a:t> své jméno, právo </a:t>
            </a:r>
            <a:r>
              <a:rPr lang="cs-CZ" u="sng" dirty="0"/>
              <a:t>na ochranu</a:t>
            </a:r>
            <a:r>
              <a:rPr lang="cs-CZ" dirty="0"/>
              <a:t> a </a:t>
            </a:r>
            <a:r>
              <a:rPr lang="cs-CZ" u="sng" dirty="0"/>
              <a:t>úctu ke jménu</a:t>
            </a:r>
            <a:endParaRPr lang="cs-CZ" sz="2800" dirty="0"/>
          </a:p>
          <a:p>
            <a:pPr lvl="0" algn="just"/>
            <a:r>
              <a:rPr lang="cs-CZ" dirty="0"/>
              <a:t>užívá-li někdo jiné jméno než své vlastní (ať jméno cizí či smyšlené) nese následky z omylů a újem, které tímto jednáním vzniknou</a:t>
            </a:r>
            <a:endParaRPr lang="cs-CZ" sz="2800" dirty="0"/>
          </a:p>
          <a:p>
            <a:pPr lvl="0" algn="just"/>
            <a:r>
              <a:rPr lang="cs-CZ" dirty="0"/>
              <a:t>ochrana jména</a:t>
            </a:r>
            <a:endParaRPr lang="cs-CZ" sz="2800" dirty="0"/>
          </a:p>
          <a:p>
            <a:pPr lvl="1" algn="just"/>
            <a:r>
              <a:rPr lang="cs-CZ" dirty="0"/>
              <a:t>před situací, kdy někdo zpochybňuje něčí právo na jeho jméno</a:t>
            </a:r>
            <a:endParaRPr lang="cs-CZ" sz="2800" dirty="0"/>
          </a:p>
          <a:p>
            <a:pPr lvl="1" algn="just"/>
            <a:r>
              <a:rPr lang="cs-CZ" dirty="0"/>
              <a:t>před neoprávněným zásahem do práva na jméno (např. neoprávněné užití jména)</a:t>
            </a:r>
            <a:endParaRPr lang="cs-CZ" sz="2800" dirty="0"/>
          </a:p>
          <a:p>
            <a:pPr lvl="0" algn="just"/>
            <a:r>
              <a:rPr lang="cs-CZ" dirty="0"/>
              <a:t>nemůže-li dotčená osoba uplatnit právo na ochranu jména sama (např. je nepřítomná, nezvěstná, nesvéprávná), může ochranu uplatnit manžel, potomek, předek nebo partner → to neplatí dala-li dotčená osoba (svéprávná) výslovně najevo, že si to nepřeje</a:t>
            </a:r>
            <a:endParaRPr lang="cs-CZ" sz="2800" dirty="0"/>
          </a:p>
          <a:p>
            <a:pPr lvl="0" algn="just"/>
            <a:r>
              <a:rPr lang="cs-CZ" dirty="0"/>
              <a:t>jde-li o neoprávněný </a:t>
            </a:r>
            <a:r>
              <a:rPr lang="cs-CZ" b="1" dirty="0"/>
              <a:t>zásah do příjmení</a:t>
            </a:r>
            <a:r>
              <a:rPr lang="cs-CZ" dirty="0"/>
              <a:t> nebo je-li pro to jiný důvod spočívající </a:t>
            </a:r>
            <a:r>
              <a:rPr lang="cs-CZ" b="1" dirty="0"/>
              <a:t>v důležitém zájmu na ochraně rodiny, může se práva na ochranu osoby domáhat manžel nebo jiná blízká osoba</a:t>
            </a:r>
            <a:r>
              <a:rPr lang="cs-CZ" dirty="0"/>
              <a:t> (a to navzdory tomu, že do jejich práva ke jménu přímo zasaženo nebylo</a:t>
            </a:r>
            <a:endParaRPr lang="cs-CZ" sz="28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r>
              <a:rPr lang="cs-CZ" sz="2000" dirty="0"/>
              <a:t>P</a:t>
            </a:r>
            <a:r>
              <a:rPr lang="cs-CZ" sz="2000" b="1" dirty="0"/>
              <a:t>rávní ochrana jména</a:t>
            </a:r>
            <a:r>
              <a:rPr lang="cs-CZ" sz="2000" dirty="0"/>
              <a:t>: </a:t>
            </a:r>
          </a:p>
          <a:p>
            <a:pPr algn="just"/>
            <a:r>
              <a:rPr lang="cs-CZ" sz="2000" dirty="0"/>
              <a:t>a) před </a:t>
            </a:r>
            <a:r>
              <a:rPr lang="cs-CZ" sz="2000" b="1" u="sng" dirty="0"/>
              <a:t>zpochybněním</a:t>
            </a:r>
            <a:r>
              <a:rPr lang="cs-CZ" sz="2000" dirty="0"/>
              <a:t> svého </a:t>
            </a:r>
            <a:r>
              <a:rPr lang="cs-CZ" sz="2000" b="1" u="sng" dirty="0"/>
              <a:t>práva ke jménu</a:t>
            </a:r>
            <a:r>
              <a:rPr lang="cs-CZ" sz="2000" dirty="0"/>
              <a:t>; </a:t>
            </a:r>
          </a:p>
          <a:p>
            <a:pPr algn="just"/>
            <a:r>
              <a:rPr lang="cs-CZ" sz="2000" dirty="0"/>
              <a:t>b) ke </a:t>
            </a:r>
            <a:r>
              <a:rPr lang="cs-CZ" sz="2000" b="1" u="sng" dirty="0"/>
              <a:t>kompenzaci újmy </a:t>
            </a:r>
            <a:r>
              <a:rPr lang="cs-CZ" sz="2000" dirty="0"/>
              <a:t>v důsledku neoprávněného zásahu, zejména neoprávněného užití jména, v uvedených případech nárokem na upuštění od neoprávněného zásahu nebo odstranění jeho následků (§ 78). </a:t>
            </a:r>
          </a:p>
          <a:p>
            <a:pPr algn="just"/>
            <a:r>
              <a:rPr lang="cs-CZ" sz="2000" dirty="0"/>
              <a:t>c)  Nemůže-li dotčený z důvodů uvedených v § 78 odst. 2 sám uplatnit právo na ochranu </a:t>
            </a:r>
            <a:r>
              <a:rPr lang="cs-CZ" sz="2000" b="1" dirty="0"/>
              <a:t>svého jména</a:t>
            </a:r>
            <a:r>
              <a:rPr lang="cs-CZ" sz="2000" dirty="0"/>
              <a:t>, může je uplatnit jeho </a:t>
            </a:r>
            <a:r>
              <a:rPr lang="cs-CZ" sz="2000" b="1" u="sng" dirty="0"/>
              <a:t>manžel</a:t>
            </a:r>
            <a:r>
              <a:rPr lang="cs-CZ" sz="2000" u="sng" dirty="0"/>
              <a:t>, </a:t>
            </a:r>
            <a:r>
              <a:rPr lang="cs-CZ" sz="2000" b="1" u="sng" dirty="0"/>
              <a:t>potomek</a:t>
            </a:r>
            <a:r>
              <a:rPr lang="cs-CZ" sz="2000" u="sng" dirty="0"/>
              <a:t>, </a:t>
            </a:r>
            <a:r>
              <a:rPr lang="cs-CZ" sz="2000" b="1" u="sng" dirty="0"/>
              <a:t>předek</a:t>
            </a:r>
            <a:r>
              <a:rPr lang="cs-CZ" sz="2000" u="sng" dirty="0"/>
              <a:t> nebo </a:t>
            </a:r>
            <a:r>
              <a:rPr lang="cs-CZ" sz="2000" b="1" u="sng" dirty="0"/>
              <a:t>partner</a:t>
            </a:r>
            <a:r>
              <a:rPr lang="cs-CZ" sz="2000" dirty="0"/>
              <a:t>, ledaže svéprávný dotčený dal výslovně najevo, že si to nepřeje. </a:t>
            </a:r>
          </a:p>
          <a:p>
            <a:pPr marL="457200" indent="-457200" algn="just">
              <a:buAutoNum type="alphaLcParenR" startAt="4"/>
            </a:pPr>
            <a:r>
              <a:rPr lang="cs-CZ" sz="2000" dirty="0" smtClean="0"/>
              <a:t>Zasáhne-li </a:t>
            </a:r>
            <a:r>
              <a:rPr lang="cs-CZ" sz="2000" dirty="0"/>
              <a:t>neoprávněný zásah </a:t>
            </a:r>
            <a:r>
              <a:rPr lang="cs-CZ" sz="2000" u="sng" dirty="0"/>
              <a:t>příjmení</a:t>
            </a:r>
            <a:r>
              <a:rPr lang="cs-CZ" sz="2000" dirty="0"/>
              <a:t> a je-li tu důležitý zájem na </a:t>
            </a:r>
            <a:r>
              <a:rPr lang="cs-CZ" sz="2000" u="sng" dirty="0"/>
              <a:t>ochraně rodiny</a:t>
            </a:r>
            <a:r>
              <a:rPr lang="cs-CZ" sz="2000" dirty="0"/>
              <a:t>, má </a:t>
            </a:r>
            <a:r>
              <a:rPr lang="cs-CZ" sz="2000" b="1" u="sng" dirty="0"/>
              <a:t>samostatné právo na ochranu rodinného příjmení</a:t>
            </a:r>
            <a:r>
              <a:rPr lang="cs-CZ" sz="2000" u="sng" dirty="0"/>
              <a:t> manžel nebo jiná osoba dotčenému blízká </a:t>
            </a:r>
            <a:r>
              <a:rPr lang="cs-CZ" sz="2000" dirty="0"/>
              <a:t>(§ 78 odst. 3). </a:t>
            </a:r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Pseudonym</a:t>
            </a:r>
            <a:r>
              <a:rPr lang="cs-CZ" dirty="0"/>
              <a:t> </a:t>
            </a:r>
            <a:endParaRPr lang="cs-CZ" sz="2800" dirty="0"/>
          </a:p>
          <a:p>
            <a:pPr lvl="0" algn="just"/>
            <a:r>
              <a:rPr lang="cs-CZ" dirty="0"/>
              <a:t>člověk může pro určitý obor své činnosti nebo i pro soukromý styk přijmout pseudonym</a:t>
            </a:r>
            <a:endParaRPr lang="cs-CZ" sz="2800" dirty="0"/>
          </a:p>
          <a:p>
            <a:pPr lvl="1" algn="just"/>
            <a:r>
              <a:rPr lang="cs-CZ" dirty="0"/>
              <a:t>dříve chráněn jen autorským zákonem a zákonem o ochranných známkách</a:t>
            </a:r>
            <a:endParaRPr lang="cs-CZ" sz="2800" dirty="0"/>
          </a:p>
          <a:p>
            <a:pPr lvl="1" algn="just"/>
            <a:r>
              <a:rPr lang="cs-CZ" dirty="0"/>
              <a:t>právní jednání pod pseudonymem</a:t>
            </a:r>
            <a:r>
              <a:rPr lang="cs-CZ" b="1" dirty="0"/>
              <a:t> nepůsobí jeho neplatnost</a:t>
            </a:r>
            <a:r>
              <a:rPr lang="cs-CZ" dirty="0"/>
              <a:t>, je-li zřejmé, kdo jednal, a nemůže-li druhá strana mít pochybnost o osobě jednajícího</a:t>
            </a:r>
            <a:endParaRPr lang="cs-CZ" sz="2800" dirty="0"/>
          </a:p>
          <a:p>
            <a:pPr lvl="1" algn="just"/>
            <a:r>
              <a:rPr lang="cs-CZ" dirty="0"/>
              <a:t>vejde-li pseudonym ve známost</a:t>
            </a:r>
            <a:r>
              <a:rPr lang="cs-CZ" b="1" dirty="0"/>
              <a:t> požívá stejné ochrany jako jméno</a:t>
            </a:r>
            <a:r>
              <a:rPr lang="cs-CZ" dirty="0"/>
              <a:t> (záměrně se mluví o známosti pseudonymu, nikoli o jeho obecné známosti, protože pro právní následek musí být rozhodující posouzení konkrétní situace, nikoli paušálně zvolené kritérium)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b="1" u="sng" dirty="0"/>
              <a:t>Bydliště člověka</a:t>
            </a:r>
            <a:r>
              <a:rPr lang="cs-CZ" dirty="0"/>
              <a:t>: „kde se zdržuje s úmyslem žít tam s výhradou změny okolností trvale“ (§ 80 odst. 1). Úmysl může být výslovný nebo implicitní. </a:t>
            </a:r>
            <a:endParaRPr lang="cs-CZ" sz="2800" dirty="0"/>
          </a:p>
          <a:p>
            <a:pPr algn="just"/>
            <a:r>
              <a:rPr lang="cs-CZ" dirty="0"/>
              <a:t>Ochrana dobré víry ostatních osob v bydliště skutečné. Nemá-li člověk bydliště: </a:t>
            </a:r>
            <a:endParaRPr lang="cs-CZ" sz="2800" dirty="0"/>
          </a:p>
          <a:p>
            <a:pPr lvl="0" algn="just"/>
            <a:r>
              <a:rPr lang="cs-CZ" dirty="0"/>
              <a:t>právní fikcí bydliště je místo, kde žije,</a:t>
            </a:r>
            <a:endParaRPr lang="cs-CZ" sz="2800" dirty="0"/>
          </a:p>
          <a:p>
            <a:pPr lvl="0" algn="just"/>
            <a:r>
              <a:rPr lang="cs-CZ" dirty="0"/>
              <a:t>nelze-li takové místo zjistit nebo jen „s neúměrnými obtížemi“, stanoví se fikce bydliště místo, (a) kde má majetek, popřípadě (b) kde žil naposledy (§ 80 odst. 2</a:t>
            </a:r>
            <a:r>
              <a:rPr lang="cs-CZ" dirty="0" smtClean="0"/>
              <a:t>) </a:t>
            </a:r>
            <a:r>
              <a:rPr lang="cs-CZ" b="1" dirty="0" smtClean="0"/>
              <a:t>rozlišuj od trvalého pobytu</a:t>
            </a:r>
            <a:r>
              <a:rPr lang="cs-CZ" dirty="0" smtClean="0"/>
              <a:t> = úřední evidence</a:t>
            </a:r>
            <a:endParaRPr lang="cs-CZ" sz="28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pojem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Osobnost člověka</a:t>
            </a:r>
            <a:endParaRPr lang="cs-CZ" sz="2800" dirty="0"/>
          </a:p>
          <a:p>
            <a:pPr lvl="0"/>
            <a:r>
              <a:rPr lang="cs-CZ" dirty="0"/>
              <a:t>generální klauzule s demonstrativním výčtem (§ 81 </a:t>
            </a:r>
            <a:r>
              <a:rPr lang="cs-CZ" dirty="0" smtClean="0"/>
              <a:t>OZ</a:t>
            </a:r>
            <a:r>
              <a:rPr lang="cs-CZ" dirty="0"/>
              <a:t>) = chráněna je osobnost člověka včetně všech jeho přirozených práv (např. život a důstojnost člověka, jeho zdraví a právo žít v příznivém životním prostředí, jeho vážnost, čest, soukromí a jeho projevy osobní povahy…)</a:t>
            </a:r>
            <a:endParaRPr lang="cs-CZ" sz="2800" dirty="0"/>
          </a:p>
          <a:p>
            <a:pPr lvl="0"/>
            <a:r>
              <a:rPr lang="cs-CZ" dirty="0"/>
              <a:t>každý je povinen ctít svobodné rozhodnutí člověka žít podle svého (žít podle svého = základní soukromoprávní princip)</a:t>
            </a:r>
            <a:endParaRPr lang="cs-CZ" sz="2800" dirty="0"/>
          </a:p>
          <a:p>
            <a:pPr lvl="0"/>
            <a:r>
              <a:rPr lang="cs-CZ" b="1" dirty="0"/>
              <a:t>po smrti</a:t>
            </a:r>
            <a:r>
              <a:rPr lang="cs-CZ" dirty="0"/>
              <a:t> člověka se může ochrany jeho osobnosti domáhat kterákoli z jemu blízkých osob </a:t>
            </a:r>
            <a:endParaRPr lang="cs-CZ" sz="2800" dirty="0"/>
          </a:p>
          <a:p>
            <a:pPr lvl="0"/>
            <a:r>
              <a:rPr lang="cs-CZ" dirty="0"/>
              <a:t>souvisí-li neoprávněný zásah do osobnosti člověka s jeho činností v PO, může právo na ochranu jeho osobnosti uplatnit i tato PO </a:t>
            </a:r>
            <a:endParaRPr lang="cs-CZ" dirty="0" smtClean="0"/>
          </a:p>
          <a:p>
            <a:pPr lvl="0"/>
            <a:r>
              <a:rPr lang="cs-CZ" b="1" dirty="0" smtClean="0"/>
              <a:t>za </a:t>
            </a:r>
            <a:r>
              <a:rPr lang="cs-CZ" b="1" dirty="0"/>
              <a:t>života </a:t>
            </a:r>
            <a:r>
              <a:rPr lang="cs-CZ" dirty="0"/>
              <a:t>člověka jen jeho jménem a s jeho souhlasem (souhlasu není třeba není-li schopen projevit vůli pro nepřítomnost nebo neschopnost úsudku) </a:t>
            </a:r>
            <a:endParaRPr lang="cs-CZ" sz="2800" dirty="0"/>
          </a:p>
          <a:p>
            <a:pPr lvl="0"/>
            <a:r>
              <a:rPr lang="cs-CZ" b="1" dirty="0" smtClean="0"/>
              <a:t>po </a:t>
            </a:r>
            <a:r>
              <a:rPr lang="cs-CZ" b="1" dirty="0"/>
              <a:t>smrti </a:t>
            </a:r>
            <a:r>
              <a:rPr lang="cs-CZ" dirty="0"/>
              <a:t>člověka se právnická osoba může domáhat, aby od neoprávněného zásahu bylo upuštěno a aby byly odstraněny jeho následky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Podoba a soukromí</a:t>
            </a:r>
            <a:endParaRPr lang="cs-CZ" sz="2800" dirty="0"/>
          </a:p>
          <a:p>
            <a:pPr lvl="0" algn="just"/>
            <a:r>
              <a:rPr lang="cs-CZ" dirty="0"/>
              <a:t>hlavními znaky jsou: svolení dotčeného k zásahu, zásada rozumnosti</a:t>
            </a:r>
            <a:endParaRPr lang="cs-CZ" sz="2800" dirty="0"/>
          </a:p>
          <a:p>
            <a:pPr lvl="0" algn="just"/>
            <a:r>
              <a:rPr lang="cs-CZ" dirty="0"/>
              <a:t>zachytit jakýmkoli způsobem podobu člověka (tak, aby podle zobrazení bylo možné určit jeho totožnost) je možné jen s jeho svolením</a:t>
            </a:r>
            <a:endParaRPr lang="cs-CZ" sz="2800" dirty="0"/>
          </a:p>
          <a:p>
            <a:pPr lvl="0" algn="just"/>
            <a:r>
              <a:rPr lang="cs-CZ" dirty="0"/>
              <a:t>rozšiřovat podobu člověka je možné jen s jeho svolením (kdo svolí k zobrazení své podoby za okolností, z nichž je zřejmé, že zobrazení bude šířeno, platí, že svoluje i k jeho rozmnožování a rozšiřování obvyklým způsobem, jak je mohl vzhledem k okolnostem rozumně předpokládat)</a:t>
            </a:r>
            <a:endParaRPr lang="cs-CZ" sz="2800" dirty="0"/>
          </a:p>
          <a:p>
            <a:pPr lvl="0" algn="just"/>
            <a:r>
              <a:rPr lang="cs-CZ" dirty="0"/>
              <a:t>nikdo nesmí zasáhnout do soukromí jiného, nemá-li k tomu zákonný důvod</a:t>
            </a:r>
            <a:endParaRPr lang="cs-CZ" sz="2800" dirty="0"/>
          </a:p>
          <a:p>
            <a:pPr lvl="1" algn="just"/>
            <a:r>
              <a:rPr lang="cs-CZ" dirty="0"/>
              <a:t>zejména nelze bez svolení člověka narušit jeho „soukromé prostory</a:t>
            </a:r>
            <a:r>
              <a:rPr lang="cs-CZ" b="1" dirty="0"/>
              <a:t>“ </a:t>
            </a:r>
            <a:r>
              <a:rPr lang="cs-CZ" dirty="0"/>
              <a:t>(pojem širší než pojem „obydlí“ – v souladu s judikaturou ESLP i místo, kde vykonává svou obvyklou profesi)</a:t>
            </a:r>
            <a:endParaRPr lang="cs-CZ" sz="2800" dirty="0"/>
          </a:p>
          <a:p>
            <a:pPr lvl="1" algn="just"/>
            <a:r>
              <a:rPr lang="cs-CZ" dirty="0"/>
              <a:t>dále nelze sledovat jeho soukromý život nebo pořizovat o tom zvukový nebo obrazový záznam, využívat takové či jiné záznamy třetí osobou nebo takové záznamy šířit</a:t>
            </a:r>
            <a:endParaRPr lang="cs-CZ" sz="2800" dirty="0"/>
          </a:p>
          <a:p>
            <a:pPr lvl="1" algn="just"/>
            <a:r>
              <a:rPr lang="cs-CZ" dirty="0"/>
              <a:t>stejně se chrání i soukromé písemnosti osobní povahy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b="1" dirty="0"/>
              <a:t>svolení</a:t>
            </a:r>
            <a:r>
              <a:rPr lang="cs-CZ" dirty="0"/>
              <a:t> k použití písemnosti osobní povahy, podobizny nebo zvukového či obrazového záznamu týkajícího se člověka nebo jeho projevů osobní povahy, může člověk kdykoliv odvolat (a to i v případě, že je udělil na určitou dobu)</a:t>
            </a:r>
            <a:endParaRPr lang="cs-CZ" sz="2800" dirty="0"/>
          </a:p>
          <a:p>
            <a:pPr lvl="1"/>
            <a:r>
              <a:rPr lang="cs-CZ" dirty="0"/>
              <a:t>bylo-li svolení udělené na určitou dobu odvoláno, aniž to odůvodňuje podstatná změna okolností nebo jiný rozumný důvod, nahradí odvolatel svolení vzniklou škodu</a:t>
            </a:r>
            <a:endParaRPr lang="cs-CZ" sz="2800" dirty="0"/>
          </a:p>
          <a:p>
            <a:pPr lvl="1" algn="just"/>
            <a:r>
              <a:rPr lang="cs-CZ" b="1" dirty="0"/>
              <a:t>svolení není třeba:</a:t>
            </a:r>
            <a:endParaRPr lang="cs-CZ" sz="2800" dirty="0"/>
          </a:p>
          <a:p>
            <a:pPr lvl="2" algn="just"/>
            <a:r>
              <a:rPr lang="cs-CZ" dirty="0"/>
              <a:t>pokud se podobizna nebo zvukový či obrazový záznam pořídí nebo použijí</a:t>
            </a:r>
            <a:r>
              <a:rPr lang="cs-CZ" b="1" dirty="0"/>
              <a:t> k výkonu nebo ochraně jiných </a:t>
            </a:r>
            <a:r>
              <a:rPr lang="cs-CZ" b="1" dirty="0" smtClean="0"/>
              <a:t>práv </a:t>
            </a:r>
            <a:r>
              <a:rPr lang="cs-CZ" dirty="0" smtClean="0"/>
              <a:t>(např. ochrana majetku, ale musí být informován)</a:t>
            </a:r>
            <a:endParaRPr lang="cs-CZ" sz="2800" dirty="0"/>
          </a:p>
          <a:p>
            <a:pPr lvl="2" algn="just"/>
            <a:r>
              <a:rPr lang="cs-CZ" dirty="0"/>
              <a:t>v případě, když se podobizna, písemnost osobní povahy nebo zvukový či obrazový záznam pořídí nebo použijí na základě zákona k úřednímu účelu nebo v případě, že někdo veřejně vystoupí v záležitosti veřejného zájmu </a:t>
            </a:r>
            <a:r>
              <a:rPr lang="cs-CZ" u="sng" dirty="0"/>
              <a:t>(tzv. zákonná úřední licence)</a:t>
            </a:r>
            <a:endParaRPr lang="cs-CZ" sz="2800" u="sng" dirty="0"/>
          </a:p>
          <a:p>
            <a:pPr lvl="2" algn="just"/>
            <a:r>
              <a:rPr lang="cs-CZ" dirty="0"/>
              <a:t>podobiznu nebo zvukový či obrazový záznam lze bez souhlasu pořídit nebo použít </a:t>
            </a:r>
            <a:r>
              <a:rPr lang="cs-CZ" b="1" dirty="0"/>
              <a:t>přiměřeným způsobem též k vědeckému nebo uměleckému účelu</a:t>
            </a:r>
            <a:r>
              <a:rPr lang="cs-CZ" dirty="0"/>
              <a:t> a pro tiskové, rozhlasové, televizní nebo obdobné </a:t>
            </a:r>
            <a:r>
              <a:rPr lang="cs-CZ" b="1" dirty="0"/>
              <a:t>zpravodajství</a:t>
            </a:r>
            <a:r>
              <a:rPr lang="cs-CZ" dirty="0"/>
              <a:t> </a:t>
            </a:r>
            <a:r>
              <a:rPr lang="cs-CZ" u="sng" dirty="0"/>
              <a:t>(tzv. zákonná vědecká, umělecká a reportážní licence)</a:t>
            </a:r>
            <a:endParaRPr lang="cs-CZ" sz="2800" u="sng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zákonný důvod</a:t>
            </a:r>
            <a:r>
              <a:rPr lang="cs-CZ" dirty="0"/>
              <a:t> k zásahu do soukromí jiného nebo k použití jeho podobizny, písemnosti osobní povahy nebo zvukového či obrazového záznamu nesmí být využit nepřiměřeným způsobem v rozporu s oprávněnými zájmy člověka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lvl="2" algn="just"/>
            <a:r>
              <a:rPr lang="cs-CZ" dirty="0"/>
              <a:t>svolení není třeba v případě tzv. zákonných licencí:</a:t>
            </a:r>
            <a:endParaRPr lang="cs-CZ" sz="2800" dirty="0"/>
          </a:p>
          <a:p>
            <a:pPr lvl="2" algn="just"/>
            <a:r>
              <a:rPr lang="cs-CZ" dirty="0"/>
              <a:t>u soukromí je licencí zákonný důvod (§ 86)</a:t>
            </a:r>
            <a:endParaRPr lang="cs-CZ" sz="2800" dirty="0"/>
          </a:p>
          <a:p>
            <a:pPr lvl="2" algn="just"/>
            <a:r>
              <a:rPr lang="cs-CZ" dirty="0"/>
              <a:t>u pořízení podobizny, zvukového či obrazového záznamu se jedná o výkon a ochranu jiných práv a právem chráněných zájmů jiných osob, úřední licenci, vystoupení ve veřejném zájmu, vědeckou a uměleckou licenci, zpravodajskou licenci (vše § 88 a 89)</a:t>
            </a:r>
            <a:endParaRPr lang="cs-CZ" sz="2800" dirty="0"/>
          </a:p>
          <a:p>
            <a:pPr lvl="2" algn="just"/>
            <a:r>
              <a:rPr lang="cs-CZ" dirty="0"/>
              <a:t>licence nesmí být zneužita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1344</Words>
  <Application>Microsoft Office PowerPoint</Application>
  <PresentationFormat>Předvádění na obrazovce (4:3)</PresentationFormat>
  <Paragraphs>353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Přednáška č. 6 (31. 10. 2023) OBČANSKÉ PRÁVO-ZÁKLADY (OSOBY)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192</cp:revision>
  <dcterms:created xsi:type="dcterms:W3CDTF">2015-09-08T17:35:18Z</dcterms:created>
  <dcterms:modified xsi:type="dcterms:W3CDTF">2023-09-24T21:37:11Z</dcterms:modified>
</cp:coreProperties>
</file>