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3" r:id="rId4"/>
    <p:sldId id="267" r:id="rId5"/>
    <p:sldId id="285" r:id="rId6"/>
    <p:sldId id="258" r:id="rId7"/>
    <p:sldId id="275" r:id="rId8"/>
    <p:sldId id="263" r:id="rId9"/>
    <p:sldId id="282" r:id="rId10"/>
    <p:sldId id="261" r:id="rId11"/>
    <p:sldId id="276" r:id="rId12"/>
    <p:sldId id="27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D2A-65E1-4766-9FED-B825AEBBC25D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3931-8313-4EB8-A26A-F008AC353B3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FA85-D800-4A36-883C-C7EF79D73A13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2A43-9015-4C01-A5F3-985B8CB5FB07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0FD3-0178-4C74-A176-5D0B83DC27C4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CA47-0C08-4C31-AF39-BC031847B6F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BA5E-AA84-4129-AF44-A625ABC23A07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E7533-2372-4E8D-B103-0C401E9FBCEC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AB5C8-BCBD-4043-9ED7-D43072D6F66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E97-7FBE-40C5-BBE4-F1A0627ABFDA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9B91-DCBD-49C3-A639-E078581EABB8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59A-2A87-4950-87D8-06ED758EA2DD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Přednáška </a:t>
            </a:r>
            <a:r>
              <a:rPr lang="cs-CZ" sz="4000" b="1" dirty="0"/>
              <a:t>č. 2</a:t>
            </a:r>
            <a:r>
              <a:rPr lang="cs-CZ" sz="4000" b="1" dirty="0" smtClean="0"/>
              <a:t> </a:t>
            </a:r>
            <a:r>
              <a:rPr lang="cs-CZ" sz="4000" b="1" smtClean="0"/>
              <a:t>(</a:t>
            </a:r>
            <a:r>
              <a:rPr lang="cs-CZ" sz="4000" b="1" smtClean="0"/>
              <a:t>03. </a:t>
            </a:r>
            <a:r>
              <a:rPr lang="cs-CZ" sz="4000" b="1" dirty="0" smtClean="0"/>
              <a:t>10. 2023)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>Základní pojmy, </a:t>
            </a:r>
            <a:r>
              <a:rPr lang="cs-CZ" sz="4000" b="1" dirty="0"/>
              <a:t>Právní norma a prameny práva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Márton,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3"/>
    </mc:Choice>
    <mc:Fallback xmlns="">
      <p:transition spd="slow" advTm="108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</a:t>
            </a:r>
            <a:r>
              <a:rPr lang="cs-CZ" sz="2000" dirty="0"/>
              <a:t>požadovat určitou míru chování od jiného, aby se zdržel rušení oprávněného </a:t>
            </a:r>
            <a:r>
              <a:rPr lang="cs-CZ" sz="2000" dirty="0" smtClean="0"/>
              <a:t>chování</a:t>
            </a:r>
          </a:p>
          <a:p>
            <a:pPr marL="342900" indent="-342900" algn="just"/>
            <a:r>
              <a:rPr lang="cs-CZ" sz="2000" dirty="0" smtClean="0"/>
              <a:t>      </a:t>
            </a:r>
            <a:r>
              <a:rPr lang="cs-CZ" sz="1400" dirty="0" smtClean="0"/>
              <a:t>§ </a:t>
            </a:r>
            <a:r>
              <a:rPr lang="cs-CZ" sz="1400" b="1" dirty="0" smtClean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 smtClean="0"/>
              <a:t>         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 smtClean="0"/>
          </a:p>
          <a:p>
            <a:pPr marL="342900" indent="-342900" algn="just"/>
            <a:r>
              <a:rPr lang="cs-CZ" sz="1400" b="1" dirty="0" smtClean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 smtClean="0"/>
          </a:p>
          <a:p>
            <a:pPr marL="342900" indent="-342900" algn="just"/>
            <a:r>
              <a:rPr lang="cs-CZ" sz="1400" b="1" dirty="0" smtClean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 smtClean="0"/>
              <a:t>subjektivní právo je pojmem párovým, jemuž odpovídá pojem </a:t>
            </a:r>
            <a:r>
              <a:rPr lang="cs-CZ" u="sng" dirty="0" smtClean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</a:t>
            </a:r>
            <a:r>
              <a:rPr lang="cs-CZ" sz="1200" dirty="0" smtClean="0"/>
              <a:t>becně vyjádřená zásadou </a:t>
            </a:r>
            <a:r>
              <a:rPr lang="cs-CZ" sz="1200" dirty="0" err="1" smtClean="0"/>
              <a:t>neminem</a:t>
            </a:r>
            <a:r>
              <a:rPr lang="cs-CZ" sz="1200" dirty="0" smtClean="0"/>
              <a:t> </a:t>
            </a:r>
            <a:r>
              <a:rPr lang="cs-CZ" sz="1200" dirty="0" err="1" smtClean="0"/>
              <a:t>laedere</a:t>
            </a:r>
            <a:r>
              <a:rPr lang="cs-CZ" sz="1200" dirty="0" smtClean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 smtClean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Subjektivní práva absolutní a relativní</a:t>
            </a:r>
            <a:endParaRPr lang="cs-CZ" sz="2400" b="1" dirty="0"/>
          </a:p>
          <a:p>
            <a:endParaRPr lang="cs-CZ" sz="2000" b="1" dirty="0"/>
          </a:p>
          <a:p>
            <a:pPr algn="just"/>
            <a:r>
              <a:rPr lang="cs-CZ" sz="2000" b="1" dirty="0" smtClean="0"/>
              <a:t>Absolutní </a:t>
            </a:r>
            <a:r>
              <a:rPr lang="cs-CZ" sz="2000" dirty="0" smtClean="0"/>
              <a:t>– práva, která působí 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</a:t>
            </a:r>
            <a:r>
              <a:rPr lang="cs-CZ" sz="2000" dirty="0" smtClean="0"/>
              <a:t>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vlastnictví je všeobecné a svrchované právní panství nad věcí, vlastník může svou věc držet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possisendi</a:t>
            </a:r>
            <a:r>
              <a:rPr lang="cs-CZ" sz="2000" dirty="0" smtClean="0"/>
              <a:t>), užívat (ius </a:t>
            </a:r>
            <a:r>
              <a:rPr lang="cs-CZ" sz="2000" dirty="0" err="1" smtClean="0"/>
              <a:t>utendi</a:t>
            </a:r>
            <a:r>
              <a:rPr lang="cs-CZ" sz="2000" dirty="0" smtClean="0"/>
              <a:t>), požívat (ius </a:t>
            </a:r>
            <a:r>
              <a:rPr lang="cs-CZ" sz="2000" dirty="0" err="1" smtClean="0"/>
              <a:t>fruendi</a:t>
            </a:r>
            <a:r>
              <a:rPr lang="cs-CZ" sz="2000" dirty="0" smtClean="0"/>
              <a:t>), nakládat s ní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disponendi</a:t>
            </a:r>
            <a:r>
              <a:rPr lang="cs-CZ" sz="2000" dirty="0" smtClean="0"/>
              <a:t>), právo věc zničit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abutendi</a:t>
            </a:r>
            <a:r>
              <a:rPr lang="cs-CZ" sz="2000" dirty="0" smtClean="0"/>
              <a:t>), opustit jí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dereliquendi</a:t>
            </a:r>
            <a:r>
              <a:rPr lang="cs-CZ" sz="2000" dirty="0" smtClean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</a:t>
            </a:r>
            <a:r>
              <a:rPr lang="cs-CZ" sz="2000" dirty="0" smtClean="0"/>
              <a:t>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působí </a:t>
            </a:r>
            <a:r>
              <a:rPr lang="cs-CZ" sz="2000" dirty="0"/>
              <a:t>v relaci k určitému subjektu povinnosti, resp. subjektům </a:t>
            </a:r>
            <a:r>
              <a:rPr lang="cs-CZ" sz="2000" dirty="0" smtClean="0"/>
              <a:t>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dvoustranný, resp. vícestranný vztah vyjádřený jednotlivými právy a povinnostmi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 smtClean="0"/>
              <a:t>vydlužitel</a:t>
            </a:r>
            <a:r>
              <a:rPr lang="cs-CZ" sz="2000" dirty="0" smtClean="0"/>
              <a:t>, nájemce – pronajímatel), kteří mají korelativní práva a povinnosti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Relativní</a:t>
            </a:r>
            <a:r>
              <a:rPr lang="cs-CZ" sz="2000" dirty="0" smtClean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 smtClean="0"/>
              <a:t>Korelativní</a:t>
            </a:r>
            <a:r>
              <a:rPr lang="cs-CZ" sz="2000" dirty="0" smtClean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právních norem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</a:t>
            </a:r>
            <a:r>
              <a:rPr lang="cs-CZ" sz="2000" b="1" dirty="0" smtClean="0"/>
              <a:t>rávní norma </a:t>
            </a:r>
            <a:r>
              <a:rPr lang="cs-CZ" sz="2000" dirty="0" smtClean="0"/>
              <a:t>je normou, jejímž </a:t>
            </a:r>
            <a:r>
              <a:rPr lang="cs-CZ" sz="2000" b="1" dirty="0" smtClean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 </a:t>
            </a:r>
            <a:r>
              <a:rPr lang="cs-CZ" sz="2000" dirty="0" smtClean="0"/>
              <a:t>jsou státem buďto přímo vydávány, anebo státem uznávány, a které </a:t>
            </a:r>
            <a:r>
              <a:rPr lang="cs-CZ" sz="2000" b="1" dirty="0" smtClean="0"/>
              <a:t>tvoří a naplňují obsah pramenů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rávní normou nerozumíme jednotlivé právní předpisy, nýbrž jen jednotlivá v nich obsažená </a:t>
            </a:r>
            <a:r>
              <a:rPr lang="cs-CZ" sz="2000" b="1" dirty="0" smtClean="0"/>
              <a:t>obecně závazná pravidla chování</a:t>
            </a:r>
            <a:r>
              <a:rPr lang="cs-CZ" sz="2000" dirty="0" smtClean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Právní věda obecně vymezuje vnitřní </a:t>
            </a:r>
            <a:r>
              <a:rPr lang="cs-CZ" sz="2000" b="1" dirty="0" smtClean="0"/>
              <a:t>strukturu právní normy </a:t>
            </a:r>
            <a:r>
              <a:rPr lang="cs-CZ" sz="2000" dirty="0" smtClean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hypotéza</a:t>
            </a:r>
            <a:r>
              <a:rPr lang="cs-CZ" sz="2000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dispozice</a:t>
            </a:r>
            <a:r>
              <a:rPr lang="cs-CZ" sz="2000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sankce</a:t>
            </a:r>
            <a:r>
              <a:rPr lang="cs-CZ" sz="2000" dirty="0" smtClean="0"/>
              <a:t> </a:t>
            </a:r>
            <a:r>
              <a:rPr lang="cs-CZ" sz="2000" dirty="0"/>
              <a:t>(újma za porušení právních povinností stanovených v dispozici právní </a:t>
            </a:r>
            <a:r>
              <a:rPr lang="cs-CZ" sz="2000" dirty="0" smtClean="0"/>
              <a:t>normy)</a:t>
            </a:r>
          </a:p>
          <a:p>
            <a:pPr algn="just"/>
            <a:r>
              <a:rPr lang="cs-CZ" sz="2000" dirty="0" smtClean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 smtClean="0"/>
              <a:t>„Tomáš Garrigue Masaryk se zasloužil o stát.“ (§ 1 odst. 1 zákona č. 22/1930 Sb., o zásluhách T.G. Masaryka)</a:t>
            </a:r>
            <a:endParaRPr lang="cs-CZ" sz="1400" i="1" dirty="0"/>
          </a:p>
          <a:p>
            <a:pPr algn="just"/>
            <a:r>
              <a:rPr lang="cs-CZ" sz="1400" i="1" dirty="0" smtClean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právních norem</a:t>
            </a:r>
            <a:endParaRPr lang="cs-CZ" sz="2400" b="1" dirty="0"/>
          </a:p>
          <a:p>
            <a:endParaRPr lang="cs-CZ" altLang="cs-CZ" sz="1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 smtClean="0"/>
              <a:t>Dispozitivní norma</a:t>
            </a:r>
            <a:r>
              <a:rPr lang="cs-CZ" altLang="cs-CZ" sz="2000" dirty="0" smtClean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 smtClean="0"/>
              <a:t>inominátní</a:t>
            </a:r>
            <a:r>
              <a:rPr lang="cs-CZ" altLang="cs-CZ" sz="2000" b="1" dirty="0" smtClean="0"/>
              <a:t> 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 smtClean="0"/>
              <a:t>Kogentní norma</a:t>
            </a:r>
            <a:r>
              <a:rPr lang="cs-CZ" altLang="cs-CZ" sz="2000" dirty="0" smtClean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právní normy, jež obsahují pravidla chování, která musejí být subjekty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zákaz určitého chování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 smtClean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 smtClean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právní normy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</a:t>
            </a:r>
            <a:r>
              <a:rPr lang="cs-CZ" dirty="0" smtClean="0"/>
              <a:t>veřejné moci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orgánů státu </a:t>
            </a:r>
            <a:r>
              <a:rPr lang="cs-CZ" dirty="0"/>
              <a:t>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právní normy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 právní normy</a:t>
            </a:r>
            <a:r>
              <a:rPr lang="cs-CZ" dirty="0" smtClean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Právní normy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právní normy představuje ukončení jeho účinnosti. K ukončení platnosti právní normy může dojít buď </a:t>
            </a:r>
            <a:r>
              <a:rPr lang="cs-CZ" b="1" dirty="0" smtClean="0"/>
              <a:t>uplynutím stanovené doby</a:t>
            </a:r>
            <a:r>
              <a:rPr lang="cs-CZ" dirty="0" smtClean="0"/>
              <a:t>, anebo předepsaným způsobem provedeným </a:t>
            </a:r>
            <a:r>
              <a:rPr lang="cs-CZ" b="1" dirty="0" smtClean="0"/>
              <a:t>zrušením nebo změnou</a:t>
            </a:r>
            <a:r>
              <a:rPr lang="cs-CZ" dirty="0" smtClean="0"/>
              <a:t>. Výjimku tvoří </a:t>
            </a:r>
            <a:r>
              <a:rPr lang="cs-CZ" b="1" dirty="0" smtClean="0"/>
              <a:t>retribuční zákonodárství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sz="2000" dirty="0" smtClean="0"/>
              <a:t>je vymezena okruhem vztahů, v nichž se právní norma uplatňuje, rozlišuje se </a:t>
            </a:r>
            <a:r>
              <a:rPr lang="cs-CZ" sz="2000" b="1" dirty="0" smtClean="0"/>
              <a:t>místní, časová, osobní a věcná působnost právních norem.</a:t>
            </a:r>
            <a:endParaRPr lang="cs-CZ" sz="2000" dirty="0" smtClean="0"/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</a:t>
            </a:r>
            <a:r>
              <a:rPr lang="cs-CZ" sz="2400" b="1" smtClean="0"/>
              <a:t>právních norem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 smtClean="0"/>
              <a:t>→ </a:t>
            </a:r>
            <a:r>
              <a:rPr lang="cs-CZ" sz="2000" dirty="0" smtClean="0"/>
              <a:t>ohraničuje působnost právní normy prostorově, čili </a:t>
            </a:r>
            <a:r>
              <a:rPr lang="cs-CZ" sz="2000" b="1" dirty="0" smtClean="0"/>
              <a:t>řeší otázku, v jakém územním prostoru právní norma působí</a:t>
            </a:r>
            <a:r>
              <a:rPr lang="cs-CZ" sz="2000" dirty="0" smtClean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na území celého státu</a:t>
            </a:r>
            <a:r>
              <a:rPr lang="cs-CZ" sz="2000" dirty="0" smtClean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obvodu krajů</a:t>
            </a:r>
            <a:r>
              <a:rPr lang="cs-CZ" sz="2000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či správním obvodu obcí</a:t>
            </a:r>
            <a:r>
              <a:rPr lang="cs-CZ" sz="2000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</a:t>
            </a:r>
            <a:r>
              <a:rPr lang="cs-CZ" sz="2000" b="1" dirty="0" smtClean="0"/>
              <a:t>norem (pravidel), </a:t>
            </a:r>
            <a:r>
              <a:rPr lang="cs-CZ" sz="2000" b="1" dirty="0"/>
              <a:t>které jsou </a:t>
            </a:r>
            <a:r>
              <a:rPr lang="cs-CZ" sz="2000" b="1" dirty="0" smtClean="0"/>
              <a:t>vytvořeny v určité formě (prameny práva) a vynutitelné </a:t>
            </a:r>
            <a:r>
              <a:rPr lang="cs-CZ" sz="2000" b="1" dirty="0"/>
              <a:t>státní mocí, a to na rozdíl od jiných norem: např. etických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B. kouří cigaretu v bytě nekuřáků = porušuje toliko etické pravidlo</a:t>
            </a:r>
            <a:r>
              <a:rPr lang="cs-CZ" sz="1400" b="1" dirty="0" smtClean="0"/>
              <a:t>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 smtClean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</a:t>
            </a:r>
            <a:r>
              <a:rPr lang="cs-CZ" sz="2000" b="1" dirty="0" smtClean="0"/>
              <a:t>), obvykle morálka a principy etiky jsou ještě přísnější než právo</a:t>
            </a:r>
          </a:p>
          <a:p>
            <a:pPr algn="just"/>
            <a:endParaRPr lang="cs-CZ" sz="1200" b="1" u="sng" dirty="0" smtClean="0"/>
          </a:p>
          <a:p>
            <a:pPr algn="just"/>
            <a:r>
              <a:rPr lang="cs-CZ" sz="1200" b="1" u="sng" dirty="0" smtClean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</a:t>
            </a:r>
            <a:r>
              <a:rPr lang="cs-CZ" sz="1400" b="1" dirty="0" smtClean="0"/>
              <a:t>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8"/>
    </mc:Choice>
    <mc:Fallback xmlns="">
      <p:transition spd="slow" advTm="481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právních nore</a:t>
            </a:r>
            <a:r>
              <a:rPr lang="cs-CZ" sz="2400" b="1" dirty="0"/>
              <a:t>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 smtClean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Platnost</a:t>
            </a:r>
            <a:r>
              <a:rPr lang="cs-CZ" sz="2000" dirty="0"/>
              <a:t> </a:t>
            </a:r>
            <a:r>
              <a:rPr lang="cs-CZ" sz="2000" dirty="0" smtClean="0"/>
              <a:t>= norma se stala součástí právního řádu (vyhlášena předepsaným způsobem)</a:t>
            </a:r>
          </a:p>
          <a:p>
            <a:pPr algn="just"/>
            <a:r>
              <a:rPr lang="cs-CZ" sz="2000" b="1" dirty="0" smtClean="0"/>
              <a:t>Účinnost = </a:t>
            </a:r>
            <a:r>
              <a:rPr lang="cs-CZ" sz="2000" dirty="0" smtClean="0"/>
              <a:t>podle normy má být postupováno v právních vztazích</a:t>
            </a:r>
          </a:p>
          <a:p>
            <a:pPr algn="just"/>
            <a:r>
              <a:rPr lang="cs-CZ" sz="2000" b="1" dirty="0" err="1" smtClean="0"/>
              <a:t>Legisvakance</a:t>
            </a:r>
            <a:r>
              <a:rPr lang="cs-CZ" sz="2000" b="1" dirty="0" smtClean="0"/>
              <a:t> </a:t>
            </a:r>
            <a:r>
              <a:rPr lang="cs-CZ" sz="2000" dirty="0" smtClean="0"/>
              <a:t>= období mezi platnosti a účinností = veřejnost musí být s normou seznámena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tanoven den účinnosti. „Tento zákon nabývá účinnosti dne 01. 01. 2018“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právní normy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Vyjádřeno ve zrušovacích ustanoveních právního předpisu.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b="1" dirty="0" smtClean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Právní normy </a:t>
            </a:r>
            <a:r>
              <a:rPr lang="cs-CZ" dirty="0" smtClean="0">
                <a:solidFill>
                  <a:srgbClr val="FF0000"/>
                </a:solidFill>
              </a:rPr>
              <a:t>zásadně</a:t>
            </a:r>
            <a:r>
              <a:rPr lang="cs-CZ" dirty="0" smtClean="0"/>
              <a:t> působí do budoucna, </a:t>
            </a:r>
            <a:r>
              <a:rPr lang="cs-CZ" b="1" dirty="0" smtClean="0"/>
              <a:t>zpětná účinnost právních norem se obecně nepřipouští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ákonem dovolená retroaktivita (právo trestní a přestupkové)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právních norem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právní normy okruhem osob, na něž se dané normy vztahují. </a:t>
            </a:r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</a:t>
            </a:r>
            <a:r>
              <a:rPr lang="cs-CZ" dirty="0" smtClean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 smtClean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</a:t>
            </a:r>
          </a:p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Pramen práva v </a:t>
            </a:r>
            <a:r>
              <a:rPr lang="cs-CZ" sz="2000" b="1" dirty="0" smtClean="0"/>
              <a:t>materiálním smyslu</a:t>
            </a:r>
            <a:r>
              <a:rPr lang="cs-CZ" sz="2000" dirty="0" smtClean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 smtClean="0"/>
              <a:t>České a obecně kontinentální právo je právem </a:t>
            </a:r>
            <a:r>
              <a:rPr lang="cs-CZ" sz="2000" b="1" dirty="0" smtClean="0"/>
              <a:t>psaným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Druhy pramenů práva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</a:t>
            </a:r>
            <a:r>
              <a:rPr lang="cs-CZ" dirty="0" smtClean="0"/>
              <a:t>nauka, dobrozdání právníků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 smtClean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obecně závazné normativní akty</a:t>
            </a:r>
            <a:r>
              <a:rPr lang="cs-CZ" altLang="cs-CZ" sz="1600" dirty="0" smtClean="0"/>
              <a:t> – obsahuji pravidla obecně </a:t>
            </a:r>
            <a:r>
              <a:rPr lang="cs-CZ" altLang="cs-CZ" sz="1600" dirty="0"/>
              <a:t>závazná pro </a:t>
            </a:r>
            <a:r>
              <a:rPr lang="cs-CZ" altLang="cs-CZ" sz="1600" dirty="0" smtClean="0"/>
              <a:t>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</a:t>
            </a:r>
            <a:r>
              <a:rPr lang="cs-CZ" altLang="cs-CZ" sz="1600" b="1" dirty="0" smtClean="0"/>
              <a:t>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</a:t>
            </a:r>
            <a:r>
              <a:rPr lang="cs-CZ" sz="1600" b="1" dirty="0" smtClean="0"/>
              <a:t>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 smtClean="0"/>
              <a:t>Evropská </a:t>
            </a:r>
            <a:r>
              <a:rPr lang="cs-CZ" sz="1600" dirty="0"/>
              <a:t>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 smtClean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nauka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práva podle druhu orgánu, který jej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</a:t>
            </a:r>
            <a:r>
              <a:rPr lang="cs-CZ" sz="2400" b="1" dirty="0" smtClean="0"/>
              <a:t>práva </a:t>
            </a:r>
            <a:r>
              <a:rPr lang="cs-CZ" sz="2400" b="1" dirty="0"/>
              <a:t>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 smtClean="0"/>
              <a:t>Prameny vydávané místními (územními) orgány</a:t>
            </a:r>
            <a:r>
              <a:rPr lang="cs-CZ" sz="2000" dirty="0" smtClean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obce ve věcech přeneseného výkonu státní správy (vydávají se na základě zmocnění v zákoně a v jeho mezích).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r>
              <a:rPr lang="cs-CZ" altLang="cs-CZ" sz="5400" b="1" dirty="0" smtClean="0"/>
              <a:t>DĚKUJI ZA POZORNOST</a:t>
            </a: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Od etiky k trestní odpovědnosti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Etika</a:t>
            </a:r>
          </a:p>
          <a:p>
            <a:pPr algn="just"/>
            <a:r>
              <a:rPr lang="cs-CZ" sz="2000" i="1" dirty="0" smtClean="0"/>
              <a:t>Ženy</a:t>
            </a:r>
            <a:r>
              <a:rPr lang="cs-CZ" sz="2000" i="1" dirty="0"/>
              <a:t>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 smtClean="0"/>
              <a:t>. (Jiří Stanislav Guth Jarkovský)</a:t>
            </a:r>
            <a:endParaRPr lang="cs-CZ" sz="2000" i="1" u="sng" dirty="0" smtClean="0"/>
          </a:p>
          <a:p>
            <a:pPr algn="just"/>
            <a:endParaRPr lang="cs-CZ" sz="2000" b="1" i="1" u="sng" dirty="0" smtClean="0"/>
          </a:p>
          <a:p>
            <a:pPr algn="just"/>
            <a:r>
              <a:rPr lang="cs-CZ" sz="2000" b="1" dirty="0" smtClean="0"/>
              <a:t>Přestupek</a:t>
            </a:r>
          </a:p>
          <a:p>
            <a:pPr algn="just"/>
            <a:r>
              <a:rPr lang="cs-CZ" sz="2000" i="1" dirty="0" smtClean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Trestný čin</a:t>
            </a:r>
          </a:p>
          <a:p>
            <a:pPr algn="just"/>
            <a:r>
              <a:rPr lang="cs-CZ" sz="2000" i="1" dirty="0" smtClean="0"/>
              <a:t>Kdo jinému úmyslně ublíží na zdraví, bude potrestán odnětím svobody od 6 měsíců do 3 let.</a:t>
            </a:r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1"/>
    </mc:Choice>
    <mc:Fallback xmlns="">
      <p:transition spd="slow" advTm="1030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 smtClean="0"/>
              <a:t>Zdánlivé manželství podle </a:t>
            </a:r>
            <a:r>
              <a:rPr lang="cs-CZ" sz="1200" b="1" dirty="0" smtClean="0"/>
              <a:t>světského práva</a:t>
            </a:r>
          </a:p>
          <a:p>
            <a:pPr algn="just"/>
            <a:endParaRPr lang="cs-CZ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pod vynucením manželského souhlasu muže či ženy za pomoci fyzického násilí (vis </a:t>
            </a:r>
            <a:r>
              <a:rPr lang="cs-CZ" sz="1200" dirty="0" err="1" smtClean="0"/>
              <a:t>absoluta</a:t>
            </a:r>
            <a:r>
              <a:rPr lang="cs-CZ" sz="1200" dirty="0" smtClean="0"/>
              <a:t>);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 nezletilým </a:t>
            </a:r>
            <a:r>
              <a:rPr lang="cs-CZ" sz="1200" dirty="0"/>
              <a:t>mladším šestnácti 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bez dodržení základních podmínek stanovených v zákoně, tj.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vůbec absentovalo souhlasné prohlášení o vstupu do manželství;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mělo být uzavíráno mezi osobami téhož pohlaví;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bylo uzavíráno před jiným než kompetentním orgánem (municipálním či církevním);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 snoubenci (v případě církevního sňatku) neměli platné osvědčení matričního úřadu o způsobilosti k uzavření manželství, jež se předkládá oddávajícímu;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(v případě manželství uzavíraného prostřednictvím zástupce) v plné moci nebyl označen druhý snoubenec, s nímž má být manželství uzavřeno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 smtClean="0"/>
              <a:t>Neplatnost (nulita) manželství podle </a:t>
            </a:r>
            <a:r>
              <a:rPr lang="cs-CZ" sz="1200" b="1" dirty="0" smtClean="0"/>
              <a:t>kanonického 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a</a:t>
            </a:r>
            <a:r>
              <a:rPr lang="cs-CZ" sz="1200" dirty="0" smtClean="0"/>
              <a:t>bsence kvalifikované formy podle kanonického práva (jedna ze stran je katolík) a je uzavřeno v civilní formě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e</a:t>
            </a:r>
            <a:r>
              <a:rPr lang="cs-CZ" sz="1200" dirty="0" smtClean="0"/>
              <a:t>xistence </a:t>
            </a:r>
            <a:r>
              <a:rPr lang="cs-CZ" sz="1200" dirty="0" err="1" smtClean="0"/>
              <a:t>impedimenta</a:t>
            </a:r>
            <a:r>
              <a:rPr lang="cs-CZ" sz="1200" dirty="0" smtClean="0"/>
              <a:t> (manželské překážky) – celkem 12, např. mezi příbuznými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vada manželského souhlasu</a:t>
            </a:r>
            <a:endParaRPr lang="cs-CZ" sz="1200" dirty="0"/>
          </a:p>
          <a:p>
            <a:pPr algn="just"/>
            <a:endParaRPr lang="cs-CZ" sz="1200" b="1" dirty="0" smtClean="0"/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představuje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uspořádání právních norem do celku, který má charakter systému, a jeho rozdělení na části (právní odvětví a instituty, apod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.).V rámci systému 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1) právo mezinárodní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(veřejné) a evropské (dříve komunitární a unijní) a 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vnitrostátní</a:t>
            </a:r>
            <a:endParaRPr lang="cs-CZ" sz="2000" b="1" dirty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"/>
    </mc:Choice>
    <mc:Fallback xmlns="">
      <p:transition spd="slow" advTm="31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2) Právo </a:t>
            </a:r>
            <a:r>
              <a:rPr lang="cs-CZ" sz="2000" b="1" dirty="0"/>
              <a:t>veřejné </a:t>
            </a:r>
            <a:r>
              <a:rPr lang="cs-CZ" sz="2000" b="1" dirty="0" smtClean="0"/>
              <a:t>a právo soukromé</a:t>
            </a:r>
            <a:endParaRPr lang="cs-CZ" sz="2000" b="1" dirty="0"/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</a:t>
            </a:r>
            <a:r>
              <a:rPr lang="cs-CZ" sz="2000" dirty="0" smtClean="0"/>
              <a:t>subjekty právního vztahu jsou </a:t>
            </a:r>
            <a:r>
              <a:rPr lang="cs-CZ" sz="2000" dirty="0"/>
              <a:t>v rovném postavení </a:t>
            </a:r>
            <a:endParaRPr lang="cs-CZ" sz="2000" dirty="0" smtClean="0"/>
          </a:p>
          <a:p>
            <a:pPr marL="342900" indent="-342900" algn="just"/>
            <a:r>
              <a:rPr lang="cs-CZ" sz="2000" i="1" dirty="0" smtClean="0"/>
              <a:t>      (§ </a:t>
            </a:r>
            <a:r>
              <a:rPr lang="cs-CZ" sz="2000" i="1" dirty="0"/>
              <a:t>21 OZ stát se považuje za právnickou osobu)</a:t>
            </a:r>
          </a:p>
          <a:p>
            <a:pPr algn="just"/>
            <a:r>
              <a:rPr lang="cs-CZ" sz="2000" i="1" dirty="0" smtClean="0"/>
              <a:t>       občanské</a:t>
            </a:r>
            <a:r>
              <a:rPr lang="cs-CZ" sz="2000" i="1" dirty="0"/>
              <a:t>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Je mou volbou komu a za kolik prodám svou věc, pronajmu byt atp.</a:t>
            </a:r>
            <a:endParaRPr lang="cs-CZ" sz="2000" dirty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 smtClean="0"/>
              <a:t>      správní</a:t>
            </a:r>
            <a:r>
              <a:rPr lang="cs-CZ" sz="2000" i="1" dirty="0"/>
              <a:t>, </a:t>
            </a:r>
            <a:r>
              <a:rPr lang="cs-CZ" sz="2000" i="1" dirty="0" smtClean="0"/>
              <a:t>trestní, finanční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1400" b="1" dirty="0" smtClean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  <a:endParaRPr lang="cs-CZ" sz="1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7"/>
    </mc:Choice>
    <mc:Fallback xmlns="">
      <p:transition spd="slow" advTm="27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 smtClean="0"/>
              <a:t>Rozlišení práva soukromého od práva veřejného není </a:t>
            </a:r>
            <a:r>
              <a:rPr lang="cs-CZ" sz="2000" b="1" u="sng" dirty="0" smtClean="0">
                <a:solidFill>
                  <a:srgbClr val="FF0000"/>
                </a:solidFill>
              </a:rPr>
              <a:t>absolutní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 smtClean="0"/>
              <a:t>Zájmová teorie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 smtClean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</a:t>
            </a:r>
            <a:r>
              <a:rPr lang="cs-CZ" sz="2000" dirty="0" smtClean="0"/>
              <a:t>soubor norem, jež slouží za účelem ochrany zájmů ve společnosti („obecné blaho“) 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</a:t>
            </a:r>
            <a:r>
              <a:rPr lang="cs-CZ" sz="2000" dirty="0" smtClean="0"/>
              <a:t> soubor norem, jež slouží zájmům </a:t>
            </a:r>
            <a:r>
              <a:rPr lang="cs-CZ" sz="2000" dirty="0"/>
              <a:t>jednotlivce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i="1" dirty="0" smtClean="0"/>
              <a:t>vyvlastnění domu </a:t>
            </a:r>
            <a:r>
              <a:rPr lang="cs-CZ" sz="2000" dirty="0" smtClean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r>
              <a:rPr lang="cs-CZ" sz="2000" i="1" dirty="0" smtClean="0"/>
              <a:t>prodej domu </a:t>
            </a:r>
            <a:r>
              <a:rPr lang="cs-CZ" sz="2000" dirty="0" smtClean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stavební řízení </a:t>
            </a:r>
            <a:r>
              <a:rPr lang="cs-CZ" sz="1400" b="1" dirty="0" smtClean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</a:t>
            </a:r>
            <a:r>
              <a:rPr lang="cs-CZ" sz="2000" b="1" dirty="0" smtClean="0"/>
              <a:t>mocenská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soukromé </a:t>
            </a:r>
            <a:r>
              <a:rPr lang="cs-CZ" sz="2000" dirty="0"/>
              <a:t>právo  = účastníci nejsou ve vztahu nadřízenosti a </a:t>
            </a:r>
            <a:r>
              <a:rPr lang="cs-CZ" sz="2000" dirty="0" smtClean="0"/>
              <a:t>podřízenosti (smluvní strany v rámci závazků)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veřejné </a:t>
            </a:r>
            <a:r>
              <a:rPr lang="cs-CZ" sz="2000" dirty="0"/>
              <a:t>právo = jeden subjekt je nadřízen </a:t>
            </a:r>
            <a:r>
              <a:rPr lang="cs-CZ" sz="2000" dirty="0" smtClean="0"/>
              <a:t>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veřejnoprávní smlouvy </a:t>
            </a:r>
            <a:r>
              <a:rPr lang="cs-CZ" sz="1400" dirty="0" smtClean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 smtClean="0"/>
              <a:t>Teorie zvláštního práva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obecné právo </a:t>
            </a:r>
            <a:r>
              <a:rPr lang="cs-CZ" sz="2000" dirty="0" smtClean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zvláštním právem </a:t>
            </a:r>
            <a:r>
              <a:rPr lang="cs-CZ" sz="2000" dirty="0" smtClean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hmotné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subjektivní práva a povinnosti fyzických a právnických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procesní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 smtClean="0"/>
              <a:t>4)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chovat se tak, jak zákon výslovně dovoluje, ale také tak, pokud mu v tom zákon nebrání </a:t>
            </a:r>
          </a:p>
          <a:p>
            <a:endParaRPr lang="cs-CZ" sz="2000" dirty="0" smtClean="0"/>
          </a:p>
          <a:p>
            <a:r>
              <a:rPr lang="cs-CZ" sz="1400" b="1" dirty="0" smtClean="0"/>
              <a:t>čl. 2 odst. 4 Ústavy (srov. též čl. 2 odst. 3 Listiny základních práv a svobod)</a:t>
            </a:r>
          </a:p>
          <a:p>
            <a:r>
              <a:rPr lang="cs-CZ" sz="1400" b="1" i="1" dirty="0" smtClean="0"/>
              <a:t>Každý občan může činit, co není zákonem zakázáno, a nikdo nesmí být nucen činit, co zákon neukládá.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3561</Words>
  <Application>Microsoft Office PowerPoint</Application>
  <PresentationFormat>Předvádění na obrazovce (4:3)</PresentationFormat>
  <Paragraphs>434</Paragraphs>
  <Slides>29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 Přednáška č. 2 (03. 10. 2023) Základní pojmy, Právní norma a prameny práva v České republice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153</cp:revision>
  <dcterms:created xsi:type="dcterms:W3CDTF">2015-09-08T17:35:18Z</dcterms:created>
  <dcterms:modified xsi:type="dcterms:W3CDTF">2023-09-24T21:30:49Z</dcterms:modified>
</cp:coreProperties>
</file>