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73" r:id="rId6"/>
    <p:sldId id="308" r:id="rId7"/>
    <p:sldId id="306" r:id="rId8"/>
    <p:sldId id="307" r:id="rId9"/>
    <p:sldId id="271" r:id="rId10"/>
    <p:sldId id="266" r:id="rId11"/>
    <p:sldId id="302" r:id="rId12"/>
    <p:sldId id="303" r:id="rId13"/>
    <p:sldId id="305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98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95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446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14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12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7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39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410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81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47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49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576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Lokalizace obchodních příležitostí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Doc. Ing. </a:t>
            </a:r>
            <a:r>
              <a:rPr lang="cs-CZ" sz="3200" dirty="0"/>
              <a:t>Kamila Turečková</a:t>
            </a:r>
            <a:r>
              <a:rPr lang="cs-CZ" sz="2800" dirty="0"/>
              <a:t>, Ph.D., MBA</a:t>
            </a:r>
            <a:endParaRPr lang="en-US" sz="2800" dirty="0"/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581191" y="4340180"/>
            <a:ext cx="10993546" cy="19502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ZS 2023/2024</a:t>
            </a:r>
          </a:p>
          <a:p>
            <a:pPr algn="r"/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BPLOP (1+2)</a:t>
            </a:r>
          </a:p>
          <a:p>
            <a:pPr algn="r"/>
            <a:r>
              <a:rPr lang="cs-CZ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Základní informace k předmětu</a:t>
            </a:r>
            <a:endParaRPr 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Oblouk 4">
            <a:extLst>
              <a:ext uri="{FF2B5EF4-FFF2-40B4-BE49-F238E27FC236}">
                <a16:creationId xmlns:a16="http://schemas.microsoft.com/office/drawing/2014/main" id="{4FA0C4FA-38E6-4376-9309-EF949C78C92B}"/>
              </a:ext>
            </a:extLst>
          </p:cNvPr>
          <p:cNvSpPr/>
          <p:nvPr/>
        </p:nvSpPr>
        <p:spPr>
          <a:xfrm>
            <a:off x="-539398" y="5737411"/>
            <a:ext cx="1794456" cy="718439"/>
          </a:xfrm>
          <a:prstGeom prst="arc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cs-CZ" sz="4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Harmonogram přednášek (ZS 2023)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20840267"/>
              </p:ext>
            </p:extLst>
          </p:nvPr>
        </p:nvGraphicFramePr>
        <p:xfrm>
          <a:off x="457200" y="1902691"/>
          <a:ext cx="11304494" cy="46496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0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4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2022"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datum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téma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26.9.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r>
                        <a:rPr lang="cs-CZ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úvodní přednáška (semináře se nekonají) a to se </a:t>
                      </a:r>
                      <a:r>
                        <a:rPr lang="cs-CZ" sz="1400" b="1" kern="120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začátkem 9:00 </a:t>
                      </a:r>
                      <a:r>
                        <a:rPr lang="cs-CZ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na A217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3.10.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úvod do lokalizace obchodních příležitostí, základní terminologie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10.10.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úvod do lokalizace obchodních příležitostí, základní terminologie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17.10.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měkké a tvrdé faktory lokalizace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24.10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podpůrná inovační infrastruktura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31.10.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klasifikace ekonomických činností NACE, rozvoj obchodu a dopad na utváření ekonomických sektorů, vývojové tendence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7.11.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volitelný průběžný test přes odpovědníky v IS </a:t>
                      </a:r>
                      <a:r>
                        <a:rPr lang="cs-CZ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(po „podpůrnou inovační infrastrukturu“ včetně)</a:t>
                      </a:r>
                      <a:endParaRPr lang="cs-CZ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14.11.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výrobní faktory a jejich význam pro lokalizaci firem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21.11.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role veřejného sektoru v podpoře lokalizace firem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28.11.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vybrané teorie lokalizace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7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5.12.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význam vybraných faktorů pro vhodnou lokalizaci obchodních příležitostí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7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12.12.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i="0" kern="1200" noProof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případové </a:t>
                      </a:r>
                      <a:r>
                        <a:rPr lang="cs-CZ" sz="1400" i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studie k </a:t>
                      </a:r>
                      <a:r>
                        <a:rPr lang="cs-CZ" sz="1400" i="0" kern="1200" noProof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lokalizaci - </a:t>
                      </a:r>
                      <a:r>
                        <a:rPr lang="cs-CZ" sz="1400" i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vybrané zajímavosti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7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19.12.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C00000"/>
                          </a:solidFill>
                        </a:rPr>
                        <a:t>konzultace, zkušební test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1864D114-F609-4F40-81D8-0B389282DBC8}"/>
              </a:ext>
            </a:extLst>
          </p:cNvPr>
          <p:cNvSpPr txBox="1"/>
          <p:nvPr/>
        </p:nvSpPr>
        <p:spPr>
          <a:xfrm>
            <a:off x="7655860" y="544992"/>
            <a:ext cx="446442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Může se měnit, bude průběžně aktualizováno.</a:t>
            </a:r>
          </a:p>
        </p:txBody>
      </p:sp>
    </p:spTree>
    <p:extLst>
      <p:ext uri="{BB962C8B-B14F-4D97-AF65-F5344CB8AC3E}">
        <p14:creationId xmlns:p14="http://schemas.microsoft.com/office/powerpoint/2010/main" val="1434523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1892" y="150126"/>
            <a:ext cx="11148290" cy="1637111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ROZPIS seminářů</a:t>
            </a:r>
            <a:endParaRPr lang="en-US" sz="3200" b="1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405946C-59C5-4060-AA06-87EC579D9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7" name="Zástupný symbol pro obsah 2">
            <a:extLst>
              <a:ext uri="{FF2B5EF4-FFF2-40B4-BE49-F238E27FC236}">
                <a16:creationId xmlns:a16="http://schemas.microsoft.com/office/drawing/2014/main" id="{50092E88-6EE3-442C-8308-12E8EE42C5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8552815"/>
              </p:ext>
            </p:extLst>
          </p:nvPr>
        </p:nvGraphicFramePr>
        <p:xfrm>
          <a:off x="457200" y="1902691"/>
          <a:ext cx="11304494" cy="48416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26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1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17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0129"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26.9.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semináře se nekonají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3.10.</a:t>
                      </a:r>
                    </a:p>
                  </a:txBody>
                  <a:tcPr marL="68580" marR="68580" marT="7620" marB="0"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oborová diskuze k BP a SZZ; volba témat prezentací; datové zdroje; formát prezentací;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WoS, </a:t>
                      </a:r>
                      <a:r>
                        <a:rPr lang="cs-CZ" sz="16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Scopus</a:t>
                      </a:r>
                      <a:r>
                        <a:rPr lang="cs-CZ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vědecké články; směrnice a pokyny; manuály, projektová činnost aj.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10.10.</a:t>
                      </a:r>
                    </a:p>
                  </a:txBody>
                  <a:tcPr marL="68580" marR="68580" marT="7620" marB="0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17.10.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individuální prezentace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24.10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individuální prezentace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31.10.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individuální prezentace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7.11.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semináře se nekonají, průběžný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14.11.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individuální prezentace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21.11.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skupinové prezentace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01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28.11.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skupinové prezentace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7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5.12.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soutěž o body navíc (kahoot.it)</a:t>
                      </a:r>
                      <a:endParaRPr lang="cs-CZ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7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12.12.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/>
                        <a:t>konzultace, náhradní prezentace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7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19.12.</a:t>
                      </a:r>
                    </a:p>
                  </a:txBody>
                  <a:tcPr marL="68580" marR="6858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konzultace, </a:t>
                      </a:r>
                      <a:r>
                        <a:rPr lang="cs-CZ" sz="1600" b="1" dirty="0">
                          <a:solidFill>
                            <a:srgbClr val="C00000"/>
                          </a:solidFill>
                        </a:rPr>
                        <a:t>zkušební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1763A727-A94E-4328-998E-3A9A1E0D469E}"/>
              </a:ext>
            </a:extLst>
          </p:cNvPr>
          <p:cNvSpPr txBox="1"/>
          <p:nvPr/>
        </p:nvSpPr>
        <p:spPr>
          <a:xfrm>
            <a:off x="7655860" y="544992"/>
            <a:ext cx="446442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Může se měnit, bude průběžně aktualizováno.</a:t>
            </a:r>
          </a:p>
        </p:txBody>
      </p:sp>
    </p:spTree>
    <p:extLst>
      <p:ext uri="{BB962C8B-B14F-4D97-AF65-F5344CB8AC3E}">
        <p14:creationId xmlns:p14="http://schemas.microsoft.com/office/powerpoint/2010/main" val="111510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Finální soutěž o body navíc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66165" y="1954306"/>
            <a:ext cx="11144644" cy="4724401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</a:rPr>
              <a:t>na konci semestru v semináři (opakování znalostí z přednášek)</a:t>
            </a:r>
            <a:endParaRPr lang="cs-CZ" sz="2200" dirty="0">
              <a:solidFill>
                <a:schemeClr val="tx1"/>
              </a:solidFill>
            </a:endParaRPr>
          </a:p>
          <a:p>
            <a:pPr indent="-360000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</a:rPr>
              <a:t>soutěží týmy dvou studentů proti sobě navzájem, resp. každý proti každému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</a:rPr>
              <a:t>nutno mít telefon nebo počítač s připojením k </a:t>
            </a:r>
            <a:r>
              <a:rPr lang="cs-CZ" sz="2400" dirty="0" err="1">
                <a:solidFill>
                  <a:schemeClr val="tx1"/>
                </a:solidFill>
              </a:rPr>
              <a:t>wi-fi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</a:rPr>
              <a:t>hodnoceny jsou první tři místa:</a:t>
            </a:r>
          </a:p>
          <a:p>
            <a:pPr lvl="1" indent="-360000">
              <a:buFont typeface="Wingdings" panose="05000000000000000000" pitchFamily="2" charset="2"/>
              <a:buChar char="§"/>
            </a:pPr>
            <a:r>
              <a:rPr lang="cs-CZ" sz="2200" dirty="0">
                <a:solidFill>
                  <a:schemeClr val="tx1"/>
                </a:solidFill>
              </a:rPr>
              <a:t>1 místo: 4 body</a:t>
            </a:r>
          </a:p>
          <a:p>
            <a:pPr lvl="1" indent="-360000">
              <a:buFont typeface="Wingdings" panose="05000000000000000000" pitchFamily="2" charset="2"/>
              <a:buChar char="§"/>
            </a:pPr>
            <a:r>
              <a:rPr lang="cs-CZ" sz="2200" dirty="0">
                <a:solidFill>
                  <a:schemeClr val="tx1"/>
                </a:solidFill>
              </a:rPr>
              <a:t>2 místo: 3 body</a:t>
            </a:r>
          </a:p>
          <a:p>
            <a:pPr lvl="1" indent="-360000">
              <a:buFont typeface="Wingdings" panose="05000000000000000000" pitchFamily="2" charset="2"/>
              <a:buChar char="§"/>
            </a:pPr>
            <a:r>
              <a:rPr lang="cs-CZ" sz="2200" dirty="0">
                <a:solidFill>
                  <a:schemeClr val="tx1"/>
                </a:solidFill>
              </a:rPr>
              <a:t>3 místo: 2 body</a:t>
            </a:r>
          </a:p>
          <a:p>
            <a:pPr marL="288900" indent="-342900"/>
            <a:r>
              <a:rPr lang="cs-CZ" sz="2400" b="1" dirty="0">
                <a:solidFill>
                  <a:schemeClr val="tx1"/>
                </a:solidFill>
              </a:rPr>
              <a:t>Kahoot</a:t>
            </a:r>
            <a:r>
              <a:rPr lang="cs-CZ" sz="2400" b="1">
                <a:solidFill>
                  <a:schemeClr val="tx1"/>
                </a:solidFill>
              </a:rPr>
              <a:t>.it / </a:t>
            </a:r>
            <a:r>
              <a:rPr lang="cs-CZ" sz="2400" b="1" dirty="0">
                <a:solidFill>
                  <a:schemeClr val="tx1"/>
                </a:solidFill>
              </a:rPr>
              <a:t>quizizz</a:t>
            </a:r>
            <a:r>
              <a:rPr lang="cs-CZ" sz="2400" b="1">
                <a:solidFill>
                  <a:schemeClr val="tx1"/>
                </a:solidFill>
              </a:rPr>
              <a:t>.com</a:t>
            </a:r>
          </a:p>
          <a:p>
            <a:pPr marL="288900" indent="-342900"/>
            <a:r>
              <a:rPr lang="cs-CZ" sz="2200" dirty="0">
                <a:solidFill>
                  <a:schemeClr val="tx1"/>
                </a:solidFill>
              </a:rPr>
              <a:t>přihlásíte se vygenerovaným číslem a zaregistrujete se pod volitelným soutěžním jménem</a:t>
            </a:r>
          </a:p>
        </p:txBody>
      </p:sp>
    </p:spTree>
    <p:extLst>
      <p:ext uri="{BB962C8B-B14F-4D97-AF65-F5344CB8AC3E}">
        <p14:creationId xmlns:p14="http://schemas.microsoft.com/office/powerpoint/2010/main" val="1812691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862C830-6BA2-47EB-957E-807D7094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1733173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9270" y="1846729"/>
            <a:ext cx="11331389" cy="489472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/>
              <a:t>Vyučující</a:t>
            </a:r>
            <a:r>
              <a:rPr lang="en-US" sz="2800" dirty="0"/>
              <a:t>:</a:t>
            </a:r>
            <a:r>
              <a:rPr lang="en-US" sz="2800" b="1" dirty="0"/>
              <a:t>		</a:t>
            </a:r>
            <a:r>
              <a:rPr lang="cs-CZ" sz="2800" b="1" dirty="0"/>
              <a:t>			doc. </a:t>
            </a:r>
            <a:r>
              <a:rPr lang="en-US" sz="2800" b="1" dirty="0"/>
              <a:t>Ing. </a:t>
            </a:r>
            <a:r>
              <a:rPr lang="cs-CZ" sz="2800" b="1" dirty="0"/>
              <a:t>Kamila Turečková, Ph.D., MBA</a:t>
            </a:r>
            <a:endParaRPr lang="en-US" sz="2800" b="1" dirty="0"/>
          </a:p>
          <a:p>
            <a:r>
              <a:rPr lang="en-US" sz="2800" dirty="0"/>
              <a:t>Email: 		</a:t>
            </a:r>
            <a:r>
              <a:rPr lang="cs-CZ" sz="2800" dirty="0"/>
              <a:t>				</a:t>
            </a:r>
            <a:r>
              <a:rPr lang="cs-CZ" sz="2800" b="1" dirty="0" err="1">
                <a:solidFill>
                  <a:schemeClr val="accent2">
                    <a:lumMod val="75000"/>
                  </a:schemeClr>
                </a:solidFill>
              </a:rPr>
              <a:t>tureckova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sz="2800" dirty="0" err="1"/>
              <a:t>Kancelář</a:t>
            </a:r>
            <a:r>
              <a:rPr lang="cs-CZ" sz="2800" dirty="0"/>
              <a:t>:</a:t>
            </a:r>
            <a:r>
              <a:rPr lang="en-US" sz="2800" dirty="0"/>
              <a:t> 		</a:t>
            </a:r>
            <a:r>
              <a:rPr lang="cs-CZ" sz="2800" dirty="0"/>
              <a:t>			</a:t>
            </a:r>
            <a:r>
              <a:rPr lang="en-US" sz="2800" dirty="0"/>
              <a:t>A-A2</a:t>
            </a:r>
            <a:r>
              <a:rPr lang="cs-CZ" sz="2800" dirty="0"/>
              <a:t>08</a:t>
            </a:r>
          </a:p>
          <a:p>
            <a:r>
              <a:rPr lang="cs-CZ" sz="2800" dirty="0"/>
              <a:t>Telefon: 					+420 596398 301</a:t>
            </a:r>
            <a:endParaRPr lang="en-US" sz="2800" dirty="0"/>
          </a:p>
          <a:p>
            <a:r>
              <a:rPr lang="en-US" sz="2800" dirty="0" err="1"/>
              <a:t>Konzultační</a:t>
            </a:r>
            <a:r>
              <a:rPr lang="en-US" sz="2800" dirty="0"/>
              <a:t> </a:t>
            </a:r>
            <a:r>
              <a:rPr lang="en-US" sz="2800" dirty="0" err="1"/>
              <a:t>hodiny</a:t>
            </a:r>
            <a:r>
              <a:rPr lang="en-US" sz="2800" dirty="0"/>
              <a:t>:</a:t>
            </a:r>
            <a:r>
              <a:rPr lang="cs-CZ" sz="2800" dirty="0"/>
              <a:t>		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viz IS nebo dle dohody</a:t>
            </a:r>
          </a:p>
          <a:p>
            <a:pPr lvl="3"/>
            <a:r>
              <a:rPr lang="cs-CZ" sz="2400" b="1" dirty="0">
                <a:solidFill>
                  <a:schemeClr val="accent5">
                    <a:lumMod val="75000"/>
                  </a:schemeClr>
                </a:solidFill>
              </a:rPr>
              <a:t> osobně nebo on-line (</a:t>
            </a:r>
            <a:r>
              <a:rPr lang="cs-CZ" sz="2400" dirty="0">
                <a:solidFill>
                  <a:schemeClr val="tx1"/>
                </a:solidFill>
              </a:rPr>
              <a:t>kód: </a:t>
            </a:r>
            <a:r>
              <a:rPr lang="cs-CZ" sz="2400" b="1" dirty="0">
                <a:solidFill>
                  <a:schemeClr val="accent5">
                    <a:lumMod val="75000"/>
                  </a:schemeClr>
                </a:solidFill>
              </a:rPr>
              <a:t>oca8om0</a:t>
            </a:r>
            <a:r>
              <a:rPr lang="cs-CZ" sz="2400" dirty="0">
                <a:solidFill>
                  <a:schemeClr val="tx1"/>
                </a:solidFill>
              </a:rPr>
              <a:t> nebo přes odkaz:  </a:t>
            </a:r>
            <a:r>
              <a:rPr lang="cs-CZ" sz="2400" b="1" dirty="0">
                <a:solidFill>
                  <a:schemeClr val="accent5">
                    <a:lumMod val="75000"/>
                  </a:schemeClr>
                </a:solidFill>
              </a:rPr>
              <a:t>https://teams.microsoft.com/l/</a:t>
            </a:r>
            <a:r>
              <a:rPr lang="cs-CZ" sz="2400" b="1" dirty="0" err="1">
                <a:solidFill>
                  <a:schemeClr val="accent5">
                    <a:lumMod val="75000"/>
                  </a:schemeClr>
                </a:solidFill>
              </a:rPr>
              <a:t>channel</a:t>
            </a:r>
            <a:r>
              <a:rPr lang="cs-CZ" sz="2400" b="1" dirty="0">
                <a:solidFill>
                  <a:schemeClr val="accent5">
                    <a:lumMod val="75000"/>
                  </a:schemeClr>
                </a:solidFill>
              </a:rPr>
              <a:t>/19%3a0cb314bd36984d23a4ed5c07b01c2ef6%40thread.tacv2/Obecn%25C3%25A9?groupId=36574a9e-b645-46e8-a548-d0d66408e44b&amp;tenantId=a6363da9-944b-4aae-abf8-3478e529ad2f)</a:t>
            </a:r>
          </a:p>
          <a:p>
            <a:pPr marL="1008000" lvl="3" indent="0">
              <a:buNone/>
            </a:pPr>
            <a:endParaRPr lang="cs-CZ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sz="2400" dirty="0">
                <a:solidFill>
                  <a:schemeClr val="accent2">
                    <a:lumMod val="75000"/>
                  </a:schemeClr>
                </a:solidFill>
              </a:rPr>
              <a:t>Veškeré aktuální informace a materiály jsou dostupné v IS.</a:t>
            </a:r>
          </a:p>
        </p:txBody>
      </p:sp>
    </p:spTree>
    <p:extLst>
      <p:ext uri="{BB962C8B-B14F-4D97-AF65-F5344CB8AC3E}">
        <p14:creationId xmlns:p14="http://schemas.microsoft.com/office/powerpoint/2010/main" val="148561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Podmínky absolvování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29852" y="2042827"/>
            <a:ext cx="11667699" cy="4644844"/>
          </a:xfrm>
        </p:spPr>
        <p:txBody>
          <a:bodyPr>
            <a:normAutofit fontScale="85000" lnSpcReduction="2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Povinná účast na seminářích 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3100" dirty="0"/>
              <a:t>min. 60 % z uskutečněných seminářů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3100" dirty="0"/>
              <a:t>omluvy na základě lékařského potvrzení (omluva a dodání potvrzení do 5-ti pracovních dnů ode dne nepřítomnosti)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3 prezentace na seminářích (max. </a:t>
            </a:r>
            <a:r>
              <a:rPr lang="cs-CZ" sz="3100" b="1" dirty="0">
                <a:solidFill>
                  <a:schemeClr val="accent2"/>
                </a:solidFill>
              </a:rPr>
              <a:t>30 bodů</a:t>
            </a:r>
            <a:r>
              <a:rPr lang="cs-CZ" sz="3100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u="sng" dirty="0"/>
              <a:t>Volitelný</a:t>
            </a:r>
            <a:r>
              <a:rPr lang="cs-CZ" sz="3100" dirty="0"/>
              <a:t> průběžný test nebo krátká úvaha na zvolené téma (max. </a:t>
            </a:r>
            <a:r>
              <a:rPr lang="cs-CZ" sz="3100" b="1" dirty="0">
                <a:solidFill>
                  <a:schemeClr val="accent2"/>
                </a:solidFill>
              </a:rPr>
              <a:t>20 bodů</a:t>
            </a:r>
            <a:r>
              <a:rPr lang="cs-CZ" sz="3100" dirty="0"/>
              <a:t>)</a:t>
            </a:r>
            <a:r>
              <a:rPr lang="cs-CZ" sz="2800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endParaRPr lang="cs-CZ" sz="3100" dirty="0"/>
          </a:p>
          <a:p>
            <a:pPr marL="0" indent="0">
              <a:lnSpc>
                <a:spcPct val="100000"/>
              </a:lnSpc>
              <a:buNone/>
            </a:pPr>
            <a:endParaRPr lang="cs-CZ" sz="3100" dirty="0"/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On-line zkouška prostřednictvím IS – odpovědníky (max. </a:t>
            </a:r>
            <a:r>
              <a:rPr lang="cs-CZ" sz="3100" b="1" dirty="0">
                <a:solidFill>
                  <a:schemeClr val="accent2"/>
                </a:solidFill>
              </a:rPr>
              <a:t>50 bodů</a:t>
            </a:r>
            <a:r>
              <a:rPr lang="cs-CZ" sz="3100" dirty="0"/>
              <a:t>)</a:t>
            </a:r>
            <a:r>
              <a:rPr lang="cs-CZ" sz="2800" dirty="0"/>
              <a:t>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cs-CZ" sz="2400" dirty="0"/>
              <a:t>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celkem max. 100 bodů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514C1B4-2966-4901-8976-1309595F3434}"/>
              </a:ext>
            </a:extLst>
          </p:cNvPr>
          <p:cNvSpPr txBox="1"/>
          <p:nvPr/>
        </p:nvSpPr>
        <p:spPr>
          <a:xfrm>
            <a:off x="8220635" y="257319"/>
            <a:ext cx="3756211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/>
              <a:t>Za případné další volitelné aktivity mohou studenti obdržet body navíc. Tyto body jsou nad rámec řádného hodnocení bodovaných aktivit uvedených v podmínkách absolvování předmětu.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139B6DE-7A0D-48A8-BB3C-92463D37E8E2}"/>
              </a:ext>
            </a:extLst>
          </p:cNvPr>
          <p:cNvSpPr txBox="1"/>
          <p:nvPr/>
        </p:nvSpPr>
        <p:spPr>
          <a:xfrm>
            <a:off x="947230" y="4795531"/>
            <a:ext cx="11029616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/>
              <a:t>Volitelný průběžný test probíhá přes odpovědníky on-line, skládá se z 20 otázek hodnocených po 1 bodu (ano/ne, výběr) a máte na </a:t>
            </a:r>
            <a:r>
              <a:rPr lang="cs-CZ" sz="2000"/>
              <a:t>něj 6 </a:t>
            </a:r>
            <a:r>
              <a:rPr lang="cs-CZ" sz="2000" dirty="0"/>
              <a:t>minut. Na tento test se nikam nezapisujete, je dobrovolný.</a:t>
            </a:r>
          </a:p>
        </p:txBody>
      </p:sp>
    </p:spTree>
    <p:extLst>
      <p:ext uri="{BB962C8B-B14F-4D97-AF65-F5344CB8AC3E}">
        <p14:creationId xmlns:p14="http://schemas.microsoft.com/office/powerpoint/2010/main" val="103124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Celkové hodnocení předmětu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206188" y="2043953"/>
            <a:ext cx="11404619" cy="4661647"/>
          </a:xfrm>
        </p:spPr>
        <p:txBody>
          <a:bodyPr>
            <a:normAutofit fontScale="85000" lnSpcReduction="1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b="1" dirty="0"/>
              <a:t>A = 100 – 96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b="1" dirty="0"/>
              <a:t>B = 95 - 90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b="1" dirty="0"/>
              <a:t>C= 89 – 80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b="1" dirty="0"/>
              <a:t>D = 79 - 70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b="1" dirty="0"/>
              <a:t>E = 69 – 60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b="1" dirty="0"/>
              <a:t>F = 59 a méně bodů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  <a:p>
            <a:pPr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Ke zkoušce je připuštěn pouze student, jenž má 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splněnou docházku </a:t>
            </a:r>
            <a:r>
              <a:rPr lang="cs-CZ" sz="2800" dirty="0"/>
              <a:t>ze seminářů a na semináři 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odprezentovanou svou práci (prezentaci/prezentace, resp. zpracovanou esej/úvahu) </a:t>
            </a:r>
            <a:r>
              <a:rPr lang="cs-CZ" sz="2800" dirty="0"/>
              <a:t>na stanovené téma.</a:t>
            </a:r>
            <a:endParaRPr lang="en-US" sz="28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33E33DDE-8555-4E6F-B8A1-A34DB687ABC0}"/>
              </a:ext>
            </a:extLst>
          </p:cNvPr>
          <p:cNvSpPr/>
          <p:nvPr/>
        </p:nvSpPr>
        <p:spPr>
          <a:xfrm>
            <a:off x="9090212" y="74628"/>
            <a:ext cx="3003175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/>
              <a:t>pokud zjistíte, že jsem Vám špatně zapsala bodové či celkové hodnocení z předmětu nebo jeho aktivit, kontaktujte mne, individuálně co nejdříve vyřešíme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/>
              <a:t>průběžné hodnocení studijních aktivit je k dispozici v IS obvykle s max. týdenním zpožděním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E032B52-1417-4040-8B04-2EB60D465BCA}"/>
              </a:ext>
            </a:extLst>
          </p:cNvPr>
          <p:cNvSpPr txBox="1"/>
          <p:nvPr/>
        </p:nvSpPr>
        <p:spPr>
          <a:xfrm>
            <a:off x="5074024" y="2773792"/>
            <a:ext cx="7019363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Zkouška má formu testovacích otázek (výběr správné varianty (variant), doplnění, ano/ne), jedna otázka 2 body.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Student se musí zapsat na termín zkoušky, aby mohl vyplnit aktuální odpovědník (jinak je hodnocen vždy F).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Celkem je k dispozici 25 otázek na 12 minut.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Otázky na zkoušku jsou voleny z přednáškových prezentací.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Termíny zkoušek jsou k dispozici v průběhu listopadu.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Standardně je vypisováno 4-7 termínů včetně jednoho „zkušebního“.</a:t>
            </a:r>
          </a:p>
        </p:txBody>
      </p:sp>
    </p:spTree>
    <p:extLst>
      <p:ext uri="{BB962C8B-B14F-4D97-AF65-F5344CB8AC3E}">
        <p14:creationId xmlns:p14="http://schemas.microsoft.com/office/powerpoint/2010/main" val="24980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73616" y="717176"/>
            <a:ext cx="11029616" cy="94243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první Prezentace; 10 bodů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1944709"/>
            <a:ext cx="12192000" cy="4844017"/>
          </a:xfrm>
        </p:spPr>
        <p:txBody>
          <a:bodyPr>
            <a:normAutofit fontScale="92500"/>
          </a:bodyPr>
          <a:lstStyle/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každý student si najde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tuzemskou či zahraniční firmu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u které dohledá, které faktory byly důležité pro rozšíření/zahájení její obchodní/výrobní činnosti v daném místě 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název zvolené firmy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se nahlásí vyučujícímu 2 nebo 3 výukový týden na semináři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4 - 6 prezentací na seminář 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max. 8-10 minut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jen v PowerPointu (max. 12 snímků)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hodnotí se obsahová správnost, samotná prezentace a přednes</a:t>
            </a:r>
          </a:p>
          <a:p>
            <a:pPr marL="720725" indent="-360363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nutné doplnit o použité textové zdroje na konci prezentace (uvádět dle Pokynu děkana pro úpravy, zveřejňování a ukládání VŠKP) i případné zdroje obrázků (zde formou odkazu)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hotovou prezentaci je potřeba vložit do „Odevzdávárny“ v IS </a:t>
            </a: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2 dny předem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neděle 24h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840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73616" y="717176"/>
            <a:ext cx="11029616" cy="94243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druhá Prezentace; 10 bodů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" y="1944709"/>
            <a:ext cx="11806518" cy="4844017"/>
          </a:xfrm>
        </p:spPr>
        <p:txBody>
          <a:bodyPr>
            <a:normAutofit fontScale="92500"/>
          </a:bodyPr>
          <a:lstStyle/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každý student si najde nějakou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zajímavou komoditu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 uvede kde se produkuje a proč (důvody lokalizace), kam se vyváží, v čem je významná či unikátní apod.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název komodity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se nahlásí vyučujícímu 2 nebo 3 výukový týden na semináři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4 - 6 prezentací na seminář 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max. 8-10 minut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jen v PowerPointu (max. 12 snímků)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hodnotí se obsahová správnost, samotná prezentace a přednes</a:t>
            </a:r>
          </a:p>
          <a:p>
            <a:pPr marL="720725" indent="-360363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nutné doplnit o použité textové zdroje na konci prezentace (uvádět dle Pokynu děkana pro úpravy, zveřejňování a ukládání VŠKP) i případné zdroje obrázků (zde formou odkazu)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hotovou prezentaci je potřeba vložit do „Odevzdávárny“ v IS </a:t>
            </a: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2 dny předem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neděle 24h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04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73616" y="717176"/>
            <a:ext cx="11029616" cy="94243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třetí Prezentace; 10 bodů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1944709"/>
            <a:ext cx="12192000" cy="4844017"/>
          </a:xfrm>
        </p:spPr>
        <p:txBody>
          <a:bodyPr>
            <a:normAutofit fontScale="92500" lnSpcReduction="10000"/>
          </a:bodyPr>
          <a:lstStyle/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skupinová (2 - 3 studenti na jedno téma)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3 - 4 prezentace na seminář 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cca 20 minut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jen v PowerPointu (max. 18 snímků)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témata jsou k dispozici na dalším snímku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prezentace je nutné doplnit o konkrétní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příklady dobré/špatné praxe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(ne jen teorie)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zvolené téma i skupiny studentů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se nahlásí vyučujícímu 2 nebo 3 výukový týden na semináři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hodnotí se originalita, obsahová správnost, samotná prezentace a přednes</a:t>
            </a:r>
          </a:p>
          <a:p>
            <a:pPr marL="720725" indent="-360363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nutné doplnit o použité textové zdroje na konci prezentace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(uvádět dle Pokynu děkana pro úpravy, zveřejňování a ukládání VŠKP)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i případné zdroje obrázků (zde formou odkazu)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hotovou prezentaci je potřeba vložit do „Odevzdávárny“ v IS </a:t>
            </a: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2 dny předem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neděle 24h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825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73616" y="717176"/>
            <a:ext cx="11029616" cy="94243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Témata třetí Prezentace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1900519"/>
            <a:ext cx="12192000" cy="4888208"/>
          </a:xfrm>
        </p:spPr>
        <p:txBody>
          <a:bodyPr>
            <a:normAutofit fontScale="85000" lnSpcReduction="10000"/>
          </a:bodyPr>
          <a:lstStyle/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česká výrobní tradice jako zdroj pro lokalizace zahraničních firem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přírodní zdroje jako zdroj pro lokalizaci firem na daném území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„životní styl, zvyky, tradice a módnost“ jako zdroj/limity obchodních příležitostí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význam dopravní infrastruktury pro rozvoj firem na daném území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význam krajinné sféry (povrch území, geomorfologie, podnebí aj.) pro konkrétní obchodní aktivity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„vlastnosti“ zaměstnanců jako faktor lokalizace firem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zajímavosti českého vývozu s odkazem na „nevšední“ české exportéry a produkty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kulturní a náboženské zvyklosti ve světě jako příležitost pro české exportéry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dopady pandemie Covid-19 na rozvoj obchodních příležitostí v ČR a/nebo fungování českých firem v zahraničí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dopady války na Ukrajině na obchodní příležitosti v ČR a/nebo fungování českých firem v zahraničí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aglomerační efekty jako významný faktor pro rozvoj podnikání a podporu zahraničního obchodu</a:t>
            </a:r>
          </a:p>
          <a:p>
            <a:pPr marL="817562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jiné vlastní téma dle dohody s vyučujícím</a:t>
            </a:r>
          </a:p>
        </p:txBody>
      </p:sp>
    </p:spTree>
    <p:extLst>
      <p:ext uri="{BB962C8B-B14F-4D97-AF65-F5344CB8AC3E}">
        <p14:creationId xmlns:p14="http://schemas.microsoft.com/office/powerpoint/2010/main" val="4188187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581192" y="296214"/>
            <a:ext cx="11029616" cy="1506828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Esej nebo úvaha (ISP, Erasmus); 30 bodů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2009104"/>
            <a:ext cx="12192000" cy="4726546"/>
          </a:xfrm>
        </p:spPr>
        <p:txBody>
          <a:bodyPr>
            <a:normAutofit fontScale="92500"/>
          </a:bodyPr>
          <a:lstStyle/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strany čistého textu (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Times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New Roman, vel. písma12, jednoduché řádkování)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celkem max. 4 strany se všemi náležitostmi…. (není požadována obvyklá titulní strana s logem, názvem předmětu, oborem apod. – stačí jméno, datum, číslo studenta, název)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bude hodnocena obsahová strana a formální úprava textu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doporučuji se seznámit s tím, co to esej je a jaké má náležitosti (pokud práce nebude esejí nebude hodnocena!), totéž platí pro úvahu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 případě, že využijete některé cizí zdroje či informace, je nutné je na konci uvést ve formátu dle aktuálního Pokynu děkana pro úpravy, zveřejňování a ukládání VŠKP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hotovou esej/úvahu je potřeba mi zaslat na email do </a:t>
            </a:r>
            <a:r>
              <a:rPr lang="cs-CZ" sz="2400" b="1" dirty="0">
                <a:solidFill>
                  <a:srgbClr val="C00000"/>
                </a:solidFill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19.11.2023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téma: 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Aglomerační efekty průmyslových zón (co mohou firmy sdílet)?</a:t>
            </a:r>
            <a:endParaRPr lang="cs-CZ" sz="2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70448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1000</TotalTime>
  <Words>1522</Words>
  <Application>Microsoft Office PowerPoint</Application>
  <PresentationFormat>Širokoúhlá obrazovka</PresentationFormat>
  <Paragraphs>192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Gill Sans MT</vt:lpstr>
      <vt:lpstr>Times New Roman</vt:lpstr>
      <vt:lpstr>Wingdings</vt:lpstr>
      <vt:lpstr>Wingdings 2</vt:lpstr>
      <vt:lpstr>Dividenda</vt:lpstr>
      <vt:lpstr>Lokalizace obchodních příležitostí</vt:lpstr>
      <vt:lpstr>Prezentace aplikace PowerPoint</vt:lpstr>
      <vt:lpstr>Podmínky absolvování</vt:lpstr>
      <vt:lpstr>Celkové hodnocení předmětu</vt:lpstr>
      <vt:lpstr>první Prezentace; 10 bodů</vt:lpstr>
      <vt:lpstr>druhá Prezentace; 10 bodů</vt:lpstr>
      <vt:lpstr>třetí Prezentace; 10 bodů</vt:lpstr>
      <vt:lpstr>Témata třetí Prezentace</vt:lpstr>
      <vt:lpstr>Esej nebo úvaha (ISP, Erasmus); 30 bodů</vt:lpstr>
      <vt:lpstr>Harmonogram přednášek (ZS 2023)</vt:lpstr>
      <vt:lpstr>ROZPIS seminářů</vt:lpstr>
      <vt:lpstr>Finální soutěž o body navíc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Kamila Turečková</cp:lastModifiedBy>
  <cp:revision>237</cp:revision>
  <cp:lastPrinted>2023-08-28T07:59:22Z</cp:lastPrinted>
  <dcterms:created xsi:type="dcterms:W3CDTF">2017-12-11T08:34:25Z</dcterms:created>
  <dcterms:modified xsi:type="dcterms:W3CDTF">2023-10-10T07:44:07Z</dcterms:modified>
</cp:coreProperties>
</file>