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323" r:id="rId3"/>
    <p:sldId id="326" r:id="rId4"/>
    <p:sldId id="257" r:id="rId5"/>
    <p:sldId id="330" r:id="rId6"/>
    <p:sldId id="259" r:id="rId7"/>
    <p:sldId id="331" r:id="rId8"/>
    <p:sldId id="328" r:id="rId9"/>
    <p:sldId id="332" r:id="rId10"/>
    <p:sldId id="329" r:id="rId11"/>
    <p:sldId id="333" r:id="rId12"/>
    <p:sldId id="334" r:id="rId13"/>
    <p:sldId id="25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D3A3B-5F9A-48FB-B2B5-EA2FBEEEF7B7}" type="doc">
      <dgm:prSet loTypeId="urn:microsoft.com/office/officeart/2005/8/layout/process1" loCatId="process" qsTypeId="urn:microsoft.com/office/officeart/2005/8/quickstyle/simple3" qsCatId="simple" csTypeId="urn:microsoft.com/office/officeart/2005/8/colors/colorful4" csCatId="colorful" phldr="1"/>
      <dgm:spPr/>
    </dgm:pt>
    <dgm:pt modelId="{41062664-2808-4341-9D17-4E861D48AA3B}">
      <dgm:prSet phldrT="[Text]" custT="1"/>
      <dgm:spPr/>
      <dgm:t>
        <a:bodyPr/>
        <a:lstStyle/>
        <a:p>
          <a:r>
            <a:rPr lang="cs-CZ" sz="2400" b="1" dirty="0">
              <a:solidFill>
                <a:schemeClr val="accent3">
                  <a:lumMod val="50000"/>
                </a:schemeClr>
              </a:solidFill>
            </a:rPr>
            <a:t>dělba práce</a:t>
          </a:r>
          <a:r>
            <a:rPr lang="cs-CZ" sz="2400" dirty="0"/>
            <a:t>: rozdělení pracovních postupů mezi jednotlivé subjekty  </a:t>
          </a:r>
        </a:p>
      </dgm:t>
    </dgm:pt>
    <dgm:pt modelId="{CCBA7AD4-DBFD-4573-AE5F-E6CE802835C9}" type="parTrans" cxnId="{C6CE3BFA-86C4-448C-818C-8E5B7CFB62B0}">
      <dgm:prSet/>
      <dgm:spPr/>
      <dgm:t>
        <a:bodyPr/>
        <a:lstStyle/>
        <a:p>
          <a:endParaRPr lang="cs-CZ" sz="2400"/>
        </a:p>
      </dgm:t>
    </dgm:pt>
    <dgm:pt modelId="{4055C7AC-F3A9-43BF-8021-B0A852661181}" type="sibTrans" cxnId="{C6CE3BFA-86C4-448C-818C-8E5B7CFB62B0}">
      <dgm:prSet custT="1"/>
      <dgm:spPr/>
      <dgm:t>
        <a:bodyPr/>
        <a:lstStyle/>
        <a:p>
          <a:endParaRPr lang="cs-CZ" sz="2400"/>
        </a:p>
      </dgm:t>
    </dgm:pt>
    <dgm:pt modelId="{80DA16A7-C3C2-4020-8FC9-3EE550A9DF25}">
      <dgm:prSet phldrT="[Text]" custT="1"/>
      <dgm:spPr/>
      <dgm:t>
        <a:bodyPr/>
        <a:lstStyle/>
        <a:p>
          <a:r>
            <a:rPr lang="cs-CZ" sz="2400" b="1" dirty="0">
              <a:solidFill>
                <a:schemeClr val="accent3">
                  <a:lumMod val="50000"/>
                </a:schemeClr>
              </a:solidFill>
            </a:rPr>
            <a:t>specializace</a:t>
          </a:r>
          <a:r>
            <a:rPr lang="cs-CZ" sz="2400" dirty="0"/>
            <a:t>: soustředění zaměření subjektu na určitou užší oblast pracovní činnosti </a:t>
          </a:r>
        </a:p>
      </dgm:t>
    </dgm:pt>
    <dgm:pt modelId="{8215121A-CF09-4FA6-806A-A4782A0F4274}" type="parTrans" cxnId="{561CDB80-F057-4929-8E5E-3E60A5F24D52}">
      <dgm:prSet/>
      <dgm:spPr/>
      <dgm:t>
        <a:bodyPr/>
        <a:lstStyle/>
        <a:p>
          <a:endParaRPr lang="cs-CZ" sz="2400"/>
        </a:p>
      </dgm:t>
    </dgm:pt>
    <dgm:pt modelId="{B3E24362-0666-46A3-9DB0-404611BEF9C3}" type="sibTrans" cxnId="{561CDB80-F057-4929-8E5E-3E60A5F24D52}">
      <dgm:prSet custT="1"/>
      <dgm:spPr/>
      <dgm:t>
        <a:bodyPr/>
        <a:lstStyle/>
        <a:p>
          <a:endParaRPr lang="cs-CZ" sz="2400"/>
        </a:p>
      </dgm:t>
    </dgm:pt>
    <dgm:pt modelId="{038A65E5-BC71-49D5-A8C2-103CD8391409}">
      <dgm:prSet phldrT="[Text]" custT="1"/>
      <dgm:spPr/>
      <dgm:t>
        <a:bodyPr/>
        <a:lstStyle/>
        <a:p>
          <a:r>
            <a:rPr lang="cs-CZ" sz="2400" b="1" kern="1200" dirty="0">
              <a:solidFill>
                <a:srgbClr val="45CBE8">
                  <a:lumMod val="50000"/>
                </a:srgbClr>
              </a:solidFill>
              <a:latin typeface="Gill Sans MT" panose="020B0502020104020203"/>
              <a:ea typeface="+mn-ea"/>
              <a:cs typeface="+mn-cs"/>
            </a:rPr>
            <a:t>kooperace</a:t>
          </a:r>
          <a:r>
            <a:rPr lang="cs-CZ" sz="2400" kern="1200" dirty="0"/>
            <a:t>: vzájemná spolupráce vedoucí k vyšší efektivitě realizovaných činností</a:t>
          </a:r>
        </a:p>
      </dgm:t>
    </dgm:pt>
    <dgm:pt modelId="{0B856AB4-37EE-46B4-A3B4-2DB6FA2AB11F}" type="parTrans" cxnId="{5C4BFC70-99B8-4A95-ACD7-A16E7011D8C2}">
      <dgm:prSet/>
      <dgm:spPr/>
      <dgm:t>
        <a:bodyPr/>
        <a:lstStyle/>
        <a:p>
          <a:endParaRPr lang="cs-CZ" sz="2400"/>
        </a:p>
      </dgm:t>
    </dgm:pt>
    <dgm:pt modelId="{156D6E27-5CF5-414A-9D4B-265FF566C85B}" type="sibTrans" cxnId="{5C4BFC70-99B8-4A95-ACD7-A16E7011D8C2}">
      <dgm:prSet/>
      <dgm:spPr/>
      <dgm:t>
        <a:bodyPr/>
        <a:lstStyle/>
        <a:p>
          <a:endParaRPr lang="cs-CZ" sz="2400"/>
        </a:p>
      </dgm:t>
    </dgm:pt>
    <dgm:pt modelId="{8640E3F9-C6F1-4E71-9B47-A3DD45431094}" type="pres">
      <dgm:prSet presAssocID="{A10D3A3B-5F9A-48FB-B2B5-EA2FBEEEF7B7}" presName="Name0" presStyleCnt="0">
        <dgm:presLayoutVars>
          <dgm:dir/>
          <dgm:resizeHandles val="exact"/>
        </dgm:presLayoutVars>
      </dgm:prSet>
      <dgm:spPr/>
    </dgm:pt>
    <dgm:pt modelId="{103A2C0F-B484-43FD-97A3-09CBDC8472FA}" type="pres">
      <dgm:prSet presAssocID="{41062664-2808-4341-9D17-4E861D48AA3B}" presName="node" presStyleLbl="node1" presStyleIdx="0" presStyleCnt="3" custScaleX="110061">
        <dgm:presLayoutVars>
          <dgm:bulletEnabled val="1"/>
        </dgm:presLayoutVars>
      </dgm:prSet>
      <dgm:spPr/>
    </dgm:pt>
    <dgm:pt modelId="{07EEB438-CE74-488E-A78B-82F73F336019}" type="pres">
      <dgm:prSet presAssocID="{4055C7AC-F3A9-43BF-8021-B0A852661181}" presName="sibTrans" presStyleLbl="sibTrans2D1" presStyleIdx="0" presStyleCnt="2"/>
      <dgm:spPr/>
    </dgm:pt>
    <dgm:pt modelId="{2833AC93-BE0F-4CFD-9C66-0E49965C7025}" type="pres">
      <dgm:prSet presAssocID="{4055C7AC-F3A9-43BF-8021-B0A852661181}" presName="connectorText" presStyleLbl="sibTrans2D1" presStyleIdx="0" presStyleCnt="2"/>
      <dgm:spPr/>
    </dgm:pt>
    <dgm:pt modelId="{104D86C3-B0DE-44BC-8ABF-7900EE34737C}" type="pres">
      <dgm:prSet presAssocID="{80DA16A7-C3C2-4020-8FC9-3EE550A9DF25}" presName="node" presStyleLbl="node1" presStyleIdx="1" presStyleCnt="3" custScaleX="120691">
        <dgm:presLayoutVars>
          <dgm:bulletEnabled val="1"/>
        </dgm:presLayoutVars>
      </dgm:prSet>
      <dgm:spPr/>
    </dgm:pt>
    <dgm:pt modelId="{80F497F9-F343-4876-98AE-E50E68FB0216}" type="pres">
      <dgm:prSet presAssocID="{B3E24362-0666-46A3-9DB0-404611BEF9C3}" presName="sibTrans" presStyleLbl="sibTrans2D1" presStyleIdx="1" presStyleCnt="2"/>
      <dgm:spPr/>
    </dgm:pt>
    <dgm:pt modelId="{015384F1-ACE0-4E14-9875-724019764363}" type="pres">
      <dgm:prSet presAssocID="{B3E24362-0666-46A3-9DB0-404611BEF9C3}" presName="connectorText" presStyleLbl="sibTrans2D1" presStyleIdx="1" presStyleCnt="2"/>
      <dgm:spPr/>
    </dgm:pt>
    <dgm:pt modelId="{D22042E8-C270-442B-94C1-347642777723}" type="pres">
      <dgm:prSet presAssocID="{038A65E5-BC71-49D5-A8C2-103CD8391409}" presName="node" presStyleLbl="node1" presStyleIdx="2" presStyleCnt="3" custScaleX="112740">
        <dgm:presLayoutVars>
          <dgm:bulletEnabled val="1"/>
        </dgm:presLayoutVars>
      </dgm:prSet>
      <dgm:spPr/>
    </dgm:pt>
  </dgm:ptLst>
  <dgm:cxnLst>
    <dgm:cxn modelId="{5B2C290C-6D4A-48CA-9D21-ECF86A045B06}" type="presOf" srcId="{41062664-2808-4341-9D17-4E861D48AA3B}" destId="{103A2C0F-B484-43FD-97A3-09CBDC8472FA}" srcOrd="0" destOrd="0" presId="urn:microsoft.com/office/officeart/2005/8/layout/process1"/>
    <dgm:cxn modelId="{5ADB3D14-3FBB-4436-8D90-0F24F08236F9}" type="presOf" srcId="{B3E24362-0666-46A3-9DB0-404611BEF9C3}" destId="{015384F1-ACE0-4E14-9875-724019764363}" srcOrd="1" destOrd="0" presId="urn:microsoft.com/office/officeart/2005/8/layout/process1"/>
    <dgm:cxn modelId="{F64DAF1F-D0CD-44F5-80ED-DB0C64CA5F11}" type="presOf" srcId="{B3E24362-0666-46A3-9DB0-404611BEF9C3}" destId="{80F497F9-F343-4876-98AE-E50E68FB0216}" srcOrd="0" destOrd="0" presId="urn:microsoft.com/office/officeart/2005/8/layout/process1"/>
    <dgm:cxn modelId="{B93BC424-2CA9-4FE5-8304-D8DD02926B54}" type="presOf" srcId="{038A65E5-BC71-49D5-A8C2-103CD8391409}" destId="{D22042E8-C270-442B-94C1-347642777723}" srcOrd="0" destOrd="0" presId="urn:microsoft.com/office/officeart/2005/8/layout/process1"/>
    <dgm:cxn modelId="{5C4BFC70-99B8-4A95-ACD7-A16E7011D8C2}" srcId="{A10D3A3B-5F9A-48FB-B2B5-EA2FBEEEF7B7}" destId="{038A65E5-BC71-49D5-A8C2-103CD8391409}" srcOrd="2" destOrd="0" parTransId="{0B856AB4-37EE-46B4-A3B4-2DB6FA2AB11F}" sibTransId="{156D6E27-5CF5-414A-9D4B-265FF566C85B}"/>
    <dgm:cxn modelId="{561CDB80-F057-4929-8E5E-3E60A5F24D52}" srcId="{A10D3A3B-5F9A-48FB-B2B5-EA2FBEEEF7B7}" destId="{80DA16A7-C3C2-4020-8FC9-3EE550A9DF25}" srcOrd="1" destOrd="0" parTransId="{8215121A-CF09-4FA6-806A-A4782A0F4274}" sibTransId="{B3E24362-0666-46A3-9DB0-404611BEF9C3}"/>
    <dgm:cxn modelId="{0E6B0E93-784D-4B60-BDB3-D74E7CABB5D6}" type="presOf" srcId="{4055C7AC-F3A9-43BF-8021-B0A852661181}" destId="{07EEB438-CE74-488E-A78B-82F73F336019}" srcOrd="0" destOrd="0" presId="urn:microsoft.com/office/officeart/2005/8/layout/process1"/>
    <dgm:cxn modelId="{F8B1B2CF-F200-4949-AF88-72C548EED236}" type="presOf" srcId="{4055C7AC-F3A9-43BF-8021-B0A852661181}" destId="{2833AC93-BE0F-4CFD-9C66-0E49965C7025}" srcOrd="1" destOrd="0" presId="urn:microsoft.com/office/officeart/2005/8/layout/process1"/>
    <dgm:cxn modelId="{951180D5-6FF7-46EC-B193-0B844A5209A4}" type="presOf" srcId="{80DA16A7-C3C2-4020-8FC9-3EE550A9DF25}" destId="{104D86C3-B0DE-44BC-8ABF-7900EE34737C}" srcOrd="0" destOrd="0" presId="urn:microsoft.com/office/officeart/2005/8/layout/process1"/>
    <dgm:cxn modelId="{22CA97F2-C121-4407-9FE3-2E0F0144D103}" type="presOf" srcId="{A10D3A3B-5F9A-48FB-B2B5-EA2FBEEEF7B7}" destId="{8640E3F9-C6F1-4E71-9B47-A3DD45431094}" srcOrd="0" destOrd="0" presId="urn:microsoft.com/office/officeart/2005/8/layout/process1"/>
    <dgm:cxn modelId="{C6CE3BFA-86C4-448C-818C-8E5B7CFB62B0}" srcId="{A10D3A3B-5F9A-48FB-B2B5-EA2FBEEEF7B7}" destId="{41062664-2808-4341-9D17-4E861D48AA3B}" srcOrd="0" destOrd="0" parTransId="{CCBA7AD4-DBFD-4573-AE5F-E6CE802835C9}" sibTransId="{4055C7AC-F3A9-43BF-8021-B0A852661181}"/>
    <dgm:cxn modelId="{AF660AA7-A485-4FA2-90F8-088247B1E80C}" type="presParOf" srcId="{8640E3F9-C6F1-4E71-9B47-A3DD45431094}" destId="{103A2C0F-B484-43FD-97A3-09CBDC8472FA}" srcOrd="0" destOrd="0" presId="urn:microsoft.com/office/officeart/2005/8/layout/process1"/>
    <dgm:cxn modelId="{C9A59AE4-DA46-4875-AEEC-31BD0F6CD6D7}" type="presParOf" srcId="{8640E3F9-C6F1-4E71-9B47-A3DD45431094}" destId="{07EEB438-CE74-488E-A78B-82F73F336019}" srcOrd="1" destOrd="0" presId="urn:microsoft.com/office/officeart/2005/8/layout/process1"/>
    <dgm:cxn modelId="{ADF608CB-47E3-48EC-8EBC-EF99D67DD939}" type="presParOf" srcId="{07EEB438-CE74-488E-A78B-82F73F336019}" destId="{2833AC93-BE0F-4CFD-9C66-0E49965C7025}" srcOrd="0" destOrd="0" presId="urn:microsoft.com/office/officeart/2005/8/layout/process1"/>
    <dgm:cxn modelId="{10D04970-4D52-442B-803F-3AA8DD578E5E}" type="presParOf" srcId="{8640E3F9-C6F1-4E71-9B47-A3DD45431094}" destId="{104D86C3-B0DE-44BC-8ABF-7900EE34737C}" srcOrd="2" destOrd="0" presId="urn:microsoft.com/office/officeart/2005/8/layout/process1"/>
    <dgm:cxn modelId="{F4AEAECC-AF16-4E58-88AA-72F8E829091E}" type="presParOf" srcId="{8640E3F9-C6F1-4E71-9B47-A3DD45431094}" destId="{80F497F9-F343-4876-98AE-E50E68FB0216}" srcOrd="3" destOrd="0" presId="urn:microsoft.com/office/officeart/2005/8/layout/process1"/>
    <dgm:cxn modelId="{4DFA396D-C1E5-41E6-A4DD-060F6598A1AA}" type="presParOf" srcId="{80F497F9-F343-4876-98AE-E50E68FB0216}" destId="{015384F1-ACE0-4E14-9875-724019764363}" srcOrd="0" destOrd="0" presId="urn:microsoft.com/office/officeart/2005/8/layout/process1"/>
    <dgm:cxn modelId="{851B220A-CB01-4CBB-95AF-D708CDA36055}" type="presParOf" srcId="{8640E3F9-C6F1-4E71-9B47-A3DD45431094}" destId="{D22042E8-C270-442B-94C1-34764277772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A0655A-753C-47E2-A3F9-B90ED7FC2673}" type="doc">
      <dgm:prSet loTypeId="urn:microsoft.com/office/officeart/2005/8/layout/chevron2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9C9E7959-2E79-4265-95EC-032522172172}">
      <dgm:prSet phldrT="[Text]" custT="1"/>
      <dgm:spPr/>
      <dgm:t>
        <a:bodyPr/>
        <a:lstStyle/>
        <a:p>
          <a:r>
            <a:rPr lang="cs-CZ" sz="1600" dirty="0">
              <a:latin typeface="Arial" panose="020B0604020202020204" pitchFamily="34" charset="0"/>
              <a:cs typeface="Arial" panose="020B0604020202020204" pitchFamily="34" charset="0"/>
            </a:rPr>
            <a:t>0</a:t>
          </a:r>
        </a:p>
      </dgm:t>
    </dgm:pt>
    <dgm:pt modelId="{C8BCAAB3-8848-4ACC-B3A0-A12BC228329A}" type="parTrans" cxnId="{7DAE414E-0928-4292-B450-9BB494FDBCC2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24E66E-3737-4023-8E6A-CBE46E984EC8}" type="sibTrans" cxnId="{7DAE414E-0928-4292-B450-9BB494FDBCC2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0718D1-AF2B-46D9-A131-949C823F83F8}">
      <dgm:prSet phldrT="[Text]" custT="1"/>
      <dgm:spPr/>
      <dgm:t>
        <a:bodyPr/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silné zastoupení primárního sektoru</a:t>
          </a:r>
        </a:p>
      </dgm:t>
    </dgm:pt>
    <dgm:pt modelId="{1DD32DE5-976D-459D-9714-30C981C1BE55}" type="parTrans" cxnId="{E805A8E1-C1C7-44F3-BE33-DE2B52A29CCE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D03FE4-C8F3-41D2-8970-749D1BC81291}" type="sibTrans" cxnId="{E805A8E1-C1C7-44F3-BE33-DE2B52A29CCE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0E2801-31C7-4AAC-8A46-639B790760DC}">
      <dgm:prSet phldrT="[Text]" custT="1"/>
      <dgm:spPr/>
      <dgm:t>
        <a:bodyPr/>
        <a:lstStyle/>
        <a:p>
          <a:r>
            <a:rPr lang="cs-CZ" sz="1600" dirty="0">
              <a:latin typeface="Arial" panose="020B0604020202020204" pitchFamily="34" charset="0"/>
              <a:cs typeface="Arial" panose="020B0604020202020204" pitchFamily="34" charset="0"/>
            </a:rPr>
            <a:t>1 etapa</a:t>
          </a:r>
        </a:p>
      </dgm:t>
    </dgm:pt>
    <dgm:pt modelId="{2D92FD2A-0B4B-43D8-80FC-57DD8C49AB7B}" type="parTrans" cxnId="{78BD9BEF-F37A-4454-9269-24B09540A8BD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B42589-3CA0-4D77-A7B4-81F57391CACD}" type="sibTrans" cxnId="{78BD9BEF-F37A-4454-9269-24B09540A8BD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9F911E-D86F-4F51-834E-1DE439B25C77}">
      <dgm:prSet phldrT="[Text]" custT="1"/>
      <dgm:spPr/>
      <dgm:t>
        <a:bodyPr lIns="0" tIns="0" rIns="0" bIns="0"/>
        <a:lstStyle/>
        <a:p>
          <a:pPr marL="288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vynález parního stroje v 18. století</a:t>
          </a:r>
        </a:p>
      </dgm:t>
    </dgm:pt>
    <dgm:pt modelId="{BE72FAE5-C98B-41A0-89F2-E68F483CA45D}" type="parTrans" cxnId="{810A01BA-586F-449B-8AF4-FA671461115B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0659EC-384F-4DDE-BE7A-733026694B0E}" type="sibTrans" cxnId="{810A01BA-586F-449B-8AF4-FA671461115B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201CA1-E2A4-440E-8C89-C18E6A8F0379}">
      <dgm:prSet phldrT="[Text]" custT="1"/>
      <dgm:spPr/>
      <dgm:t>
        <a:bodyPr lIns="0" tIns="0" rIns="0" bIns="0"/>
        <a:lstStyle/>
        <a:p>
          <a:pPr marL="288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první průmyslová revoluce</a:t>
          </a:r>
          <a:endParaRPr lang="cs-CZ" sz="1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412D3D2F-7BC5-4428-A78B-065F317CC743}" type="parTrans" cxnId="{38E60D3C-5964-4CDC-96EA-4C98F98DFA17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EABDFC-0836-4E41-B784-832D6F66144E}" type="sibTrans" cxnId="{38E60D3C-5964-4CDC-96EA-4C98F98DFA17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8EF995-699E-4BEF-BB5F-4C6B1AC84BBC}">
      <dgm:prSet phldrT="[Text]" custT="1"/>
      <dgm:spPr/>
      <dgm:t>
        <a:bodyPr/>
        <a:lstStyle/>
        <a:p>
          <a:r>
            <a:rPr lang="cs-CZ" sz="1600" dirty="0">
              <a:latin typeface="Arial" panose="020B0604020202020204" pitchFamily="34" charset="0"/>
              <a:cs typeface="Arial" panose="020B0604020202020204" pitchFamily="34" charset="0"/>
            </a:rPr>
            <a:t>2 etapa</a:t>
          </a:r>
        </a:p>
      </dgm:t>
    </dgm:pt>
    <dgm:pt modelId="{5C0E59EF-E250-42DE-BBE0-C8F0CA02F785}" type="parTrans" cxnId="{BFB2DAD4-AD21-418A-9F1A-70DCE7C00036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638222-BCFB-4860-BD56-4FDA055A5500}" type="sibTrans" cxnId="{BFB2DAD4-AD21-418A-9F1A-70DCE7C00036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E73E25-D9C4-455B-9359-9A49D8EFE247}">
      <dgm:prSet phldrT="[Text]"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3 etapa</a:t>
          </a:r>
          <a:endParaRPr lang="cs-CZ" sz="16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F5BB8E1D-5899-43D6-87A5-D3BA69AC1981}" type="parTrans" cxnId="{F435F6EF-4363-4DBB-9849-86F027CED474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91E18F-9D3E-4C8B-938C-5D30A909521E}" type="sibTrans" cxnId="{F435F6EF-4363-4DBB-9849-86F027CED474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783D51-5D44-4B99-9F95-4FB628BDB0B8}">
      <dgm:prSet phldrT="[Text]" custT="1"/>
      <dgm:spPr/>
      <dgm:t>
        <a:bodyPr lIns="0" tIns="0" rIns="0" bIns="0"/>
        <a:lstStyle/>
        <a:p>
          <a:pPr marL="288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formování industriální společnosti, rozvoj průmyslu (posilování sekundárního sektor nad sektorem primárním)</a:t>
          </a:r>
        </a:p>
      </dgm:t>
    </dgm:pt>
    <dgm:pt modelId="{C0598009-5E68-4670-87EF-9DD2E22281BA}" type="parTrans" cxnId="{40283021-3D46-49A2-AA9F-59E23CFB2F22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37A04D-37E4-4FFC-AB9C-D030899174CA}" type="sibTrans" cxnId="{40283021-3D46-49A2-AA9F-59E23CFB2F22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831F9E-B73E-445A-B3DF-0113D5CA9370}">
      <dgm:prSet custT="1"/>
      <dgm:spPr/>
      <dgm:t>
        <a:bodyPr/>
        <a:lstStyle/>
        <a:p>
          <a:r>
            <a:rPr lang="pt-BR" sz="1600" dirty="0">
              <a:latin typeface="Arial" panose="020B0604020202020204" pitchFamily="34" charset="0"/>
              <a:cs typeface="Arial" panose="020B0604020202020204" pitchFamily="34" charset="0"/>
            </a:rPr>
            <a:t>objev elektrického proudu a motoru (přelom 19. a 20. století)</a:t>
          </a:r>
          <a:endParaRPr lang="cs-CZ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306D0F-76A2-4A20-A8AC-EFB3E070455C}" type="parTrans" cxnId="{77BA2AA4-0A27-4F06-9054-11F3F3BDDD4A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9DA9BC-AE9A-4B04-B9A1-3CE10CAEF77D}" type="sibTrans" cxnId="{77BA2AA4-0A27-4F06-9054-11F3F3BDDD4A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6DBB48-9461-42A5-ABCD-68D7DD8BF759}">
      <dgm:prSet custT="1"/>
      <dgm:spPr/>
      <dgm:t>
        <a:bodyPr/>
        <a:lstStyle/>
        <a:p>
          <a:r>
            <a:rPr lang="cs-CZ" sz="1600" dirty="0">
              <a:latin typeface="Arial" panose="020B0604020202020204" pitchFamily="34" charset="0"/>
              <a:cs typeface="Arial" panose="020B0604020202020204" pitchFamily="34" charset="0"/>
            </a:rPr>
            <a:t>prohlubování industriální společnosti, dominance průmyslu (sekundární sektor)</a:t>
          </a:r>
        </a:p>
      </dgm:t>
    </dgm:pt>
    <dgm:pt modelId="{0AE873A0-0948-4BB2-8428-B6DD7D825361}" type="parTrans" cxnId="{1111A6A9-62C4-40EC-883E-CE7BBA0E5623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346B45-FDD5-453F-92E7-2D9D6FF25D47}" type="sibTrans" cxnId="{1111A6A9-62C4-40EC-883E-CE7BBA0E5623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9D7AA0-1A74-4795-84BA-27A3CEB639A3}">
      <dgm:prSet custT="1"/>
      <dgm:spPr/>
      <dgm:t>
        <a:bodyPr/>
        <a:lstStyle/>
        <a:p>
          <a:r>
            <a:rPr lang="cs-CZ" sz="1600" dirty="0">
              <a:latin typeface="Arial" panose="020B0604020202020204" pitchFamily="34" charset="0"/>
              <a:cs typeface="Arial" panose="020B0604020202020204" pitchFamily="34" charset="0"/>
            </a:rPr>
            <a:t>druhá průmyslová revoluce</a:t>
          </a:r>
        </a:p>
      </dgm:t>
    </dgm:pt>
    <dgm:pt modelId="{8B1A78B2-EC6F-43F6-AC41-E0FCC91B77F5}" type="parTrans" cxnId="{6349DA91-000C-4E21-B9E4-550862901FFC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2707E5-7C91-4FD5-A2BD-EC753D1880C7}" type="sibTrans" cxnId="{6349DA91-000C-4E21-B9E4-550862901FFC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A7C3E6-78BA-4848-9306-5F563D85D272}">
      <dgm:prSet custT="1"/>
      <dgm:spPr/>
      <dgm:t>
        <a:bodyPr/>
        <a:lstStyle/>
        <a:p>
          <a:r>
            <a:rPr lang="cs-CZ" sz="16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4 etapa</a:t>
          </a:r>
          <a:endParaRPr lang="cs-CZ" sz="16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8F486D4C-6CA9-4DC9-A3CB-CC09D7A8D42E}" type="parTrans" cxnId="{46AFBA8C-273D-4BE5-AC1C-015398B55EAE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8E9F53-1258-49F0-BFF6-45CC75396075}" type="sibTrans" cxnId="{46AFBA8C-273D-4BE5-AC1C-015398B55EAE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88E1C3-995D-4A6F-A3EC-61D20222D609}">
      <dgm:prSet custT="1"/>
      <dgm:spPr/>
      <dgm:t>
        <a:bodyPr/>
        <a:lstStyle/>
        <a:p>
          <a:r>
            <a:rPr lang="cs-CZ" sz="1600" dirty="0">
              <a:latin typeface="Arial" panose="020B0604020202020204" pitchFamily="34" charset="0"/>
              <a:cs typeface="Arial" panose="020B0604020202020204" pitchFamily="34" charset="0"/>
            </a:rPr>
            <a:t>rozvoj informačních technologií (konec 20. století)</a:t>
          </a:r>
        </a:p>
      </dgm:t>
    </dgm:pt>
    <dgm:pt modelId="{C5091CD5-CE73-4109-A891-08E483D860FF}" type="parTrans" cxnId="{00A870D8-E475-4BB4-8D11-B60C1264542F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2FD500-903E-4FF6-847B-47AA9B79C6E4}" type="sibTrans" cxnId="{00A870D8-E475-4BB4-8D11-B60C1264542F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DF27E0-1086-4466-87AF-C4B37BD51F9B}">
      <dgm:prSet custT="1"/>
      <dgm:spPr/>
      <dgm:t>
        <a:bodyPr/>
        <a:lstStyle/>
        <a:p>
          <a:r>
            <a:rPr lang="cs-CZ" sz="1600" dirty="0">
              <a:latin typeface="Arial" panose="020B0604020202020204" pitchFamily="34" charset="0"/>
              <a:cs typeface="Arial" panose="020B0604020202020204" pitchFamily="34" charset="0"/>
            </a:rPr>
            <a:t>třetí průmyslová revoluce</a:t>
          </a:r>
        </a:p>
      </dgm:t>
    </dgm:pt>
    <dgm:pt modelId="{C29BF80B-3BB1-4637-91B1-AAEAA3FD21A8}" type="parTrans" cxnId="{4A670B9F-091A-4248-92C5-A819E436726E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F4FC10-2EA7-4F6C-B32A-2EEE5925905B}" type="sibTrans" cxnId="{4A670B9F-091A-4248-92C5-A819E436726E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31B86A-E73F-473B-900F-CFB174EA4413}">
      <dgm:prSet custT="1"/>
      <dgm:spPr/>
      <dgm:t>
        <a:bodyPr/>
        <a:lstStyle/>
        <a:p>
          <a:r>
            <a:rPr lang="cs-CZ" sz="1600" dirty="0">
              <a:latin typeface="Arial" panose="020B0604020202020204" pitchFamily="34" charset="0"/>
              <a:cs typeface="Arial" panose="020B0604020202020204" pitchFamily="34" charset="0"/>
            </a:rPr>
            <a:t>formování postindustriální společnosti, posilování odvětví služeb (terciální sektor)</a:t>
          </a:r>
        </a:p>
      </dgm:t>
    </dgm:pt>
    <dgm:pt modelId="{0B41B7EC-15BC-4B9A-8D4A-7072D8A0C0F6}" type="parTrans" cxnId="{2CC7B375-9BB8-42FC-8250-4B37909A1871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0A5146-5D42-4D4D-99D9-C0C7F798FCBC}" type="sibTrans" cxnId="{2CC7B375-9BB8-42FC-8250-4B37909A1871}">
      <dgm:prSet/>
      <dgm:spPr/>
      <dgm:t>
        <a:bodyPr/>
        <a:lstStyle/>
        <a:p>
          <a:endParaRPr lang="cs-CZ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700655-9889-41D2-AD5F-9D48C7D899F3}">
      <dgm:prSet custT="1"/>
      <dgm:spPr/>
      <dgm:t>
        <a:bodyPr/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digitalizace ekonomiky a automatizace a robotizace výroby (po roce 2010?)</a:t>
          </a:r>
        </a:p>
      </dgm:t>
    </dgm:pt>
    <dgm:pt modelId="{3231A43B-69C1-48E6-8537-901EE5D528EE}" type="parTrans" cxnId="{9CF64472-7845-4577-8F8C-488AAC6E24EB}">
      <dgm:prSet/>
      <dgm:spPr/>
      <dgm:t>
        <a:bodyPr/>
        <a:lstStyle/>
        <a:p>
          <a:endParaRPr lang="cs-CZ" sz="2000"/>
        </a:p>
      </dgm:t>
    </dgm:pt>
    <dgm:pt modelId="{413EC597-6AB1-41BD-A4B1-AB8977E2A45E}" type="sibTrans" cxnId="{9CF64472-7845-4577-8F8C-488AAC6E24EB}">
      <dgm:prSet/>
      <dgm:spPr/>
      <dgm:t>
        <a:bodyPr/>
        <a:lstStyle/>
        <a:p>
          <a:endParaRPr lang="cs-CZ" sz="2000"/>
        </a:p>
      </dgm:t>
    </dgm:pt>
    <dgm:pt modelId="{EE341D11-92F0-4955-B016-FBEBD9893F2F}">
      <dgm:prSet custT="1"/>
      <dgm:spPr/>
      <dgm:t>
        <a:bodyPr/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čtvrtá průmyslová revoluce (Průmysl 4.0)</a:t>
          </a:r>
        </a:p>
      </dgm:t>
    </dgm:pt>
    <dgm:pt modelId="{B30ED30F-3156-436F-B97E-785A323E32C5}" type="parTrans" cxnId="{12BAAE35-70AB-43F9-9815-CB794BF20B4B}">
      <dgm:prSet/>
      <dgm:spPr/>
      <dgm:t>
        <a:bodyPr/>
        <a:lstStyle/>
        <a:p>
          <a:endParaRPr lang="cs-CZ" sz="2000"/>
        </a:p>
      </dgm:t>
    </dgm:pt>
    <dgm:pt modelId="{86BF26AA-9751-4029-98C2-C501E6E973AE}" type="sibTrans" cxnId="{12BAAE35-70AB-43F9-9815-CB794BF20B4B}">
      <dgm:prSet/>
      <dgm:spPr/>
      <dgm:t>
        <a:bodyPr/>
        <a:lstStyle/>
        <a:p>
          <a:endParaRPr lang="cs-CZ" sz="2000"/>
        </a:p>
      </dgm:t>
    </dgm:pt>
    <dgm:pt modelId="{A2FCE2AB-747C-43A0-9420-55480997DA7E}">
      <dgm:prSet phldrT="[Text]" custT="1"/>
      <dgm:spPr/>
      <dgm:t>
        <a:bodyPr/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agrární společnost, řemeslná výroba</a:t>
          </a:r>
        </a:p>
      </dgm:t>
    </dgm:pt>
    <dgm:pt modelId="{FCF79653-36B8-4072-ACBF-C1477D686A83}" type="parTrans" cxnId="{F0E8A0FD-6D4E-4324-B8D0-47BCE0F18C58}">
      <dgm:prSet/>
      <dgm:spPr/>
      <dgm:t>
        <a:bodyPr/>
        <a:lstStyle/>
        <a:p>
          <a:endParaRPr lang="cs-CZ" sz="2000"/>
        </a:p>
      </dgm:t>
    </dgm:pt>
    <dgm:pt modelId="{E962FE44-DC48-4DDB-8666-AADD76A144EF}" type="sibTrans" cxnId="{F0E8A0FD-6D4E-4324-B8D0-47BCE0F18C58}">
      <dgm:prSet/>
      <dgm:spPr/>
      <dgm:t>
        <a:bodyPr/>
        <a:lstStyle/>
        <a:p>
          <a:endParaRPr lang="cs-CZ" sz="2000"/>
        </a:p>
      </dgm:t>
    </dgm:pt>
    <dgm:pt modelId="{870C7CB0-B0CE-43E6-BE4E-CFC618AC8F36}">
      <dgm:prSet custT="1"/>
      <dgm:spPr/>
      <dgm:t>
        <a:bodyPr/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prohlubování postindustriální společnosti (Společnost 4.0), další posilování odvětví služeb (kvartérní sektor)</a:t>
          </a:r>
        </a:p>
      </dgm:t>
    </dgm:pt>
    <dgm:pt modelId="{9A350698-6225-42B5-944A-1CE77B3BC098}" type="parTrans" cxnId="{5304DF0D-A637-4520-AD5B-AFB8C7263FE0}">
      <dgm:prSet/>
      <dgm:spPr/>
      <dgm:t>
        <a:bodyPr/>
        <a:lstStyle/>
        <a:p>
          <a:endParaRPr lang="cs-CZ" sz="2000"/>
        </a:p>
      </dgm:t>
    </dgm:pt>
    <dgm:pt modelId="{5AEADEE6-53D2-48D6-958A-E464D0FE2AC4}" type="sibTrans" cxnId="{5304DF0D-A637-4520-AD5B-AFB8C7263FE0}">
      <dgm:prSet/>
      <dgm:spPr/>
      <dgm:t>
        <a:bodyPr/>
        <a:lstStyle/>
        <a:p>
          <a:endParaRPr lang="cs-CZ" sz="2000"/>
        </a:p>
      </dgm:t>
    </dgm:pt>
    <dgm:pt modelId="{A37A35C7-DA30-4A8E-A4EC-96747727B999}" type="pres">
      <dgm:prSet presAssocID="{14A0655A-753C-47E2-A3F9-B90ED7FC2673}" presName="linearFlow" presStyleCnt="0">
        <dgm:presLayoutVars>
          <dgm:dir/>
          <dgm:animLvl val="lvl"/>
          <dgm:resizeHandles val="exact"/>
        </dgm:presLayoutVars>
      </dgm:prSet>
      <dgm:spPr/>
    </dgm:pt>
    <dgm:pt modelId="{06A5C097-F9BA-4584-BE61-A411DD1EA2BA}" type="pres">
      <dgm:prSet presAssocID="{9C9E7959-2E79-4265-95EC-032522172172}" presName="composite" presStyleCnt="0"/>
      <dgm:spPr/>
    </dgm:pt>
    <dgm:pt modelId="{25B3BD6C-7087-42D8-A1E8-2C1F8562D87E}" type="pres">
      <dgm:prSet presAssocID="{9C9E7959-2E79-4265-95EC-032522172172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D7EA7E45-21A2-4120-AEC7-C149045F0A85}" type="pres">
      <dgm:prSet presAssocID="{9C9E7959-2E79-4265-95EC-032522172172}" presName="descendantText" presStyleLbl="alignAcc1" presStyleIdx="0" presStyleCnt="5">
        <dgm:presLayoutVars>
          <dgm:bulletEnabled val="1"/>
        </dgm:presLayoutVars>
      </dgm:prSet>
      <dgm:spPr/>
    </dgm:pt>
    <dgm:pt modelId="{E015FECA-ACE2-4E3E-BBFB-E4DB56C3AC85}" type="pres">
      <dgm:prSet presAssocID="{0924E66E-3737-4023-8E6A-CBE46E984EC8}" presName="sp" presStyleCnt="0"/>
      <dgm:spPr/>
    </dgm:pt>
    <dgm:pt modelId="{6263E896-EAA1-45B2-A138-B1310E52BAD3}" type="pres">
      <dgm:prSet presAssocID="{530E2801-31C7-4AAC-8A46-639B790760DC}" presName="composite" presStyleCnt="0"/>
      <dgm:spPr/>
    </dgm:pt>
    <dgm:pt modelId="{0147B967-63EE-4CEC-A78B-31078BFBD051}" type="pres">
      <dgm:prSet presAssocID="{530E2801-31C7-4AAC-8A46-639B790760DC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6630982C-485B-46DB-8405-E938C797E573}" type="pres">
      <dgm:prSet presAssocID="{530E2801-31C7-4AAC-8A46-639B790760DC}" presName="descendantText" presStyleLbl="alignAcc1" presStyleIdx="1" presStyleCnt="5">
        <dgm:presLayoutVars>
          <dgm:bulletEnabled val="1"/>
        </dgm:presLayoutVars>
      </dgm:prSet>
      <dgm:spPr/>
    </dgm:pt>
    <dgm:pt modelId="{54AD4D41-7076-4680-830F-2D56C06DA069}" type="pres">
      <dgm:prSet presAssocID="{CDB42589-3CA0-4D77-A7B4-81F57391CACD}" presName="sp" presStyleCnt="0"/>
      <dgm:spPr/>
    </dgm:pt>
    <dgm:pt modelId="{9D3F410D-8642-4C9D-8344-FFBA16804A92}" type="pres">
      <dgm:prSet presAssocID="{6A8EF995-699E-4BEF-BB5F-4C6B1AC84BBC}" presName="composite" presStyleCnt="0"/>
      <dgm:spPr/>
    </dgm:pt>
    <dgm:pt modelId="{40085A79-C51A-4FD3-8E7A-4313859526BE}" type="pres">
      <dgm:prSet presAssocID="{6A8EF995-699E-4BEF-BB5F-4C6B1AC84BBC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0D476F79-F494-4B70-9D08-88A3529445C7}" type="pres">
      <dgm:prSet presAssocID="{6A8EF995-699E-4BEF-BB5F-4C6B1AC84BBC}" presName="descendantText" presStyleLbl="alignAcc1" presStyleIdx="2" presStyleCnt="5">
        <dgm:presLayoutVars>
          <dgm:bulletEnabled val="1"/>
        </dgm:presLayoutVars>
      </dgm:prSet>
      <dgm:spPr/>
    </dgm:pt>
    <dgm:pt modelId="{4BF33A59-3AAC-4739-A29A-ADED911A3122}" type="pres">
      <dgm:prSet presAssocID="{18638222-BCFB-4860-BD56-4FDA055A5500}" presName="sp" presStyleCnt="0"/>
      <dgm:spPr/>
    </dgm:pt>
    <dgm:pt modelId="{081D26CB-D9B6-4F29-AA4A-AE96C9F42D78}" type="pres">
      <dgm:prSet presAssocID="{CEE73E25-D9C4-455B-9359-9A49D8EFE247}" presName="composite" presStyleCnt="0"/>
      <dgm:spPr/>
    </dgm:pt>
    <dgm:pt modelId="{6A462413-FFFB-418C-AF70-B75387FA3EE0}" type="pres">
      <dgm:prSet presAssocID="{CEE73E25-D9C4-455B-9359-9A49D8EFE247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4A84C195-1A0A-4A52-B22C-292AEDC638E1}" type="pres">
      <dgm:prSet presAssocID="{CEE73E25-D9C4-455B-9359-9A49D8EFE247}" presName="descendantText" presStyleLbl="alignAcc1" presStyleIdx="3" presStyleCnt="5">
        <dgm:presLayoutVars>
          <dgm:bulletEnabled val="1"/>
        </dgm:presLayoutVars>
      </dgm:prSet>
      <dgm:spPr/>
    </dgm:pt>
    <dgm:pt modelId="{1568DD11-7817-4B7F-A755-9C242767BBD7}" type="pres">
      <dgm:prSet presAssocID="{6A91E18F-9D3E-4C8B-938C-5D30A909521E}" presName="sp" presStyleCnt="0"/>
      <dgm:spPr/>
    </dgm:pt>
    <dgm:pt modelId="{E8B6789F-7A39-414B-8F51-DE8A517BD5DF}" type="pres">
      <dgm:prSet presAssocID="{E7A7C3E6-78BA-4848-9306-5F563D85D272}" presName="composite" presStyleCnt="0"/>
      <dgm:spPr/>
    </dgm:pt>
    <dgm:pt modelId="{4DBDE280-21B9-4745-8124-BEDE6D0F9713}" type="pres">
      <dgm:prSet presAssocID="{E7A7C3E6-78BA-4848-9306-5F563D85D272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8A977AF2-AA15-4F50-AAA7-D2F26009FAEB}" type="pres">
      <dgm:prSet presAssocID="{E7A7C3E6-78BA-4848-9306-5F563D85D272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5304DF0D-A637-4520-AD5B-AFB8C7263FE0}" srcId="{E7A7C3E6-78BA-4848-9306-5F563D85D272}" destId="{870C7CB0-B0CE-43E6-BE4E-CFC618AC8F36}" srcOrd="2" destOrd="0" parTransId="{9A350698-6225-42B5-944A-1CE77B3BC098}" sibTransId="{5AEADEE6-53D2-48D6-958A-E464D0FE2AC4}"/>
    <dgm:cxn modelId="{75582913-A254-46AC-83A1-FFCDB2923A00}" type="presOf" srcId="{870C7CB0-B0CE-43E6-BE4E-CFC618AC8F36}" destId="{8A977AF2-AA15-4F50-AAA7-D2F26009FAEB}" srcOrd="0" destOrd="2" presId="urn:microsoft.com/office/officeart/2005/8/layout/chevron2"/>
    <dgm:cxn modelId="{DD0E8815-BF7D-4BEC-9609-EFE8E17BAFFE}" type="presOf" srcId="{769D7AA0-1A74-4795-84BA-27A3CEB639A3}" destId="{0D476F79-F494-4B70-9D08-88A3529445C7}" srcOrd="0" destOrd="1" presId="urn:microsoft.com/office/officeart/2005/8/layout/chevron2"/>
    <dgm:cxn modelId="{4E357C1F-44E7-40AC-A3D4-CBF3BBB8F213}" type="presOf" srcId="{A59F911E-D86F-4F51-834E-1DE439B25C77}" destId="{6630982C-485B-46DB-8405-E938C797E573}" srcOrd="0" destOrd="0" presId="urn:microsoft.com/office/officeart/2005/8/layout/chevron2"/>
    <dgm:cxn modelId="{40283021-3D46-49A2-AA9F-59E23CFB2F22}" srcId="{530E2801-31C7-4AAC-8A46-639B790760DC}" destId="{65783D51-5D44-4B99-9F95-4FB628BDB0B8}" srcOrd="2" destOrd="0" parTransId="{C0598009-5E68-4670-87EF-9DD2E22281BA}" sibTransId="{9A37A04D-37E4-4FFC-AB9C-D030899174CA}"/>
    <dgm:cxn modelId="{A0E97F2C-4D6C-44E4-9D1A-807A37E62460}" type="presOf" srcId="{BCDF27E0-1086-4466-87AF-C4B37BD51F9B}" destId="{4A84C195-1A0A-4A52-B22C-292AEDC638E1}" srcOrd="0" destOrd="1" presId="urn:microsoft.com/office/officeart/2005/8/layout/chevron2"/>
    <dgm:cxn modelId="{12BAAE35-70AB-43F9-9815-CB794BF20B4B}" srcId="{E7A7C3E6-78BA-4848-9306-5F563D85D272}" destId="{EE341D11-92F0-4955-B016-FBEBD9893F2F}" srcOrd="1" destOrd="0" parTransId="{B30ED30F-3156-436F-B97E-785A323E32C5}" sibTransId="{86BF26AA-9751-4029-98C2-C501E6E973AE}"/>
    <dgm:cxn modelId="{8FE93539-5342-4D7D-B2BE-EB554018D00D}" type="presOf" srcId="{14A0655A-753C-47E2-A3F9-B90ED7FC2673}" destId="{A37A35C7-DA30-4A8E-A4EC-96747727B999}" srcOrd="0" destOrd="0" presId="urn:microsoft.com/office/officeart/2005/8/layout/chevron2"/>
    <dgm:cxn modelId="{38E60D3C-5964-4CDC-96EA-4C98F98DFA17}" srcId="{530E2801-31C7-4AAC-8A46-639B790760DC}" destId="{8C201CA1-E2A4-440E-8C89-C18E6A8F0379}" srcOrd="1" destOrd="0" parTransId="{412D3D2F-7BC5-4428-A78B-065F317CC743}" sibTransId="{70EABDFC-0836-4E41-B784-832D6F66144E}"/>
    <dgm:cxn modelId="{CF988B64-76CD-45CF-BFC8-9BA6178C740F}" type="presOf" srcId="{CEE73E25-D9C4-455B-9359-9A49D8EFE247}" destId="{6A462413-FFFB-418C-AF70-B75387FA3EE0}" srcOrd="0" destOrd="0" presId="urn:microsoft.com/office/officeart/2005/8/layout/chevron2"/>
    <dgm:cxn modelId="{ACBE9644-9774-4EF9-A18A-11BAFA35824D}" type="presOf" srcId="{86700655-9889-41D2-AD5F-9D48C7D899F3}" destId="{8A977AF2-AA15-4F50-AAA7-D2F26009FAEB}" srcOrd="0" destOrd="0" presId="urn:microsoft.com/office/officeart/2005/8/layout/chevron2"/>
    <dgm:cxn modelId="{02EACC65-6E27-4EF1-948A-635B2F1C1FA7}" type="presOf" srcId="{6A8EF995-699E-4BEF-BB5F-4C6B1AC84BBC}" destId="{40085A79-C51A-4FD3-8E7A-4313859526BE}" srcOrd="0" destOrd="0" presId="urn:microsoft.com/office/officeart/2005/8/layout/chevron2"/>
    <dgm:cxn modelId="{71F41168-DDFB-4AEF-A7E9-2DAA724CD930}" type="presOf" srcId="{836DBB48-9461-42A5-ABCD-68D7DD8BF759}" destId="{0D476F79-F494-4B70-9D08-88A3529445C7}" srcOrd="0" destOrd="2" presId="urn:microsoft.com/office/officeart/2005/8/layout/chevron2"/>
    <dgm:cxn modelId="{7DAE414E-0928-4292-B450-9BB494FDBCC2}" srcId="{14A0655A-753C-47E2-A3F9-B90ED7FC2673}" destId="{9C9E7959-2E79-4265-95EC-032522172172}" srcOrd="0" destOrd="0" parTransId="{C8BCAAB3-8848-4ACC-B3A0-A12BC228329A}" sibTransId="{0924E66E-3737-4023-8E6A-CBE46E984EC8}"/>
    <dgm:cxn modelId="{9CF64472-7845-4577-8F8C-488AAC6E24EB}" srcId="{E7A7C3E6-78BA-4848-9306-5F563D85D272}" destId="{86700655-9889-41D2-AD5F-9D48C7D899F3}" srcOrd="0" destOrd="0" parTransId="{3231A43B-69C1-48E6-8537-901EE5D528EE}" sibTransId="{413EC597-6AB1-41BD-A4B1-AB8977E2A45E}"/>
    <dgm:cxn modelId="{AD765354-C2DD-4E16-BC26-9BAA987FE320}" type="presOf" srcId="{E7A7C3E6-78BA-4848-9306-5F563D85D272}" destId="{4DBDE280-21B9-4745-8124-BEDE6D0F9713}" srcOrd="0" destOrd="0" presId="urn:microsoft.com/office/officeart/2005/8/layout/chevron2"/>
    <dgm:cxn modelId="{2CC7B375-9BB8-42FC-8250-4B37909A1871}" srcId="{CEE73E25-D9C4-455B-9359-9A49D8EFE247}" destId="{2731B86A-E73F-473B-900F-CFB174EA4413}" srcOrd="2" destOrd="0" parTransId="{0B41B7EC-15BC-4B9A-8D4A-7072D8A0C0F6}" sibTransId="{CF0A5146-5D42-4D4D-99D9-C0C7F798FCBC}"/>
    <dgm:cxn modelId="{2A55E478-684A-49FE-BEAB-F8A577BE8008}" type="presOf" srcId="{A2FCE2AB-747C-43A0-9420-55480997DA7E}" destId="{D7EA7E45-21A2-4120-AEC7-C149045F0A85}" srcOrd="0" destOrd="0" presId="urn:microsoft.com/office/officeart/2005/8/layout/chevron2"/>
    <dgm:cxn modelId="{DEA5067A-4598-4376-B578-C4E7A9C0410A}" type="presOf" srcId="{530E2801-31C7-4AAC-8A46-639B790760DC}" destId="{0147B967-63EE-4CEC-A78B-31078BFBD051}" srcOrd="0" destOrd="0" presId="urn:microsoft.com/office/officeart/2005/8/layout/chevron2"/>
    <dgm:cxn modelId="{13A3905A-B60B-41FB-8C90-B0FC35C34954}" type="presOf" srcId="{8C201CA1-E2A4-440E-8C89-C18E6A8F0379}" destId="{6630982C-485B-46DB-8405-E938C797E573}" srcOrd="0" destOrd="1" presId="urn:microsoft.com/office/officeart/2005/8/layout/chevron2"/>
    <dgm:cxn modelId="{0882F55A-B37A-43F5-AAC3-A0B8CA455D8E}" type="presOf" srcId="{65783D51-5D44-4B99-9F95-4FB628BDB0B8}" destId="{6630982C-485B-46DB-8405-E938C797E573}" srcOrd="0" destOrd="2" presId="urn:microsoft.com/office/officeart/2005/8/layout/chevron2"/>
    <dgm:cxn modelId="{7B18F284-8064-4EEA-8992-A11BC1ACF2EF}" type="presOf" srcId="{5D0718D1-AF2B-46D9-A131-949C823F83F8}" destId="{D7EA7E45-21A2-4120-AEC7-C149045F0A85}" srcOrd="0" destOrd="1" presId="urn:microsoft.com/office/officeart/2005/8/layout/chevron2"/>
    <dgm:cxn modelId="{DAF14A85-1B50-4E94-A917-5AA28A54F582}" type="presOf" srcId="{EE341D11-92F0-4955-B016-FBEBD9893F2F}" destId="{8A977AF2-AA15-4F50-AAA7-D2F26009FAEB}" srcOrd="0" destOrd="1" presId="urn:microsoft.com/office/officeart/2005/8/layout/chevron2"/>
    <dgm:cxn modelId="{D3CF4486-72CF-424C-929D-6971DC885E3E}" type="presOf" srcId="{9C9E7959-2E79-4265-95EC-032522172172}" destId="{25B3BD6C-7087-42D8-A1E8-2C1F8562D87E}" srcOrd="0" destOrd="0" presId="urn:microsoft.com/office/officeart/2005/8/layout/chevron2"/>
    <dgm:cxn modelId="{46AFBA8C-273D-4BE5-AC1C-015398B55EAE}" srcId="{14A0655A-753C-47E2-A3F9-B90ED7FC2673}" destId="{E7A7C3E6-78BA-4848-9306-5F563D85D272}" srcOrd="4" destOrd="0" parTransId="{8F486D4C-6CA9-4DC9-A3CB-CC09D7A8D42E}" sibTransId="{758E9F53-1258-49F0-BFF6-45CC75396075}"/>
    <dgm:cxn modelId="{6349DA91-000C-4E21-B9E4-550862901FFC}" srcId="{6A8EF995-699E-4BEF-BB5F-4C6B1AC84BBC}" destId="{769D7AA0-1A74-4795-84BA-27A3CEB639A3}" srcOrd="1" destOrd="0" parTransId="{8B1A78B2-EC6F-43F6-AC41-E0FCC91B77F5}" sibTransId="{AD2707E5-7C91-4FD5-A2BD-EC753D1880C7}"/>
    <dgm:cxn modelId="{512B8395-8910-45F0-92C3-1D1A0F6191A4}" type="presOf" srcId="{2731B86A-E73F-473B-900F-CFB174EA4413}" destId="{4A84C195-1A0A-4A52-B22C-292AEDC638E1}" srcOrd="0" destOrd="2" presId="urn:microsoft.com/office/officeart/2005/8/layout/chevron2"/>
    <dgm:cxn modelId="{5470BC95-B4AF-4157-AB28-57068EC86319}" type="presOf" srcId="{A688E1C3-995D-4A6F-A3EC-61D20222D609}" destId="{4A84C195-1A0A-4A52-B22C-292AEDC638E1}" srcOrd="0" destOrd="0" presId="urn:microsoft.com/office/officeart/2005/8/layout/chevron2"/>
    <dgm:cxn modelId="{4A670B9F-091A-4248-92C5-A819E436726E}" srcId="{CEE73E25-D9C4-455B-9359-9A49D8EFE247}" destId="{BCDF27E0-1086-4466-87AF-C4B37BD51F9B}" srcOrd="1" destOrd="0" parTransId="{C29BF80B-3BB1-4637-91B1-AAEAA3FD21A8}" sibTransId="{33F4FC10-2EA7-4F6C-B32A-2EEE5925905B}"/>
    <dgm:cxn modelId="{77BA2AA4-0A27-4F06-9054-11F3F3BDDD4A}" srcId="{6A8EF995-699E-4BEF-BB5F-4C6B1AC84BBC}" destId="{40831F9E-B73E-445A-B3DF-0113D5CA9370}" srcOrd="0" destOrd="0" parTransId="{D8306D0F-76A2-4A20-A8AC-EFB3E070455C}" sibTransId="{609DA9BC-AE9A-4B04-B9A1-3CE10CAEF77D}"/>
    <dgm:cxn modelId="{1111A6A9-62C4-40EC-883E-CE7BBA0E5623}" srcId="{6A8EF995-699E-4BEF-BB5F-4C6B1AC84BBC}" destId="{836DBB48-9461-42A5-ABCD-68D7DD8BF759}" srcOrd="2" destOrd="0" parTransId="{0AE873A0-0948-4BB2-8428-B6DD7D825361}" sibTransId="{AC346B45-FDD5-453F-92E7-2D9D6FF25D47}"/>
    <dgm:cxn modelId="{16E2C0AC-28A1-4B14-A85D-C291F4E517DD}" type="presOf" srcId="{40831F9E-B73E-445A-B3DF-0113D5CA9370}" destId="{0D476F79-F494-4B70-9D08-88A3529445C7}" srcOrd="0" destOrd="0" presId="urn:microsoft.com/office/officeart/2005/8/layout/chevron2"/>
    <dgm:cxn modelId="{810A01BA-586F-449B-8AF4-FA671461115B}" srcId="{530E2801-31C7-4AAC-8A46-639B790760DC}" destId="{A59F911E-D86F-4F51-834E-1DE439B25C77}" srcOrd="0" destOrd="0" parTransId="{BE72FAE5-C98B-41A0-89F2-E68F483CA45D}" sibTransId="{3E0659EC-384F-4DDE-BE7A-733026694B0E}"/>
    <dgm:cxn modelId="{BFB2DAD4-AD21-418A-9F1A-70DCE7C00036}" srcId="{14A0655A-753C-47E2-A3F9-B90ED7FC2673}" destId="{6A8EF995-699E-4BEF-BB5F-4C6B1AC84BBC}" srcOrd="2" destOrd="0" parTransId="{5C0E59EF-E250-42DE-BBE0-C8F0CA02F785}" sibTransId="{18638222-BCFB-4860-BD56-4FDA055A5500}"/>
    <dgm:cxn modelId="{00A870D8-E475-4BB4-8D11-B60C1264542F}" srcId="{CEE73E25-D9C4-455B-9359-9A49D8EFE247}" destId="{A688E1C3-995D-4A6F-A3EC-61D20222D609}" srcOrd="0" destOrd="0" parTransId="{C5091CD5-CE73-4109-A891-08E483D860FF}" sibTransId="{DA2FD500-903E-4FF6-847B-47AA9B79C6E4}"/>
    <dgm:cxn modelId="{E805A8E1-C1C7-44F3-BE33-DE2B52A29CCE}" srcId="{9C9E7959-2E79-4265-95EC-032522172172}" destId="{5D0718D1-AF2B-46D9-A131-949C823F83F8}" srcOrd="1" destOrd="0" parTransId="{1DD32DE5-976D-459D-9714-30C981C1BE55}" sibTransId="{C2D03FE4-C8F3-41D2-8970-749D1BC81291}"/>
    <dgm:cxn modelId="{78BD9BEF-F37A-4454-9269-24B09540A8BD}" srcId="{14A0655A-753C-47E2-A3F9-B90ED7FC2673}" destId="{530E2801-31C7-4AAC-8A46-639B790760DC}" srcOrd="1" destOrd="0" parTransId="{2D92FD2A-0B4B-43D8-80FC-57DD8C49AB7B}" sibTransId="{CDB42589-3CA0-4D77-A7B4-81F57391CACD}"/>
    <dgm:cxn modelId="{F435F6EF-4363-4DBB-9849-86F027CED474}" srcId="{14A0655A-753C-47E2-A3F9-B90ED7FC2673}" destId="{CEE73E25-D9C4-455B-9359-9A49D8EFE247}" srcOrd="3" destOrd="0" parTransId="{F5BB8E1D-5899-43D6-87A5-D3BA69AC1981}" sibTransId="{6A91E18F-9D3E-4C8B-938C-5D30A909521E}"/>
    <dgm:cxn modelId="{F0E8A0FD-6D4E-4324-B8D0-47BCE0F18C58}" srcId="{9C9E7959-2E79-4265-95EC-032522172172}" destId="{A2FCE2AB-747C-43A0-9420-55480997DA7E}" srcOrd="0" destOrd="0" parTransId="{FCF79653-36B8-4072-ACBF-C1477D686A83}" sibTransId="{E962FE44-DC48-4DDB-8666-AADD76A144EF}"/>
    <dgm:cxn modelId="{F7BB55D3-589A-4EDF-B4FE-824A7301D52A}" type="presParOf" srcId="{A37A35C7-DA30-4A8E-A4EC-96747727B999}" destId="{06A5C097-F9BA-4584-BE61-A411DD1EA2BA}" srcOrd="0" destOrd="0" presId="urn:microsoft.com/office/officeart/2005/8/layout/chevron2"/>
    <dgm:cxn modelId="{CEA2B04E-FAA1-4357-BF33-84A85819EF2E}" type="presParOf" srcId="{06A5C097-F9BA-4584-BE61-A411DD1EA2BA}" destId="{25B3BD6C-7087-42D8-A1E8-2C1F8562D87E}" srcOrd="0" destOrd="0" presId="urn:microsoft.com/office/officeart/2005/8/layout/chevron2"/>
    <dgm:cxn modelId="{8B485A49-DFDD-4B79-921A-E84ED15E10F1}" type="presParOf" srcId="{06A5C097-F9BA-4584-BE61-A411DD1EA2BA}" destId="{D7EA7E45-21A2-4120-AEC7-C149045F0A85}" srcOrd="1" destOrd="0" presId="urn:microsoft.com/office/officeart/2005/8/layout/chevron2"/>
    <dgm:cxn modelId="{A1C14930-0DF7-4C5E-88D8-E58A8EEF139B}" type="presParOf" srcId="{A37A35C7-DA30-4A8E-A4EC-96747727B999}" destId="{E015FECA-ACE2-4E3E-BBFB-E4DB56C3AC85}" srcOrd="1" destOrd="0" presId="urn:microsoft.com/office/officeart/2005/8/layout/chevron2"/>
    <dgm:cxn modelId="{42F0843B-DF00-43B6-9A8C-3E841961C64D}" type="presParOf" srcId="{A37A35C7-DA30-4A8E-A4EC-96747727B999}" destId="{6263E896-EAA1-45B2-A138-B1310E52BAD3}" srcOrd="2" destOrd="0" presId="urn:microsoft.com/office/officeart/2005/8/layout/chevron2"/>
    <dgm:cxn modelId="{A00A32F4-5648-44D7-858A-D4128C806896}" type="presParOf" srcId="{6263E896-EAA1-45B2-A138-B1310E52BAD3}" destId="{0147B967-63EE-4CEC-A78B-31078BFBD051}" srcOrd="0" destOrd="0" presId="urn:microsoft.com/office/officeart/2005/8/layout/chevron2"/>
    <dgm:cxn modelId="{B4EF52C0-DF24-47DC-B819-2308338AFF5F}" type="presParOf" srcId="{6263E896-EAA1-45B2-A138-B1310E52BAD3}" destId="{6630982C-485B-46DB-8405-E938C797E573}" srcOrd="1" destOrd="0" presId="urn:microsoft.com/office/officeart/2005/8/layout/chevron2"/>
    <dgm:cxn modelId="{3030D100-B6CC-4F63-8AC9-CC20B5BE7E78}" type="presParOf" srcId="{A37A35C7-DA30-4A8E-A4EC-96747727B999}" destId="{54AD4D41-7076-4680-830F-2D56C06DA069}" srcOrd="3" destOrd="0" presId="urn:microsoft.com/office/officeart/2005/8/layout/chevron2"/>
    <dgm:cxn modelId="{CE7875A2-FDD7-43F6-AE84-6B3DFACB3CAB}" type="presParOf" srcId="{A37A35C7-DA30-4A8E-A4EC-96747727B999}" destId="{9D3F410D-8642-4C9D-8344-FFBA16804A92}" srcOrd="4" destOrd="0" presId="urn:microsoft.com/office/officeart/2005/8/layout/chevron2"/>
    <dgm:cxn modelId="{7FE2EDBB-21F5-4228-B277-0127CC5CD787}" type="presParOf" srcId="{9D3F410D-8642-4C9D-8344-FFBA16804A92}" destId="{40085A79-C51A-4FD3-8E7A-4313859526BE}" srcOrd="0" destOrd="0" presId="urn:microsoft.com/office/officeart/2005/8/layout/chevron2"/>
    <dgm:cxn modelId="{C5DF8070-CB08-4078-9042-11CE8C63150E}" type="presParOf" srcId="{9D3F410D-8642-4C9D-8344-FFBA16804A92}" destId="{0D476F79-F494-4B70-9D08-88A3529445C7}" srcOrd="1" destOrd="0" presId="urn:microsoft.com/office/officeart/2005/8/layout/chevron2"/>
    <dgm:cxn modelId="{8B2318F8-4B4C-44B1-8414-A93C008A1CC7}" type="presParOf" srcId="{A37A35C7-DA30-4A8E-A4EC-96747727B999}" destId="{4BF33A59-3AAC-4739-A29A-ADED911A3122}" srcOrd="5" destOrd="0" presId="urn:microsoft.com/office/officeart/2005/8/layout/chevron2"/>
    <dgm:cxn modelId="{D7BA32B2-7880-4C58-AEBD-C16D0DB51E11}" type="presParOf" srcId="{A37A35C7-DA30-4A8E-A4EC-96747727B999}" destId="{081D26CB-D9B6-4F29-AA4A-AE96C9F42D78}" srcOrd="6" destOrd="0" presId="urn:microsoft.com/office/officeart/2005/8/layout/chevron2"/>
    <dgm:cxn modelId="{266AFD59-452E-41D5-8169-51D6901C49E2}" type="presParOf" srcId="{081D26CB-D9B6-4F29-AA4A-AE96C9F42D78}" destId="{6A462413-FFFB-418C-AF70-B75387FA3EE0}" srcOrd="0" destOrd="0" presId="urn:microsoft.com/office/officeart/2005/8/layout/chevron2"/>
    <dgm:cxn modelId="{7EA59413-7A93-4E01-90EA-A57703ACDB55}" type="presParOf" srcId="{081D26CB-D9B6-4F29-AA4A-AE96C9F42D78}" destId="{4A84C195-1A0A-4A52-B22C-292AEDC638E1}" srcOrd="1" destOrd="0" presId="urn:microsoft.com/office/officeart/2005/8/layout/chevron2"/>
    <dgm:cxn modelId="{564B4EAB-B87C-44A3-A8F6-54BF20A4178C}" type="presParOf" srcId="{A37A35C7-DA30-4A8E-A4EC-96747727B999}" destId="{1568DD11-7817-4B7F-A755-9C242767BBD7}" srcOrd="7" destOrd="0" presId="urn:microsoft.com/office/officeart/2005/8/layout/chevron2"/>
    <dgm:cxn modelId="{BC3412C7-A0C6-415F-9B72-9578E8626FDC}" type="presParOf" srcId="{A37A35C7-DA30-4A8E-A4EC-96747727B999}" destId="{E8B6789F-7A39-414B-8F51-DE8A517BD5DF}" srcOrd="8" destOrd="0" presId="urn:microsoft.com/office/officeart/2005/8/layout/chevron2"/>
    <dgm:cxn modelId="{1610E6F3-481F-4F30-AF13-C7D0DC6B2EDC}" type="presParOf" srcId="{E8B6789F-7A39-414B-8F51-DE8A517BD5DF}" destId="{4DBDE280-21B9-4745-8124-BEDE6D0F9713}" srcOrd="0" destOrd="0" presId="urn:microsoft.com/office/officeart/2005/8/layout/chevron2"/>
    <dgm:cxn modelId="{7C46E1FC-5BDE-45E2-AEF8-ED6726B6EF73}" type="presParOf" srcId="{E8B6789F-7A39-414B-8F51-DE8A517BD5DF}" destId="{8A977AF2-AA15-4F50-AAA7-D2F26009FAE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A2C0F-B484-43FD-97A3-09CBDC8472FA}">
      <dsp:nvSpPr>
        <dsp:cNvPr id="0" name=""/>
        <dsp:cNvSpPr/>
      </dsp:nvSpPr>
      <dsp:spPr>
        <a:xfrm>
          <a:off x="6698" y="0"/>
          <a:ext cx="2948413" cy="15553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chemeClr val="accent3">
                  <a:lumMod val="50000"/>
                </a:schemeClr>
              </a:solidFill>
            </a:rPr>
            <a:t>dělba práce</a:t>
          </a:r>
          <a:r>
            <a:rPr lang="cs-CZ" sz="2400" kern="1200" dirty="0"/>
            <a:t>: rozdělení pracovních postupů mezi jednotlivé subjekty  </a:t>
          </a:r>
        </a:p>
      </dsp:txBody>
      <dsp:txXfrm>
        <a:off x="52253" y="45555"/>
        <a:ext cx="2857303" cy="1464267"/>
      </dsp:txXfrm>
    </dsp:sp>
    <dsp:sp modelId="{07EEB438-CE74-488E-A78B-82F73F336019}">
      <dsp:nvSpPr>
        <dsp:cNvPr id="0" name=""/>
        <dsp:cNvSpPr/>
      </dsp:nvSpPr>
      <dsp:spPr>
        <a:xfrm>
          <a:off x="3223001" y="445506"/>
          <a:ext cx="567924" cy="6643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400" kern="1200"/>
        </a:p>
      </dsp:txBody>
      <dsp:txXfrm>
        <a:off x="3223001" y="578379"/>
        <a:ext cx="397547" cy="398618"/>
      </dsp:txXfrm>
    </dsp:sp>
    <dsp:sp modelId="{104D86C3-B0DE-44BC-8ABF-7900EE34737C}">
      <dsp:nvSpPr>
        <dsp:cNvPr id="0" name=""/>
        <dsp:cNvSpPr/>
      </dsp:nvSpPr>
      <dsp:spPr>
        <a:xfrm>
          <a:off x="4026668" y="0"/>
          <a:ext cx="3233179" cy="15553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3788054"/>
                <a:satOff val="14182"/>
                <a:lumOff val="196"/>
                <a:alphaOff val="0"/>
                <a:tint val="68000"/>
                <a:alpha val="90000"/>
                <a:lumMod val="100000"/>
              </a:schemeClr>
            </a:gs>
            <a:gs pos="100000">
              <a:schemeClr val="accent4">
                <a:hueOff val="-3788054"/>
                <a:satOff val="14182"/>
                <a:lumOff val="196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chemeClr val="accent3">
                  <a:lumMod val="50000"/>
                </a:schemeClr>
              </a:solidFill>
            </a:rPr>
            <a:t>specializace</a:t>
          </a:r>
          <a:r>
            <a:rPr lang="cs-CZ" sz="2400" kern="1200" dirty="0"/>
            <a:t>: soustředění zaměření subjektu na určitou užší oblast pracovní činnosti </a:t>
          </a:r>
        </a:p>
      </dsp:txBody>
      <dsp:txXfrm>
        <a:off x="4072223" y="45555"/>
        <a:ext cx="3142069" cy="1464267"/>
      </dsp:txXfrm>
    </dsp:sp>
    <dsp:sp modelId="{80F497F9-F343-4876-98AE-E50E68FB0216}">
      <dsp:nvSpPr>
        <dsp:cNvPr id="0" name=""/>
        <dsp:cNvSpPr/>
      </dsp:nvSpPr>
      <dsp:spPr>
        <a:xfrm>
          <a:off x="7527737" y="445506"/>
          <a:ext cx="567924" cy="6643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7576108"/>
                <a:satOff val="28364"/>
                <a:lumOff val="392"/>
                <a:alphaOff val="0"/>
                <a:tint val="68000"/>
                <a:alpha val="90000"/>
                <a:lumMod val="100000"/>
              </a:schemeClr>
            </a:gs>
            <a:gs pos="100000">
              <a:schemeClr val="accent4">
                <a:hueOff val="-7576108"/>
                <a:satOff val="28364"/>
                <a:lumOff val="392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400" kern="1200"/>
        </a:p>
      </dsp:txBody>
      <dsp:txXfrm>
        <a:off x="7527737" y="578379"/>
        <a:ext cx="397547" cy="398618"/>
      </dsp:txXfrm>
    </dsp:sp>
    <dsp:sp modelId="{D22042E8-C270-442B-94C1-347642777723}">
      <dsp:nvSpPr>
        <dsp:cNvPr id="0" name=""/>
        <dsp:cNvSpPr/>
      </dsp:nvSpPr>
      <dsp:spPr>
        <a:xfrm>
          <a:off x="8331404" y="0"/>
          <a:ext cx="3020180" cy="15553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7576108"/>
                <a:satOff val="28364"/>
                <a:lumOff val="392"/>
                <a:alphaOff val="0"/>
                <a:tint val="68000"/>
                <a:alpha val="90000"/>
                <a:lumMod val="100000"/>
              </a:schemeClr>
            </a:gs>
            <a:gs pos="100000">
              <a:schemeClr val="accent4">
                <a:hueOff val="-7576108"/>
                <a:satOff val="28364"/>
                <a:lumOff val="392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rgbClr val="45CBE8">
                  <a:lumMod val="50000"/>
                </a:srgbClr>
              </a:solidFill>
              <a:latin typeface="Gill Sans MT" panose="020B0502020104020203"/>
              <a:ea typeface="+mn-ea"/>
              <a:cs typeface="+mn-cs"/>
            </a:rPr>
            <a:t>kooperace</a:t>
          </a:r>
          <a:r>
            <a:rPr lang="cs-CZ" sz="2400" kern="1200" dirty="0"/>
            <a:t>: vzájemná spolupráce vedoucí k vyšší efektivitě realizovaných činností</a:t>
          </a:r>
        </a:p>
      </dsp:txBody>
      <dsp:txXfrm>
        <a:off x="8376959" y="45555"/>
        <a:ext cx="2929070" cy="14642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B3BD6C-7087-42D8-A1E8-2C1F8562D87E}">
      <dsp:nvSpPr>
        <dsp:cNvPr id="0" name=""/>
        <dsp:cNvSpPr/>
      </dsp:nvSpPr>
      <dsp:spPr>
        <a:xfrm rot="5400000">
          <a:off x="-159594" y="163211"/>
          <a:ext cx="1063964" cy="744775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5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latin typeface="Arial" panose="020B0604020202020204" pitchFamily="34" charset="0"/>
              <a:cs typeface="Arial" panose="020B0604020202020204" pitchFamily="34" charset="0"/>
            </a:rPr>
            <a:t>0</a:t>
          </a:r>
        </a:p>
      </dsp:txBody>
      <dsp:txXfrm rot="-5400000">
        <a:off x="1" y="376005"/>
        <a:ext cx="744775" cy="319189"/>
      </dsp:txXfrm>
    </dsp:sp>
    <dsp:sp modelId="{D7EA7E45-21A2-4120-AEC7-C149045F0A85}">
      <dsp:nvSpPr>
        <dsp:cNvPr id="0" name=""/>
        <dsp:cNvSpPr/>
      </dsp:nvSpPr>
      <dsp:spPr>
        <a:xfrm rot="5400000">
          <a:off x="5827324" y="-5078931"/>
          <a:ext cx="691577" cy="108566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agrární společnost, řemeslná výroba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silné zastoupení primárního sektoru</a:t>
          </a:r>
        </a:p>
      </dsp:txBody>
      <dsp:txXfrm rot="-5400000">
        <a:off x="744776" y="37377"/>
        <a:ext cx="10822914" cy="624057"/>
      </dsp:txXfrm>
    </dsp:sp>
    <dsp:sp modelId="{0147B967-63EE-4CEC-A78B-31078BFBD051}">
      <dsp:nvSpPr>
        <dsp:cNvPr id="0" name=""/>
        <dsp:cNvSpPr/>
      </dsp:nvSpPr>
      <dsp:spPr>
        <a:xfrm rot="5400000">
          <a:off x="-159594" y="1109849"/>
          <a:ext cx="1063964" cy="744775"/>
        </a:xfrm>
        <a:prstGeom prst="chevron">
          <a:avLst/>
        </a:prstGeom>
        <a:gradFill rotWithShape="0">
          <a:gsLst>
            <a:gs pos="0">
              <a:schemeClr val="accent5">
                <a:hueOff val="1115164"/>
                <a:satOff val="-4935"/>
                <a:lumOff val="-4951"/>
                <a:alphaOff val="0"/>
                <a:tint val="98000"/>
                <a:lumMod val="110000"/>
              </a:schemeClr>
            </a:gs>
            <a:gs pos="84000">
              <a:schemeClr val="accent5">
                <a:hueOff val="1115164"/>
                <a:satOff val="-4935"/>
                <a:lumOff val="-4951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1115164"/>
              <a:satOff val="-4935"/>
              <a:lumOff val="-495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latin typeface="Arial" panose="020B0604020202020204" pitchFamily="34" charset="0"/>
              <a:cs typeface="Arial" panose="020B0604020202020204" pitchFamily="34" charset="0"/>
            </a:rPr>
            <a:t>1 etapa</a:t>
          </a:r>
        </a:p>
      </dsp:txBody>
      <dsp:txXfrm rot="-5400000">
        <a:off x="1" y="1322643"/>
        <a:ext cx="744775" cy="319189"/>
      </dsp:txXfrm>
    </dsp:sp>
    <dsp:sp modelId="{6630982C-485B-46DB-8405-E938C797E573}">
      <dsp:nvSpPr>
        <dsp:cNvPr id="0" name=""/>
        <dsp:cNvSpPr/>
      </dsp:nvSpPr>
      <dsp:spPr>
        <a:xfrm rot="5400000">
          <a:off x="5827324" y="-4132294"/>
          <a:ext cx="691577" cy="108566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1115164"/>
              <a:satOff val="-4935"/>
              <a:lumOff val="-495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8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vynález parního stroje v 18. století</a:t>
          </a:r>
        </a:p>
        <a:p>
          <a:pPr marL="288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první průmyslová revoluce</a:t>
          </a:r>
          <a:endParaRPr lang="cs-CZ" sz="1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28800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formování industriální společnosti, rozvoj průmyslu (posilování sekundárního sektor nad sektorem primárním)</a:t>
          </a:r>
        </a:p>
      </dsp:txBody>
      <dsp:txXfrm rot="-5400000">
        <a:off x="744776" y="984014"/>
        <a:ext cx="10822914" cy="624057"/>
      </dsp:txXfrm>
    </dsp:sp>
    <dsp:sp modelId="{40085A79-C51A-4FD3-8E7A-4313859526BE}">
      <dsp:nvSpPr>
        <dsp:cNvPr id="0" name=""/>
        <dsp:cNvSpPr/>
      </dsp:nvSpPr>
      <dsp:spPr>
        <a:xfrm rot="5400000">
          <a:off x="-159594" y="2056487"/>
          <a:ext cx="1063964" cy="744775"/>
        </a:xfrm>
        <a:prstGeom prst="chevron">
          <a:avLst/>
        </a:prstGeom>
        <a:gradFill rotWithShape="0">
          <a:gsLst>
            <a:gs pos="0">
              <a:schemeClr val="accent5">
                <a:hueOff val="2230328"/>
                <a:satOff val="-9870"/>
                <a:lumOff val="-9902"/>
                <a:alphaOff val="0"/>
                <a:tint val="98000"/>
                <a:lumMod val="110000"/>
              </a:schemeClr>
            </a:gs>
            <a:gs pos="84000">
              <a:schemeClr val="accent5">
                <a:hueOff val="2230328"/>
                <a:satOff val="-9870"/>
                <a:lumOff val="-9902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2230328"/>
              <a:satOff val="-9870"/>
              <a:lumOff val="-9902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latin typeface="Arial" panose="020B0604020202020204" pitchFamily="34" charset="0"/>
              <a:cs typeface="Arial" panose="020B0604020202020204" pitchFamily="34" charset="0"/>
            </a:rPr>
            <a:t>2 etapa</a:t>
          </a:r>
        </a:p>
      </dsp:txBody>
      <dsp:txXfrm rot="-5400000">
        <a:off x="1" y="2269281"/>
        <a:ext cx="744775" cy="319189"/>
      </dsp:txXfrm>
    </dsp:sp>
    <dsp:sp modelId="{0D476F79-F494-4B70-9D08-88A3529445C7}">
      <dsp:nvSpPr>
        <dsp:cNvPr id="0" name=""/>
        <dsp:cNvSpPr/>
      </dsp:nvSpPr>
      <dsp:spPr>
        <a:xfrm rot="5400000">
          <a:off x="5827324" y="-3185656"/>
          <a:ext cx="691577" cy="108566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2230328"/>
              <a:satOff val="-9870"/>
              <a:lumOff val="-990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600" kern="1200" dirty="0">
              <a:latin typeface="Arial" panose="020B0604020202020204" pitchFamily="34" charset="0"/>
              <a:cs typeface="Arial" panose="020B0604020202020204" pitchFamily="34" charset="0"/>
            </a:rPr>
            <a:t>objev elektrického proudu a motoru (přelom 19. a 20. století)</a:t>
          </a:r>
          <a:endParaRPr lang="cs-CZ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latin typeface="Arial" panose="020B0604020202020204" pitchFamily="34" charset="0"/>
              <a:cs typeface="Arial" panose="020B0604020202020204" pitchFamily="34" charset="0"/>
            </a:rPr>
            <a:t>druhá průmyslová revoluce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latin typeface="Arial" panose="020B0604020202020204" pitchFamily="34" charset="0"/>
              <a:cs typeface="Arial" panose="020B0604020202020204" pitchFamily="34" charset="0"/>
            </a:rPr>
            <a:t>prohlubování industriální společnosti, dominance průmyslu (sekundární sektor)</a:t>
          </a:r>
        </a:p>
      </dsp:txBody>
      <dsp:txXfrm rot="-5400000">
        <a:off x="744776" y="1930652"/>
        <a:ext cx="10822914" cy="624057"/>
      </dsp:txXfrm>
    </dsp:sp>
    <dsp:sp modelId="{6A462413-FFFB-418C-AF70-B75387FA3EE0}">
      <dsp:nvSpPr>
        <dsp:cNvPr id="0" name=""/>
        <dsp:cNvSpPr/>
      </dsp:nvSpPr>
      <dsp:spPr>
        <a:xfrm rot="5400000">
          <a:off x="-159594" y="3003125"/>
          <a:ext cx="1063964" cy="744775"/>
        </a:xfrm>
        <a:prstGeom prst="chevron">
          <a:avLst/>
        </a:prstGeom>
        <a:gradFill rotWithShape="0">
          <a:gsLst>
            <a:gs pos="0">
              <a:schemeClr val="accent5">
                <a:hueOff val="3345492"/>
                <a:satOff val="-14805"/>
                <a:lumOff val="-14853"/>
                <a:alphaOff val="0"/>
                <a:tint val="98000"/>
                <a:lumMod val="110000"/>
              </a:schemeClr>
            </a:gs>
            <a:gs pos="84000">
              <a:schemeClr val="accent5">
                <a:hueOff val="3345492"/>
                <a:satOff val="-14805"/>
                <a:lumOff val="-14853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3345492"/>
              <a:satOff val="-14805"/>
              <a:lumOff val="-14853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3 etapa</a:t>
          </a:r>
          <a:endParaRPr lang="cs-CZ" sz="16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-5400000">
        <a:off x="1" y="3215919"/>
        <a:ext cx="744775" cy="319189"/>
      </dsp:txXfrm>
    </dsp:sp>
    <dsp:sp modelId="{4A84C195-1A0A-4A52-B22C-292AEDC638E1}">
      <dsp:nvSpPr>
        <dsp:cNvPr id="0" name=""/>
        <dsp:cNvSpPr/>
      </dsp:nvSpPr>
      <dsp:spPr>
        <a:xfrm rot="5400000">
          <a:off x="5827324" y="-2239018"/>
          <a:ext cx="691577" cy="108566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3345492"/>
              <a:satOff val="-14805"/>
              <a:lumOff val="-148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latin typeface="Arial" panose="020B0604020202020204" pitchFamily="34" charset="0"/>
              <a:cs typeface="Arial" panose="020B0604020202020204" pitchFamily="34" charset="0"/>
            </a:rPr>
            <a:t>rozvoj informačních technologií (konec 20. století)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latin typeface="Arial" panose="020B0604020202020204" pitchFamily="34" charset="0"/>
              <a:cs typeface="Arial" panose="020B0604020202020204" pitchFamily="34" charset="0"/>
            </a:rPr>
            <a:t>třetí průmyslová revoluce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latin typeface="Arial" panose="020B0604020202020204" pitchFamily="34" charset="0"/>
              <a:cs typeface="Arial" panose="020B0604020202020204" pitchFamily="34" charset="0"/>
            </a:rPr>
            <a:t>formování postindustriální společnosti, posilování odvětví služeb (terciální sektor)</a:t>
          </a:r>
        </a:p>
      </dsp:txBody>
      <dsp:txXfrm rot="-5400000">
        <a:off x="744776" y="2877290"/>
        <a:ext cx="10822914" cy="624057"/>
      </dsp:txXfrm>
    </dsp:sp>
    <dsp:sp modelId="{4DBDE280-21B9-4745-8124-BEDE6D0F9713}">
      <dsp:nvSpPr>
        <dsp:cNvPr id="0" name=""/>
        <dsp:cNvSpPr/>
      </dsp:nvSpPr>
      <dsp:spPr>
        <a:xfrm rot="5400000">
          <a:off x="-159594" y="3949763"/>
          <a:ext cx="1063964" cy="744775"/>
        </a:xfrm>
        <a:prstGeom prst="chevron">
          <a:avLst/>
        </a:prstGeom>
        <a:gradFill rotWithShape="0">
          <a:gsLst>
            <a:gs pos="0">
              <a:schemeClr val="accent5">
                <a:hueOff val="4460656"/>
                <a:satOff val="-19740"/>
                <a:lumOff val="-19804"/>
                <a:alphaOff val="0"/>
                <a:tint val="98000"/>
                <a:lumMod val="110000"/>
              </a:schemeClr>
            </a:gs>
            <a:gs pos="84000">
              <a:schemeClr val="accent5">
                <a:hueOff val="4460656"/>
                <a:satOff val="-19740"/>
                <a:lumOff val="-19804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4460656"/>
              <a:satOff val="-19740"/>
              <a:lumOff val="-1980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4 etapa</a:t>
          </a:r>
          <a:endParaRPr lang="cs-CZ" sz="1600" kern="1200" dirty="0"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 rot="-5400000">
        <a:off x="1" y="4162557"/>
        <a:ext cx="744775" cy="319189"/>
      </dsp:txXfrm>
    </dsp:sp>
    <dsp:sp modelId="{8A977AF2-AA15-4F50-AAA7-D2F26009FAEB}">
      <dsp:nvSpPr>
        <dsp:cNvPr id="0" name=""/>
        <dsp:cNvSpPr/>
      </dsp:nvSpPr>
      <dsp:spPr>
        <a:xfrm rot="5400000">
          <a:off x="5827324" y="-1292380"/>
          <a:ext cx="691577" cy="108566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4460656"/>
              <a:satOff val="-19740"/>
              <a:lumOff val="-1980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digitalizace ekonomiky a automatizace a robotizace výroby (po roce 2010?)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čtvrtá průmyslová revoluce (Průmysl 4.0)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prohlubování postindustriální společnosti (Společnost 4.0), další posilování odvětví služeb (kvartérní sektor)</a:t>
          </a:r>
        </a:p>
      </dsp:txBody>
      <dsp:txXfrm rot="-5400000">
        <a:off x="744776" y="3823928"/>
        <a:ext cx="10822914" cy="624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7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3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6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66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66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6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4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12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33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88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152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657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B68F4-A1CC-4B3D-B9EC-D53909A536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Lokalizace obchodních příležitostí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A9EC96-35C0-4947-8CEC-CA453CF92E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Doc. Ing. </a:t>
            </a:r>
            <a:r>
              <a:rPr lang="cs-CZ" sz="3200"/>
              <a:t>Kamila Turečková</a:t>
            </a:r>
            <a:r>
              <a:rPr lang="cs-CZ" sz="2800"/>
              <a:t>, Ph.D., MBA</a:t>
            </a:r>
            <a:endParaRPr lang="en-US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E9B6146-BC89-4AFE-9676-30DA7304D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8262" y="5632704"/>
            <a:ext cx="2121197" cy="659893"/>
          </a:xfrm>
          <a:prstGeom prst="rect">
            <a:avLst/>
          </a:prstGeom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E6C362E9-1037-424F-9C66-E06917368ECB}"/>
              </a:ext>
            </a:extLst>
          </p:cNvPr>
          <p:cNvSpPr txBox="1">
            <a:spLocks/>
          </p:cNvSpPr>
          <p:nvPr/>
        </p:nvSpPr>
        <p:spPr>
          <a:xfrm>
            <a:off x="581191" y="3364991"/>
            <a:ext cx="10993546" cy="292760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sz="4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cs-CZ" sz="4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úvod do lokalizace obchodních příležitostí</a:t>
            </a:r>
            <a:endParaRPr lang="cs-CZ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r>
              <a:rPr lang="cs-CZ" sz="5400" dirty="0">
                <a:solidFill>
                  <a:schemeClr val="accent2">
                    <a:lumMod val="40000"/>
                    <a:lumOff val="60000"/>
                  </a:schemeClr>
                </a:solidFill>
                <a:cs typeface="Arial" panose="020B0604020202020204" pitchFamily="34" charset="0"/>
              </a:rPr>
              <a:t>2. – 3.</a:t>
            </a:r>
          </a:p>
          <a:p>
            <a:endParaRPr lang="cs-CZ" sz="4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329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6FCD3-AF23-4F6C-A3B4-7181402AA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934" y="600635"/>
            <a:ext cx="11029616" cy="1200366"/>
          </a:xfrm>
        </p:spPr>
        <p:txBody>
          <a:bodyPr>
            <a:normAutofit fontScale="90000"/>
          </a:bodyPr>
          <a:lstStyle/>
          <a:p>
            <a:br>
              <a:rPr lang="cs-CZ" sz="3600" dirty="0"/>
            </a:br>
            <a:r>
              <a:rPr lang="cs-CZ" sz="4900" dirty="0"/>
              <a:t>úspory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DC3697-B7F1-4748-8886-6C13861E1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08093"/>
            <a:ext cx="12192000" cy="4823013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2400" b="1" dirty="0"/>
              <a:t>vnitřní</a:t>
            </a:r>
            <a:r>
              <a:rPr lang="cs-CZ" sz="2400" dirty="0"/>
              <a:t> (interní/endogenní) – vznikají faktory nacházející se </a:t>
            </a:r>
            <a:r>
              <a:rPr lang="cs-CZ" sz="2400" b="1" dirty="0"/>
              <a:t>uvnitř</a:t>
            </a:r>
            <a:r>
              <a:rPr lang="cs-CZ" sz="2400" dirty="0"/>
              <a:t> firmy (firma např. rozšíří výrobní kapacity, zlepší technologii výroby, lepší dělba práce apod.), obvykle přímo vyplývají z rozsahu produkce</a:t>
            </a:r>
          </a:p>
          <a:p>
            <a:pPr lvl="1"/>
            <a:r>
              <a:rPr lang="cs-CZ" sz="2200" b="1" dirty="0">
                <a:solidFill>
                  <a:schemeClr val="accent2">
                    <a:lumMod val="50000"/>
                  </a:schemeClr>
                </a:solidFill>
              </a:rPr>
              <a:t>úspory z rozsahu </a:t>
            </a:r>
            <a:r>
              <a:rPr lang="cs-CZ" sz="2200" dirty="0"/>
              <a:t>(</a:t>
            </a:r>
            <a:r>
              <a:rPr lang="cs-CZ" sz="2200" dirty="0" err="1"/>
              <a:t>economies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scale</a:t>
            </a:r>
            <a:r>
              <a:rPr lang="cs-CZ" sz="2200" dirty="0"/>
              <a:t>) jsou pojem z oboru mikroekonomie, pod kterým se rozumí výhody, které skýtá provoz či výroba ve větším měřítku</a:t>
            </a:r>
          </a:p>
          <a:p>
            <a:pPr lvl="2"/>
            <a:r>
              <a:rPr lang="cs-CZ" sz="2000" dirty="0"/>
              <a:t>náklady na výrobu dodatečné jednotky klesají s rostoucím objemem výroby</a:t>
            </a:r>
          </a:p>
          <a:p>
            <a:pPr lvl="1"/>
            <a:r>
              <a:rPr lang="cs-CZ" sz="2200" b="1" dirty="0">
                <a:solidFill>
                  <a:schemeClr val="accent2">
                    <a:lumMod val="50000"/>
                  </a:schemeClr>
                </a:solidFill>
              </a:rPr>
              <a:t>úspory ze specializace </a:t>
            </a:r>
            <a:r>
              <a:rPr lang="cs-CZ" sz="2200" dirty="0"/>
              <a:t>– přínosy vzniklé z prohlubování specializace</a:t>
            </a:r>
          </a:p>
          <a:p>
            <a:r>
              <a:rPr lang="cs-CZ" sz="2400" b="1" dirty="0"/>
              <a:t>vnější</a:t>
            </a:r>
            <a:r>
              <a:rPr lang="cs-CZ" sz="2400" dirty="0"/>
              <a:t> (externí/exogenní; 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AGLOMERČNÍ</a:t>
            </a:r>
            <a:r>
              <a:rPr lang="cs-CZ" sz="2400" dirty="0"/>
              <a:t>) – vznikají díky faktorům mimo firmu, firma jich dosahuje expanzí odvětví, kterého je součástí, obecným růstem kvalifikace pracovní síly, nalezením nových surovinových zdrojů, účastí v klastru, implementace inovací a technologických postupů, zlepšení infrastruktury apod.</a:t>
            </a:r>
            <a:endParaRPr lang="cs-CZ" sz="26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cs-CZ" sz="2200" b="1" dirty="0">
                <a:solidFill>
                  <a:schemeClr val="accent6">
                    <a:lumMod val="50000"/>
                  </a:schemeClr>
                </a:solidFill>
              </a:rPr>
              <a:t>lokalizační faktory </a:t>
            </a:r>
            <a:r>
              <a:rPr lang="cs-CZ" sz="2200" dirty="0"/>
              <a:t>(</a:t>
            </a:r>
            <a:r>
              <a:rPr lang="cs-CZ" sz="2200" dirty="0" err="1"/>
              <a:t>localization</a:t>
            </a:r>
            <a:r>
              <a:rPr lang="cs-CZ" sz="2200" dirty="0"/>
              <a:t> </a:t>
            </a:r>
            <a:r>
              <a:rPr lang="cs-CZ" sz="2200" dirty="0" err="1"/>
              <a:t>factors</a:t>
            </a:r>
            <a:r>
              <a:rPr lang="cs-CZ" sz="2200" dirty="0"/>
              <a:t>) - specifické vlastnosti daných míst, které mají vliv na umístění socioekonomických aktivit ve formě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úspor z lokalizace </a:t>
            </a:r>
            <a:r>
              <a:rPr lang="cs-CZ" sz="2200" dirty="0"/>
              <a:t>(v různé míře je mohou dosahovat všechny jednotky lokalizované v daném prostoru a projevuje se zejména růstem produktivity a poklesem nákladů)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patří zde také tzv.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úspory z urbanizace</a:t>
            </a:r>
            <a:r>
              <a:rPr lang="cs-CZ" sz="2400" dirty="0">
                <a:solidFill>
                  <a:schemeClr val="tx1"/>
                </a:solidFill>
              </a:rPr>
              <a:t>, které vyplývají z koncentrace obyvatelstva (dostupnost kvalifikované pracovní síly, možnosti kooperace a vyšší specializace apod.)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79F599E-DAB9-46C2-9B69-2B2E89D01E12}"/>
              </a:ext>
            </a:extLst>
          </p:cNvPr>
          <p:cNvSpPr/>
          <p:nvPr/>
        </p:nvSpPr>
        <p:spPr>
          <a:xfrm>
            <a:off x="9789460" y="61531"/>
            <a:ext cx="2330824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difúze inovací = snadné předávání inovativních postupů v rámci prostorově koncentrovaných firem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C4F2272-3D43-4ABD-903E-92EE681E5BE0}"/>
              </a:ext>
            </a:extLst>
          </p:cNvPr>
          <p:cNvSpPr/>
          <p:nvPr/>
        </p:nvSpPr>
        <p:spPr>
          <a:xfrm>
            <a:off x="5505088" y="61531"/>
            <a:ext cx="4177553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úspory z lokalizace = </a:t>
            </a:r>
            <a:r>
              <a:rPr lang="cs-CZ" dirty="0"/>
              <a:t>využití dostupné infrastruktury a snížení dopravních nákladů, sdílení obslužných závodů či stejných technologií, difúze inovací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, zesílení vazeb mezi podniky a tvorba vztahů </a:t>
            </a:r>
          </a:p>
        </p:txBody>
      </p:sp>
    </p:spTree>
    <p:extLst>
      <p:ext uri="{BB962C8B-B14F-4D97-AF65-F5344CB8AC3E}">
        <p14:creationId xmlns:p14="http://schemas.microsoft.com/office/powerpoint/2010/main" val="2122306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6FCD3-AF23-4F6C-A3B4-7181402A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Externality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DC3697-B7F1-4748-8886-6C13861E1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828800"/>
            <a:ext cx="11403107" cy="4909902"/>
          </a:xfrm>
        </p:spPr>
        <p:txBody>
          <a:bodyPr anchor="t">
            <a:normAutofit fontScale="70000" lnSpcReduction="20000"/>
          </a:bodyPr>
          <a:lstStyle/>
          <a:p>
            <a:r>
              <a:rPr lang="cs-CZ" sz="2600" dirty="0"/>
              <a:t>činnost (výroba, spotřeba, chování) jednoho subjektu způsobuje nezamýšlené náklady nebo přínosy jiným subjektům, aniž by ti, kteří způsobili náklady či získali přínosy, za ně platili</a:t>
            </a:r>
          </a:p>
          <a:p>
            <a:pPr lvl="1"/>
            <a:r>
              <a:rPr lang="cs-CZ" sz="2600" dirty="0"/>
              <a:t>jedná se o vedlejší, nezamýšlený efekt určité činnosti, který je jednosměrný, neekvivalentní a  neprocházející trhem (jedná se o selhání trhu)</a:t>
            </a:r>
          </a:p>
          <a:p>
            <a:pPr lvl="1"/>
            <a:r>
              <a:rPr lang="cs-CZ" sz="2600" dirty="0"/>
              <a:t>externí náklad nebo výnos nějaké činnosti (finanční i nefinanční)</a:t>
            </a:r>
          </a:p>
          <a:p>
            <a:pPr lvl="2"/>
            <a:r>
              <a:rPr lang="cs-CZ" sz="2300" dirty="0"/>
              <a:t>externí náklad, negativní (záporná) externalita (náklad činnosti, který nesou jiní lidé než ti, kteří ji vykonávají), společensky je žádoucí externalitní náklady potlačovat</a:t>
            </a:r>
          </a:p>
          <a:p>
            <a:pPr lvl="2"/>
            <a:r>
              <a:rPr lang="cs-CZ" sz="2300" dirty="0"/>
              <a:t>externí přínos, pozitivní (kladná) externalita (přínos činnosti, který připadne jiným lidem než těm, kteří ji vykonávají), společensky je žádoucí externalitní přínosy podporovat</a:t>
            </a:r>
          </a:p>
          <a:p>
            <a:r>
              <a:rPr lang="cs-CZ" sz="2300" b="1" dirty="0"/>
              <a:t>členění: </a:t>
            </a:r>
            <a:endParaRPr lang="cs-CZ" sz="2900" b="1" dirty="0"/>
          </a:p>
          <a:p>
            <a:pPr lvl="1"/>
            <a:r>
              <a:rPr lang="cs-CZ" sz="2300" dirty="0"/>
              <a:t>podle prostorového působení (místní, regionální , národní, mezinárodní, globální</a:t>
            </a:r>
          </a:p>
          <a:p>
            <a:pPr lvl="1"/>
            <a:r>
              <a:rPr lang="cs-CZ" sz="2300" dirty="0"/>
              <a:t>podle funkce, která je jimi ovlivněna: externality spotřeby (ovlivnění funkce užitku) a externality produkce (produkční funkce)</a:t>
            </a:r>
          </a:p>
          <a:p>
            <a:pPr lvl="1"/>
            <a:r>
              <a:rPr lang="cs-CZ" sz="2300" dirty="0"/>
              <a:t>podle účinku (pozitivní, negativní, reciproční)</a:t>
            </a:r>
          </a:p>
          <a:p>
            <a:pPr lvl="1"/>
            <a:r>
              <a:rPr lang="cs-CZ" sz="2300" dirty="0"/>
              <a:t>podle schopnosti penetrace mezi sektory (externality v rámci daného sektoru (odvětví), externality uvnitř daného sektoru s dopadem do dalšího sektoru)</a:t>
            </a:r>
          </a:p>
          <a:p>
            <a:pPr lvl="1"/>
            <a:r>
              <a:rPr lang="cs-CZ" sz="2300" dirty="0"/>
              <a:t>podle vlivu na ekonomickou efektivnost (s adresným ekonomickým dopadem, s plošným ekonomickým dopadem, bez ekonomického dopadu)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A5833C0-B712-45B2-A80E-9C68C3018640}"/>
              </a:ext>
            </a:extLst>
          </p:cNvPr>
          <p:cNvSpPr/>
          <p:nvPr/>
        </p:nvSpPr>
        <p:spPr>
          <a:xfrm>
            <a:off x="3765176" y="173087"/>
            <a:ext cx="8319247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/>
              <a:t>celkové společenské náklady = celkové soukromé náklady + suma externích nákladů</a:t>
            </a:r>
          </a:p>
          <a:p>
            <a:r>
              <a:rPr lang="cs-CZ" dirty="0"/>
              <a:t>celkové společenské přínosy = celkové soukromé přínosy + suma externích přínosů</a:t>
            </a:r>
          </a:p>
        </p:txBody>
      </p:sp>
    </p:spTree>
    <p:extLst>
      <p:ext uri="{BB962C8B-B14F-4D97-AF65-F5344CB8AC3E}">
        <p14:creationId xmlns:p14="http://schemas.microsoft.com/office/powerpoint/2010/main" val="2019978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6FCD3-AF23-4F6C-A3B4-7181402A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Další vybrané EFEKTY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DC3697-B7F1-4748-8886-6C13861E1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013" y="1927413"/>
            <a:ext cx="11698940" cy="4823012"/>
          </a:xfrm>
        </p:spPr>
        <p:txBody>
          <a:bodyPr anchor="t">
            <a:normAutofit fontScale="85000" lnSpcReduction="20000"/>
          </a:bodyPr>
          <a:lstStyle/>
          <a:p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přímé a nepřímé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efekt změny proměnné vyvolané změnou endogenní veličiny 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efekt změny proměnné vyvolané změnou exogenní veličiny (změny vyvolané faktory vně systém), např. externalitní efekty</a:t>
            </a:r>
          </a:p>
          <a:p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synergické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efekt spolupůsobení, součinnosti více činitelů, který je však kvantitativně či kvalitativně jiný než jejich prostý součet 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působením synergických efektů vzniká výsledek, který je větší než součet dílčích složek (1+1&gt;2) </a:t>
            </a:r>
          </a:p>
          <a:p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multiplikační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efekt při němž dochází v situaci, kdy zvýšení nebo snížení jedné (exogenní) proměnné způsobí násobné, přírůstkové zvýšení nebo snížení proměnné druhé (endogenní)</a:t>
            </a:r>
          </a:p>
          <a:p>
            <a:r>
              <a:rPr lang="cs-CZ" sz="2400" b="1" dirty="0" err="1">
                <a:solidFill>
                  <a:schemeClr val="accent2">
                    <a:lumMod val="50000"/>
                  </a:schemeClr>
                </a:solidFill>
              </a:rPr>
              <a:t>spillover</a:t>
            </a:r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400" b="1" dirty="0" err="1">
                <a:solidFill>
                  <a:schemeClr val="accent2">
                    <a:lumMod val="50000"/>
                  </a:schemeClr>
                </a:solidFill>
              </a:rPr>
              <a:t>effect</a:t>
            </a:r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 (efekty přelévání)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identifikujeme ho v celé řadě oblastí, kdy se nám jedna, třeba i zdánlivě nesouvisející událost či jev promítne do událostí či jevů jiných „jinde“</a:t>
            </a:r>
          </a:p>
        </p:txBody>
      </p:sp>
    </p:spTree>
    <p:extLst>
      <p:ext uri="{BB962C8B-B14F-4D97-AF65-F5344CB8AC3E}">
        <p14:creationId xmlns:p14="http://schemas.microsoft.com/office/powerpoint/2010/main" val="3619561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D667182-A020-4AAA-ACEC-88B35B35A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27272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PROSTOROVÁ (regionální) EKONOMIE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329" y="2043953"/>
            <a:ext cx="11716871" cy="4814047"/>
          </a:xfrm>
        </p:spPr>
        <p:txBody>
          <a:bodyPr anchor="t">
            <a:normAutofit fontScale="85000" lnSpcReduction="2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jedná se soubor modelů a teorií, který popisuje přístup k ekonomické „realitě“ s ohledem na prostorové rozmístění jednotlivých ekonomických subjektů (firem a domácností) s cílem nalézt efektivní přístup k rozvoji území a všech zainteresovaných subjektů</a:t>
            </a:r>
          </a:p>
          <a:p>
            <a:r>
              <a:rPr lang="cs-CZ" sz="2800" dirty="0">
                <a:solidFill>
                  <a:schemeClr val="tx1"/>
                </a:solidFill>
              </a:rPr>
              <a:t>samostatný vědní obor rozvíjející se v rámci ekonomických věd, který se zabývá prostorovou dimenzí ekonomického rozvoje (ekonomickými procesy a ekonomickými vztahy subjektů, jejich formováním, interakcí a chováním v kontextu daného území 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vychází z ekonomie, kterou kombinuje zejména s hospodářskou a socioekonomickou geografií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relativně mladá vědecká disciplína, počátky lze najít v 1. pol. 19. stol, komplexnější přístupy se začaly prosazovat až v 50. letech století minulého</a:t>
            </a:r>
          </a:p>
          <a:p>
            <a:pPr lvl="2"/>
            <a:r>
              <a:rPr lang="cs-CZ" sz="2200" dirty="0">
                <a:solidFill>
                  <a:schemeClr val="tx1"/>
                </a:solidFill>
              </a:rPr>
              <a:t>první zmínky o vnímání prostoru však již můžeme zaznamenat u merkantilistů v 15. století - zkoumala se problematika rozmístění mezinárodního obchodu (vzdálenost jako ekonomický činitel)</a:t>
            </a:r>
          </a:p>
          <a:p>
            <a:pPr lvl="2"/>
            <a:r>
              <a:rPr lang="cs-CZ" sz="2200" dirty="0">
                <a:solidFill>
                  <a:schemeClr val="tx1"/>
                </a:solidFill>
              </a:rPr>
              <a:t>v 18. století prostorové aspekty zkoumali fyziokraté - posuzovali vztahy mezi městem a venkovem, snaha vysvětlit rozdílnosti v pozemkové rentě ve vztahu k poloze pozemku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na ně již navázaly komplexní (lokalizační) teorie (viz dále)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72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/>
              <a:t>lokalizační teorie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906" y="2034988"/>
            <a:ext cx="11483788" cy="4823012"/>
          </a:xfrm>
        </p:spPr>
        <p:txBody>
          <a:bodyPr anchor="t">
            <a:normAutofit fontScale="85000" lnSpcReduction="2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představují souhrn teorií, jejichž cílem je nalézt - identifikovat </a:t>
            </a:r>
            <a:r>
              <a:rPr lang="cs-CZ" sz="2800" b="1" dirty="0">
                <a:solidFill>
                  <a:schemeClr val="tx1"/>
                </a:solidFill>
              </a:rPr>
              <a:t>faktory (podmínky)</a:t>
            </a:r>
            <a:r>
              <a:rPr lang="cs-CZ" sz="2800" dirty="0">
                <a:solidFill>
                  <a:schemeClr val="tx1"/>
                </a:solidFill>
              </a:rPr>
              <a:t> ovlivňující </a:t>
            </a:r>
            <a:r>
              <a:rPr lang="cs-CZ" sz="2800" b="1" dirty="0">
                <a:solidFill>
                  <a:schemeClr val="tx1"/>
                </a:solidFill>
              </a:rPr>
              <a:t>lokalizaci ekonomických aktivit v prostoru </a:t>
            </a:r>
            <a:r>
              <a:rPr lang="cs-CZ" sz="2800" dirty="0">
                <a:solidFill>
                  <a:schemeClr val="tx1"/>
                </a:solidFill>
              </a:rPr>
              <a:t>a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r>
              <a:rPr lang="cs-CZ" sz="2800" dirty="0">
                <a:solidFill>
                  <a:schemeClr val="tx1"/>
                </a:solidFill>
              </a:rPr>
              <a:t>vysvětlit prostorové rozmístění ekonomiky</a:t>
            </a:r>
            <a:endParaRPr lang="cs-CZ" sz="2800" b="1" dirty="0">
              <a:solidFill>
                <a:schemeClr val="tx1"/>
              </a:solidFill>
            </a:endParaRP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lokalizační faktory jsou specifické vlastnosti daných míst, které mají vliv na umístění socioekonomických aktivit (infrastruktura, kvalifikovaná pracovní síla, průmyslová tradice aj.)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lokalizační teorie: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vznikaly z podnětu kapitalistických vlastníků, kteří hledali optimální – nejvýhodnější místo pro umístění své firmy</a:t>
            </a:r>
          </a:p>
          <a:p>
            <a:pPr lvl="2"/>
            <a:r>
              <a:rPr lang="cs-CZ" sz="2400" dirty="0">
                <a:solidFill>
                  <a:schemeClr val="tx1"/>
                </a:solidFill>
              </a:rPr>
              <a:t>vycházejí tak z mikroekonomického přístupu</a:t>
            </a:r>
          </a:p>
          <a:p>
            <a:pPr lvl="2"/>
            <a:r>
              <a:rPr lang="cs-CZ" sz="2400" b="1" dirty="0">
                <a:solidFill>
                  <a:schemeClr val="accent6">
                    <a:lumMod val="75000"/>
                  </a:schemeClr>
                </a:solidFill>
              </a:rPr>
              <a:t>lokalizace</a:t>
            </a:r>
            <a:r>
              <a:rPr lang="cs-CZ" sz="2400" dirty="0">
                <a:solidFill>
                  <a:schemeClr val="tx1"/>
                </a:solidFill>
              </a:rPr>
              <a:t> je tak jedním z nejdůležitějších rozhodnutí firmy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smyslem je optimalizovat polohu jednotlivého podniku s cílem maximalizovat zisk, tržby či jinou požadovanou proměnnou (např. maximalizovat ekonomickou rentu)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jsou považovány za předchůdce teorií regionální rozvoje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740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6FCD3-AF23-4F6C-A3B4-7181402A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Lokalizace obchodních příležitostí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DC3697-B7F1-4748-8886-6C13861E1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341" y="2008093"/>
            <a:ext cx="11358284" cy="4688541"/>
          </a:xfrm>
        </p:spPr>
        <p:txBody>
          <a:bodyPr anchor="t">
            <a:normAutofit lnSpcReduction="10000"/>
          </a:bodyPr>
          <a:lstStyle/>
          <a:p>
            <a:r>
              <a:rPr lang="cs-CZ" sz="2400" dirty="0"/>
              <a:t>určování polohy, místa, lokality </a:t>
            </a:r>
            <a:r>
              <a:rPr lang="cs-CZ" sz="2400" b="1" u="sng" dirty="0">
                <a:solidFill>
                  <a:schemeClr val="accent6">
                    <a:lumMod val="75000"/>
                  </a:schemeClr>
                </a:solidFill>
              </a:rPr>
              <a:t>umístění</a:t>
            </a:r>
            <a:r>
              <a:rPr lang="cs-CZ" sz="2400" dirty="0"/>
              <a:t> objektu v prostoru</a:t>
            </a:r>
          </a:p>
          <a:p>
            <a:r>
              <a:rPr lang="cs-CZ" sz="2400" dirty="0"/>
              <a:t>hledání vhodné geografické oblasti pro umístění firmy (podniku) s odkazem na její stanovené cíle, požadavky a </a:t>
            </a:r>
            <a:r>
              <a:rPr lang="cs-CZ" sz="2400"/>
              <a:t>specifika </a:t>
            </a:r>
            <a:endParaRPr lang="cs-CZ" sz="2400" dirty="0"/>
          </a:p>
          <a:p>
            <a:r>
              <a:rPr lang="cs-CZ" sz="2400" dirty="0"/>
              <a:t>každé místo disponuje odlišným souborem </a:t>
            </a:r>
            <a:r>
              <a:rPr lang="cs-CZ" sz="2400" b="1" dirty="0"/>
              <a:t>lokalizačních faktorů </a:t>
            </a:r>
            <a:r>
              <a:rPr lang="cs-CZ" sz="2400" dirty="0"/>
              <a:t>potenciálně vhodných pro umístění „té či oné“ firmy</a:t>
            </a:r>
          </a:p>
          <a:p>
            <a:pPr lvl="1"/>
            <a:r>
              <a:rPr lang="cs-CZ" sz="2200" dirty="0"/>
              <a:t>ty mohou mít povahu geografickou, ekonomickou, environmentální, kulturní, technologickou, sociálně-politickou, právní, vzdělanostní - kvalifikační aj.</a:t>
            </a:r>
          </a:p>
          <a:p>
            <a:pPr lvl="1"/>
            <a:r>
              <a:rPr lang="cs-CZ" sz="2200" dirty="0"/>
              <a:t>lokalizační faktory lze tradičně členit na ekonomické (objektivní) a neekonomické (subjektivní) nebo s ohledem na moderní pojetí na tvrdé (měřitelné) a měkké (neměřitelné, jejich podstata je psychologická či sociologická)</a:t>
            </a:r>
          </a:p>
          <a:p>
            <a:r>
              <a:rPr lang="cs-CZ" sz="2400" dirty="0">
                <a:solidFill>
                  <a:schemeClr val="tx1"/>
                </a:solidFill>
              </a:rPr>
              <a:t>otázkou lokalizace firmy tak lze doplnit standardní ekonomické otázky: (1) co vyrábět, (2) jak vyrábět a (3) pro koho vyrábět – tedy (4) kde vyrábět</a:t>
            </a:r>
          </a:p>
        </p:txBody>
      </p:sp>
    </p:spTree>
    <p:extLst>
      <p:ext uri="{BB962C8B-B14F-4D97-AF65-F5344CB8AC3E}">
        <p14:creationId xmlns:p14="http://schemas.microsoft.com/office/powerpoint/2010/main" val="2436597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2B7B09-041C-43E2-B699-FE58C2CFC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obecný proces rozvoje ekonomik (gradualistické teorie)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22D27D-5887-41BB-B1A5-2B092843A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768" y="1920240"/>
            <a:ext cx="11457432" cy="4764024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primitivní, soběstačné ekonomiky s nízkou mírou investic a malým objemem meziregionálního obchodu</a:t>
            </a:r>
          </a:p>
          <a:p>
            <a:r>
              <a:rPr lang="cs-CZ" sz="2400" dirty="0"/>
              <a:t>ekonomiky s rozvinutější vnitroregionální dělbou práce a vyšší specializací → intenzivnější doprava a obchod, vznik nové vrstvy obyvatel</a:t>
            </a:r>
          </a:p>
          <a:p>
            <a:r>
              <a:rPr lang="cs-CZ" sz="2400" dirty="0"/>
              <a:t>prohlubování meziregionálního obchodu a intenzivnější formy zemědělské produkce</a:t>
            </a:r>
          </a:p>
          <a:p>
            <a:r>
              <a:rPr lang="cs-CZ" sz="2400" dirty="0"/>
              <a:t>industrializace zejména v odvětvích navázaných na zemědělství</a:t>
            </a:r>
          </a:p>
          <a:p>
            <a:r>
              <a:rPr lang="cs-CZ" sz="2400" dirty="0"/>
              <a:t>specializace v dalších odvětvích, prohlubování industrializace</a:t>
            </a:r>
          </a:p>
          <a:p>
            <a:r>
              <a:rPr lang="cs-CZ" sz="2400" dirty="0"/>
              <a:t>postindustriální společnost, globalizace a internacionalizace, rozvoj služeb, zvětšuje se význam postavení vědy a výzkumu,  vznik technických elit, upozaďuje se výroba hmotných statků na úkor tvorby a užití inovací</a:t>
            </a:r>
          </a:p>
          <a:p>
            <a:endParaRPr lang="cs-CZ" sz="2400" dirty="0"/>
          </a:p>
          <a:p>
            <a:r>
              <a:rPr lang="cs-CZ" sz="2400" dirty="0"/>
              <a:t>klíčovou roli měly 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dopravní náklady a celkové transakční náklady</a:t>
            </a:r>
            <a:r>
              <a:rPr lang="cs-CZ" sz="2400" dirty="0"/>
              <a:t>, dnes je to spíše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souhrn aglomeračních efektů</a:t>
            </a:r>
          </a:p>
        </p:txBody>
      </p:sp>
    </p:spTree>
    <p:extLst>
      <p:ext uri="{BB962C8B-B14F-4D97-AF65-F5344CB8AC3E}">
        <p14:creationId xmlns:p14="http://schemas.microsoft.com/office/powerpoint/2010/main" val="3844025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6FCD3-AF23-4F6C-A3B4-7181402A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Základní terminologie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DC3697-B7F1-4748-8886-6C13861E1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858" y="3738282"/>
            <a:ext cx="11358284" cy="2608730"/>
          </a:xfrm>
        </p:spPr>
        <p:txBody>
          <a:bodyPr anchor="t">
            <a:normAutofit/>
          </a:bodyPr>
          <a:lstStyle/>
          <a:p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přidaná hodnota (</a:t>
            </a:r>
            <a:r>
              <a:rPr lang="cs-CZ" sz="2400" b="1" dirty="0" err="1">
                <a:solidFill>
                  <a:schemeClr val="accent6">
                    <a:lumMod val="50000"/>
                  </a:schemeClr>
                </a:solidFill>
              </a:rPr>
              <a:t>added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400" b="1" dirty="0" err="1">
                <a:solidFill>
                  <a:schemeClr val="accent6">
                    <a:lumMod val="50000"/>
                  </a:schemeClr>
                </a:solidFill>
              </a:rPr>
              <a:t>value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): </a:t>
            </a:r>
            <a:r>
              <a:rPr lang="cs-CZ" sz="2400" dirty="0"/>
              <a:t>představuje (dodatečnou) hodnotu, kterou ekonomický subjekt (firma) vytvoří a přidá k externě nakoupeným vstupům</a:t>
            </a:r>
          </a:p>
          <a:p>
            <a:pPr lvl="1"/>
            <a:r>
              <a:rPr lang="cs-CZ" sz="2200" dirty="0"/>
              <a:t>hodnota, kterou výrobce přidá svým úsilím k hodnotě nakupovaných meziproduktů, tj. surovin, materiálů, paliv, polotovarů a služeb</a:t>
            </a:r>
          </a:p>
          <a:p>
            <a:pPr lvl="1"/>
            <a:r>
              <a:rPr lang="cs-CZ" sz="2200" dirty="0"/>
              <a:t>přidaná hodnota představuje rozdíl mezi tržní cenou výrobku a cenou meziproduktů</a:t>
            </a:r>
          </a:p>
          <a:p>
            <a:pPr lvl="1"/>
            <a:r>
              <a:rPr lang="cs-CZ" sz="2200" b="1" dirty="0"/>
              <a:t>všeobecná</a:t>
            </a:r>
            <a:r>
              <a:rPr lang="cs-CZ" sz="2200" dirty="0"/>
              <a:t> snaha o maximalizaci přidané hodnoty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314693E-2810-42BC-8B90-46B5A7BA2E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7270763"/>
              </p:ext>
            </p:extLst>
          </p:nvPr>
        </p:nvGraphicFramePr>
        <p:xfrm>
          <a:off x="416858" y="1873623"/>
          <a:ext cx="11358284" cy="1555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972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6FCD3-AF23-4F6C-A3B4-7181402A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Základní terminologie – industrializace a technologický pokrok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DC3697-B7F1-4748-8886-6C13861E1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76" y="1882587"/>
            <a:ext cx="12084424" cy="4975411"/>
          </a:xfrm>
        </p:spPr>
        <p:txBody>
          <a:bodyPr anchor="t">
            <a:normAutofit fontScale="77500" lnSpcReduction="20000"/>
          </a:bodyPr>
          <a:lstStyle/>
          <a:p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industrializace: </a:t>
            </a:r>
            <a:r>
              <a:rPr lang="cs-CZ" sz="2400" dirty="0">
                <a:solidFill>
                  <a:schemeClr val="tx1"/>
                </a:solidFill>
              </a:rPr>
              <a:t>evoluční proces, během něhož dochází k proměně předprůmyslové (zemědělské – agrární + řemeslné - rukodělné) společnosti ve společnost industriální (průmyslovou) a společnost postindustriální, orientovanou na sektor služeb</a:t>
            </a:r>
            <a:endParaRPr lang="cs-CZ" sz="2200" dirty="0">
              <a:solidFill>
                <a:schemeClr val="tx1"/>
              </a:solidFill>
            </a:endParaRPr>
          </a:p>
          <a:p>
            <a:pPr lvl="1"/>
            <a:r>
              <a:rPr lang="cs-CZ" sz="2200" b="1" dirty="0">
                <a:solidFill>
                  <a:schemeClr val="accent2">
                    <a:lumMod val="50000"/>
                  </a:schemeClr>
                </a:solidFill>
              </a:rPr>
              <a:t>mechanizace: </a:t>
            </a:r>
            <a:r>
              <a:rPr lang="cs-CZ" sz="2400" dirty="0"/>
              <a:t>nahrazení lidské či zvířecí síly stroji</a:t>
            </a:r>
          </a:p>
          <a:p>
            <a:pPr lvl="1"/>
            <a:r>
              <a:rPr lang="cs-CZ" sz="2200" b="1" dirty="0">
                <a:solidFill>
                  <a:schemeClr val="accent2">
                    <a:lumMod val="50000"/>
                  </a:schemeClr>
                </a:solidFill>
              </a:rPr>
              <a:t>automatizace</a:t>
            </a:r>
            <a:r>
              <a:rPr lang="cs-CZ" sz="2400" dirty="0"/>
              <a:t>: využívání samočinných systémů k řízení technologických zařízení a procesů, zejména v oblasti výroby</a:t>
            </a:r>
          </a:p>
          <a:p>
            <a:pPr lvl="2"/>
            <a:r>
              <a:rPr lang="cs-CZ" sz="2200" dirty="0"/>
              <a:t>snižuje potřebu přítomnosti člověka při vykonávání určité činnosti</a:t>
            </a:r>
          </a:p>
          <a:p>
            <a:pPr lvl="1"/>
            <a:r>
              <a:rPr lang="cs-CZ" sz="2200" b="1" dirty="0">
                <a:solidFill>
                  <a:schemeClr val="accent2">
                    <a:lumMod val="50000"/>
                  </a:schemeClr>
                </a:solidFill>
              </a:rPr>
              <a:t>digitalizace:</a:t>
            </a:r>
            <a:r>
              <a:rPr lang="cs-CZ" sz="2400" dirty="0"/>
              <a:t> proces zavádění využívání digitálních technologií do různých oblastí výroby i života společnosti</a:t>
            </a:r>
          </a:p>
          <a:p>
            <a:pPr lvl="1"/>
            <a:r>
              <a:rPr lang="cs-CZ" sz="2200" b="1" dirty="0">
                <a:solidFill>
                  <a:schemeClr val="accent2">
                    <a:lumMod val="50000"/>
                  </a:schemeClr>
                </a:solidFill>
              </a:rPr>
              <a:t>robotizace</a:t>
            </a:r>
            <a:r>
              <a:rPr lang="cs-CZ" sz="2400" dirty="0"/>
              <a:t>: proces založený na autonomní práci softwarových robotů, zejména ve výrobě</a:t>
            </a:r>
          </a:p>
          <a:p>
            <a:pPr lvl="2"/>
            <a:r>
              <a:rPr lang="cs-CZ" sz="2200" dirty="0"/>
              <a:t>plně nahrazuje pracovní sílu</a:t>
            </a:r>
          </a:p>
          <a:p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technologický pokrok</a:t>
            </a:r>
            <a:r>
              <a:rPr lang="cs-CZ" sz="2600" dirty="0"/>
              <a:t>: proces zdokonalování výrobních a pracovních procesů, organizace a také samotných prostředků 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600" dirty="0"/>
              <a:t>výroba nových výrobků (inovace) nebo výrobků s novými užitnými vlastnostmi, které lépe uspokojují společenské i individuální potřeby </a:t>
            </a:r>
          </a:p>
          <a:p>
            <a:pPr lvl="2"/>
            <a:r>
              <a:rPr lang="cs-CZ" sz="2200" dirty="0"/>
              <a:t>průběhu technického pokroku dochází také ke strukturálním a organizačním změnám výroby i společnosti </a:t>
            </a:r>
          </a:p>
          <a:p>
            <a:pPr lvl="2"/>
            <a:r>
              <a:rPr lang="cs-CZ" sz="2200" dirty="0"/>
              <a:t>projevuje se ve všech složkách industrializace (mechanizace, automatizace, digitalizace či robotizace)</a:t>
            </a:r>
          </a:p>
          <a:p>
            <a:pPr lvl="2"/>
            <a:r>
              <a:rPr lang="cs-CZ" sz="2200" dirty="0"/>
              <a:t>stojí za růstem produktivity práce, společenských úspor či zvýšené užitné hodnoty výroby i produkce</a:t>
            </a:r>
          </a:p>
        </p:txBody>
      </p:sp>
    </p:spTree>
    <p:extLst>
      <p:ext uri="{BB962C8B-B14F-4D97-AF65-F5344CB8AC3E}">
        <p14:creationId xmlns:p14="http://schemas.microsoft.com/office/powerpoint/2010/main" val="74390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6FCD3-AF23-4F6C-A3B4-7181402A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etapy industrializace </a:t>
            </a:r>
            <a:br>
              <a:rPr lang="cs-CZ" sz="3600" dirty="0"/>
            </a:br>
            <a:r>
              <a:rPr lang="cs-CZ" sz="3600" dirty="0"/>
              <a:t>dle fází vědecko-technické revoluce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7DFEF9B-BFB4-42C8-AC8D-9D79340D07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1433729"/>
              </p:ext>
            </p:extLst>
          </p:nvPr>
        </p:nvGraphicFramePr>
        <p:xfrm>
          <a:off x="285750" y="1895476"/>
          <a:ext cx="11601450" cy="4857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6270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6FCD3-AF23-4F6C-A3B4-7181402A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„Aglomerační“ efekty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DC3697-B7F1-4748-8886-6C13861E1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014" y="1927413"/>
            <a:ext cx="7695928" cy="4823012"/>
          </a:xfrm>
        </p:spPr>
        <p:txBody>
          <a:bodyPr anchor="t">
            <a:normAutofit fontScale="85000" lnSpcReduction="10000"/>
          </a:bodyPr>
          <a:lstStyle/>
          <a:p>
            <a:r>
              <a:rPr lang="cs-CZ" sz="2400" dirty="0">
                <a:solidFill>
                  <a:schemeClr val="dk1"/>
                </a:solidFill>
              </a:rPr>
              <a:t>jsou to efekty, které vyplývají z </a:t>
            </a:r>
            <a:r>
              <a:rPr lang="cs-CZ" sz="2400" b="1" dirty="0">
                <a:solidFill>
                  <a:schemeClr val="accent6"/>
                </a:solidFill>
              </a:rPr>
              <a:t>koncentrace </a:t>
            </a:r>
            <a:r>
              <a:rPr lang="cs-CZ" sz="2400" dirty="0">
                <a:solidFill>
                  <a:schemeClr val="dk1"/>
                </a:solidFill>
              </a:rPr>
              <a:t>(prostorové blízkosti) firem a obyvatel </a:t>
            </a:r>
            <a:r>
              <a:rPr lang="cs-CZ" sz="2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400" dirty="0"/>
              <a:t>soustředěním trhu pracovních sil a ostatních výrobních faktorů do malého místa </a:t>
            </a:r>
            <a:endParaRPr lang="cs-CZ" sz="2400" dirty="0">
              <a:solidFill>
                <a:schemeClr val="dk1"/>
              </a:solidFill>
            </a:endParaRPr>
          </a:p>
          <a:p>
            <a:r>
              <a:rPr lang="cs-CZ" sz="2400" dirty="0"/>
              <a:t>zvláštní typ externalit spojených s koncentrací socioekonomických aktivit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400" dirty="0"/>
              <a:t> čím vyšší koncentrace, tím vyšší jsou aglomerační efekty</a:t>
            </a:r>
          </a:p>
          <a:p>
            <a:r>
              <a:rPr lang="cs-CZ" sz="2400" b="1" dirty="0"/>
              <a:t>pozitivní </a:t>
            </a:r>
            <a:r>
              <a:rPr lang="cs-CZ" sz="2400" dirty="0"/>
              <a:t>(úspory) a </a:t>
            </a:r>
            <a:r>
              <a:rPr lang="cs-CZ" sz="2400" b="1" dirty="0"/>
              <a:t>negativní</a:t>
            </a:r>
            <a:r>
              <a:rPr lang="cs-CZ" sz="2400" dirty="0"/>
              <a:t> (náklady)</a:t>
            </a:r>
          </a:p>
          <a:p>
            <a:pPr lvl="1"/>
            <a:r>
              <a:rPr lang="cs-CZ" sz="2200" dirty="0"/>
              <a:t>pozitivní vedou k prohlubování koncentrace a lokalizaci dalších subjektům, zatímco negativní efekty povedou k jejich dislokaci</a:t>
            </a:r>
          </a:p>
          <a:p>
            <a:pPr lvl="1"/>
            <a:r>
              <a:rPr lang="cs-CZ" sz="2200" dirty="0"/>
              <a:t>aglomerační úspory mají vliv na produkční funkci dané firmy → snižují její náklady a poskytují dané firmě konkurenční výhodu</a:t>
            </a:r>
          </a:p>
          <a:p>
            <a:r>
              <a:rPr lang="cs-CZ" sz="2400" dirty="0"/>
              <a:t>rozeznáváme je na úrovni jednotlivých subjektů (zejména firem), odvětví či daného místa</a:t>
            </a:r>
          </a:p>
          <a:p>
            <a:r>
              <a:rPr lang="cs-CZ" sz="2400" dirty="0"/>
              <a:t>obecně efekty (úspory) dělíme je na 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efekty interní (vnitřní) a externí (vnější - </a:t>
            </a:r>
            <a:r>
              <a:rPr lang="cs-CZ" sz="2400" b="1" u="sng" dirty="0">
                <a:solidFill>
                  <a:schemeClr val="accent2">
                    <a:lumMod val="50000"/>
                  </a:schemeClr>
                </a:solidFill>
              </a:rPr>
              <a:t>aglomerační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896CF9E-EC4C-4445-A383-D52FF5D6B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6941" y="3497433"/>
            <a:ext cx="4024610" cy="3089741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5D632F7B-BE55-49AC-94F9-9B2D137694AA}"/>
              </a:ext>
            </a:extLst>
          </p:cNvPr>
          <p:cNvSpPr/>
          <p:nvPr/>
        </p:nvSpPr>
        <p:spPr>
          <a:xfrm>
            <a:off x="7843576" y="282802"/>
            <a:ext cx="4231341" cy="3077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Pojem aglomeračních úspor zavedl poprvé německý ekonom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Alfred Weber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aglomerační úspory vyplývají z prostorové blízkosti ostatních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firem a mohou se projevovat jako úspora nákladů na infrastrukturu, nižší dopravní náklady, existence speciálních služeb, obslužného zázemí, využívání stejných technologií apod. Avšak při zvyšování koncentrace v území (území má své limity!) se mohou změnit v nevýhody, které se projeví například rostoucími cenami pozemků, devastací životního prostředí, nebo náklady na přetíženou infrastrukturu.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F32FB87E-7C3A-4502-9762-284B04ABBDAB}"/>
              </a:ext>
            </a:extLst>
          </p:cNvPr>
          <p:cNvSpPr/>
          <p:nvPr/>
        </p:nvSpPr>
        <p:spPr>
          <a:xfrm>
            <a:off x="7575176" y="6155844"/>
            <a:ext cx="528918" cy="4193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99952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620</TotalTime>
  <Words>1836</Words>
  <Application>Microsoft Office PowerPoint</Application>
  <PresentationFormat>Širokoúhlá obrazovka</PresentationFormat>
  <Paragraphs>126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Gill Sans MT</vt:lpstr>
      <vt:lpstr>Times New Roman</vt:lpstr>
      <vt:lpstr>Wingdings 2</vt:lpstr>
      <vt:lpstr>Dividenda</vt:lpstr>
      <vt:lpstr>Lokalizace obchodních příležitostí</vt:lpstr>
      <vt:lpstr>PROSTOROVÁ (regionální) EKONOMIE</vt:lpstr>
      <vt:lpstr>lokalizační teorie</vt:lpstr>
      <vt:lpstr>Lokalizace obchodních příležitostí</vt:lpstr>
      <vt:lpstr>obecný proces rozvoje ekonomik (gradualistické teorie)</vt:lpstr>
      <vt:lpstr>Základní terminologie</vt:lpstr>
      <vt:lpstr>Základní terminologie – industrializace a technologický pokrok</vt:lpstr>
      <vt:lpstr>etapy industrializace  dle fází vědecko-technické revoluce</vt:lpstr>
      <vt:lpstr>„Aglomerační“ efekty</vt:lpstr>
      <vt:lpstr> úspory</vt:lpstr>
      <vt:lpstr>Externality</vt:lpstr>
      <vt:lpstr>Další vybrané EFEKTY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tur0001</dc:creator>
  <cp:lastModifiedBy>Kamila Turečková</cp:lastModifiedBy>
  <cp:revision>86</cp:revision>
  <dcterms:created xsi:type="dcterms:W3CDTF">2019-09-19T12:03:44Z</dcterms:created>
  <dcterms:modified xsi:type="dcterms:W3CDTF">2023-08-27T16:01:46Z</dcterms:modified>
</cp:coreProperties>
</file>