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323" r:id="rId3"/>
    <p:sldId id="326" r:id="rId4"/>
    <p:sldId id="331" r:id="rId5"/>
    <p:sldId id="332" r:id="rId6"/>
    <p:sldId id="334" r:id="rId7"/>
    <p:sldId id="333" r:id="rId8"/>
    <p:sldId id="336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DFA35-F748-41E4-A63F-390F68BE74CD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7C34E4B-2EC2-400C-B379-F13F9921CC6C}">
      <dgm:prSet phldrT="[Text]" custT="1"/>
      <dgm:spPr/>
      <dgm:t>
        <a:bodyPr/>
        <a:lstStyle/>
        <a:p>
          <a:r>
            <a: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podpůrná inovační infrastruktura</a:t>
          </a:r>
        </a:p>
      </dgm:t>
    </dgm:pt>
    <dgm:pt modelId="{119035BC-906F-4CFF-A55E-8E9D138CD1BD}" type="parTrans" cxnId="{7C54657D-8B0F-42C0-AD21-6FA007A23EB2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49FAEEBD-8FEB-4D29-89FE-50936D5E3F7B}" type="sibTrans" cxnId="{7C54657D-8B0F-42C0-AD21-6FA007A23EB2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0256D045-1C71-4520-A95B-A7356F88635A}">
      <dgm:prSet phldrT="[Text]" custT="1"/>
      <dgm:spPr/>
      <dgm:t>
        <a:bodyPr/>
        <a:lstStyle/>
        <a:p>
          <a:r>
            <a:rPr lang="cs-CZ" sz="2400" b="1" dirty="0">
              <a:solidFill>
                <a:schemeClr val="tx1"/>
              </a:solidFill>
              <a:latin typeface="Baskerville Old Face" panose="02020602080505020303" pitchFamily="18" charset="0"/>
            </a:rPr>
            <a:t>klastr</a:t>
          </a:r>
        </a:p>
      </dgm:t>
    </dgm:pt>
    <dgm:pt modelId="{1214AF75-BD33-44AC-844B-1E3A1635789B}" type="parTrans" cxnId="{C46ECB25-D056-4E87-9DC5-6578A8C89B02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5C92EEE3-D583-4670-8D58-B38321D6113F}" type="sibTrans" cxnId="{C46ECB25-D056-4E87-9DC5-6578A8C89B02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43E57508-2094-4937-912A-B871729C7EFF}">
      <dgm:prSet phldrT="[Text]" custT="1"/>
      <dgm:spPr/>
      <dgm:t>
        <a:bodyPr/>
        <a:lstStyle/>
        <a:p>
          <a:r>
            <a:rPr lang="cs-CZ" sz="2800" b="1" dirty="0" err="1">
              <a:solidFill>
                <a:schemeClr val="tx1"/>
              </a:solidFill>
              <a:latin typeface="Baskerville Old Face" panose="02020602080505020303" pitchFamily="18" charset="0"/>
            </a:rPr>
            <a:t>BICs</a:t>
          </a:r>
          <a:endParaRPr lang="cs-CZ" sz="2800" b="1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26A09E93-7CC5-423B-8073-E185170C3583}" type="parTrans" cxnId="{32A22246-6C65-4A53-9ADF-D39208D8EC46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1861AFFC-3CB3-415F-98DA-506B6A013B2D}" type="sibTrans" cxnId="{32A22246-6C65-4A53-9ADF-D39208D8EC46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A89C999E-6D05-46F2-96DA-7FDA1BB7BF3B}">
      <dgm:prSet phldrT="[Text]" custT="1"/>
      <dgm:spPr/>
      <dgm:t>
        <a:bodyPr/>
        <a:lstStyle/>
        <a:p>
          <a:r>
            <a:rPr lang="cs-CZ" sz="2400" b="1" dirty="0">
              <a:solidFill>
                <a:schemeClr val="tx1"/>
              </a:solidFill>
              <a:latin typeface="Baskerville Old Face" panose="02020602080505020303" pitchFamily="18" charset="0"/>
            </a:rPr>
            <a:t>start-up</a:t>
          </a:r>
        </a:p>
      </dgm:t>
    </dgm:pt>
    <dgm:pt modelId="{EE4F23FC-0B2D-4BBF-A0DE-AC29C89E5B55}" type="parTrans" cxnId="{F477488B-5D9F-4197-820A-A91670F8A60A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FC580F25-C914-4C1B-8535-9B442AF34259}" type="sibTrans" cxnId="{F477488B-5D9F-4197-820A-A91670F8A60A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16BEAA99-BFE3-4946-BA6E-530D6F9BA5F8}">
      <dgm:prSet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  <a:latin typeface="Baskerville Old Face" panose="02020602080505020303" pitchFamily="18" charset="0"/>
            </a:rPr>
            <a:t>vědecko-technické centrum</a:t>
          </a:r>
        </a:p>
      </dgm:t>
    </dgm:pt>
    <dgm:pt modelId="{3891BDD0-1792-4D81-ABEA-52F8246BCD94}" type="parTrans" cxnId="{06F3BBB1-8727-4C3E-9A64-BF30FA6B677D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8239DB8D-4CF5-43C9-95F0-D709AA57003B}" type="sibTrans" cxnId="{06F3BBB1-8727-4C3E-9A64-BF30FA6B677D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9A1E3BC1-58DA-4D30-A823-7056B7BF75ED}">
      <dgm:prSet custT="1"/>
      <dgm:spPr/>
      <dgm:t>
        <a:bodyPr/>
        <a:lstStyle/>
        <a:p>
          <a:r>
            <a:rPr lang="cs-CZ" sz="1600" b="1">
              <a:solidFill>
                <a:schemeClr val="tx1"/>
              </a:solidFill>
              <a:latin typeface="Baskerville Old Face" panose="02020602080505020303" pitchFamily="18" charset="0"/>
            </a:rPr>
            <a:t>podnikatelský inkubátor</a:t>
          </a:r>
          <a:endParaRPr lang="cs-CZ" sz="1600" b="1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BB18CDB6-5BB8-45CA-9526-4F4AA5E80551}" type="parTrans" cxnId="{2CFF811B-C9C6-485F-8A7C-FAD7EDAF67AA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FB27C49C-DC5C-47CA-9083-B45905259A5B}" type="sibTrans" cxnId="{2CFF811B-C9C6-485F-8A7C-FAD7EDAF67AA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A1F2D15F-7060-40FD-81FE-57125FC13F23}">
      <dgm:prSet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  <a:latin typeface="Baskerville Old Face" panose="02020602080505020303" pitchFamily="18" charset="0"/>
            </a:rPr>
            <a:t>technologická platforma</a:t>
          </a:r>
        </a:p>
      </dgm:t>
    </dgm:pt>
    <dgm:pt modelId="{17493F4F-C583-4C88-ABD8-B1107C4048B0}" type="parTrans" cxnId="{91D3A177-D870-46D8-B3CC-BB6DA306AD31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41DDA18E-0B79-4C06-871A-987E6DD5169A}" type="sibTrans" cxnId="{91D3A177-D870-46D8-B3CC-BB6DA306AD31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B8FBD42F-6718-4D23-981F-BD753E7180F3}" type="pres">
      <dgm:prSet presAssocID="{A2EDFA35-F748-41E4-A63F-390F68BE74C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4490ED-0A02-4629-855C-A6CB1FFACAA6}" type="pres">
      <dgm:prSet presAssocID="{B7C34E4B-2EC2-400C-B379-F13F9921CC6C}" presName="centerShape" presStyleLbl="node0" presStyleIdx="0" presStyleCnt="1" custScaleX="149859" custScaleY="157443"/>
      <dgm:spPr/>
    </dgm:pt>
    <dgm:pt modelId="{3137CC53-9CB3-4706-9D7D-F073B42C0D00}" type="pres">
      <dgm:prSet presAssocID="{0256D045-1C71-4520-A95B-A7356F88635A}" presName="node" presStyleLbl="node1" presStyleIdx="0" presStyleCnt="6">
        <dgm:presLayoutVars>
          <dgm:bulletEnabled val="1"/>
        </dgm:presLayoutVars>
      </dgm:prSet>
      <dgm:spPr/>
    </dgm:pt>
    <dgm:pt modelId="{87832871-6991-44C8-A030-EDA5CC0E41CC}" type="pres">
      <dgm:prSet presAssocID="{0256D045-1C71-4520-A95B-A7356F88635A}" presName="dummy" presStyleCnt="0"/>
      <dgm:spPr/>
    </dgm:pt>
    <dgm:pt modelId="{14A358ED-36E2-4180-B8E6-26C8D0E2B7BA}" type="pres">
      <dgm:prSet presAssocID="{5C92EEE3-D583-4670-8D58-B38321D6113F}" presName="sibTrans" presStyleLbl="sibTrans2D1" presStyleIdx="0" presStyleCnt="6"/>
      <dgm:spPr/>
    </dgm:pt>
    <dgm:pt modelId="{5680C74E-B756-4670-84BB-AE820908920B}" type="pres">
      <dgm:prSet presAssocID="{43E57508-2094-4937-912A-B871729C7EFF}" presName="node" presStyleLbl="node1" presStyleIdx="1" presStyleCnt="6">
        <dgm:presLayoutVars>
          <dgm:bulletEnabled val="1"/>
        </dgm:presLayoutVars>
      </dgm:prSet>
      <dgm:spPr/>
    </dgm:pt>
    <dgm:pt modelId="{B3133603-EC0F-4A53-9F08-D8989FAAA58F}" type="pres">
      <dgm:prSet presAssocID="{43E57508-2094-4937-912A-B871729C7EFF}" presName="dummy" presStyleCnt="0"/>
      <dgm:spPr/>
    </dgm:pt>
    <dgm:pt modelId="{88227639-1072-49E1-9548-5D259E5FEA61}" type="pres">
      <dgm:prSet presAssocID="{1861AFFC-3CB3-415F-98DA-506B6A013B2D}" presName="sibTrans" presStyleLbl="sibTrans2D1" presStyleIdx="1" presStyleCnt="6"/>
      <dgm:spPr/>
    </dgm:pt>
    <dgm:pt modelId="{77F3515F-E436-4E12-979F-B0742ED6E9B2}" type="pres">
      <dgm:prSet presAssocID="{A89C999E-6D05-46F2-96DA-7FDA1BB7BF3B}" presName="node" presStyleLbl="node1" presStyleIdx="2" presStyleCnt="6">
        <dgm:presLayoutVars>
          <dgm:bulletEnabled val="1"/>
        </dgm:presLayoutVars>
      </dgm:prSet>
      <dgm:spPr/>
    </dgm:pt>
    <dgm:pt modelId="{B23FA290-39E8-4C1E-A205-E4D1A67DCD41}" type="pres">
      <dgm:prSet presAssocID="{A89C999E-6D05-46F2-96DA-7FDA1BB7BF3B}" presName="dummy" presStyleCnt="0"/>
      <dgm:spPr/>
    </dgm:pt>
    <dgm:pt modelId="{D819CFF0-C921-4606-9BBF-A07E903732A1}" type="pres">
      <dgm:prSet presAssocID="{FC580F25-C914-4C1B-8535-9B442AF34259}" presName="sibTrans" presStyleLbl="sibTrans2D1" presStyleIdx="2" presStyleCnt="6"/>
      <dgm:spPr/>
    </dgm:pt>
    <dgm:pt modelId="{E2EF2EC4-BFDC-4875-8517-E1DF30777D1E}" type="pres">
      <dgm:prSet presAssocID="{9A1E3BC1-58DA-4D30-A823-7056B7BF75ED}" presName="node" presStyleLbl="node1" presStyleIdx="3" presStyleCnt="6">
        <dgm:presLayoutVars>
          <dgm:bulletEnabled val="1"/>
        </dgm:presLayoutVars>
      </dgm:prSet>
      <dgm:spPr/>
    </dgm:pt>
    <dgm:pt modelId="{F05A7CD0-5B46-4950-8657-3B2F102D6C68}" type="pres">
      <dgm:prSet presAssocID="{9A1E3BC1-58DA-4D30-A823-7056B7BF75ED}" presName="dummy" presStyleCnt="0"/>
      <dgm:spPr/>
    </dgm:pt>
    <dgm:pt modelId="{5ACC6DAF-5071-4EC4-A2AD-337D6DB7A55C}" type="pres">
      <dgm:prSet presAssocID="{FB27C49C-DC5C-47CA-9083-B45905259A5B}" presName="sibTrans" presStyleLbl="sibTrans2D1" presStyleIdx="3" presStyleCnt="6"/>
      <dgm:spPr/>
    </dgm:pt>
    <dgm:pt modelId="{A623CFE9-8DBA-49A3-A968-154AEB567929}" type="pres">
      <dgm:prSet presAssocID="{16BEAA99-BFE3-4946-BA6E-530D6F9BA5F8}" presName="node" presStyleLbl="node1" presStyleIdx="4" presStyleCnt="6">
        <dgm:presLayoutVars>
          <dgm:bulletEnabled val="1"/>
        </dgm:presLayoutVars>
      </dgm:prSet>
      <dgm:spPr/>
    </dgm:pt>
    <dgm:pt modelId="{43B878A3-2F1E-451F-A71E-333D24A8C38B}" type="pres">
      <dgm:prSet presAssocID="{16BEAA99-BFE3-4946-BA6E-530D6F9BA5F8}" presName="dummy" presStyleCnt="0"/>
      <dgm:spPr/>
    </dgm:pt>
    <dgm:pt modelId="{0D7B3D30-4C54-4684-A5D7-225D07799673}" type="pres">
      <dgm:prSet presAssocID="{8239DB8D-4CF5-43C9-95F0-D709AA57003B}" presName="sibTrans" presStyleLbl="sibTrans2D1" presStyleIdx="4" presStyleCnt="6"/>
      <dgm:spPr/>
    </dgm:pt>
    <dgm:pt modelId="{8C0D6AD4-6973-407A-8151-9EA3889014BF}" type="pres">
      <dgm:prSet presAssocID="{A1F2D15F-7060-40FD-81FE-57125FC13F23}" presName="node" presStyleLbl="node1" presStyleIdx="5" presStyleCnt="6">
        <dgm:presLayoutVars>
          <dgm:bulletEnabled val="1"/>
        </dgm:presLayoutVars>
      </dgm:prSet>
      <dgm:spPr/>
    </dgm:pt>
    <dgm:pt modelId="{41CD650D-E248-472C-865E-F8307CC45F05}" type="pres">
      <dgm:prSet presAssocID="{A1F2D15F-7060-40FD-81FE-57125FC13F23}" presName="dummy" presStyleCnt="0"/>
      <dgm:spPr/>
    </dgm:pt>
    <dgm:pt modelId="{8ABD6D39-D6BD-4A8C-898B-C65EBEAE5F54}" type="pres">
      <dgm:prSet presAssocID="{41DDA18E-0B79-4C06-871A-987E6DD5169A}" presName="sibTrans" presStyleLbl="sibTrans2D1" presStyleIdx="5" presStyleCnt="6"/>
      <dgm:spPr/>
    </dgm:pt>
  </dgm:ptLst>
  <dgm:cxnLst>
    <dgm:cxn modelId="{F34ACA11-B62E-442C-8E6C-62544602126E}" type="presOf" srcId="{A1F2D15F-7060-40FD-81FE-57125FC13F23}" destId="{8C0D6AD4-6973-407A-8151-9EA3889014BF}" srcOrd="0" destOrd="0" presId="urn:microsoft.com/office/officeart/2005/8/layout/radial6"/>
    <dgm:cxn modelId="{BEE11C18-DCA0-4FBA-81B6-C5D91D15EB70}" type="presOf" srcId="{A89C999E-6D05-46F2-96DA-7FDA1BB7BF3B}" destId="{77F3515F-E436-4E12-979F-B0742ED6E9B2}" srcOrd="0" destOrd="0" presId="urn:microsoft.com/office/officeart/2005/8/layout/radial6"/>
    <dgm:cxn modelId="{2CFF811B-C9C6-485F-8A7C-FAD7EDAF67AA}" srcId="{B7C34E4B-2EC2-400C-B379-F13F9921CC6C}" destId="{9A1E3BC1-58DA-4D30-A823-7056B7BF75ED}" srcOrd="3" destOrd="0" parTransId="{BB18CDB6-5BB8-45CA-9526-4F4AA5E80551}" sibTransId="{FB27C49C-DC5C-47CA-9083-B45905259A5B}"/>
    <dgm:cxn modelId="{5A81D61F-3466-40A3-84A8-76DB3E4D0F7C}" type="presOf" srcId="{16BEAA99-BFE3-4946-BA6E-530D6F9BA5F8}" destId="{A623CFE9-8DBA-49A3-A968-154AEB567929}" srcOrd="0" destOrd="0" presId="urn:microsoft.com/office/officeart/2005/8/layout/radial6"/>
    <dgm:cxn modelId="{C46ECB25-D056-4E87-9DC5-6578A8C89B02}" srcId="{B7C34E4B-2EC2-400C-B379-F13F9921CC6C}" destId="{0256D045-1C71-4520-A95B-A7356F88635A}" srcOrd="0" destOrd="0" parTransId="{1214AF75-BD33-44AC-844B-1E3A1635789B}" sibTransId="{5C92EEE3-D583-4670-8D58-B38321D6113F}"/>
    <dgm:cxn modelId="{A4983C2B-41F9-4F07-899D-06BFFB68731F}" type="presOf" srcId="{A2EDFA35-F748-41E4-A63F-390F68BE74CD}" destId="{B8FBD42F-6718-4D23-981F-BD753E7180F3}" srcOrd="0" destOrd="0" presId="urn:microsoft.com/office/officeart/2005/8/layout/radial6"/>
    <dgm:cxn modelId="{FBA28065-249C-4251-B56B-360106EC4554}" type="presOf" srcId="{8239DB8D-4CF5-43C9-95F0-D709AA57003B}" destId="{0D7B3D30-4C54-4684-A5D7-225D07799673}" srcOrd="0" destOrd="0" presId="urn:microsoft.com/office/officeart/2005/8/layout/radial6"/>
    <dgm:cxn modelId="{32A22246-6C65-4A53-9ADF-D39208D8EC46}" srcId="{B7C34E4B-2EC2-400C-B379-F13F9921CC6C}" destId="{43E57508-2094-4937-912A-B871729C7EFF}" srcOrd="1" destOrd="0" parTransId="{26A09E93-7CC5-423B-8073-E185170C3583}" sibTransId="{1861AFFC-3CB3-415F-98DA-506B6A013B2D}"/>
    <dgm:cxn modelId="{87A0BC76-DF8D-4B2D-BD79-BE25EC8E6059}" type="presOf" srcId="{43E57508-2094-4937-912A-B871729C7EFF}" destId="{5680C74E-B756-4670-84BB-AE820908920B}" srcOrd="0" destOrd="0" presId="urn:microsoft.com/office/officeart/2005/8/layout/radial6"/>
    <dgm:cxn modelId="{91D3A177-D870-46D8-B3CC-BB6DA306AD31}" srcId="{B7C34E4B-2EC2-400C-B379-F13F9921CC6C}" destId="{A1F2D15F-7060-40FD-81FE-57125FC13F23}" srcOrd="5" destOrd="0" parTransId="{17493F4F-C583-4C88-ABD8-B1107C4048B0}" sibTransId="{41DDA18E-0B79-4C06-871A-987E6DD5169A}"/>
    <dgm:cxn modelId="{7C54657D-8B0F-42C0-AD21-6FA007A23EB2}" srcId="{A2EDFA35-F748-41E4-A63F-390F68BE74CD}" destId="{B7C34E4B-2EC2-400C-B379-F13F9921CC6C}" srcOrd="0" destOrd="0" parTransId="{119035BC-906F-4CFF-A55E-8E9D138CD1BD}" sibTransId="{49FAEEBD-8FEB-4D29-89FE-50936D5E3F7B}"/>
    <dgm:cxn modelId="{F477488B-5D9F-4197-820A-A91670F8A60A}" srcId="{B7C34E4B-2EC2-400C-B379-F13F9921CC6C}" destId="{A89C999E-6D05-46F2-96DA-7FDA1BB7BF3B}" srcOrd="2" destOrd="0" parTransId="{EE4F23FC-0B2D-4BBF-A0DE-AC29C89E5B55}" sibTransId="{FC580F25-C914-4C1B-8535-9B442AF34259}"/>
    <dgm:cxn modelId="{47789B90-EFC7-4546-845A-86523F8D55BE}" type="presOf" srcId="{1861AFFC-3CB3-415F-98DA-506B6A013B2D}" destId="{88227639-1072-49E1-9548-5D259E5FEA61}" srcOrd="0" destOrd="0" presId="urn:microsoft.com/office/officeart/2005/8/layout/radial6"/>
    <dgm:cxn modelId="{CB80CF9A-5CD0-473E-A7B2-C7C42CBCB94C}" type="presOf" srcId="{FC580F25-C914-4C1B-8535-9B442AF34259}" destId="{D819CFF0-C921-4606-9BBF-A07E903732A1}" srcOrd="0" destOrd="0" presId="urn:microsoft.com/office/officeart/2005/8/layout/radial6"/>
    <dgm:cxn modelId="{E53A079D-160A-47C6-B179-43475E014BEC}" type="presOf" srcId="{41DDA18E-0B79-4C06-871A-987E6DD5169A}" destId="{8ABD6D39-D6BD-4A8C-898B-C65EBEAE5F54}" srcOrd="0" destOrd="0" presId="urn:microsoft.com/office/officeart/2005/8/layout/radial6"/>
    <dgm:cxn modelId="{C68333B0-FEBC-4DD9-8C66-BC7A3763A7AF}" type="presOf" srcId="{9A1E3BC1-58DA-4D30-A823-7056B7BF75ED}" destId="{E2EF2EC4-BFDC-4875-8517-E1DF30777D1E}" srcOrd="0" destOrd="0" presId="urn:microsoft.com/office/officeart/2005/8/layout/radial6"/>
    <dgm:cxn modelId="{06F3BBB1-8727-4C3E-9A64-BF30FA6B677D}" srcId="{B7C34E4B-2EC2-400C-B379-F13F9921CC6C}" destId="{16BEAA99-BFE3-4946-BA6E-530D6F9BA5F8}" srcOrd="4" destOrd="0" parTransId="{3891BDD0-1792-4D81-ABEA-52F8246BCD94}" sibTransId="{8239DB8D-4CF5-43C9-95F0-D709AA57003B}"/>
    <dgm:cxn modelId="{56532FB4-3E4F-4802-B275-6C32776DC61B}" type="presOf" srcId="{0256D045-1C71-4520-A95B-A7356F88635A}" destId="{3137CC53-9CB3-4706-9D7D-F073B42C0D00}" srcOrd="0" destOrd="0" presId="urn:microsoft.com/office/officeart/2005/8/layout/radial6"/>
    <dgm:cxn modelId="{996A4CCC-8EAE-4E54-9A5A-2E54873B6FAB}" type="presOf" srcId="{FB27C49C-DC5C-47CA-9083-B45905259A5B}" destId="{5ACC6DAF-5071-4EC4-A2AD-337D6DB7A55C}" srcOrd="0" destOrd="0" presId="urn:microsoft.com/office/officeart/2005/8/layout/radial6"/>
    <dgm:cxn modelId="{0EB6C2D4-C479-4517-8A96-7DE010C88953}" type="presOf" srcId="{5C92EEE3-D583-4670-8D58-B38321D6113F}" destId="{14A358ED-36E2-4180-B8E6-26C8D0E2B7BA}" srcOrd="0" destOrd="0" presId="urn:microsoft.com/office/officeart/2005/8/layout/radial6"/>
    <dgm:cxn modelId="{BD2740DC-2254-495F-9DFD-07D51533B157}" type="presOf" srcId="{B7C34E4B-2EC2-400C-B379-F13F9921CC6C}" destId="{AF4490ED-0A02-4629-855C-A6CB1FFACAA6}" srcOrd="0" destOrd="0" presId="urn:microsoft.com/office/officeart/2005/8/layout/radial6"/>
    <dgm:cxn modelId="{1EA4A3A1-7F34-4D23-A5B6-0C676F18BC25}" type="presParOf" srcId="{B8FBD42F-6718-4D23-981F-BD753E7180F3}" destId="{AF4490ED-0A02-4629-855C-A6CB1FFACAA6}" srcOrd="0" destOrd="0" presId="urn:microsoft.com/office/officeart/2005/8/layout/radial6"/>
    <dgm:cxn modelId="{3A97A20E-5251-440B-9E5E-F22AE91411DA}" type="presParOf" srcId="{B8FBD42F-6718-4D23-981F-BD753E7180F3}" destId="{3137CC53-9CB3-4706-9D7D-F073B42C0D00}" srcOrd="1" destOrd="0" presId="urn:microsoft.com/office/officeart/2005/8/layout/radial6"/>
    <dgm:cxn modelId="{7A36BDC3-FF3E-4B72-8F3A-75467C3FAB44}" type="presParOf" srcId="{B8FBD42F-6718-4D23-981F-BD753E7180F3}" destId="{87832871-6991-44C8-A030-EDA5CC0E41CC}" srcOrd="2" destOrd="0" presId="urn:microsoft.com/office/officeart/2005/8/layout/radial6"/>
    <dgm:cxn modelId="{4816BC1D-A3D4-4470-951E-2274DFA1AA6A}" type="presParOf" srcId="{B8FBD42F-6718-4D23-981F-BD753E7180F3}" destId="{14A358ED-36E2-4180-B8E6-26C8D0E2B7BA}" srcOrd="3" destOrd="0" presId="urn:microsoft.com/office/officeart/2005/8/layout/radial6"/>
    <dgm:cxn modelId="{17473B6E-C699-4C5C-ADFA-F662090D6A92}" type="presParOf" srcId="{B8FBD42F-6718-4D23-981F-BD753E7180F3}" destId="{5680C74E-B756-4670-84BB-AE820908920B}" srcOrd="4" destOrd="0" presId="urn:microsoft.com/office/officeart/2005/8/layout/radial6"/>
    <dgm:cxn modelId="{E3F7414E-87E7-466C-A71D-58930C46D33A}" type="presParOf" srcId="{B8FBD42F-6718-4D23-981F-BD753E7180F3}" destId="{B3133603-EC0F-4A53-9F08-D8989FAAA58F}" srcOrd="5" destOrd="0" presId="urn:microsoft.com/office/officeart/2005/8/layout/radial6"/>
    <dgm:cxn modelId="{8CB41333-2ED3-47B6-A544-7CA361C1C588}" type="presParOf" srcId="{B8FBD42F-6718-4D23-981F-BD753E7180F3}" destId="{88227639-1072-49E1-9548-5D259E5FEA61}" srcOrd="6" destOrd="0" presId="urn:microsoft.com/office/officeart/2005/8/layout/radial6"/>
    <dgm:cxn modelId="{DE09E81D-7D47-4FC2-816C-8712DB804305}" type="presParOf" srcId="{B8FBD42F-6718-4D23-981F-BD753E7180F3}" destId="{77F3515F-E436-4E12-979F-B0742ED6E9B2}" srcOrd="7" destOrd="0" presId="urn:microsoft.com/office/officeart/2005/8/layout/radial6"/>
    <dgm:cxn modelId="{056B28D4-8A51-4910-8722-8DC8745F15DA}" type="presParOf" srcId="{B8FBD42F-6718-4D23-981F-BD753E7180F3}" destId="{B23FA290-39E8-4C1E-A205-E4D1A67DCD41}" srcOrd="8" destOrd="0" presId="urn:microsoft.com/office/officeart/2005/8/layout/radial6"/>
    <dgm:cxn modelId="{754F3D0F-3E68-4735-B6F3-62BEE546FE28}" type="presParOf" srcId="{B8FBD42F-6718-4D23-981F-BD753E7180F3}" destId="{D819CFF0-C921-4606-9BBF-A07E903732A1}" srcOrd="9" destOrd="0" presId="urn:microsoft.com/office/officeart/2005/8/layout/radial6"/>
    <dgm:cxn modelId="{3A8175D3-0B97-4EA7-A39F-C302AB444729}" type="presParOf" srcId="{B8FBD42F-6718-4D23-981F-BD753E7180F3}" destId="{E2EF2EC4-BFDC-4875-8517-E1DF30777D1E}" srcOrd="10" destOrd="0" presId="urn:microsoft.com/office/officeart/2005/8/layout/radial6"/>
    <dgm:cxn modelId="{5979B81B-8692-435B-83B1-1FE1C4CC7E75}" type="presParOf" srcId="{B8FBD42F-6718-4D23-981F-BD753E7180F3}" destId="{F05A7CD0-5B46-4950-8657-3B2F102D6C68}" srcOrd="11" destOrd="0" presId="urn:microsoft.com/office/officeart/2005/8/layout/radial6"/>
    <dgm:cxn modelId="{2E1DF9CD-134C-43A3-9165-8FC234F78947}" type="presParOf" srcId="{B8FBD42F-6718-4D23-981F-BD753E7180F3}" destId="{5ACC6DAF-5071-4EC4-A2AD-337D6DB7A55C}" srcOrd="12" destOrd="0" presId="urn:microsoft.com/office/officeart/2005/8/layout/radial6"/>
    <dgm:cxn modelId="{FD5682D8-3A11-4632-BB60-A310EEAF3354}" type="presParOf" srcId="{B8FBD42F-6718-4D23-981F-BD753E7180F3}" destId="{A623CFE9-8DBA-49A3-A968-154AEB567929}" srcOrd="13" destOrd="0" presId="urn:microsoft.com/office/officeart/2005/8/layout/radial6"/>
    <dgm:cxn modelId="{7A176DEE-24A7-470E-AB3D-DD3EA9D90166}" type="presParOf" srcId="{B8FBD42F-6718-4D23-981F-BD753E7180F3}" destId="{43B878A3-2F1E-451F-A71E-333D24A8C38B}" srcOrd="14" destOrd="0" presId="urn:microsoft.com/office/officeart/2005/8/layout/radial6"/>
    <dgm:cxn modelId="{E48FFAF5-BC0E-4542-B210-A4355C79AD22}" type="presParOf" srcId="{B8FBD42F-6718-4D23-981F-BD753E7180F3}" destId="{0D7B3D30-4C54-4684-A5D7-225D07799673}" srcOrd="15" destOrd="0" presId="urn:microsoft.com/office/officeart/2005/8/layout/radial6"/>
    <dgm:cxn modelId="{606DD113-7BC5-471F-BF2C-CA5A6598B9E8}" type="presParOf" srcId="{B8FBD42F-6718-4D23-981F-BD753E7180F3}" destId="{8C0D6AD4-6973-407A-8151-9EA3889014BF}" srcOrd="16" destOrd="0" presId="urn:microsoft.com/office/officeart/2005/8/layout/radial6"/>
    <dgm:cxn modelId="{1B1170D0-0A39-462A-BC98-BBBF6C782BDA}" type="presParOf" srcId="{B8FBD42F-6718-4D23-981F-BD753E7180F3}" destId="{41CD650D-E248-472C-865E-F8307CC45F05}" srcOrd="17" destOrd="0" presId="urn:microsoft.com/office/officeart/2005/8/layout/radial6"/>
    <dgm:cxn modelId="{5392293C-0634-4582-B083-D990E232CB29}" type="presParOf" srcId="{B8FBD42F-6718-4D23-981F-BD753E7180F3}" destId="{8ABD6D39-D6BD-4A8C-898B-C65EBEAE5F5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D6D39-D6BD-4A8C-898B-C65EBEAE5F54}">
      <dsp:nvSpPr>
        <dsp:cNvPr id="0" name=""/>
        <dsp:cNvSpPr/>
      </dsp:nvSpPr>
      <dsp:spPr>
        <a:xfrm>
          <a:off x="1274460" y="642214"/>
          <a:ext cx="4408160" cy="4408160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5">
            <a:hueOff val="4460656"/>
            <a:satOff val="-19740"/>
            <a:lumOff val="-1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B3D30-4C54-4684-A5D7-225D07799673}">
      <dsp:nvSpPr>
        <dsp:cNvPr id="0" name=""/>
        <dsp:cNvSpPr/>
      </dsp:nvSpPr>
      <dsp:spPr>
        <a:xfrm>
          <a:off x="1274460" y="642214"/>
          <a:ext cx="4408160" cy="4408160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5">
            <a:hueOff val="3568525"/>
            <a:satOff val="-15792"/>
            <a:lumOff val="-15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C6DAF-5071-4EC4-A2AD-337D6DB7A55C}">
      <dsp:nvSpPr>
        <dsp:cNvPr id="0" name=""/>
        <dsp:cNvSpPr/>
      </dsp:nvSpPr>
      <dsp:spPr>
        <a:xfrm>
          <a:off x="1274460" y="642214"/>
          <a:ext cx="4408160" cy="4408160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5">
            <a:hueOff val="2676394"/>
            <a:satOff val="-11844"/>
            <a:lumOff val="-11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9CFF0-C921-4606-9BBF-A07E903732A1}">
      <dsp:nvSpPr>
        <dsp:cNvPr id="0" name=""/>
        <dsp:cNvSpPr/>
      </dsp:nvSpPr>
      <dsp:spPr>
        <a:xfrm>
          <a:off x="1274460" y="642214"/>
          <a:ext cx="4408160" cy="4408160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5">
            <a:hueOff val="1784262"/>
            <a:satOff val="-7896"/>
            <a:lumOff val="-7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27639-1072-49E1-9548-5D259E5FEA61}">
      <dsp:nvSpPr>
        <dsp:cNvPr id="0" name=""/>
        <dsp:cNvSpPr/>
      </dsp:nvSpPr>
      <dsp:spPr>
        <a:xfrm>
          <a:off x="1274460" y="642214"/>
          <a:ext cx="4408160" cy="4408160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5">
            <a:hueOff val="892131"/>
            <a:satOff val="-3948"/>
            <a:lumOff val="-3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358ED-36E2-4180-B8E6-26C8D0E2B7BA}">
      <dsp:nvSpPr>
        <dsp:cNvPr id="0" name=""/>
        <dsp:cNvSpPr/>
      </dsp:nvSpPr>
      <dsp:spPr>
        <a:xfrm>
          <a:off x="1274460" y="642214"/>
          <a:ext cx="4408160" cy="4408160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490ED-0A02-4629-855C-A6CB1FFACAA6}">
      <dsp:nvSpPr>
        <dsp:cNvPr id="0" name=""/>
        <dsp:cNvSpPr/>
      </dsp:nvSpPr>
      <dsp:spPr>
        <a:xfrm>
          <a:off x="1997138" y="1289922"/>
          <a:ext cx="2962804" cy="31127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podpůrná inovační infrastruktura</a:t>
          </a:r>
        </a:p>
      </dsp:txBody>
      <dsp:txXfrm>
        <a:off x="2431031" y="1745773"/>
        <a:ext cx="2095018" cy="2201042"/>
      </dsp:txXfrm>
    </dsp:sp>
    <dsp:sp modelId="{3137CC53-9CB3-4706-9D7D-F073B42C0D00}">
      <dsp:nvSpPr>
        <dsp:cNvPr id="0" name=""/>
        <dsp:cNvSpPr/>
      </dsp:nvSpPr>
      <dsp:spPr>
        <a:xfrm>
          <a:off x="2786569" y="64"/>
          <a:ext cx="1383942" cy="13839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Baskerville Old Face" panose="02020602080505020303" pitchFamily="18" charset="0"/>
            </a:rPr>
            <a:t>klastr</a:t>
          </a:r>
        </a:p>
      </dsp:txBody>
      <dsp:txXfrm>
        <a:off x="2989243" y="202738"/>
        <a:ext cx="978594" cy="978594"/>
      </dsp:txXfrm>
    </dsp:sp>
    <dsp:sp modelId="{5680C74E-B756-4670-84BB-AE820908920B}">
      <dsp:nvSpPr>
        <dsp:cNvPr id="0" name=""/>
        <dsp:cNvSpPr/>
      </dsp:nvSpPr>
      <dsp:spPr>
        <a:xfrm>
          <a:off x="4652211" y="1077193"/>
          <a:ext cx="1383942" cy="1383942"/>
        </a:xfrm>
        <a:prstGeom prst="ellipse">
          <a:avLst/>
        </a:prstGeom>
        <a:solidFill>
          <a:schemeClr val="accent5">
            <a:hueOff val="892131"/>
            <a:satOff val="-3948"/>
            <a:lumOff val="-396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 err="1">
              <a:solidFill>
                <a:schemeClr val="tx1"/>
              </a:solidFill>
              <a:latin typeface="Baskerville Old Face" panose="02020602080505020303" pitchFamily="18" charset="0"/>
            </a:rPr>
            <a:t>BICs</a:t>
          </a:r>
          <a:endParaRPr lang="cs-CZ" sz="2800" b="1" kern="120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4854885" y="1279867"/>
        <a:ext cx="978594" cy="978594"/>
      </dsp:txXfrm>
    </dsp:sp>
    <dsp:sp modelId="{77F3515F-E436-4E12-979F-B0742ED6E9B2}">
      <dsp:nvSpPr>
        <dsp:cNvPr id="0" name=""/>
        <dsp:cNvSpPr/>
      </dsp:nvSpPr>
      <dsp:spPr>
        <a:xfrm>
          <a:off x="4652211" y="3231452"/>
          <a:ext cx="1383942" cy="1383942"/>
        </a:xfrm>
        <a:prstGeom prst="ellipse">
          <a:avLst/>
        </a:prstGeom>
        <a:solidFill>
          <a:schemeClr val="accent5">
            <a:hueOff val="1784262"/>
            <a:satOff val="-7896"/>
            <a:lumOff val="-792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Baskerville Old Face" panose="02020602080505020303" pitchFamily="18" charset="0"/>
            </a:rPr>
            <a:t>start-up</a:t>
          </a:r>
        </a:p>
      </dsp:txBody>
      <dsp:txXfrm>
        <a:off x="4854885" y="3434126"/>
        <a:ext cx="978594" cy="978594"/>
      </dsp:txXfrm>
    </dsp:sp>
    <dsp:sp modelId="{E2EF2EC4-BFDC-4875-8517-E1DF30777D1E}">
      <dsp:nvSpPr>
        <dsp:cNvPr id="0" name=""/>
        <dsp:cNvSpPr/>
      </dsp:nvSpPr>
      <dsp:spPr>
        <a:xfrm>
          <a:off x="2786569" y="4308581"/>
          <a:ext cx="1383942" cy="1383942"/>
        </a:xfrm>
        <a:prstGeom prst="ellipse">
          <a:avLst/>
        </a:prstGeom>
        <a:solidFill>
          <a:schemeClr val="accent5">
            <a:hueOff val="2676394"/>
            <a:satOff val="-11844"/>
            <a:lumOff val="-1188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>
              <a:solidFill>
                <a:schemeClr val="tx1"/>
              </a:solidFill>
              <a:latin typeface="Baskerville Old Face" panose="02020602080505020303" pitchFamily="18" charset="0"/>
            </a:rPr>
            <a:t>podnikatelský inkubátor</a:t>
          </a:r>
          <a:endParaRPr lang="cs-CZ" sz="1600" b="1" kern="120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2989243" y="4511255"/>
        <a:ext cx="978594" cy="978594"/>
      </dsp:txXfrm>
    </dsp:sp>
    <dsp:sp modelId="{A623CFE9-8DBA-49A3-A968-154AEB567929}">
      <dsp:nvSpPr>
        <dsp:cNvPr id="0" name=""/>
        <dsp:cNvSpPr/>
      </dsp:nvSpPr>
      <dsp:spPr>
        <a:xfrm>
          <a:off x="920926" y="3231452"/>
          <a:ext cx="1383942" cy="1383942"/>
        </a:xfrm>
        <a:prstGeom prst="ellipse">
          <a:avLst/>
        </a:prstGeom>
        <a:solidFill>
          <a:schemeClr val="accent5">
            <a:hueOff val="3568525"/>
            <a:satOff val="-15792"/>
            <a:lumOff val="-1584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Baskerville Old Face" panose="02020602080505020303" pitchFamily="18" charset="0"/>
            </a:rPr>
            <a:t>vědecko-technické centrum</a:t>
          </a:r>
        </a:p>
      </dsp:txBody>
      <dsp:txXfrm>
        <a:off x="1123600" y="3434126"/>
        <a:ext cx="978594" cy="978594"/>
      </dsp:txXfrm>
    </dsp:sp>
    <dsp:sp modelId="{8C0D6AD4-6973-407A-8151-9EA3889014BF}">
      <dsp:nvSpPr>
        <dsp:cNvPr id="0" name=""/>
        <dsp:cNvSpPr/>
      </dsp:nvSpPr>
      <dsp:spPr>
        <a:xfrm>
          <a:off x="920926" y="1077193"/>
          <a:ext cx="1383942" cy="1383942"/>
        </a:xfrm>
        <a:prstGeom prst="ellipse">
          <a:avLst/>
        </a:prstGeom>
        <a:solidFill>
          <a:schemeClr val="accent5">
            <a:hueOff val="4460656"/>
            <a:satOff val="-19740"/>
            <a:lumOff val="-1980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Baskerville Old Face" panose="02020602080505020303" pitchFamily="18" charset="0"/>
            </a:rPr>
            <a:t>technologická platforma</a:t>
          </a:r>
        </a:p>
      </dsp:txBody>
      <dsp:txXfrm>
        <a:off x="1123600" y="1279867"/>
        <a:ext cx="978594" cy="978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0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1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8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6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8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9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1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9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9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269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fo.cz/navody/klastry-pruvodce#!&amp;chapter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sp.w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B68F4-A1CC-4B3D-B9EC-D53909A53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Lokalizace obchodních příležitostí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A9EC96-35C0-4947-8CEC-CA453CF92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Ing. Kamila Turečková, Ph.D.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9B6146-BC89-4AFE-9676-30DA7304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262" y="5632704"/>
            <a:ext cx="2121197" cy="659893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E6C362E9-1037-424F-9C66-E06917368ECB}"/>
              </a:ext>
            </a:extLst>
          </p:cNvPr>
          <p:cNvSpPr txBox="1">
            <a:spLocks/>
          </p:cNvSpPr>
          <p:nvPr/>
        </p:nvSpPr>
        <p:spPr>
          <a:xfrm>
            <a:off x="581191" y="3598333"/>
            <a:ext cx="10993546" cy="26942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podpůrná inovační </a:t>
            </a:r>
          </a:p>
          <a:p>
            <a:pPr algn="r"/>
            <a:r>
              <a:rPr lang="cs-CZ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infrastruktura</a:t>
            </a:r>
          </a:p>
          <a:p>
            <a:r>
              <a:rPr lang="cs-CZ" sz="5400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49332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658512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vybrané Odvětvové instituce pro podporu </a:t>
            </a:r>
            <a:br>
              <a:rPr lang="cs-CZ" sz="3600" b="1" dirty="0"/>
            </a:br>
            <a:r>
              <a:rPr lang="cs-CZ" sz="3600" b="1" dirty="0"/>
              <a:t>ekonomických aktivit</a:t>
            </a:r>
            <a:endParaRPr lang="cs-CZ" sz="3600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6F260CDD-3AD3-4D3A-8BB8-9EBBE5768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078399"/>
              </p:ext>
            </p:extLst>
          </p:nvPr>
        </p:nvGraphicFramePr>
        <p:xfrm>
          <a:off x="5461996" y="1165412"/>
          <a:ext cx="6957081" cy="569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0C732E48-011E-4C7A-9812-2F88D5EC0345}"/>
              </a:ext>
            </a:extLst>
          </p:cNvPr>
          <p:cNvSpPr txBox="1">
            <a:spLocks/>
          </p:cNvSpPr>
          <p:nvPr/>
        </p:nvSpPr>
        <p:spPr>
          <a:xfrm>
            <a:off x="110066" y="1854201"/>
            <a:ext cx="5985933" cy="49360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100" dirty="0">
                <a:solidFill>
                  <a:schemeClr val="tx1"/>
                </a:solidFill>
              </a:rPr>
              <a:t>jejich smyslem je všestranná podpora zejména podnikatelských aktivit v kontextu naplňování společensky žádoucích potřeb a činností = všestranné výhodné partnerství pro všechny zainteresované subjekty</a:t>
            </a:r>
          </a:p>
          <a:p>
            <a:r>
              <a:rPr lang="cs-CZ" sz="3100" dirty="0">
                <a:solidFill>
                  <a:schemeClr val="tx1"/>
                </a:solidFill>
              </a:rPr>
              <a:t>jsou založeny na </a:t>
            </a:r>
            <a:r>
              <a:rPr lang="cs-CZ" sz="3100" b="1" dirty="0">
                <a:solidFill>
                  <a:schemeClr val="tx1"/>
                </a:solidFill>
              </a:rPr>
              <a:t>synergii </a:t>
            </a:r>
            <a:r>
              <a:rPr lang="cs-CZ" sz="3100" dirty="0">
                <a:solidFill>
                  <a:schemeClr val="tx1"/>
                </a:solidFill>
              </a:rPr>
              <a:t>mezioborové a meziinstitucionální </a:t>
            </a:r>
            <a:r>
              <a:rPr lang="cs-CZ" sz="3100" b="1" dirty="0">
                <a:solidFill>
                  <a:schemeClr val="tx1"/>
                </a:solidFill>
              </a:rPr>
              <a:t>spolupráce</a:t>
            </a:r>
            <a:r>
              <a:rPr lang="cs-CZ" sz="3100" dirty="0">
                <a:solidFill>
                  <a:schemeClr val="tx1"/>
                </a:solidFill>
              </a:rPr>
              <a:t> veřejného a soukromého sektoru </a:t>
            </a:r>
          </a:p>
          <a:p>
            <a:r>
              <a:rPr lang="cs-CZ" sz="3100" dirty="0">
                <a:solidFill>
                  <a:schemeClr val="tx1"/>
                </a:solidFill>
              </a:rPr>
              <a:t>nabízejí potenciál dodatečného růstu a rozvoje zúčastněných subjektů a růstu jejich konkurenceschopnosti</a:t>
            </a:r>
          </a:p>
          <a:p>
            <a:pPr lvl="1"/>
            <a:r>
              <a:rPr lang="cs-CZ" sz="2900" dirty="0">
                <a:solidFill>
                  <a:schemeClr val="tx1"/>
                </a:solidFill>
              </a:rPr>
              <a:t>podpora vědy a výzkumu, sdílení a/nebo generování inovací, technologických postupů, informací, kompetencí, znalostí a zkušeností apod.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900" b="1" dirty="0">
                <a:solidFill>
                  <a:schemeClr val="accent6">
                    <a:lumMod val="50000"/>
                  </a:schemeClr>
                </a:solidFill>
              </a:rPr>
              <a:t>jeden z lokalizačních faktorů při rozhodování firmy o jejím umístění na daném místě</a:t>
            </a:r>
          </a:p>
        </p:txBody>
      </p:sp>
    </p:spTree>
    <p:extLst>
      <p:ext uri="{BB962C8B-B14F-4D97-AF65-F5344CB8AC3E}">
        <p14:creationId xmlns:p14="http://schemas.microsoft.com/office/powerpoint/2010/main" val="228472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Klastry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52" y="1990165"/>
            <a:ext cx="7976248" cy="4769222"/>
          </a:xfrm>
        </p:spPr>
        <p:txBody>
          <a:bodyPr anchor="t">
            <a:normAutofit lnSpcReduction="10000"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soubor regionálně propojených a odvětvově seskupených ekonomických subjektů (firem) a přidružených institucí a organizací (zejména institucí terciárního vzdělávání), jejichž vazby mají potenciál k upevnění a zvýšení jejich konkurenceschopnosti</a:t>
            </a:r>
          </a:p>
          <a:p>
            <a:r>
              <a:rPr lang="cs-CZ" sz="2400" dirty="0">
                <a:solidFill>
                  <a:schemeClr val="tx1"/>
                </a:solidFill>
              </a:rPr>
              <a:t>firmy si navzájem stále v produkční - obchodní rovině konkurují, ale díky vzájemné dobrovolné spolupráci ve vybraných „problémových“ oblastech (vzdělávání zaměstnanců, přístup ke stejným dodavatelům, spolupráce s výzkumnými a vývojovými kapacitami, spolufinancování výzkumu, sdílení technologické infrastruktury apod.), mohou řadu svých individuálních omezení překonat a získat konkurenční výhodu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34E99C4-297A-4772-B35C-858C80D3D177}"/>
              </a:ext>
            </a:extLst>
          </p:cNvPr>
          <p:cNvSpPr/>
          <p:nvPr/>
        </p:nvSpPr>
        <p:spPr>
          <a:xfrm>
            <a:off x="8043333" y="239591"/>
            <a:ext cx="4165600" cy="6463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„Klastry jsou místní koncentrace vzájemně propojených firem a institucí v konkrétním oboru. Klastry zahrnují skupinu provázaných průmyslových odvětví a dalších subjektů důležitých pro hospodářskou soutěž. Obsahují např. dodavatele specializovaných vstupů, jako jsou součásti, stroje a služby, a poskytovatele specializované infrastruktury. Klastry se často rozšiřují směrem dolů k odbytovým kanálům a zákazníkům, a do stran k výrobcům komplementárních produktů a společnostem v průmyslových odvětvích příbuzných z hlediska dovedností, technologií nebo společných vstupů. Mnoho klastrů také zahrnuje vládní či jiné instituce – jako např. univerzity, normotvorné agentury, výzkumné týmy či obchodní asociace – které poskytují specializovaná školení, vzdělávání, informace, výzkum a technickou podporu.“ (Porter, 1990)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74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Klastry</a:t>
            </a:r>
            <a:endParaRPr lang="cs-CZ" sz="3600" dirty="0"/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FFE85E3-6C0E-41BB-9A42-04C79BF8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6386"/>
            <a:ext cx="6002867" cy="4991614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výhody členství v klastru se projevují v oblastech jakými jsou informace, komunikace, spolupráce, vzdělávání, poradenství a </a:t>
            </a:r>
            <a:r>
              <a:rPr lang="cs-CZ" sz="2000" dirty="0" err="1">
                <a:solidFill>
                  <a:schemeClr val="tx1"/>
                </a:solidFill>
              </a:rPr>
              <a:t>lobbying</a:t>
            </a:r>
            <a:r>
              <a:rPr lang="cs-CZ" sz="2000" dirty="0">
                <a:solidFill>
                  <a:schemeClr val="tx1"/>
                </a:solidFill>
              </a:rPr>
              <a:t>, PR a marketing, produktivita, inovace, internacionalizace, či konkurenceschopnost </a:t>
            </a:r>
          </a:p>
          <a:p>
            <a:r>
              <a:rPr lang="cs-CZ" sz="2000" dirty="0">
                <a:solidFill>
                  <a:schemeClr val="tx1"/>
                </a:solidFill>
              </a:rPr>
              <a:t>klastr může zlepšit výsledky společností do nich zapojených, zvýšit počet inovací, iniciovat vznik nových firem, zvýšit export, přilákat atraktivní investice, podpořit výzkumnou základnu nebo podpořit rozvoj regionu</a:t>
            </a:r>
          </a:p>
          <a:p>
            <a:r>
              <a:rPr lang="cs-CZ" sz="2000" dirty="0">
                <a:solidFill>
                  <a:schemeClr val="tx1"/>
                </a:solidFill>
              </a:rPr>
              <a:t>přínosy pro firmy: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poskytují úspory z rozsahu a snižují náklady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snižují omezení menších firem a zvyšují specializaci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zvyšují místní konkurenci a rivalitu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zvyšují moc a hlas menších firem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podněcují vládu k investicím do specializované infrastruktury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umožňují efektivní propojení a partnerství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D1B9EC-1899-4F25-8804-00E376E0DAF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r="13499" b="3672"/>
          <a:stretch/>
        </p:blipFill>
        <p:spPr>
          <a:xfrm>
            <a:off x="6036733" y="424790"/>
            <a:ext cx="6002867" cy="4016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A62E2E6-7BF1-4B3E-BB1C-BA7F24725DD6}"/>
              </a:ext>
            </a:extLst>
          </p:cNvPr>
          <p:cNvSpPr/>
          <p:nvPr/>
        </p:nvSpPr>
        <p:spPr>
          <a:xfrm>
            <a:off x="8779933" y="244713"/>
            <a:ext cx="4216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https://www.businessinfo.cz/navody/klastry-pruvodce#!&amp;chapter=1</a:t>
            </a:r>
            <a:endParaRPr lang="cs-CZ" sz="90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C01B812-4D1C-4845-B0EC-8BF51C90B511}"/>
              </a:ext>
            </a:extLst>
          </p:cNvPr>
          <p:cNvSpPr txBox="1">
            <a:spLocks/>
          </p:cNvSpPr>
          <p:nvPr/>
        </p:nvSpPr>
        <p:spPr>
          <a:xfrm>
            <a:off x="5799667" y="4663373"/>
            <a:ext cx="6239933" cy="1972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účastníci klastrů vytváří platformu pro vzájemnou interakci zúčastněných subjektů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000" dirty="0">
                <a:solidFill>
                  <a:schemeClr val="tx1"/>
                </a:solidFill>
              </a:rPr>
              <a:t> základní účastníky klastru tvoří zejména zástupci průmyslu, dále vlády, akademické obce či finančních institucí, které doplňují účastníci se specifickými funkcemi a vlastnostmi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78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národní klastrová asociace  (k 5/2022)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02F2B02-238F-485B-8D4F-8837C2F47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" t="9417" r="20827" b="4992"/>
          <a:stretch/>
        </p:blipFill>
        <p:spPr>
          <a:xfrm>
            <a:off x="3752029" y="1715955"/>
            <a:ext cx="8130850" cy="50489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B4AF1DC-D114-453D-927E-B7A1A0ABB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41" t="34121" r="18559" b="4886"/>
          <a:stretch/>
        </p:blipFill>
        <p:spPr>
          <a:xfrm>
            <a:off x="0" y="2319866"/>
            <a:ext cx="5587604" cy="3014133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2219AEC7-F249-4FCA-A6C3-A616F1DBF7E1}"/>
              </a:ext>
            </a:extLst>
          </p:cNvPr>
          <p:cNvSpPr/>
          <p:nvPr/>
        </p:nvSpPr>
        <p:spPr>
          <a:xfrm>
            <a:off x="1230892" y="5860370"/>
            <a:ext cx="200144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dirty="0"/>
              <a:t>https://www.nca.cz/</a:t>
            </a:r>
          </a:p>
        </p:txBody>
      </p:sp>
      <p:pic>
        <p:nvPicPr>
          <p:cNvPr id="13" name="Grafický objekt 12" descr="Šipka s nepatrným zakřivením">
            <a:extLst>
              <a:ext uri="{FF2B5EF4-FFF2-40B4-BE49-F238E27FC236}">
                <a16:creationId xmlns:a16="http://schemas.microsoft.com/office/drawing/2014/main" id="{85BF3E79-9C19-4023-A4DE-DFA4E4129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000" y="55922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vědeckotechnická centra/parky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000" y="1852584"/>
            <a:ext cx="11573933" cy="3429234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jedná se o aktivitu či infrastrukturu (průmyslová zóna, podnikatelské prostory), která zajišťuje organizované  partnerství mezi akademickou sférou, organizacemi výzkumu a vývoje a podnikovou sférou, a to za podpory veřejného sektoru (zejména místního a regionálního) za účelem podpory inovací a konkurenceschopnosti daného území a místních firem 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200" dirty="0">
                <a:solidFill>
                  <a:schemeClr val="tx1"/>
                </a:solidFill>
              </a:rPr>
              <a:t> přispívající k růstu ekonomické úrovně regionu prostřednictvím podpory rozvoje a růstu firem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vznikají z iniciativy výrobních, obchodních a dalších podnikatelských subjektů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zaměřují se především na velké projekty, za kterými stojí mezinárodní korporace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lokalizace v blízkosti univerzit → rychlý transfer informací z výzkumu do firem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000" dirty="0">
                <a:solidFill>
                  <a:schemeClr val="tx1"/>
                </a:solidFill>
              </a:rPr>
              <a:t>partnerství ve výzkumu a vývoji mezi univerzitami a podnikatelskou sférou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000" dirty="0">
                <a:solidFill>
                  <a:schemeClr val="tx1"/>
                </a:solidFill>
              </a:rPr>
              <a:t>pomáhají při růstu nových podniků a podporují jejich ekonomický rozvoj </a:t>
            </a:r>
            <a:r>
              <a:rPr lang="pt-BR" sz="2000" dirty="0">
                <a:solidFill>
                  <a:schemeClr val="tx1"/>
                </a:solidFill>
              </a:rPr>
              <a:t>(na pozadí inkubace inovací a investic) </a:t>
            </a:r>
            <a:endParaRPr lang="cs-CZ" sz="2000" dirty="0">
              <a:solidFill>
                <a:schemeClr val="tx1"/>
              </a:solidFill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jejich součástí jsou obvykle podnikatelské a inovační centra (BIC) či inkubátory, viz dále</a:t>
            </a:r>
          </a:p>
          <a:p>
            <a:pPr lvl="1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FDA327-3C53-4C9D-AD05-FD0CD97E397C}"/>
              </a:ext>
            </a:extLst>
          </p:cNvPr>
          <p:cNvSpPr/>
          <p:nvPr/>
        </p:nvSpPr>
        <p:spPr>
          <a:xfrm>
            <a:off x="-1" y="5261536"/>
            <a:ext cx="1219199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dirty="0"/>
              <a:t>"Vědecký park je organizace řízená odborníky, jejímž hlavním cílem je zvyšovat bohatství společnosti prostřednictvím podpory kultury inovací a zvyšovat konkurenceschopnost přidružených firem a znalostně založených institucí. Aby bylo tohoto cíle dosaženo, vědecký park stimuluje a řídí tok znalostí a technologií mezi univerzitami, výzkumnými ústavy, podniky a trhem; park napomáhá vzniku a rozvoji inovačně založených firem prostřednictvím inkubace a zakládání spin-</a:t>
            </a:r>
            <a:r>
              <a:rPr lang="cs-CZ" dirty="0" err="1"/>
              <a:t>off</a:t>
            </a:r>
            <a:r>
              <a:rPr lang="cs-CZ" dirty="0"/>
              <a:t> firem; park společně s kvalitními prostory a zařízením nabízí i další služby s přidanou hodnotou.” (Světová asociace vědeckých parků; 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http://www.iasp.ws</a:t>
            </a:r>
            <a:r>
              <a:rPr lang="cs-CZ" dirty="0"/>
              <a:t>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BA148DE-A438-43DB-A6F2-E6A5C8DFE5A4}"/>
              </a:ext>
            </a:extLst>
          </p:cNvPr>
          <p:cNvSpPr/>
          <p:nvPr/>
        </p:nvSpPr>
        <p:spPr>
          <a:xfrm>
            <a:off x="4013200" y="165418"/>
            <a:ext cx="806026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cs-CZ" sz="2000" b="1" dirty="0"/>
              <a:t>Společnost vědeckotechnických parků ČR: https://www.svtp.cz/</a:t>
            </a:r>
          </a:p>
        </p:txBody>
      </p:sp>
    </p:spTree>
    <p:extLst>
      <p:ext uri="{BB962C8B-B14F-4D97-AF65-F5344CB8AC3E}">
        <p14:creationId xmlns:p14="http://schemas.microsoft.com/office/powerpoint/2010/main" val="379561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další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51" y="2243667"/>
            <a:ext cx="11676181" cy="4515719"/>
          </a:xfrm>
        </p:spPr>
        <p:txBody>
          <a:bodyPr anchor="t">
            <a:normAutofit fontScale="85000" lnSpcReduction="10000"/>
          </a:bodyPr>
          <a:lstStyle/>
          <a:p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</a:rPr>
              <a:t>BICs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 (Business 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</a:rPr>
              <a:t>innovation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</a:rPr>
              <a:t>centres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cs-CZ" sz="2100" dirty="0">
                <a:solidFill>
                  <a:schemeClr val="tx1"/>
                </a:solidFill>
              </a:rPr>
              <a:t>vícefunkční instituce (město, kraj, VŠ), které byly založeny za účelem </a:t>
            </a:r>
            <a:r>
              <a:rPr lang="cs-CZ" sz="2100" dirty="0"/>
              <a:t>vytvoření vhodného prostředí pro podporu vzniku nových a rozvoje existujících malých a středních firem s inovačním potenciálem, efektivní výrobou a vysokou flexibilitou mající předpoklady k dlouhodobému působení na trhu a vytvoření nových pracovních příležitostí v regionu</a:t>
            </a:r>
          </a:p>
          <a:p>
            <a:pPr lvl="1"/>
            <a:r>
              <a:rPr lang="cs-CZ" sz="2100" dirty="0">
                <a:solidFill>
                  <a:schemeClr val="tx1"/>
                </a:solidFill>
              </a:rPr>
              <a:t>orientují se na podporu, pomoc a konzultace + další doplňkové služby (nabídka financování projektů apod.)</a:t>
            </a:r>
          </a:p>
          <a:p>
            <a:pPr lvl="1"/>
            <a:r>
              <a:rPr lang="cs-CZ" sz="2100" dirty="0">
                <a:solidFill>
                  <a:schemeClr val="tx1"/>
                </a:solidFill>
              </a:rPr>
              <a:t>instituce, která prostřednictvím svých aktivit podporuje </a:t>
            </a:r>
            <a:r>
              <a:rPr lang="cs-CZ" sz="2100" b="1" dirty="0">
                <a:solidFill>
                  <a:schemeClr val="tx1"/>
                </a:solidFill>
              </a:rPr>
              <a:t>v regionu </a:t>
            </a:r>
            <a:r>
              <a:rPr lang="cs-CZ" sz="2100" dirty="0">
                <a:solidFill>
                  <a:schemeClr val="tx1"/>
                </a:solidFill>
              </a:rPr>
              <a:t>rozvoj inovací prostřednictvím vytváření, sdílení a testování nápadů a </a:t>
            </a:r>
            <a:r>
              <a:rPr lang="cs-CZ" sz="2100" dirty="0"/>
              <a:t>mezinárodní transfer technologií a mezinárodní </a:t>
            </a:r>
            <a:r>
              <a:rPr lang="cs-CZ" sz="2100" b="1" dirty="0"/>
              <a:t>spolupráci </a:t>
            </a:r>
            <a:r>
              <a:rPr lang="cs-CZ" sz="2100" dirty="0"/>
              <a:t>ve výzkumu a vývoji.</a:t>
            </a:r>
            <a:endParaRPr lang="cs-CZ" sz="2100" dirty="0">
              <a:solidFill>
                <a:schemeClr val="tx1"/>
              </a:solidFill>
            </a:endParaRPr>
          </a:p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Start-up (Start-</a:t>
            </a:r>
            <a:r>
              <a:rPr lang="cs-CZ" sz="2600" b="1" dirty="0" err="1">
                <a:solidFill>
                  <a:schemeClr val="accent1">
                    <a:lumMod val="75000"/>
                  </a:schemeClr>
                </a:solidFill>
              </a:rPr>
              <a:t>upová</a:t>
            </a: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 centra)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nově založený či začínající podnikatelský subjekt, který se na základě nápadu - „kreativní“ inovativní koncepce a za využití vyspělých technologií realizuje podnikatelský nápad, rychle se rozvíjí, byť na začátku fungoval v podmínkách extrémní nejistoty a rizika a s nízkými počátečními náklady 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200" dirty="0">
                <a:solidFill>
                  <a:schemeClr val="tx1"/>
                </a:solidFill>
              </a:rPr>
              <a:t>značný potenciál rychlého růstu a „rozšiřitelnosti“, dosažení rentability, životaschopnosti a stability 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200" dirty="0">
                <a:solidFill>
                  <a:schemeClr val="tx1"/>
                </a:solidFill>
              </a:rPr>
              <a:t> transformace na standardní firmu</a:t>
            </a:r>
          </a:p>
          <a:p>
            <a:pPr lvl="2"/>
            <a:r>
              <a:rPr lang="cs-CZ" sz="2000" dirty="0" err="1">
                <a:solidFill>
                  <a:schemeClr val="tx1"/>
                </a:solidFill>
              </a:rPr>
              <a:t>Facebook</a:t>
            </a:r>
            <a:r>
              <a:rPr lang="cs-CZ" sz="2000" dirty="0">
                <a:solidFill>
                  <a:schemeClr val="tx1"/>
                </a:solidFill>
              </a:rPr>
              <a:t>, Google, Uber, </a:t>
            </a:r>
            <a:r>
              <a:rPr lang="cs-CZ" sz="2000" dirty="0" err="1">
                <a:solidFill>
                  <a:schemeClr val="tx1"/>
                </a:solidFill>
              </a:rPr>
              <a:t>SpaceX</a:t>
            </a:r>
            <a:r>
              <a:rPr lang="cs-CZ" sz="2000" dirty="0">
                <a:solidFill>
                  <a:schemeClr val="tx1"/>
                </a:solidFill>
              </a:rPr>
              <a:t>, Rohlik.cz, Kiwi.com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F12082C-6FEC-4318-A0A7-304BE574CA18}"/>
              </a:ext>
            </a:extLst>
          </p:cNvPr>
          <p:cNvSpPr/>
          <p:nvPr/>
        </p:nvSpPr>
        <p:spPr>
          <a:xfrm>
            <a:off x="6248400" y="1380775"/>
            <a:ext cx="59436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více také na: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https://www.czechinvest.org/cz/Sluzby-pro-municipality/Online-akademie-pro-starosty/Socialni-infrastruktura/Podpurna-inovacni-infrastruktura</a:t>
            </a:r>
          </a:p>
        </p:txBody>
      </p:sp>
    </p:spTree>
    <p:extLst>
      <p:ext uri="{BB962C8B-B14F-4D97-AF65-F5344CB8AC3E}">
        <p14:creationId xmlns:p14="http://schemas.microsoft.com/office/powerpoint/2010/main" val="364148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další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1" y="1913965"/>
            <a:ext cx="11523133" cy="4769222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technologická platforma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nejčastěji se jedná o sdružení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odvětvově totožných či příbuzných průmyslových </a:t>
            </a:r>
            <a:r>
              <a:rPr lang="cs-CZ" sz="2000" dirty="0">
                <a:solidFill>
                  <a:schemeClr val="tx1"/>
                </a:solidFill>
              </a:rPr>
              <a:t>podniků, malých a středních podniků, výzkumných a finančních institucí, organizací podílejících se na výzkumu, vývoji a inovacích v daném průmyslovém odvětví, orgánů veřejné správy, případně uživatelů a spotřebitelů</a:t>
            </a:r>
          </a:p>
          <a:p>
            <a:pPr lvl="2"/>
            <a:r>
              <a:rPr lang="cs-CZ" sz="1800" dirty="0">
                <a:solidFill>
                  <a:schemeClr val="tx1"/>
                </a:solidFill>
              </a:rPr>
              <a:t>v odvětvích strojírenství, energetiky, dopravy, zemědělství, chemie apod.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cílem je příprava vizí a strategických dokumentů rozvoje dané hospodářské oblasti (odvětví) + rozvoj a posilování kooperace v oblasti průmyslu, podpora efektivního využívání prostředků, podpora, koordinace a ucelení vazeb mezi vědou, výzkumem a průmyslem či také např. prosazování společných zájmů na státní i evropské úrovni</a:t>
            </a:r>
          </a:p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podnikatelský inkubátor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soukromá společnost anebo instituce zřízená samosprávným orgánem (např.. krajem) jako přidružené pracoviště vysokých škol a universit, která pomáhá novým a začínajícím malým a středním firmám (Start-</a:t>
            </a:r>
            <a:r>
              <a:rPr lang="cs-CZ" sz="2200" dirty="0" err="1">
                <a:solidFill>
                  <a:schemeClr val="tx1"/>
                </a:solidFill>
              </a:rPr>
              <a:t>upům</a:t>
            </a:r>
            <a:r>
              <a:rPr lang="cs-CZ" sz="2200" dirty="0">
                <a:solidFill>
                  <a:schemeClr val="tx1"/>
                </a:solidFill>
              </a:rPr>
              <a:t>) formou poskytování služeb (školení, poradenství, pronájem prostor, sdílení kontaktů, asistenční služby apod.) 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sz="2200" dirty="0">
                <a:solidFill>
                  <a:schemeClr val="tx1"/>
                </a:solidFill>
              </a:rPr>
              <a:t>vytváření pracovních míst a podpora podnikatelského prostředí v lokálních komunitách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9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D667182-A020-4AAA-ACEC-88B35B35A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2727275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2998</TotalTime>
  <Words>1170</Words>
  <Application>Microsoft Office PowerPoint</Application>
  <PresentationFormat>Širokoúhlá obrazovka</PresentationFormat>
  <Paragraphs>68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Baskerville Old Face</vt:lpstr>
      <vt:lpstr>Calibri</vt:lpstr>
      <vt:lpstr>Gill Sans MT</vt:lpstr>
      <vt:lpstr>Times New Roman</vt:lpstr>
      <vt:lpstr>Wingdings</vt:lpstr>
      <vt:lpstr>Wingdings 2</vt:lpstr>
      <vt:lpstr>Dividenda</vt:lpstr>
      <vt:lpstr>Lokalizace obchodních příležitostí</vt:lpstr>
      <vt:lpstr>vybrané Odvětvové instituce pro podporu  ekonomických aktivit</vt:lpstr>
      <vt:lpstr>Klastry</vt:lpstr>
      <vt:lpstr>Klastry</vt:lpstr>
      <vt:lpstr>národní klastrová asociace  (k 5/2022)</vt:lpstr>
      <vt:lpstr>vědeckotechnická centra/parky </vt:lpstr>
      <vt:lpstr>další instituce</vt:lpstr>
      <vt:lpstr>další instituce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tur0001</dc:creator>
  <cp:lastModifiedBy>Kamila Turečková</cp:lastModifiedBy>
  <cp:revision>97</cp:revision>
  <dcterms:created xsi:type="dcterms:W3CDTF">2019-09-19T12:03:44Z</dcterms:created>
  <dcterms:modified xsi:type="dcterms:W3CDTF">2022-05-23T11:18:05Z</dcterms:modified>
</cp:coreProperties>
</file>