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handoutMasterIdLst>
    <p:handoutMasterId r:id="rId21"/>
  </p:handoutMasterIdLst>
  <p:sldIdLst>
    <p:sldId id="256" r:id="rId2"/>
    <p:sldId id="273" r:id="rId3"/>
    <p:sldId id="309" r:id="rId4"/>
    <p:sldId id="306" r:id="rId5"/>
    <p:sldId id="310" r:id="rId6"/>
    <p:sldId id="311" r:id="rId7"/>
    <p:sldId id="312" r:id="rId8"/>
    <p:sldId id="315" r:id="rId9"/>
    <p:sldId id="316" r:id="rId10"/>
    <p:sldId id="314" r:id="rId11"/>
    <p:sldId id="313" r:id="rId12"/>
    <p:sldId id="319" r:id="rId13"/>
    <p:sldId id="320" r:id="rId14"/>
    <p:sldId id="321" r:id="rId15"/>
    <p:sldId id="322" r:id="rId16"/>
    <p:sldId id="317" r:id="rId17"/>
    <p:sldId id="263" r:id="rId18"/>
    <p:sldId id="318" r:id="rId19"/>
    <p:sldId id="305" r:id="rId2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FBBA2-7A20-4748-AF3A-A3D98AB4B267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BF6EC-E84A-411E-8838-367FE3D6C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128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9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5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44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4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2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975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39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10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10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7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499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576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wto.org/" TargetMode="External"/><Relationship Id="rId2" Type="http://schemas.openxmlformats.org/officeDocument/2006/relationships/hyperlink" Target="https://www.czso.cz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u.cz/opf/cz/vnitrnipredpisyanormyopf?_fid=3693" TargetMode="External"/><Relationship Id="rId2" Type="http://schemas.openxmlformats.org/officeDocument/2006/relationships/hyperlink" Target="https://manualy.opf.slu.cz/star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Lokalizace obchodních příležitostí</a:t>
            </a:r>
            <a:endParaRPr lang="en-US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Doc. Ing. </a:t>
            </a:r>
            <a:r>
              <a:rPr lang="cs-CZ" sz="3200" dirty="0"/>
              <a:t>Kamila Turečková</a:t>
            </a:r>
            <a:r>
              <a:rPr lang="cs-CZ" sz="2800" dirty="0"/>
              <a:t>, Ph.D., MBA</a:t>
            </a:r>
            <a:endParaRPr lang="en-US" sz="2800" dirty="0"/>
          </a:p>
        </p:txBody>
      </p:sp>
      <p:pic>
        <p:nvPicPr>
          <p:cNvPr id="4" name="Picture 2" descr="Slezská univerzita v Opav&amp;ecaron;, Obchodn&amp;ecaron; podnikatelská fakulta v Karvin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67" y="636971"/>
            <a:ext cx="3024336" cy="93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581191" y="5038165"/>
            <a:ext cx="10993546" cy="12522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5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Úvodní dvoj-seminář</a:t>
            </a:r>
            <a:endParaRPr lang="en-US" sz="5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534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73616" y="717176"/>
            <a:ext cx="11029616" cy="94243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6) odborné literární zdroje (</a:t>
            </a:r>
            <a:r>
              <a:rPr lang="cs-CZ" sz="36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W</a:t>
            </a:r>
            <a:r>
              <a:rPr lang="cs-CZ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o</a:t>
            </a:r>
            <a:r>
              <a:rPr lang="cs-CZ" sz="36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</a:t>
            </a:r>
            <a:r>
              <a:rPr lang="cs-CZ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cs-CZ" sz="36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Scopus</a:t>
            </a:r>
            <a:r>
              <a:rPr lang="cs-CZ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aj.)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1810871"/>
            <a:ext cx="12192000" cy="5047129"/>
          </a:xfrm>
        </p:spPr>
        <p:txBody>
          <a:bodyPr anchor="t">
            <a:normAutofit/>
          </a:bodyPr>
          <a:lstStyle/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</a:p>
          <a:p>
            <a:pPr marL="1044725" lvl="1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https://www.webofscience.com/wos/woscc/basic-search</a:t>
            </a:r>
          </a:p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Scopus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44725" lvl="1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200">
                <a:latin typeface="Arial" panose="020B0604020202020204" pitchFamily="34" charset="0"/>
                <a:cs typeface="Arial" panose="020B0604020202020204" pitchFamily="34" charset="0"/>
              </a:rPr>
              <a:t>https://www.scopus.com/search/form.uri?display=basic#basic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standardně přes vyhledávače</a:t>
            </a:r>
          </a:p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přes knihovnu e-zdroje (https://www.slu.cz/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opf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ukkdatabaze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044725" lvl="1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44725" lvl="1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najít a přečíst si (informace k první individuální prezentaci na seminář)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457178C-37EE-41BB-BE6C-C2968BEB3D09}"/>
              </a:ext>
            </a:extLst>
          </p:cNvPr>
          <p:cNvSpPr/>
          <p:nvPr/>
        </p:nvSpPr>
        <p:spPr>
          <a:xfrm>
            <a:off x="1119076" y="5848436"/>
            <a:ext cx="1029299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</a:rPr>
              <a:t>SLACH, O., RUMPEL, P., KOUTSKÝ, J. (2008): M</a:t>
            </a:r>
            <a:r>
              <a:rPr lang="cs-CZ" dirty="0">
                <a:latin typeface="TimesNewRoman"/>
              </a:rPr>
              <a:t>ě</a:t>
            </a:r>
            <a:r>
              <a:rPr lang="cs-CZ" dirty="0">
                <a:latin typeface="Times New Roman" panose="02020603050405020304" pitchFamily="18" charset="0"/>
              </a:rPr>
              <a:t>nící se význam tvrdých a m</a:t>
            </a:r>
            <a:r>
              <a:rPr lang="cs-CZ" dirty="0">
                <a:latin typeface="TimesNewRoman"/>
              </a:rPr>
              <a:t>ě</a:t>
            </a:r>
            <a:r>
              <a:rPr lang="cs-CZ" dirty="0">
                <a:latin typeface="Times New Roman" panose="02020603050405020304" pitchFamily="18" charset="0"/>
              </a:rPr>
              <a:t>kkých faktor</a:t>
            </a:r>
            <a:r>
              <a:rPr lang="cs-CZ" dirty="0">
                <a:latin typeface="TimesNewRoman"/>
              </a:rPr>
              <a:t>ů</a:t>
            </a:r>
            <a:r>
              <a:rPr lang="cs-CZ" dirty="0">
                <a:latin typeface="Times New Roman" panose="02020603050405020304" pitchFamily="18" charset="0"/>
              </a:rPr>
              <a:t>  rozvoje.  </a:t>
            </a:r>
            <a:r>
              <a:rPr lang="cs-CZ" i="1" dirty="0">
                <a:latin typeface="Times New Roman" panose="02020603050405020304" pitchFamily="18" charset="0"/>
              </a:rPr>
              <a:t>Sborník  přísp</a:t>
            </a:r>
            <a:r>
              <a:rPr lang="cs-CZ" i="1" dirty="0">
                <a:latin typeface="TimesNewRoman,Italic"/>
              </a:rPr>
              <a:t>ě</a:t>
            </a:r>
            <a:r>
              <a:rPr lang="cs-CZ" i="1" dirty="0">
                <a:latin typeface="Times New Roman" panose="02020603050405020304" pitchFamily="18" charset="0"/>
              </a:rPr>
              <a:t>vku  z  mezinárodního  kolokvia  o  regionálních  v</a:t>
            </a:r>
            <a:r>
              <a:rPr lang="cs-CZ" i="1" dirty="0">
                <a:latin typeface="TimesNewRoman,Italic"/>
              </a:rPr>
              <a:t>ě</a:t>
            </a:r>
            <a:r>
              <a:rPr lang="cs-CZ" i="1" dirty="0">
                <a:latin typeface="Times New Roman" panose="02020603050405020304" pitchFamily="18" charset="0"/>
              </a:rPr>
              <a:t>dách. </a:t>
            </a:r>
            <a:r>
              <a:rPr lang="it-IT" dirty="0">
                <a:latin typeface="Times New Roman" panose="02020603050405020304" pitchFamily="18" charset="0"/>
              </a:rPr>
              <a:t>Brno: Masarykova univerzita, 2008. s. 15-24. ISBN 978-80-210-4625-2</a:t>
            </a:r>
            <a:r>
              <a:rPr lang="cs-CZ" dirty="0">
                <a:latin typeface="Times New Roman" panose="02020603050405020304" pitchFamily="18" charset="0"/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9237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73616" y="717176"/>
            <a:ext cx="11029616" cy="94243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7) databáze dat k zahraničnímu obchodu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1810871"/>
            <a:ext cx="12192000" cy="5047129"/>
          </a:xfrm>
        </p:spPr>
        <p:txBody>
          <a:bodyPr anchor="t">
            <a:normAutofit fontScale="92500" lnSpcReduction="10000"/>
          </a:bodyPr>
          <a:lstStyle/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vždy je třeba hledat a hledat!</a:t>
            </a:r>
          </a:p>
          <a:p>
            <a:pPr marL="1044725" lvl="1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Český statistický úřad | ČSÚ (</a:t>
            </a:r>
            <a:r>
              <a:rPr lang="cs-CZ" sz="2200" i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https://www.czso.cz</a:t>
            </a:r>
            <a:r>
              <a:rPr lang="cs-CZ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např.</a:t>
            </a:r>
          </a:p>
          <a:p>
            <a:pPr marL="1314725" lvl="2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&gt; Statistiky &gt; Zahraniční obchod &gt; Zahraniční obchod se zbožím</a:t>
            </a:r>
          </a:p>
          <a:p>
            <a:pPr marL="1314725" lvl="2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&gt; Statistiky &gt; HDP, národní účty (HDP výdajovou metodou –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vývoz+dovoz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314725" lvl="2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&gt; Statistiky &gt; Věda, výzkum a inovace &gt; Pohyb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high-tech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zboží přes hranice</a:t>
            </a:r>
          </a:p>
          <a:p>
            <a:pPr marL="1656725" lvl="3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data jsou k dispozici jen pro národní úroveň (NUTS1)</a:t>
            </a:r>
          </a:p>
          <a:p>
            <a:pPr marL="1044725" lvl="1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Eurostat (</a:t>
            </a:r>
            <a:r>
              <a:rPr lang="cs-CZ" sz="2200" i="1" dirty="0">
                <a:solidFill>
                  <a:schemeClr val="tx1"/>
                </a:solidFill>
              </a:rPr>
              <a:t>https://ec.europa.eu/</a:t>
            </a:r>
            <a:r>
              <a:rPr lang="cs-CZ" sz="2200" i="1" dirty="0" err="1">
                <a:solidFill>
                  <a:schemeClr val="tx1"/>
                </a:solidFill>
              </a:rPr>
              <a:t>eurostat</a:t>
            </a:r>
            <a:r>
              <a:rPr lang="cs-CZ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např.</a:t>
            </a:r>
          </a:p>
          <a:p>
            <a:pPr marL="1314725" lvl="2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Commission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</a:t>
            </a:r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A-Z</a:t>
            </a:r>
          </a:p>
          <a:p>
            <a:pPr marL="1044725" lvl="1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</a:t>
            </a: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WTO (</a:t>
            </a:r>
            <a:r>
              <a:rPr lang="cs-CZ" sz="2200" i="1" dirty="0">
                <a:solidFill>
                  <a:schemeClr val="tx1"/>
                </a:solidFill>
              </a:rPr>
              <a:t>https://www.wto.org</a:t>
            </a:r>
            <a:r>
              <a:rPr lang="cs-CZ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314725" lvl="2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https://stats.wto.org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44725" lvl="1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Organizace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hospodářskou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Economic Co-operation and Development)</a:t>
            </a: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OECD (</a:t>
            </a:r>
            <a:r>
              <a:rPr lang="cs-CZ" sz="2200" i="1" dirty="0">
                <a:solidFill>
                  <a:schemeClr val="tx1"/>
                </a:solidFill>
              </a:rPr>
              <a:t>https://www.oecd.org</a:t>
            </a:r>
            <a:r>
              <a:rPr lang="cs-CZ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314725" lvl="2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https://data.oecd.org/</a:t>
            </a:r>
            <a:endParaRPr lang="it-I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949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D7B3320-29BB-4716-ABBB-68225E4D6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17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A48CA03-BCC9-4EC0-8117-894523EBE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874DB4F1-05CE-4DAB-B94F-453551231D62}"/>
              </a:ext>
            </a:extLst>
          </p:cNvPr>
          <p:cNvSpPr/>
          <p:nvPr/>
        </p:nvSpPr>
        <p:spPr>
          <a:xfrm>
            <a:off x="233083" y="2420469"/>
            <a:ext cx="1640541" cy="92336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2D50F06A-A677-4884-8E03-FF2653B58DE5}"/>
              </a:ext>
            </a:extLst>
          </p:cNvPr>
          <p:cNvSpPr/>
          <p:nvPr/>
        </p:nvSpPr>
        <p:spPr>
          <a:xfrm>
            <a:off x="7117977" y="2967317"/>
            <a:ext cx="1640541" cy="92336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2294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3C98BB1-FAA2-498C-842D-6A2AFDC9F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33F480B8-6383-466B-9EAC-9CF391748816}"/>
              </a:ext>
            </a:extLst>
          </p:cNvPr>
          <p:cNvSpPr/>
          <p:nvPr/>
        </p:nvSpPr>
        <p:spPr>
          <a:xfrm>
            <a:off x="7297271" y="1488140"/>
            <a:ext cx="1640541" cy="92336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000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73616" y="717176"/>
            <a:ext cx="11029616" cy="942430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8) CITACE  </a:t>
            </a:r>
            <a:br>
              <a:rPr lang="cs-CZ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cs-CZ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(není citační záznam, jako citační záznam)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9647" y="1810872"/>
            <a:ext cx="11940987" cy="5047128"/>
          </a:xfrm>
        </p:spPr>
        <p:txBody>
          <a:bodyPr anchor="t">
            <a:normAutofit fontScale="77500" lnSpcReduction="20000"/>
          </a:bodyPr>
          <a:lstStyle/>
          <a:p>
            <a:pPr lvl="0"/>
            <a:r>
              <a:rPr lang="cs-CZ" sz="2800" dirty="0"/>
              <a:t>na OPF se řídíme citačním záznamem uvedeným v </a:t>
            </a:r>
            <a:r>
              <a:rPr lang="cs-CZ" sz="2800" b="1" dirty="0">
                <a:solidFill>
                  <a:schemeClr val="accent6">
                    <a:lumMod val="50000"/>
                  </a:schemeClr>
                </a:solidFill>
              </a:rPr>
              <a:t>Pokynu děkana č. 02/2022 - Postup při tvorbě zadání závěrečných prací </a:t>
            </a:r>
          </a:p>
          <a:p>
            <a:pPr lvl="0"/>
            <a:r>
              <a:rPr lang="cs-CZ" sz="2800" dirty="0"/>
              <a:t>Ve vědeckém světě existuje celá řada možností pro formát citací, např.:</a:t>
            </a:r>
          </a:p>
          <a:p>
            <a:pPr lvl="1"/>
            <a:r>
              <a:rPr lang="en-US" sz="2600" b="1" dirty="0"/>
              <a:t>MDPI and ACS Style</a:t>
            </a:r>
            <a:endParaRPr lang="cs-CZ" sz="2600" b="1" dirty="0"/>
          </a:p>
          <a:p>
            <a:pPr lvl="1"/>
            <a:r>
              <a:rPr lang="en-US" sz="2600" dirty="0"/>
              <a:t>Turečková, K.; </a:t>
            </a:r>
            <a:r>
              <a:rPr lang="en-US" sz="2600" dirty="0" err="1"/>
              <a:t>Martinát</a:t>
            </a:r>
            <a:r>
              <a:rPr lang="en-US" sz="2600" dirty="0"/>
              <a:t>, S.; Nevima, J.; Varadzin, F. The Impact of Brownfields on Residential Property Values in Post-Industrial Communities: A Study from the Eastern Part of the Czech Republic. </a:t>
            </a:r>
            <a:r>
              <a:rPr lang="en-US" sz="2600" i="1" dirty="0"/>
              <a:t>Land</a:t>
            </a:r>
            <a:r>
              <a:rPr lang="en-US" sz="2600" dirty="0"/>
              <a:t> </a:t>
            </a:r>
            <a:r>
              <a:rPr lang="en-US" sz="2600" b="1" dirty="0"/>
              <a:t>2022</a:t>
            </a:r>
            <a:r>
              <a:rPr lang="en-US" sz="2600" dirty="0"/>
              <a:t>, </a:t>
            </a:r>
            <a:r>
              <a:rPr lang="en-US" sz="2600" i="1" dirty="0"/>
              <a:t>11</a:t>
            </a:r>
            <a:r>
              <a:rPr lang="en-US" sz="2600" dirty="0"/>
              <a:t>, 804. https://doi.org/10.3390/land11060804 </a:t>
            </a:r>
          </a:p>
          <a:p>
            <a:pPr lvl="1"/>
            <a:r>
              <a:rPr lang="en-US" sz="2600" b="1" dirty="0"/>
              <a:t>AMA Style</a:t>
            </a:r>
            <a:br>
              <a:rPr lang="en-US" sz="2600" dirty="0"/>
            </a:br>
            <a:r>
              <a:rPr lang="en-US" sz="2600" dirty="0"/>
              <a:t>Turečková K, </a:t>
            </a:r>
            <a:r>
              <a:rPr lang="en-US" sz="2600" dirty="0" err="1"/>
              <a:t>Martinát</a:t>
            </a:r>
            <a:r>
              <a:rPr lang="en-US" sz="2600" dirty="0"/>
              <a:t> S, Nevima J, Varadzin F. The Impact of Brownfields on Residential Property Values in Post-Industrial Communities: A Study from the Eastern Part of the Czech Republic. </a:t>
            </a:r>
            <a:r>
              <a:rPr lang="en-US" sz="2600" i="1" dirty="0"/>
              <a:t>Land</a:t>
            </a:r>
            <a:r>
              <a:rPr lang="en-US" sz="2600" dirty="0"/>
              <a:t>. 2022; 11(6):804. https://doi.org/10.3390/land11060804 </a:t>
            </a:r>
          </a:p>
          <a:p>
            <a:pPr lvl="1"/>
            <a:r>
              <a:rPr lang="en-US" sz="2600" b="1" dirty="0"/>
              <a:t>Chicago/Turabian Style</a:t>
            </a:r>
            <a:br>
              <a:rPr lang="en-US" sz="2600" dirty="0"/>
            </a:br>
            <a:r>
              <a:rPr lang="en-US" sz="2600" dirty="0"/>
              <a:t>Turečková, Kamila, Stanislav </a:t>
            </a:r>
            <a:r>
              <a:rPr lang="en-US" sz="2600" dirty="0" err="1"/>
              <a:t>Martinát</a:t>
            </a:r>
            <a:r>
              <a:rPr lang="en-US" sz="2600" dirty="0"/>
              <a:t>, Jan Nevima, and </a:t>
            </a:r>
            <a:r>
              <a:rPr lang="en-US" sz="2600" dirty="0" err="1"/>
              <a:t>František</a:t>
            </a:r>
            <a:r>
              <a:rPr lang="en-US" sz="2600" dirty="0"/>
              <a:t> Varadzin. 2022. "The Impact of Brownfields on Residential Property Values in Post-Industrial Communities: A Study from the Eastern Part of the Czech Republic" </a:t>
            </a:r>
            <a:r>
              <a:rPr lang="en-US" sz="2600" i="1" dirty="0"/>
              <a:t>Land</a:t>
            </a:r>
            <a:r>
              <a:rPr lang="en-US" sz="2600" dirty="0"/>
              <a:t> 11, no. 6: 804. https://doi.org/10.3390/land11060804 </a:t>
            </a:r>
          </a:p>
          <a:p>
            <a:pPr lvl="1"/>
            <a:r>
              <a:rPr lang="cs-CZ" sz="2600" dirty="0"/>
              <a:t>celá řada dalších vydavatelství a publikací má </a:t>
            </a:r>
            <a:r>
              <a:rPr lang="cs-CZ" sz="2600" b="1" dirty="0">
                <a:solidFill>
                  <a:schemeClr val="accent2">
                    <a:lumMod val="50000"/>
                  </a:schemeClr>
                </a:solidFill>
              </a:rPr>
              <a:t>vlastní formu pro citační záznamy</a:t>
            </a:r>
            <a:endParaRPr lang="en-US" sz="2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37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73616" y="717176"/>
            <a:ext cx="11029616" cy="94243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9) Ostatní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76518" y="1810871"/>
            <a:ext cx="11412070" cy="5047129"/>
          </a:xfrm>
        </p:spPr>
        <p:txBody>
          <a:bodyPr anchor="t">
            <a:normAutofit/>
          </a:bodyPr>
          <a:lstStyle/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projektová činnost, zapojení studentů</a:t>
            </a:r>
          </a:p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pomocné vědecké síly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pomvědky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ankety – učitel roku, hodnocení výuky </a:t>
            </a:r>
          </a:p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senát (malý a velký)</a:t>
            </a:r>
          </a:p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dotazníky k výzkumu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vytvořit skupinu a sdílet je navzájem mezi zahraničními firmami, na které máte kontakt (vlastní databáze kontaktů na zahraniční firmy)</a:t>
            </a: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D2AA6848-9005-40A9-AA2C-818E2B872E86}"/>
              </a:ext>
            </a:extLst>
          </p:cNvPr>
          <p:cNvSpPr/>
          <p:nvPr/>
        </p:nvSpPr>
        <p:spPr>
          <a:xfrm>
            <a:off x="10685929" y="5915570"/>
            <a:ext cx="600636" cy="8348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721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17D7A-8EF6-45AA-8133-D6159B8E3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86" y="806824"/>
            <a:ext cx="10058400" cy="87030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Doporučení a rady nakonec (1)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F5678A-9C39-4481-A8A8-239BDF880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37361"/>
            <a:ext cx="12191999" cy="5120640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400" dirty="0"/>
              <a:t>Student se naučí orientovat se ve jménech, osloveních a </a:t>
            </a:r>
            <a:r>
              <a:rPr lang="cs-CZ" sz="2400" u="sng" dirty="0"/>
              <a:t>titulech</a:t>
            </a:r>
            <a:r>
              <a:rPr lang="cs-CZ" sz="2400" dirty="0"/>
              <a:t> vyučujících.  A toto používá jak v písemné, tak v osobní komunikaci. 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cs-CZ" sz="2400" dirty="0"/>
              <a:t>Student dodržuje ve všech formách komunikace (osobní, telefonické, písemné) základní pravidla slušného a profesního jednání (pozdrav, oslovení, sdělení požadavku, poděkování, podpis, uvedení ročníku, oboru a forma studia). Pro komunikaci s vyučujícími bude využívána pouze školní e-mailová adresa. 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cs-CZ" sz="2400" dirty="0"/>
              <a:t>Student upřednostňuje s vyučujícími nejlépe osobní kontakt. Jednoduché dotazy lze řešit e-mailem. Na e-maily studentů </a:t>
            </a:r>
            <a:r>
              <a:rPr lang="cs-CZ" sz="2400" u="sng" dirty="0"/>
              <a:t>nemají vyučující povinnost</a:t>
            </a:r>
            <a:r>
              <a:rPr lang="cs-CZ" sz="2400" dirty="0"/>
              <a:t> okamžitě reagovat. Na zbytečné a „hloupé“ dotazy vyučující reagovat nemusí.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cs-CZ" sz="2400" dirty="0"/>
              <a:t>Pokud však učitel nereaguje delší dobu na obvyklé maily, je potřeba </a:t>
            </a:r>
            <a:r>
              <a:rPr lang="cs-CZ" sz="2400" u="sng" dirty="0"/>
              <a:t>zkontrolovat složku Spam a Nevyžádaná pošta</a:t>
            </a:r>
            <a:r>
              <a:rPr lang="cs-CZ" sz="2400" dirty="0"/>
              <a:t>, kam může dopis učitele spadnout.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cs-CZ" sz="2400" dirty="0"/>
              <a:t>Student je povinen seznámit se s podmínkami realizace kurzu, pravidly pro psaní seminárních či závěrečných prací a dalšími informacemi a požadavky vyučujícího, na které bude pedagogem upozorněn. Tyto požadavky jsou veřejně přístupné v IS, na publicu či stránkách fakulty.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7CF8FDA-5BC5-4539-837B-5802637373D8}"/>
              </a:ext>
            </a:extLst>
          </p:cNvPr>
          <p:cNvSpPr/>
          <p:nvPr/>
        </p:nvSpPr>
        <p:spPr>
          <a:xfrm>
            <a:off x="5975927" y="-446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0"/>
              </a:spcAft>
            </a:pPr>
            <a:r>
              <a:rPr lang="cs-CZ" sz="12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převzato a upraveno z </a:t>
            </a:r>
            <a:endParaRPr lang="cs-CZ" sz="11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cs-CZ" sz="1200" b="1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DOPORUČENÍ PRO STUDENTY STUDIJNÍCH PROGRAMŮ ÚPPV </a:t>
            </a:r>
            <a:endParaRPr lang="cs-CZ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372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17D7A-8EF6-45AA-8133-D6159B8E3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86" y="806824"/>
            <a:ext cx="10058400" cy="87030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Doporučení a rady nakonec (2)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F5678A-9C39-4481-A8A8-239BDF880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37361"/>
            <a:ext cx="12191999" cy="5120640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spcBef>
                <a:spcPts val="600"/>
              </a:spcBef>
              <a:buFont typeface="+mj-lt"/>
              <a:buAutoNum type="arabicPeriod" startAt="6"/>
            </a:pPr>
            <a:r>
              <a:rPr lang="cs-CZ" sz="2400" dirty="0"/>
              <a:t>Dříve než se student obrátí s dotazem na vyučujícího, zjistí si, zda není možné dohledat si informace sám na stránkách fakulty či přímo v informacích poskytnutých vyučujícím.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6"/>
            </a:pPr>
            <a:r>
              <a:rPr lang="cs-CZ" sz="2400" dirty="0"/>
              <a:t>Student přichází do výuky včas. Při zpoždění se vyučujícímu řádně omluví s uvedením důvodu svého zpoždění. 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6"/>
            </a:pPr>
            <a:r>
              <a:rPr lang="cs-CZ" sz="2400" dirty="0"/>
              <a:t>Student se aktivně účastní a/nebo sleduje výuku. Pokud bude trávit čas výuky jiným způsobem, vyučující jej může z výuky vyloučit a zapsat mu absenci. Je slušností při výuce nejíst a nekoukat stále do telefonu. 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6"/>
            </a:pPr>
            <a:r>
              <a:rPr lang="cs-CZ" sz="2400" dirty="0"/>
              <a:t>Student při psaní seminárních či závěrečných bakalářských či diplomových prací dodržuje autorskou etiku, nesmí opisovat, přebírat nebo publikovat cizí myšlenky či výsledky jiných autorů bez uvedení jejich původního zdroje.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6"/>
            </a:pPr>
            <a:r>
              <a:rPr lang="cs-CZ" sz="2400" dirty="0"/>
              <a:t>Při zadávání a zpracování BP či DP má student povinnost seznámit se s aktuálními předpisy a postupy.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6"/>
            </a:pPr>
            <a:r>
              <a:rPr lang="cs-CZ" sz="2400" dirty="0"/>
              <a:t>Student si bez předchozího souhlasu pedagoga </a:t>
            </a:r>
            <a:r>
              <a:rPr lang="cs-CZ" sz="2400" u="sng" dirty="0"/>
              <a:t>nepořizuje fotografie z výuky a nepořizuje zvukové nahrávky</a:t>
            </a:r>
            <a:r>
              <a:rPr lang="cs-CZ" sz="2400" dirty="0"/>
              <a:t> bez souhlasu pedagoga. 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6"/>
            </a:pPr>
            <a:r>
              <a:rPr lang="cs-CZ" sz="2400" dirty="0"/>
              <a:t>Student pravidelně </a:t>
            </a:r>
            <a:r>
              <a:rPr lang="cs-CZ" sz="2400" u="sng" dirty="0"/>
              <a:t>sleduje svoji mailovou poštu</a:t>
            </a:r>
            <a:r>
              <a:rPr lang="cs-CZ" sz="2400" dirty="0"/>
              <a:t>, kde se nejdříve dozví aktuální sdělení vyučujícího, změny ve výuce či konzultačních hodinách aj.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7CF8FDA-5BC5-4539-837B-5802637373D8}"/>
              </a:ext>
            </a:extLst>
          </p:cNvPr>
          <p:cNvSpPr/>
          <p:nvPr/>
        </p:nvSpPr>
        <p:spPr>
          <a:xfrm>
            <a:off x="5975927" y="-446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0"/>
              </a:spcAft>
            </a:pPr>
            <a:r>
              <a:rPr lang="cs-CZ" sz="12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převzato a upraveno z </a:t>
            </a:r>
            <a:endParaRPr lang="cs-CZ" sz="11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cs-CZ" sz="1200" b="1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DOPORUČENÍ PRO STUDENTY STUDIJNÍCH PROGRAMŮ ÚPPV </a:t>
            </a:r>
            <a:endParaRPr lang="cs-CZ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091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862C830-6BA2-47EB-957E-807D7094A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733173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73616" y="717176"/>
            <a:ext cx="11029616" cy="94243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obsah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9890" y="2222615"/>
            <a:ext cx="11252219" cy="4231973"/>
          </a:xfrm>
        </p:spPr>
        <p:txBody>
          <a:bodyPr anchor="t">
            <a:normAutofit fontScale="92500" lnSpcReduction="20000"/>
          </a:bodyPr>
          <a:lstStyle/>
          <a:p>
            <a:pPr marL="817562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formální náležitosti prezentací</a:t>
            </a:r>
          </a:p>
          <a:p>
            <a:pPr marL="817562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dokumenty na OPF</a:t>
            </a:r>
          </a:p>
          <a:p>
            <a:pPr marL="817562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volba tématu BP a psaní BP</a:t>
            </a:r>
          </a:p>
          <a:p>
            <a:pPr marL="817562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vědecké metody</a:t>
            </a:r>
          </a:p>
          <a:p>
            <a:pPr marL="817562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státní závěrečné zkoušky (průběh, otázky)</a:t>
            </a:r>
          </a:p>
          <a:p>
            <a:pPr marL="817562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odborné literární zdroje (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WoS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Scopus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aj.)</a:t>
            </a:r>
          </a:p>
          <a:p>
            <a:pPr marL="817562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databáze dat k zahraničnímu obchodu (ČSÚ, Eurostat, WTO)</a:t>
            </a:r>
          </a:p>
          <a:p>
            <a:pPr marL="817562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citace</a:t>
            </a:r>
          </a:p>
          <a:p>
            <a:pPr marL="817562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ostatní (projektová činnost, doporučení, rady nakonec)</a:t>
            </a:r>
          </a:p>
          <a:p>
            <a:pPr marL="817562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odborné praxe (doc. Nevima)</a:t>
            </a:r>
          </a:p>
        </p:txBody>
      </p:sp>
    </p:spTree>
    <p:extLst>
      <p:ext uri="{BB962C8B-B14F-4D97-AF65-F5344CB8AC3E}">
        <p14:creationId xmlns:p14="http://schemas.microsoft.com/office/powerpoint/2010/main" val="576840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73616" y="717176"/>
            <a:ext cx="11029616" cy="94243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1) formální náležitosti prezentací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1944709"/>
            <a:ext cx="12192000" cy="4844017"/>
          </a:xfrm>
        </p:spPr>
        <p:txBody>
          <a:bodyPr anchor="t">
            <a:normAutofit fontScale="92500" lnSpcReduction="20000"/>
          </a:bodyPr>
          <a:lstStyle/>
          <a:p>
            <a:pPr marL="720725" indent="-3603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je potřeba odlišit o (1) jaký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typ prezentace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se jedná (výuková, o výzkumu, o projektu, o BP, o zpracované seminární práci ), (2)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komu je určen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(3) zda je podmínkou využít již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předpřipravenou formu prezentace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(4) zda jsou stanoveny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jiné požadavky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na prezentaci (rozsah snímků) a (5) kolik mám na něj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času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(pokud je stanoven)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tomu odpovídá i </a:t>
            </a:r>
            <a:r>
              <a:rPr lang="cs-CZ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prezentace</a:t>
            </a:r>
          </a:p>
          <a:p>
            <a:pPr marL="36036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prezentace má být stručná, jasná a jednoduchá (slouží jako opora přednášejícímu)</a:t>
            </a:r>
          </a:p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podřídit prezentaci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CÍLI</a:t>
            </a:r>
          </a:p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text je rozložen na celý snímek a písmo je dostatečně velké</a:t>
            </a:r>
          </a:p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je potřeba dbát na pravopis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dramatycké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chybi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 a homogenní úpravu textu, je žádoucí snímky číslovat</a:t>
            </a:r>
          </a:p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první snímek: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identifikace přednášejícího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název tématu a zařazení + logo/obrázek </a:t>
            </a:r>
          </a:p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myšlenky zformulovat do hesel a ty pak rozvést v mluveném komentáři</a:t>
            </a:r>
          </a:p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obecně platí: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čím méně, tím lépe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(pravidlo 5x5, pět řádků s max. pěti slovy, max. je 7x7)</a:t>
            </a:r>
          </a:p>
        </p:txBody>
      </p:sp>
    </p:spTree>
    <p:extLst>
      <p:ext uri="{BB962C8B-B14F-4D97-AF65-F5344CB8AC3E}">
        <p14:creationId xmlns:p14="http://schemas.microsoft.com/office/powerpoint/2010/main" val="2803961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73616" y="717176"/>
            <a:ext cx="11029616" cy="94243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1) formální náležitosti prezentací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1810871"/>
            <a:ext cx="12192000" cy="5047129"/>
          </a:xfrm>
        </p:spPr>
        <p:txBody>
          <a:bodyPr anchor="t">
            <a:normAutofit fontScale="92500" lnSpcReduction="10000"/>
          </a:bodyPr>
          <a:lstStyle/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dbát na grafickou stranu prezentace a barvy (střídmost), kontrast, animace se příliš nedoporučují, dbát na jednotnost grafiky a </a:t>
            </a:r>
            <a:r>
              <a:rPr lang="cs-CZ" sz="24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její čitelnost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!, ilustrace používat v rozumné míře, nepoužívat automatické časování</a:t>
            </a:r>
          </a:p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zajistit si náhradní zdroj prezentace (nespoléhat jen na flash disk), zjistit kompatibilitu softwaru (doporučuje se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export do PDF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prezentaci lze doplnit odklady, které se rozdají účastníkům před začátkem prezentace (např. grafy, schémata apod., která by byla špatně v PowerPointu vidět)</a:t>
            </a:r>
          </a:p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všichni jsme nervózní a můžeme zapomenout, co jsme chtěli říct (je to normální)</a:t>
            </a:r>
          </a:p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nesedět (mohou být výjimky), udržovat oční kontakt, přiměřeně gestikulovat, hovořit jasně, dostatečně hlasitě, správným tempem, spisovně, ne-monotónně</a:t>
            </a:r>
          </a:p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neučit se prezentaci nazpaměť, nečíst (do podkladů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nahlédnout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lze)</a:t>
            </a:r>
          </a:p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 prezentovaným či převzatým informacím je potřeba uvést zdroj, případně datum</a:t>
            </a:r>
          </a:p>
        </p:txBody>
      </p:sp>
    </p:spTree>
    <p:extLst>
      <p:ext uri="{BB962C8B-B14F-4D97-AF65-F5344CB8AC3E}">
        <p14:creationId xmlns:p14="http://schemas.microsoft.com/office/powerpoint/2010/main" val="1905938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35567C6-B3A7-4E94-A358-D8A4A60C25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26" t="10980" r="3162" b="9412"/>
          <a:stretch/>
        </p:blipFill>
        <p:spPr>
          <a:xfrm>
            <a:off x="6096000" y="3385150"/>
            <a:ext cx="6065026" cy="34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248784C-0B87-44DE-9053-713382E909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94" t="10850" r="3382" b="9412"/>
          <a:stretch/>
        </p:blipFill>
        <p:spPr>
          <a:xfrm>
            <a:off x="0" y="-34850"/>
            <a:ext cx="6010227" cy="342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6061B97-6F5A-47B0-ABBB-877F9A90F6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441" t="17255" r="1288" b="17845"/>
          <a:stretch/>
        </p:blipFill>
        <p:spPr>
          <a:xfrm>
            <a:off x="41420" y="3438000"/>
            <a:ext cx="5927385" cy="34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5FCD045-BEC8-4789-82A8-DB4D88C462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441" t="16732" r="1397" b="18432"/>
          <a:stretch/>
        </p:blipFill>
        <p:spPr>
          <a:xfrm>
            <a:off x="6086169" y="9000"/>
            <a:ext cx="5847003" cy="33761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3541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81192" y="868441"/>
            <a:ext cx="11029616" cy="942430"/>
          </a:xfrm>
        </p:spPr>
        <p:txBody>
          <a:bodyPr>
            <a:normAutofit/>
          </a:bodyPr>
          <a:lstStyle/>
          <a:p>
            <a:r>
              <a:rPr lang="cs-CZ" sz="4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2) </a:t>
            </a:r>
            <a:r>
              <a:rPr lang="pl-PL" sz="4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dokumenty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1810871"/>
            <a:ext cx="6535271" cy="3065930"/>
          </a:xfrm>
        </p:spPr>
        <p:txBody>
          <a:bodyPr anchor="t">
            <a:noAutofit/>
          </a:bodyPr>
          <a:lstStyle/>
          <a:p>
            <a:pPr marL="6840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https://manualy.opf.slu.cz/start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0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IS; odkaz „Studium“</a:t>
            </a:r>
          </a:p>
          <a:p>
            <a:pPr marL="6840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Fakulta /  Další odkazy /  Dokumenty a povinně zveřejňované informace  /  Vnitřní předpisy a normy SU OPF (po přihlášení) :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https://www.slu.cz/opf/cz/vnitrnipredpisyanormyopf?_fid=3693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0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disk L: po přihlášení do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Novellu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je disk L standardně k dispozici například v Průzkumníku, v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Commanderu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v Tomto počítači apod.</a:t>
            </a:r>
          </a:p>
        </p:txBody>
      </p:sp>
      <p:pic>
        <p:nvPicPr>
          <p:cNvPr id="4" name="Zástupný symbol pro obsah 1">
            <a:extLst>
              <a:ext uri="{FF2B5EF4-FFF2-40B4-BE49-F238E27FC236}">
                <a16:creationId xmlns:a16="http://schemas.microsoft.com/office/drawing/2014/main" id="{AA046B96-AB6E-45F3-A5BA-ED89EBB47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697" y="1"/>
            <a:ext cx="5673664" cy="319143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E2C7DF6D-0D07-49F0-8B46-225C67A9BB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04" t="14117" r="7500"/>
          <a:stretch/>
        </p:blipFill>
        <p:spPr>
          <a:xfrm>
            <a:off x="6510475" y="3666564"/>
            <a:ext cx="5707669" cy="3191437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C053F192-32E5-400E-9823-CA7F5ABCE060}"/>
              </a:ext>
            </a:extLst>
          </p:cNvPr>
          <p:cNvSpPr/>
          <p:nvPr/>
        </p:nvSpPr>
        <p:spPr>
          <a:xfrm>
            <a:off x="107576" y="4928266"/>
            <a:ext cx="5988424" cy="18782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Návod jak se na disk L vzdáleně dostat: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1) do vyhledávače zadejte: https://files.opf.slu.cz/NetStorage/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2) přihlaste se svým uživatelským jménem a heslem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3) vlevo ve složkách přejděte na "</a:t>
            </a:r>
            <a:r>
              <a:rPr lang="cs-CZ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DriveL@USERS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" (disk L)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4) vpravo najděte složku např. "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tureckova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" (musíte posunout šipkou dole ke konci)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5) ve složce Public se již orientujte podle příslušných adresářů</a:t>
            </a:r>
          </a:p>
        </p:txBody>
      </p:sp>
    </p:spTree>
    <p:extLst>
      <p:ext uri="{BB962C8B-B14F-4D97-AF65-F5344CB8AC3E}">
        <p14:creationId xmlns:p14="http://schemas.microsoft.com/office/powerpoint/2010/main" val="1786908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73616" y="717176"/>
            <a:ext cx="11029616" cy="94243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3) volba tématu BP a psaní BP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1864659"/>
            <a:ext cx="12192000" cy="4993341"/>
          </a:xfrm>
        </p:spPr>
        <p:txBody>
          <a:bodyPr anchor="t">
            <a:noAutofit/>
          </a:bodyPr>
          <a:lstStyle/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výběr tématu v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Tematikonu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jaro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 nebo dříve po vzájemné dohodě s potenciálním vedoucím práce </a:t>
            </a:r>
          </a:p>
          <a:p>
            <a:pPr lvl="1">
              <a:spcAft>
                <a:spcPts val="0"/>
              </a:spcAft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klíčové je mít data!!!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přihlášení k tématu v IS (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začátek října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spcAft>
                <a:spcPts val="0"/>
              </a:spcAft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vedoucí práce téma odsouhlasí v IS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editace tématu – vytvoření Zadání v IS (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 konce října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spcAft>
                <a:spcPts val="0"/>
              </a:spcAft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 vytvořenému Zadání v IS se lze průběžně vracet a ukládat ho</a:t>
            </a:r>
          </a:p>
          <a:p>
            <a:pPr lvl="2">
              <a:spcAft>
                <a:spcPts val="0"/>
              </a:spcAft>
            </a:pPr>
            <a:r>
              <a:rPr lang="cs-CZ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Pokyn děkana č. 02/2022 - Postup při tvorbě zadání závěrečných prací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(vždy ten nejaktuálnější)</a:t>
            </a:r>
          </a:p>
          <a:p>
            <a:pPr lvl="2">
              <a:spcAft>
                <a:spcPts val="0"/>
              </a:spcAft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termíny v Zadání reflektují harmonogram vzdělávací činnosti pro daný AR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tvorba závěrečné práce (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podzim, zima, začátek jara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>
              <a:spcAft>
                <a:spcPts val="0"/>
              </a:spcAft>
            </a:pPr>
            <a:r>
              <a:rPr lang="cs-CZ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Pokyn děkana č. 02/2020 - Úpravy, zveřejňování a ukládání závěrečných prací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odevzdávání částí textu práce dle dohody či harmonogramu vedoucímu práce, konzultace, úpravy textů apod.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odevzdání hotové a svázané práce (včetně vloženého Zadání) ve dvou vyhotoveních na katedru do termínu stanoveného v časového harmonogramu, </a:t>
            </a: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nejlépe dle dohody přímo s paní Adamovou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jaro následujícího roku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 startAt="7"/>
            </a:pP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volba oponenta práce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zajištění vyhotovení oponentního posudku</a:t>
            </a:r>
          </a:p>
          <a:p>
            <a:pPr marL="937260" lvl="2" indent="-342900">
              <a:spcAft>
                <a:spcPts val="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posudek současně zpracovává i vedoucí práce, posudky jsou k dispozici v IS, student má možnost se s nimi seznámit </a:t>
            </a:r>
          </a:p>
        </p:txBody>
      </p:sp>
    </p:spTree>
    <p:extLst>
      <p:ext uri="{BB962C8B-B14F-4D97-AF65-F5344CB8AC3E}">
        <p14:creationId xmlns:p14="http://schemas.microsoft.com/office/powerpoint/2010/main" val="1162146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73616" y="717176"/>
            <a:ext cx="11029616" cy="94243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4) vybrané vědecké metody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03412" y="1810872"/>
            <a:ext cx="11349317" cy="4858870"/>
          </a:xfrm>
        </p:spPr>
        <p:txBody>
          <a:bodyPr anchor="t">
            <a:normAutofit fontScale="92500" lnSpcReduction="10000"/>
          </a:bodyPr>
          <a:lstStyle/>
          <a:p>
            <a:pPr lvl="0"/>
            <a:r>
              <a:rPr lang="cs-CZ" sz="2800" dirty="0"/>
              <a:t>obecné: rešerše, deskripce, abstrakce, konkretizace, analýza, syntéza, indukce, dedukce, klasifikace, predikce, analogie, komparace, verifikace….</a:t>
            </a:r>
            <a:endParaRPr lang="en-US" sz="2800" dirty="0"/>
          </a:p>
          <a:p>
            <a:pPr lvl="0"/>
            <a:r>
              <a:rPr lang="cs-CZ" sz="2800" dirty="0"/>
              <a:t>empirické obecné: pozorování, měření a experimentování (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2800" dirty="0"/>
              <a:t>primární data)</a:t>
            </a:r>
            <a:endParaRPr lang="en-US" sz="2800" dirty="0"/>
          </a:p>
          <a:p>
            <a:pPr lvl="1"/>
            <a:r>
              <a:rPr lang="cs-CZ" sz="2400" dirty="0"/>
              <a:t>dotazování, dotazníkové šetření (pomocí dotazníku…)</a:t>
            </a:r>
            <a:endParaRPr lang="en-US" sz="2400" dirty="0"/>
          </a:p>
          <a:p>
            <a:pPr lvl="1"/>
            <a:r>
              <a:rPr lang="cs-CZ" sz="2400" dirty="0"/>
              <a:t>matematicko-statistické: regrese, korelace, shluková analýza, faktorová analýza….</a:t>
            </a:r>
            <a:endParaRPr lang="en-US" sz="2400" dirty="0"/>
          </a:p>
          <a:p>
            <a:pPr lvl="0"/>
            <a:r>
              <a:rPr lang="cs-CZ" sz="2800" dirty="0"/>
              <a:t>specifické: metody měření regionálních disparit (bodová metoda….), metody ekonomicko-geografické, metody měření příjmových nerovností, metoda n-úhelníku ….. (konkrétně dle obsahu práce)</a:t>
            </a:r>
          </a:p>
          <a:p>
            <a:pPr lvl="0"/>
            <a:endParaRPr lang="cs-CZ" sz="1400" dirty="0"/>
          </a:p>
          <a:p>
            <a:pPr lvl="0"/>
            <a:r>
              <a:rPr lang="cs-CZ" sz="2800" dirty="0"/>
              <a:t>data jsou primárního nebo sekundárního charakteru</a:t>
            </a:r>
          </a:p>
          <a:p>
            <a:pPr lvl="0"/>
            <a:r>
              <a:rPr lang="cs-CZ" sz="2800" dirty="0"/>
              <a:t>popis zvolených metod by měl být součástí BP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3923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73616" y="717176"/>
            <a:ext cx="11029616" cy="942430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5) státní závěrečné zkoušky (průběh, otázky)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03412" y="1864659"/>
            <a:ext cx="11412070" cy="4885765"/>
          </a:xfrm>
        </p:spPr>
        <p:txBody>
          <a:bodyPr anchor="t">
            <a:noAutofit/>
          </a:bodyPr>
          <a:lstStyle/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průběh se řídí aktuálním pokynem děkana: Pokyn děkana č. 1/2022 Organizační zajištění státních závěrečných zkoušek a jejich průběhu</a:t>
            </a:r>
          </a:p>
          <a:p>
            <a:pPr lvl="1">
              <a:spcAft>
                <a:spcPts val="0"/>
              </a:spcAft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https://www.slu.cz/opf/cz/file/cul/d1502345-550f-49a1-89eb-b701ac7b0364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otázky ke SZZ jsou k dispozici např. přes Manuály nebo na: https://www.slu.cz/opf/cz/osszszzokruhy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komise a rozdělení studentů jsou k dispozici v IS/studium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………………………………………………………………………………………………………………………………………………….</a:t>
            </a:r>
          </a:p>
          <a:p>
            <a:pPr>
              <a:spcAft>
                <a:spcPts val="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harmonogram – průběh</a:t>
            </a:r>
          </a:p>
          <a:p>
            <a:pPr>
              <a:spcAft>
                <a:spcPts val="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prezentace BP, otázky</a:t>
            </a:r>
          </a:p>
          <a:p>
            <a:pPr>
              <a:spcAft>
                <a:spcPts val="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role zapisovatele, komise</a:t>
            </a:r>
          </a:p>
          <a:p>
            <a:pPr>
              <a:spcAft>
                <a:spcPts val="0"/>
              </a:spcAft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dress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občerstvení, poděkování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B6A060D-2848-4F03-BB26-2F1B2FF616F0}"/>
              </a:ext>
            </a:extLst>
          </p:cNvPr>
          <p:cNvSpPr txBox="1"/>
          <p:nvPr/>
        </p:nvSpPr>
        <p:spPr>
          <a:xfrm>
            <a:off x="5979459" y="4616823"/>
            <a:ext cx="5997388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K prezentacím je proděkanátem pro vědu a výzkum připraven seminář (formální náležitosti), je vhodné pak hotovou prezentaci k SZZ ještě prokonzultovat s vedoucí závěrečné práce.</a:t>
            </a:r>
          </a:p>
          <a:p>
            <a:r>
              <a:rPr lang="cs-CZ" sz="2000" dirty="0"/>
              <a:t>Odborné semináře jsou připraveny proděkanátem také i k tvorbě Zadání a psaní závěrečné práce.</a:t>
            </a:r>
          </a:p>
        </p:txBody>
      </p:sp>
    </p:spTree>
    <p:extLst>
      <p:ext uri="{BB962C8B-B14F-4D97-AF65-F5344CB8AC3E}">
        <p14:creationId xmlns:p14="http://schemas.microsoft.com/office/powerpoint/2010/main" val="316048585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a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TM03457464[[fn=Dividenda]]</Template>
  <TotalTime>1416</TotalTime>
  <Words>2014</Words>
  <Application>Microsoft Office PowerPoint</Application>
  <PresentationFormat>Širokoúhlá obrazovka</PresentationFormat>
  <Paragraphs>137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9" baseType="lpstr">
      <vt:lpstr>Arial</vt:lpstr>
      <vt:lpstr>Calibri</vt:lpstr>
      <vt:lpstr>Gill Sans MT</vt:lpstr>
      <vt:lpstr>Monotype Corsiva</vt:lpstr>
      <vt:lpstr>Times New Roman</vt:lpstr>
      <vt:lpstr>TimesNewRoman</vt:lpstr>
      <vt:lpstr>TimesNewRoman,Italic</vt:lpstr>
      <vt:lpstr>Wingdings</vt:lpstr>
      <vt:lpstr>Wingdings 2</vt:lpstr>
      <vt:lpstr>Dividenda</vt:lpstr>
      <vt:lpstr>Lokalizace obchodních příležitostí</vt:lpstr>
      <vt:lpstr>obsah</vt:lpstr>
      <vt:lpstr>1) formální náležitosti prezentací</vt:lpstr>
      <vt:lpstr>1) formální náležitosti prezentací</vt:lpstr>
      <vt:lpstr>Prezentace aplikace PowerPoint</vt:lpstr>
      <vt:lpstr>2) dokumenty</vt:lpstr>
      <vt:lpstr>3) volba tématu BP a psaní BP</vt:lpstr>
      <vt:lpstr>4) vybrané vědecké metody</vt:lpstr>
      <vt:lpstr>5) státní závěrečné zkoušky (průběh, otázky)</vt:lpstr>
      <vt:lpstr>6) odborné literární zdroje (WoS, Scopus aj.)</vt:lpstr>
      <vt:lpstr>7) databáze dat k zahraničnímu obchodu</vt:lpstr>
      <vt:lpstr>Prezentace aplikace PowerPoint</vt:lpstr>
      <vt:lpstr>Prezentace aplikace PowerPoint</vt:lpstr>
      <vt:lpstr>Prezentace aplikace PowerPoint</vt:lpstr>
      <vt:lpstr>8) CITACE   (není citační záznam, jako citační záznam)</vt:lpstr>
      <vt:lpstr>9) Ostatní</vt:lpstr>
      <vt:lpstr>Doporučení a rady nakonec (1)</vt:lpstr>
      <vt:lpstr>Doporučení a rady nakonec (2)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Tureckova</dc:creator>
  <cp:lastModifiedBy>Kamila Turečková</cp:lastModifiedBy>
  <cp:revision>244</cp:revision>
  <cp:lastPrinted>2018-02-12T08:12:35Z</cp:lastPrinted>
  <dcterms:created xsi:type="dcterms:W3CDTF">2017-12-11T08:34:25Z</dcterms:created>
  <dcterms:modified xsi:type="dcterms:W3CDTF">2023-05-16T17:29:48Z</dcterms:modified>
</cp:coreProperties>
</file>