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308" r:id="rId3"/>
    <p:sldId id="309" r:id="rId4"/>
    <p:sldId id="310" r:id="rId5"/>
    <p:sldId id="294" r:id="rId6"/>
    <p:sldId id="297" r:id="rId7"/>
    <p:sldId id="311" r:id="rId8"/>
    <p:sldId id="298" r:id="rId9"/>
    <p:sldId id="312" r:id="rId10"/>
    <p:sldId id="299" r:id="rId11"/>
    <p:sldId id="301" r:id="rId12"/>
    <p:sldId id="302" r:id="rId13"/>
    <p:sldId id="303" r:id="rId14"/>
    <p:sldId id="305" r:id="rId15"/>
    <p:sldId id="313" r:id="rId16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2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30.08.2021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91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pPr/>
              <a:t>30.08.2021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Sociální politika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Ivona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Buryová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92248" cy="507703"/>
          </a:xfrm>
        </p:spPr>
        <p:txBody>
          <a:bodyPr/>
          <a:lstStyle/>
          <a:p>
            <a:r>
              <a:rPr lang="cs-CZ" altLang="cs-CZ" b="1" dirty="0" smtClean="0"/>
              <a:t>Principy podporovaného zaměstnávání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00034" y="1000114"/>
            <a:ext cx="7315200" cy="42672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 uplatnění práva na práci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Občanský princip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 konstruktivního přístupu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 individuálního přístupu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 aktivního přístupu uživatele služeb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1200" cap="none" spc="0" normalizeH="0" baseline="0" noProof="0" dirty="0" smtClean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77868" cy="507703"/>
          </a:xfrm>
        </p:spPr>
        <p:txBody>
          <a:bodyPr/>
          <a:lstStyle/>
          <a:p>
            <a:r>
              <a:rPr lang="cs-CZ" altLang="cs-CZ" b="1" dirty="0" smtClean="0"/>
              <a:t>Podporované zaměstnávání ve světě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71472" y="1000114"/>
            <a:ext cx="7620000" cy="4419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Nejúspěšnější průkopníci – skandinávské státy (Norsko, Švédsko, Finsko - granty)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Evropa (Německo, Maďarsko, Slovensko)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Zastřešující organizace: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Evropská unie pro podporované zaměstnávání (</a:t>
            </a: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EUSE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Světová asociace pro podporované zaměstnávání (</a:t>
            </a: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WASE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49372" cy="507703"/>
          </a:xfrm>
        </p:spPr>
        <p:txBody>
          <a:bodyPr/>
          <a:lstStyle/>
          <a:p>
            <a:r>
              <a:rPr lang="cs-CZ" altLang="cs-CZ" b="1" dirty="0" smtClean="0"/>
              <a:t>Podporované zaměstnávání v České republice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42910" y="1071552"/>
            <a:ext cx="7620000" cy="4343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Služba poskytována výhradně nevládními organizacemi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Vznik v Praze roku 1995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 roku 2000 rozšíření do dalších regionů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Nadnárodní projekty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PALMIF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321008" cy="507703"/>
          </a:xfrm>
        </p:spPr>
        <p:txBody>
          <a:bodyPr/>
          <a:lstStyle/>
          <a:p>
            <a:r>
              <a:rPr lang="cs-CZ" altLang="cs-CZ" sz="2000" b="1" dirty="0" smtClean="0"/>
              <a:t>Cílová skupina uživatelů služeb podporovaného zaměstnávání</a:t>
            </a:r>
            <a:endParaRPr lang="cs-CZ" sz="20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14348" y="1071552"/>
            <a:ext cx="7620000" cy="3886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Osoby se zdravotním postižením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Osoby se závislostí na návykových látkách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Osoby bez domova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Osoby vracející se z výkonu trestu odnětí svobody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Osoby dlouhodobě nezaměstnané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78000" cy="507703"/>
          </a:xfrm>
        </p:spPr>
        <p:txBody>
          <a:bodyPr/>
          <a:lstStyle/>
          <a:p>
            <a:r>
              <a:rPr lang="cs-CZ" altLang="cs-CZ" b="1" dirty="0" smtClean="0"/>
              <a:t>Rozpoznávací znaky podporovaného zaměstnávání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42910" y="1000114"/>
            <a:ext cx="7620000" cy="44196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Hlavním cílem podporovaného zaměstnávání je umožnit lidem z cílové skupiny získat a udržet si takové zaměstnání na otevřeném trhu práce, které odpovídá jejich zájmům, schopnostem, nadání i osobním možnostem.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Zaměstnání je na otevřeném trhu práce.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Poskytovaná podpora je individuální, zaměřená na potřeby konkrétního člověka a zaměstnavatele.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Časové omezení.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5317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1500" b="1" dirty="0" smtClean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Služby </a:t>
            </a:r>
            <a:r>
              <a:rPr lang="cs-CZ" sz="15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sociální prevence napomáhají zabránit sociálnímu vyloučení osob, které jsou jím ohroženy pro krizovou sociální situaci, životní návyky, způsob života vedoucí ke konfliktu se společností, sociálně znevýhodňující prostředí a ohrožení práv a zájmů trestnou činností jiné osoby. </a:t>
            </a:r>
            <a:endParaRPr lang="cs-CZ" sz="1500" b="1" dirty="0" smtClean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cs-CZ" sz="15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Cílem služeb sociální prevence je napomáhat osobám k překonání jejich nepříznivé sociální situace a chránit společnost před vznikem a šířením nežádoucích společenských jevů</a:t>
            </a: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Sociální prevenci zajišťují sociální služby ve spolupráci s ostatními veřejnými institucemi (Policie ČR, všechny typy škol, zdravotnická zařízení apod.). Jde o služby pobytové, terénní a ambulantní.</a:t>
            </a:r>
          </a:p>
          <a:p>
            <a:pPr algn="just"/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Podporované zaměstnávání je jedním z nástrojů sociální prevence. Jde o zaměstnávání osob se zdravotním nebo sociálním znevýhodněním. Principem podporovaného zaměstnávání je uplatnění žadatele na vybrané pracovní místo po vzájemné dohodě se zaměstnavatelem a především pomoc během adaptace na </a:t>
            </a:r>
            <a:r>
              <a:rPr lang="cs-CZ" sz="1500" b="1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pracovní prostředí.</a:t>
            </a:r>
            <a:endParaRPr lang="cs-CZ" sz="15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endParaRPr lang="cs-CZ" sz="1500" b="1" dirty="0" smtClean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endParaRPr lang="cs-CZ" sz="15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endParaRPr lang="cs-CZ" sz="15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8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Sociální prevence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576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Vymezení pojmu sociální prevence</a:t>
            </a:r>
          </a:p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Služby sociální prevence</a:t>
            </a:r>
          </a:p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Sociální prevence v nezaměstnanosti</a:t>
            </a:r>
          </a:p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Podporované zaměstnávání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7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>
                <a:solidFill>
                  <a:schemeClr val="bg1">
                    <a:lumMod val="95000"/>
                  </a:schemeClr>
                </a:solidFill>
              </a:rPr>
              <a:t>Sociální </a:t>
            </a:r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exkluze a </a:t>
            </a:r>
            <a:r>
              <a:rPr lang="cs-CZ" sz="3000" b="1" cap="all" smtClean="0">
                <a:solidFill>
                  <a:schemeClr val="bg1">
                    <a:lumMod val="95000"/>
                  </a:schemeClr>
                </a:solidFill>
              </a:rPr>
              <a:t>sociální inkluze</a:t>
            </a:r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2023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Vysvětlit pojmy sociální prevence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Seznámit se základními druhy sociální prevence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Vysvětlit služby sociální prevence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Představit podporované zaměstnávání jako jeden z nástrojů sociální prevence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5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Sociální prevence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28596" y="1028700"/>
            <a:ext cx="7620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Služby sociální prevence napomáhají zabránit sociálnímu vyloučení osob, které jsou jím ohroženy pro krizovou sociální situaci, životní návyky, způsob života vedoucí ke konfliktu se společností, sociálně znevýhodňující prostředí a ohrožení práv a zájmů trestnou činností jiné osoby.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altLang="cs-CZ" sz="2400" dirty="0">
                <a:solidFill>
                  <a:srgbClr val="000000"/>
                </a:solidFill>
              </a:rPr>
              <a:t> </a:t>
            </a:r>
            <a:r>
              <a:rPr lang="cs-CZ" altLang="cs-CZ" sz="2400" dirty="0" smtClean="0">
                <a:solidFill>
                  <a:srgbClr val="000000"/>
                </a:solidFill>
              </a:rPr>
              <a:t>   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Cílem služeb sociální prevence je napomáhat osobám k překonání jejich nepříznivé sociální situace a chránit společnost před vznikem a šířením nežádoucích společenských jevů.</a:t>
            </a:r>
          </a:p>
        </p:txBody>
      </p:sp>
    </p:spTree>
    <p:extLst>
      <p:ext uri="{BB962C8B-B14F-4D97-AF65-F5344CB8AC3E}">
        <p14:creationId xmlns:p14="http://schemas.microsoft.com/office/powerpoint/2010/main" val="200419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altLang="cs-CZ" b="1" dirty="0" smtClean="0"/>
              <a:t>Sociální prevence - typy sociálních služeb</a:t>
            </a:r>
            <a:endParaRPr lang="cs-CZ" dirty="0"/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>
          <a:xfrm>
            <a:off x="571472" y="928676"/>
            <a:ext cx="7384904" cy="3352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Pobytové</a:t>
            </a:r>
            <a:r>
              <a:rPr kumimoji="0" lang="cs-CZ" alt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– Azylové domy, Domy na půl cesty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  <a:defRPr/>
            </a:pPr>
            <a:r>
              <a:rPr lang="cs-CZ" altLang="cs-CZ" sz="2000" dirty="0" smtClean="0">
                <a:solidFill>
                  <a:srgbClr val="000000"/>
                </a:solidFill>
              </a:rPr>
              <a:t>	Cílem je zabránit bezdomovectví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  <a:defRPr/>
            </a:pPr>
            <a:endParaRPr kumimoji="0" lang="cs-CZ" alt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Ambulantní</a:t>
            </a:r>
            <a:r>
              <a:rPr kumimoji="0" lang="cs-CZ" alt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– dluhové poradenství, krizová intervence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90000"/>
              <a:defRPr/>
            </a:pPr>
            <a:r>
              <a:rPr lang="cs-CZ" altLang="cs-CZ" sz="2000" dirty="0" smtClean="0">
                <a:solidFill>
                  <a:srgbClr val="000000"/>
                </a:solidFill>
              </a:rPr>
              <a:t>	Cílem je zabránit zadlužení, domácímu násilí apod.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90000"/>
              <a:defRPr/>
            </a:pPr>
            <a:endParaRPr kumimoji="0" lang="cs-CZ" alt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Terénní </a:t>
            </a:r>
            <a:r>
              <a:rPr kumimoji="0" lang="cs-CZ" alt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– drogová problematika, </a:t>
            </a:r>
            <a:r>
              <a:rPr kumimoji="0" lang="cs-CZ" alt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streetwork</a:t>
            </a:r>
            <a:endParaRPr kumimoji="0" lang="cs-CZ" alt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  <a:defRPr/>
            </a:pPr>
            <a:r>
              <a:rPr lang="cs-CZ" altLang="cs-CZ" sz="2000" dirty="0" smtClean="0">
                <a:solidFill>
                  <a:srgbClr val="000000"/>
                </a:solidFill>
              </a:rPr>
              <a:t>	Cílem je protidrogová prevence, riziko infekčních nemocí</a:t>
            </a:r>
            <a:endParaRPr kumimoji="0" lang="cs-CZ" alt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Služby sociální prevence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4282" y="785800"/>
            <a:ext cx="7620000" cy="5791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Ranná péče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Telefonická krizová pomoc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Tlumočnické služby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Azylové domy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Domy na půl cesty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Kontaktní centra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Krizová pomoc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Nízkoprahová denní centra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Nízkoprahová zařízení pro děti a mládež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Noclehárny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Služby následné péče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Sociálně aktivizační služby pro rodiny s dětmi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Sociálně aktivizační služby pro seniory a osoby se zdravotním postižením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Sociálně terapeutické dílny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Terapeutické komunity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Terénní programy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Sociální rehabilitace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677802" cy="507703"/>
          </a:xfrm>
        </p:spPr>
        <p:txBody>
          <a:bodyPr/>
          <a:lstStyle/>
          <a:p>
            <a:r>
              <a:rPr lang="cs-CZ" altLang="cs-CZ" b="1" dirty="0" smtClean="0"/>
              <a:t>Podporované zaměstnávání - definice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71472" y="1028700"/>
            <a:ext cx="7620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Podporované zaměstnávání je časově omezená služba určená lidem, kteří chtějí získat a udržet si placené zaměstnání v běžném pracovním prostředí.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altLang="cs-CZ" sz="2400" dirty="0">
                <a:solidFill>
                  <a:srgbClr val="000000"/>
                </a:solidFill>
              </a:rPr>
              <a:t>	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Jejich schopnosti získat a zachovat si zaměstnání jsou přitom z různých důvodů omezeny do té míry, že potřebují individuální osobní podporu poskytovanou před nástupem do práce i po něm.</a:t>
            </a:r>
          </a:p>
        </p:txBody>
      </p:sp>
    </p:spTree>
    <p:extLst>
      <p:ext uri="{BB962C8B-B14F-4D97-AF65-F5344CB8AC3E}">
        <p14:creationId xmlns:p14="http://schemas.microsoft.com/office/powerpoint/2010/main" val="4136067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Podporované zaměstnávání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9512" y="1203598"/>
            <a:ext cx="8072494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Smyslem podporovaného zaměstnávání je vyrovnání příležitostí pro pracovní uplatnění lidí, kteří z důvodu zdravotního postižení nebo jiných znevýhodňujících faktorů mají ztížený přístup na otevřený trh práce a v důsledku toho mohou být nebo jsou omezeni ve svém společenském uplatnění.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zaměstnávání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395536" y="987574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Zároveň podporované zaměstnávání představuje významnou službu zaměstnavateli, kterému poskytuje potřebnou podporu, aby mohl takového člověka zaměstnat. </a:t>
            </a:r>
            <a:endParaRPr lang="cs-CZ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Základním principem podporovaného zaměstnávání je tedy vzájemná oboustranná výhoda. To znamená, že nabídka uchazeče o práci odpovídá potřebám zaměstnavatele a naopak.</a:t>
            </a:r>
          </a:p>
        </p:txBody>
      </p:sp>
    </p:spTree>
    <p:extLst>
      <p:ext uri="{BB962C8B-B14F-4D97-AF65-F5344CB8AC3E}">
        <p14:creationId xmlns:p14="http://schemas.microsoft.com/office/powerpoint/2010/main" val="340842493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575</Words>
  <Application>Microsoft Office PowerPoint</Application>
  <PresentationFormat>Předvádění na obrazovce (16:9)</PresentationFormat>
  <Paragraphs>108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SLU</vt:lpstr>
      <vt:lpstr>Název prezentace</vt:lpstr>
      <vt:lpstr>Prezentace aplikace PowerPoint</vt:lpstr>
      <vt:lpstr>Prezentace aplikace PowerPoint</vt:lpstr>
      <vt:lpstr>Sociální prevence</vt:lpstr>
      <vt:lpstr>Sociální prevence - typy sociálních služeb</vt:lpstr>
      <vt:lpstr>Služby sociální prevence</vt:lpstr>
      <vt:lpstr>Podporované zaměstnávání - definice</vt:lpstr>
      <vt:lpstr>Podporované zaměstnávání</vt:lpstr>
      <vt:lpstr>Podporované zaměstnávání</vt:lpstr>
      <vt:lpstr>Principy podporovaného zaměstnávání</vt:lpstr>
      <vt:lpstr>Podporované zaměstnávání ve světě</vt:lpstr>
      <vt:lpstr>Podporované zaměstnávání v České republice</vt:lpstr>
      <vt:lpstr>Cílová skupina uživatelů služeb podporovaného zaměstnávání</vt:lpstr>
      <vt:lpstr>Rozpoznávací znaky podporovaného zaměstnávání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buryova</cp:lastModifiedBy>
  <cp:revision>109</cp:revision>
  <cp:lastPrinted>2018-03-27T09:30:31Z</cp:lastPrinted>
  <dcterms:created xsi:type="dcterms:W3CDTF">2016-07-06T15:42:34Z</dcterms:created>
  <dcterms:modified xsi:type="dcterms:W3CDTF">2021-08-30T10:18:26Z</dcterms:modified>
</cp:coreProperties>
</file>