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81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/>
              <a:t>Sociální práva a jejich </a:t>
            </a:r>
            <a:r>
              <a:rPr lang="cs-CZ" b="1" dirty="0" smtClean="0"/>
              <a:t>rozvoj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Občanská společnost podle </a:t>
            </a:r>
            <a:r>
              <a:rPr lang="cs-CZ" dirty="0" err="1"/>
              <a:t>Marshalla</a:t>
            </a:r>
            <a:r>
              <a:rPr lang="cs-CZ" dirty="0"/>
              <a:t> tedy sestává ze tří různých elementů: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- občanského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- politického,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- sociálního </a:t>
            </a:r>
            <a:r>
              <a:rPr lang="cs-CZ" dirty="0"/>
              <a:t>elementu.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2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7992888" cy="4824536"/>
          </a:xfrm>
        </p:spPr>
        <p:txBody>
          <a:bodyPr/>
          <a:lstStyle/>
          <a:p>
            <a:r>
              <a:rPr lang="cs-CZ" b="1" dirty="0"/>
              <a:t>Sociální práva a jejich </a:t>
            </a:r>
            <a:r>
              <a:rPr lang="cs-CZ" b="1" dirty="0" smtClean="0"/>
              <a:t>rozvoj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2000" b="1" dirty="0"/>
              <a:t>1. Občanský element </a:t>
            </a:r>
            <a:r>
              <a:rPr lang="cs-CZ" sz="2000" dirty="0"/>
              <a:t>referuje o garantování osobní svobody a rovnosti před zákonem. Spočívá v prvé řadě v právních institucích.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b="1" dirty="0"/>
              <a:t>2. Politický element </a:t>
            </a:r>
            <a:r>
              <a:rPr lang="cs-CZ" sz="2000" dirty="0"/>
              <a:t>hovoří o přiznání politických volebních práv (</a:t>
            </a:r>
            <a:r>
              <a:rPr lang="cs-CZ" sz="2000" dirty="0" err="1"/>
              <a:t>enfranchisement</a:t>
            </a:r>
            <a:r>
              <a:rPr lang="cs-CZ" sz="2000" dirty="0"/>
              <a:t>), právu volit a dovolat se úřadů. Spočívá v politických institucích.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3. Sociální element </a:t>
            </a:r>
            <a:r>
              <a:rPr lang="cs-CZ" sz="2000" dirty="0" smtClean="0"/>
              <a:t>obsahuje </a:t>
            </a:r>
            <a:r>
              <a:rPr lang="cs-CZ" sz="2000" dirty="0"/>
              <a:t>poukaz na ekonomický </a:t>
            </a:r>
            <a:r>
              <a:rPr lang="cs-CZ" sz="2000" dirty="0" err="1"/>
              <a:t>welfare</a:t>
            </a:r>
            <a:r>
              <a:rPr lang="cs-CZ" sz="2000" dirty="0"/>
              <a:t> a zabezpečení a právo sdílet v plné míře sociální dědictví a život v civilizované společnosti, podle převažujících standardů v dané společnosti. Spočívá v sociálních službách </a:t>
            </a:r>
            <a:r>
              <a:rPr lang="cs-CZ" sz="2000" dirty="0" smtClean="0"/>
              <a:t>v </a:t>
            </a:r>
            <a:r>
              <a:rPr lang="cs-CZ" sz="2000" dirty="0"/>
              <a:t>širokém slova smyslu </a:t>
            </a:r>
            <a:r>
              <a:rPr lang="cs-CZ" sz="2000" dirty="0" smtClean="0"/>
              <a:t>(</a:t>
            </a:r>
            <a:r>
              <a:rPr lang="cs-CZ" sz="2000" dirty="0" err="1" smtClean="0"/>
              <a:t>Mishra</a:t>
            </a:r>
            <a:r>
              <a:rPr lang="cs-CZ" sz="2000" dirty="0" smtClean="0"/>
              <a:t> 1989, str. 27</a:t>
            </a:r>
            <a:r>
              <a:rPr lang="cs-CZ" sz="2000" dirty="0"/>
              <a:t>).</a:t>
            </a:r>
            <a:br>
              <a:rPr lang="cs-CZ" sz="2000" dirty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34737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99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politika je podle Tomeše: „Soustavné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, cílevědomé úsilí sociálních subjektů o změnu nebo udržení sociálního systému“ (Tomeš 1996, str.19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). 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Mimo 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jiné to znamená, že taková sociální politika musí mít svůj cíl a soustavně se přizpůsobovat měnícím se společenským, ekonomickým i politickým podmínkám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Subjektem sociální politiky je vždy ten, který sociální politiku aplikuje (stát, církev, odbory, podniky, organizace apod.)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Objektem sociální politiky je ten, na kom je aplikována (občané, zaměstnanci apod.)</a:t>
            </a:r>
          </a:p>
          <a:p>
            <a:pPr algn="just"/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Práva občanů ve společnosti se vyvíjela podle vzniku a typu sociálního státu. Rozlišujeme 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proto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 18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. století: občanská práva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, 19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. století: politická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práva a ve 20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. století: sociální práva. Občanský element referuje o garantování osobní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svobody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politický 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element hovoří o přiznání politických volebních práv a 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element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zdůrazňuje ekonomický </a:t>
            </a:r>
            <a:r>
              <a:rPr lang="cs-CZ" sz="1500" b="1" dirty="0" err="1">
                <a:solidFill>
                  <a:srgbClr val="002060"/>
                </a:solidFill>
                <a:cs typeface="Arial" panose="020B0604020202020204" pitchFamily="34" charset="0"/>
              </a:rPr>
              <a:t>welfare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 a zabezpečení a právo sdílet v plné míře sociální dědictví a život v civilizované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společnosti.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algn="just"/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politika, subjekty a objekty sociální politiky, práva občanů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Definice sociální politiky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Subjekty sociální politiky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Objekty sociální politiky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Diferenciace </a:t>
            </a:r>
            <a:r>
              <a:rPr lang="cs-CZ" sz="1800" b="1" smtClean="0">
                <a:solidFill>
                  <a:srgbClr val="002060"/>
                </a:solidFill>
                <a:cs typeface="Arial" panose="020B0604020202020204" pitchFamily="34" charset="0"/>
              </a:rPr>
              <a:t>práv občanů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400" b="1" cap="all" dirty="0">
                <a:solidFill>
                  <a:schemeClr val="bg1">
                    <a:lumMod val="95000"/>
                  </a:schemeClr>
                </a:solidFill>
              </a:rPr>
              <a:t>Sociální politika, subjekty a objekty sociální politiky, </a:t>
            </a:r>
            <a:r>
              <a:rPr lang="cs-CZ" sz="2400" b="1" cap="all" dirty="0" smtClean="0">
                <a:solidFill>
                  <a:schemeClr val="bg1">
                    <a:lumMod val="95000"/>
                  </a:schemeClr>
                </a:solidFill>
              </a:rPr>
              <a:t>práva občanů</a:t>
            </a:r>
            <a:endParaRPr lang="cs-CZ" sz="24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24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Definovat pojmy, související se sociální politikou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Představit subjekty a objekty sociální politiky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Představit typy práva občanů v kontextu vývoje společnosti a sociálního státu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/>
              <a:t>Charakteristika a definice sociální politiky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Sociální politika tvoří důležitou složku veřejného života. Podoba všech opatření sociální </a:t>
            </a:r>
            <a:r>
              <a:rPr lang="cs-CZ" dirty="0" smtClean="0"/>
              <a:t>politiky </a:t>
            </a:r>
            <a:r>
              <a:rPr lang="cs-CZ" dirty="0"/>
              <a:t>se odvíjí v </a:t>
            </a:r>
            <a:r>
              <a:rPr lang="cs-CZ" dirty="0" smtClean="0"/>
              <a:t>podstatě </a:t>
            </a:r>
            <a:r>
              <a:rPr lang="cs-CZ" dirty="0"/>
              <a:t>od chápání jejího smyslu celou společností.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Hlavní </a:t>
            </a:r>
            <a:r>
              <a:rPr lang="cs-CZ" dirty="0"/>
              <a:t>úlohu v dnešní </a:t>
            </a:r>
            <a:r>
              <a:rPr lang="cs-CZ" dirty="0" smtClean="0"/>
              <a:t>společnosti </a:t>
            </a:r>
            <a:r>
              <a:rPr lang="cs-CZ" dirty="0"/>
              <a:t>hraje v oblasti sociální politiky většinou stát. Dalšími aktéry </a:t>
            </a:r>
            <a:r>
              <a:rPr lang="cs-CZ" dirty="0" smtClean="0"/>
              <a:t>pak </a:t>
            </a:r>
            <a:r>
              <a:rPr lang="cs-CZ" dirty="0"/>
              <a:t>jsou </a:t>
            </a:r>
            <a:r>
              <a:rPr lang="cs-CZ" dirty="0" smtClean="0"/>
              <a:t>nestátní </a:t>
            </a:r>
            <a:r>
              <a:rPr lang="cs-CZ" dirty="0"/>
              <a:t>instituce, nebo </a:t>
            </a:r>
            <a:r>
              <a:rPr lang="cs-CZ" dirty="0" smtClean="0"/>
              <a:t>i samotní </a:t>
            </a:r>
            <a:r>
              <a:rPr lang="cs-CZ" dirty="0"/>
              <a:t>občané.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Definice sociální politiky není jednoznačná. Proto vybíráme definici od Tomeše (1999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/>
              <a:t>Definice sociální politiky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„Soustavné, cílevědomé úsilí sociálních subjektů o změnu nebo udržení sociálního systému“ (Tomeš </a:t>
            </a:r>
            <a:r>
              <a:rPr lang="cs-CZ" dirty="0" smtClean="0"/>
              <a:t>1996, str.19).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Mimo </a:t>
            </a:r>
            <a:r>
              <a:rPr lang="cs-CZ" dirty="0"/>
              <a:t>jiné to znamená, že taková sociální politika musí mít svůj cíl a soustavně se přizpůsobovat měnícím se </a:t>
            </a:r>
            <a:r>
              <a:rPr lang="cs-CZ" dirty="0" smtClean="0"/>
              <a:t>společenským, ekonomickým i politickým podmínkám.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Subjekty a objekty sociální politiky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Subjektem </a:t>
            </a:r>
            <a:r>
              <a:rPr lang="cs-CZ" b="1" dirty="0"/>
              <a:t>je ten, kdo sociální politiku provádí a objektem je ten, komu je sociální politika určena</a:t>
            </a:r>
            <a:r>
              <a:rPr lang="cs-CZ" b="1" dirty="0" smtClean="0"/>
              <a:t>.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Hlavní subjekt sociální politiky je </a:t>
            </a:r>
            <a:r>
              <a:rPr lang="cs-CZ" dirty="0" smtClean="0"/>
              <a:t>stát</a:t>
            </a:r>
            <a:r>
              <a:rPr lang="cs-CZ" dirty="0"/>
              <a:t>, který určuje pojetí, obsah, cíle a úkoly sociální politiky. </a:t>
            </a:r>
            <a:r>
              <a:rPr lang="cs-CZ" dirty="0" smtClean="0"/>
              <a:t>Subjektem může být i církev, odbory, podniky (podniková sociální politika), organizace apod. Pokud jde o mezinárodní úroveň, subjektem sociální politiky může být EU.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pl-PL" dirty="0"/>
              <a:t>Subjekty a objekty sociální </a:t>
            </a:r>
            <a:r>
              <a:rPr lang="pl-PL" dirty="0" smtClean="0"/>
              <a:t>politiky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Objekty </a:t>
            </a:r>
            <a:r>
              <a:rPr lang="pl-PL" dirty="0"/>
              <a:t>sociální politiky jsou tedy ti aktéři, na které je opatření sociální politiky orientováno, kterým je určeno. Pod pojmem objekt vidíme v prvé řadě všechny obyvatele dané země. Nahlížíme na ně buď jako na jednotlivce, nebo jako na sociální skupiny.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Subjekty a objekty sociální politiky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987575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Objekty je možné (a nutné) podle typu opatření sociální politiky různě strukturovat, např.:</a:t>
            </a:r>
            <a:br>
              <a:rPr lang="cs-CZ" sz="2400" dirty="0"/>
            </a:br>
            <a:r>
              <a:rPr lang="cs-CZ" sz="2400" dirty="0"/>
              <a:t>- podle věku,</a:t>
            </a:r>
            <a:br>
              <a:rPr lang="cs-CZ" sz="2400" dirty="0"/>
            </a:br>
            <a:r>
              <a:rPr lang="cs-CZ" sz="2400" dirty="0"/>
              <a:t>- podle pohlaví, </a:t>
            </a:r>
            <a:br>
              <a:rPr lang="cs-CZ" sz="2400" dirty="0"/>
            </a:br>
            <a:r>
              <a:rPr lang="cs-CZ" sz="2400" dirty="0"/>
              <a:t>- podle vzdělání,</a:t>
            </a:r>
            <a:br>
              <a:rPr lang="cs-CZ" sz="2400" dirty="0"/>
            </a:br>
            <a:r>
              <a:rPr lang="cs-CZ" sz="2400" dirty="0"/>
              <a:t>- podle příjmu,</a:t>
            </a:r>
            <a:br>
              <a:rPr lang="cs-CZ" sz="2400" dirty="0"/>
            </a:br>
            <a:r>
              <a:rPr lang="cs-CZ" sz="2400" dirty="0"/>
              <a:t>- ekonomické aktivity,</a:t>
            </a:r>
            <a:br>
              <a:rPr lang="cs-CZ" sz="2400" dirty="0"/>
            </a:br>
            <a:r>
              <a:rPr lang="cs-CZ" sz="2400" dirty="0"/>
              <a:t>- počtu dětí atd. 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4752528"/>
          </a:xfrm>
        </p:spPr>
        <p:txBody>
          <a:bodyPr/>
          <a:lstStyle/>
          <a:p>
            <a:r>
              <a:rPr lang="cs-CZ" b="1" dirty="0"/>
              <a:t>Sociální práva a jejich </a:t>
            </a:r>
            <a:r>
              <a:rPr lang="cs-CZ" b="1" dirty="0" smtClean="0"/>
              <a:t>rozvoj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Podle T.H. </a:t>
            </a:r>
            <a:r>
              <a:rPr lang="cs-CZ" dirty="0" err="1"/>
              <a:t>Marshalla</a:t>
            </a:r>
            <a:r>
              <a:rPr lang="cs-CZ" dirty="0"/>
              <a:t> byla moderní občanská společnost ustavena v posledních třech stoletích v tomto pořadí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18</a:t>
            </a:r>
            <a:r>
              <a:rPr lang="cs-CZ" dirty="0"/>
              <a:t>. století: občanská práva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19</a:t>
            </a:r>
            <a:r>
              <a:rPr lang="cs-CZ" dirty="0"/>
              <a:t>. století: politická práva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20</a:t>
            </a:r>
            <a:r>
              <a:rPr lang="cs-CZ" dirty="0"/>
              <a:t>. století: sociální práva.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0129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322</Words>
  <Application>Microsoft Office PowerPoint</Application>
  <PresentationFormat>Předvádění na obrazovce (16:9)</PresentationFormat>
  <Paragraphs>48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Charakteristika a definice sociální politiky  Sociální politika tvoří důležitou složku veřejného života. Podoba všech opatření sociální politiky se odvíjí v podstatě od chápání jejího smyslu celou společností.   Hlavní úlohu v dnešní společnosti hraje v oblasti sociální politiky většinou stát. Dalšími aktéry pak jsou nestátní instituce, nebo i samotní občané.   Definice sociální politiky není jednoznačná. Proto vybíráme definici od Tomeše (1999</vt:lpstr>
      <vt:lpstr>Definice sociální politiky  „Soustavné, cílevědomé úsilí sociálních subjektů o změnu nebo udržení sociálního systému“ (Tomeš 1996, str.19).  Mimo jiné to znamená, že taková sociální politika musí mít svůj cíl a soustavně se přizpůsobovat měnícím se společenským, ekonomickým i politickým podmínkám. </vt:lpstr>
      <vt:lpstr>Subjekty a objekty sociální politiky  Subjektem je ten, kdo sociální politiku provádí a objektem je ten, komu je sociální politika určena.  Hlavní subjekt sociální politiky je stát, který určuje pojetí, obsah, cíle a úkoly sociální politiky. Subjektem může být i církev, odbory, podniky (podniková sociální politika), organizace apod. Pokud jde o mezinárodní úroveň, subjektem sociální politiky může být EU.</vt:lpstr>
      <vt:lpstr>Subjekty a objekty sociální politiky   Objekty sociální politiky jsou tedy ti aktéři, na které je opatření sociální politiky orientováno, kterým je určeno. Pod pojmem objekt vidíme v prvé řadě všechny obyvatele dané země. Nahlížíme na ně buď jako na jednotlivce, nebo jako na sociální skupiny.  </vt:lpstr>
      <vt:lpstr>Subjekty a objekty sociální politiky    </vt:lpstr>
      <vt:lpstr>Sociální práva a jejich rozvoj  Podle T.H. Marshalla byla moderní občanská společnost ustavena v posledních třech stoletích v tomto pořadí:   18. století: občanská práva,   19. století: politická práva,   20. století: sociální práva. </vt:lpstr>
      <vt:lpstr>Sociální práva a jejich rozvoj  Občanská společnost podle Marshalla tedy sestává ze tří různých elementů:    - občanského,    - politického,    - sociálního elementu.  </vt:lpstr>
      <vt:lpstr>Sociální práva a jejich rozvoj  1. Občanský element referuje o garantování osobní svobody a rovnosti před zákonem. Spočívá v prvé řadě v právních institucích.   2. Politický element hovoří o přiznání politických volebních práv (enfranchisement), právu volit a dovolat se úřadů. Spočívá v politických institucích.   3. Sociální element obsahuje poukaz na ekonomický welfare a zabezpečení a právo sdílet v plné míře sociální dědictví a život v civilizované společnosti, podle převažujících standardů v dané společnosti. Spočívá v sociálních službách v širokém slova smyslu (Mishra 1989, str. 27). 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55</cp:revision>
  <cp:lastPrinted>2018-03-27T09:30:31Z</cp:lastPrinted>
  <dcterms:created xsi:type="dcterms:W3CDTF">2016-07-06T15:42:34Z</dcterms:created>
  <dcterms:modified xsi:type="dcterms:W3CDTF">2021-08-30T10:14:23Z</dcterms:modified>
</cp:coreProperties>
</file>