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94" r:id="rId3"/>
    <p:sldId id="295" r:id="rId4"/>
    <p:sldId id="284" r:id="rId5"/>
    <p:sldId id="285" r:id="rId6"/>
    <p:sldId id="286" r:id="rId7"/>
    <p:sldId id="287" r:id="rId8"/>
    <p:sldId id="288" r:id="rId9"/>
    <p:sldId id="296" r:id="rId10"/>
    <p:sldId id="301" r:id="rId11"/>
    <p:sldId id="302" r:id="rId12"/>
    <p:sldId id="297" r:id="rId13"/>
    <p:sldId id="298" r:id="rId14"/>
    <p:sldId id="299" r:id="rId15"/>
    <p:sldId id="300" r:id="rId16"/>
    <p:sldId id="292" r:id="rId17"/>
    <p:sldId id="303" r:id="rId1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32" autoAdjust="0"/>
  </p:normalViewPr>
  <p:slideViewPr>
    <p:cSldViewPr>
      <p:cViewPr varScale="1">
        <p:scale>
          <a:sx n="138" d="100"/>
          <a:sy n="138" d="100"/>
        </p:scale>
        <p:origin x="30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30.08.2021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565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30.08.2021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politika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Ivona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Buryová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35124" cy="507703"/>
          </a:xfrm>
        </p:spPr>
        <p:txBody>
          <a:bodyPr/>
          <a:lstStyle/>
          <a:p>
            <a:r>
              <a:rPr lang="cs-CZ" altLang="cs-CZ" b="1" dirty="0" smtClean="0"/>
              <a:t>Vývoj české sociální politiky  </a:t>
            </a:r>
            <a:endParaRPr lang="cs-CZ" b="1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00034" y="1000114"/>
            <a:ext cx="8229600" cy="45307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Období před a do vzniku </a:t>
            </a:r>
            <a:r>
              <a:rPr kumimoji="0" lang="cs-CZ" altLang="cs-CZ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Rakouska</a:t>
            </a: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-Uherska – vývoj byl podobný jako jinde v Evropě –sociální politika se vyvíjela jako </a:t>
            </a:r>
            <a:r>
              <a:rPr kumimoji="0" lang="cs-CZ" altLang="cs-CZ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</a:t>
            </a: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pomoc potřebným, kterou nejprve poskytovala </a:t>
            </a:r>
            <a:r>
              <a:rPr kumimoji="0" lang="cs-CZ" altLang="cs-CZ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církev, dobrovolné organizace</a:t>
            </a: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pak byla </a:t>
            </a:r>
            <a:r>
              <a:rPr kumimoji="0" lang="cs-CZ" altLang="cs-CZ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</a:t>
            </a: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pomoc svěřena </a:t>
            </a:r>
            <a:r>
              <a:rPr kumimoji="0" lang="cs-CZ" altLang="cs-CZ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obcím</a:t>
            </a: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 základe </a:t>
            </a:r>
            <a:r>
              <a:rPr kumimoji="0" lang="cs-CZ" altLang="cs-CZ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domovského práva</a:t>
            </a: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cs-CZ" altLang="cs-CZ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</a:t>
            </a: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zabezpečení se vyvíjelo postupně.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Konec 18. stol. – poskytování prvních </a:t>
            </a:r>
            <a:r>
              <a:rPr kumimoji="0" lang="cs-CZ" altLang="cs-CZ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doživotních penzí</a:t>
            </a: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důstojníkům a státním úředníkům, stanovena pravidla pro jejich přiznávání (systematické dávky), od té doby rostl počet zákonů stanovujících podmínky dávek i odchodu k příjemcům.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kumimoji="0" lang="cs-CZ" altLang="cs-CZ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</a:t>
            </a: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19. stol. – </a:t>
            </a:r>
            <a:r>
              <a:rPr kumimoji="0" lang="cs-CZ" altLang="cs-CZ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dávky v nemoci a invaliditě</a:t>
            </a: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mění se svépomocná podpůrná sdružení (horní bratrstva) v povinně ustanovené fondy financované z prostředků zaměstnavatelů zaměstnancům – vypláceli podporu ve stáří, invaliditě a v případě smrti pozůstalým (základ dnešního systému).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Před vznikem ČSR – byl přijat zákon o povinném úrazovém a nemocenském pojištění. </a:t>
            </a:r>
          </a:p>
        </p:txBody>
      </p:sp>
    </p:spTree>
    <p:extLst>
      <p:ext uri="{BB962C8B-B14F-4D97-AF65-F5344CB8AC3E}">
        <p14:creationId xmlns:p14="http://schemas.microsoft.com/office/powerpoint/2010/main" val="189702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První republika </a:t>
            </a:r>
            <a:endParaRPr lang="cs-CZ" b="1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28596" y="1000114"/>
            <a:ext cx="8229600" cy="45307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Zásluhy </a:t>
            </a:r>
            <a:r>
              <a:rPr kumimoji="0" lang="cs-CZ" altLang="cs-CZ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T.G.Masaryka</a:t>
            </a: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aktivní reformátor v sociální politice (sociální politika byla v popředí světového vývoje,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 teorii i v praxi → vysoká úroveň soc. zákonodárství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zákon o podpoře v nezaměstnanosti a 8 hodinové pracovní době), vznik ministerstva soc. péče, založení ústřední </a:t>
            </a:r>
            <a:r>
              <a:rPr kumimoji="0" lang="cs-CZ" altLang="cs-CZ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</a:t>
            </a: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pojišťovny.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1924 – reforma nemocenského pojištění, zavedeno invalidní a stavební pojištění dělníků v soukromém sektoru,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1925 – zákon o pojištění samostatně hospodařících osob.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Vývoj </a:t>
            </a:r>
            <a:r>
              <a:rPr kumimoji="0" lang="cs-CZ" altLang="cs-CZ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</a:t>
            </a:r>
            <a:r>
              <a:rPr kumimoji="0" lang="cs-CZ" altLang="cs-CZ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reformy</a:t>
            </a: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cíl – rozšíření povinného </a:t>
            </a:r>
            <a:r>
              <a:rPr kumimoji="0" lang="cs-CZ" altLang="cs-CZ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</a:t>
            </a: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pojištění co největšího počtu občanů proti všem základním </a:t>
            </a:r>
            <a:r>
              <a:rPr kumimoji="0" lang="cs-CZ" altLang="cs-CZ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</a:t>
            </a: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rizikům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altLang="cs-CZ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zbržděn</a:t>
            </a: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krizí (29-33). Nedostatek finančních prostředků neumožnil zavést pojištění v nezaměstnanosti, ale i tak se vláda snažila čelit důsledkům krize alespoň </a:t>
            </a:r>
            <a:r>
              <a:rPr kumimoji="0" lang="cs-CZ" altLang="cs-CZ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státními zakázkami, dotacemi na veřejné práce či rekvalifikací.</a:t>
            </a:r>
          </a:p>
        </p:txBody>
      </p:sp>
    </p:spTree>
    <p:extLst>
      <p:ext uri="{BB962C8B-B14F-4D97-AF65-F5344CB8AC3E}">
        <p14:creationId xmlns:p14="http://schemas.microsoft.com/office/powerpoint/2010/main" val="311719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35124" cy="507703"/>
          </a:xfrm>
        </p:spPr>
        <p:txBody>
          <a:bodyPr/>
          <a:lstStyle/>
          <a:p>
            <a:r>
              <a:rPr lang="cs-CZ" b="1" dirty="0" smtClean="0"/>
              <a:t>Česká sociální politika za 2. světové války</a:t>
            </a:r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756000" y="14400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16.3.1939 vyhlášení vytvoření Protektorátu Čechy a Morava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Protektorát nemá zahraniční zastoupení, armádu, parlament byl rozpuštěn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Všechny rozhodnutí protektorátní vlády mohly být rušeny s odvoláním na říšské zákony a zájmy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1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 skončení 2. sv. války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67544" y="843558"/>
            <a:ext cx="8229600" cy="4857403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 roce. 1945 - únor 1948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 sociální politice navazováno na tradici první republiky,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myšlenka sociální spravedlnosti, která odpovídala i evropským tradicím,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první poválečná léta v Československu charakteristická hledáním varianty pluralitního politického uspořádání a kombinací tržního a plánovaného hospodářství,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Stát i nestátní sektor prováděly sociální politiku tzn. sociální pomoc lidem, kteří ji potřebovali.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 program byl součástí tzv. Košického vládního programu z roku 1945.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212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 roce 1948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51520" y="987574"/>
            <a:ext cx="8517632" cy="4857403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  <a:defRPr/>
            </a:pPr>
            <a:r>
              <a:rPr kumimoji="0" lang="cs-CZ" sz="20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Ekonomické reformy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Vyrovnávali majetkové rozdíly (snížil se podíl soukromého průmyslového a bankovního kapitálu, ale také vymizela chudina.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Zbylé velkopodnikatele stát omezoval: </a:t>
            </a:r>
          </a:p>
          <a:p>
            <a:pPr marL="3886200" lvl="8" indent="-228600">
              <a:spcBef>
                <a:spcPct val="20000"/>
              </a:spcBef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mzdovými předpisy, </a:t>
            </a:r>
          </a:p>
          <a:p>
            <a:pPr marL="3886200" lvl="8" indent="-228600">
              <a:spcBef>
                <a:spcPct val="20000"/>
              </a:spcBef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přídělem surovin a pracovních sil,  </a:t>
            </a:r>
          </a:p>
          <a:p>
            <a:pPr marL="3886200" lvl="8" indent="-228600">
              <a:spcBef>
                <a:spcPct val="20000"/>
              </a:spcBef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omezením svobody pracovních vztahu.</a:t>
            </a:r>
          </a:p>
          <a:p>
            <a:pPr lvl="8">
              <a:spcBef>
                <a:spcPct val="20000"/>
              </a:spcBef>
              <a:buClr>
                <a:schemeClr val="tx1"/>
              </a:buClr>
              <a:buSzPct val="90000"/>
              <a:defRPr/>
            </a:pPr>
            <a:endParaRPr lang="cs-CZ" sz="2000" dirty="0">
              <a:solidFill>
                <a:srgbClr val="000000"/>
              </a:solidFill>
            </a:endParaRP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Pro </a:t>
            </a:r>
            <a:r>
              <a:rPr lang="cs-CZ" sz="2000" dirty="0">
                <a:solidFill>
                  <a:srgbClr val="000000"/>
                </a:solidFill>
              </a:rPr>
              <a:t>československé občany přestala platit svoboda pobytu a </a:t>
            </a:r>
            <a:r>
              <a:rPr lang="cs-CZ" sz="2000" dirty="0" smtClean="0">
                <a:solidFill>
                  <a:srgbClr val="000000"/>
                </a:solidFill>
              </a:rPr>
              <a:t>pohybu.</a:t>
            </a: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Občané </a:t>
            </a:r>
            <a:r>
              <a:rPr lang="cs-CZ" sz="2000" dirty="0">
                <a:solidFill>
                  <a:srgbClr val="000000"/>
                </a:solidFill>
              </a:rPr>
              <a:t>neměli právní nárok na vydání pasu, ani na jeho držení.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endParaRPr lang="cs-CZ" sz="2400" noProof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3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 roce 1948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673224" y="987574"/>
            <a:ext cx="8229600" cy="547260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Stát chtěl být garantem občanů s nižšími a středními příjmy: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proti sociálním rizikům,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chudobě,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nezaměstnanosti,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správcem sociálních služeb,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ochrany zdraví,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zaopatření ve stáří.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Zamezil nezaměstnanosti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práce byla vynucována zákonem, kdo nepracoval, byl stíhán za příživnictví</a:t>
            </a:r>
          </a:p>
        </p:txBody>
      </p:sp>
    </p:spTree>
    <p:extLst>
      <p:ext uri="{BB962C8B-B14F-4D97-AF65-F5344CB8AC3E}">
        <p14:creationId xmlns:p14="http://schemas.microsoft.com/office/powerpoint/2010/main" val="134759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63686" cy="507703"/>
          </a:xfrm>
        </p:spPr>
        <p:txBody>
          <a:bodyPr/>
          <a:lstStyle/>
          <a:p>
            <a:r>
              <a:rPr lang="cs-CZ" altLang="cs-CZ" b="1" dirty="0" smtClean="0"/>
              <a:t>Hlavní nedostatky sociální politiky v ČR před r. 1989</a:t>
            </a:r>
            <a:endParaRPr lang="cs-CZ" b="1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00034" y="1000114"/>
            <a:ext cx="8229600" cy="45307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paternalistická (dominantní) role státu – jedná za občany, rozhoduje v sociálních otázkách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oslabena odpovědnost občanů za své životní podmínky – pasivní příjemci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široké plošné poskytování </a:t>
            </a:r>
            <a:r>
              <a:rPr kumimoji="0" lang="cs-CZ" alt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</a:t>
            </a: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jistot bez zřetele zásluhovost a potřebnosti (finančně náročné)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neefektivní a neprůhledný přerozdělovací mechanismus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neznalost problémů (nezaměstnanost, chudoba) </a:t>
            </a: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</a:t>
            </a: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neexistovala sociální politika, která by je řešila (</a:t>
            </a:r>
            <a:r>
              <a:rPr kumimoji="0" lang="cs-CZ" alt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</a:t>
            </a: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problémy existovaly, ale řešila je spíše ekonomika)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individuální  problémy se často zastíraly, stát pečoval o velké systémy (zdravotní péče, důchodové nemocenské pojištění)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788943"/>
            <a:ext cx="8551214" cy="497520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lvl="0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altLang="cs-CZ" sz="1400" dirty="0" smtClean="0">
                <a:solidFill>
                  <a:srgbClr val="000000"/>
                </a:solidFill>
              </a:rPr>
              <a:t>Vývoj sociální politiky: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400" dirty="0" smtClean="0">
                <a:solidFill>
                  <a:srgbClr val="000000"/>
                </a:solidFill>
              </a:rPr>
              <a:t>Od </a:t>
            </a:r>
            <a:r>
              <a:rPr lang="cs-CZ" altLang="cs-CZ" sz="1400" dirty="0">
                <a:solidFill>
                  <a:srgbClr val="000000"/>
                </a:solidFill>
              </a:rPr>
              <a:t>individuálních a lokálních aktivit (rodin nebo obcí) se přechází k aktivitám, které organizuje a garantuje stát.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400" dirty="0" smtClean="0">
                <a:solidFill>
                  <a:srgbClr val="000000"/>
                </a:solidFill>
              </a:rPr>
              <a:t>Od </a:t>
            </a:r>
            <a:r>
              <a:rPr lang="cs-CZ" altLang="cs-CZ" sz="1400" dirty="0">
                <a:solidFill>
                  <a:srgbClr val="000000"/>
                </a:solidFill>
              </a:rPr>
              <a:t>národní sociální politiky směřuje vývoj i k určitému mezinárodnímu dojednávání základních opatření v sociální oblasti.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400" dirty="0" smtClean="0">
                <a:solidFill>
                  <a:srgbClr val="000000"/>
                </a:solidFill>
              </a:rPr>
              <a:t>Od </a:t>
            </a:r>
            <a:r>
              <a:rPr lang="cs-CZ" altLang="cs-CZ" sz="1400" dirty="0">
                <a:solidFill>
                  <a:srgbClr val="000000"/>
                </a:solidFill>
              </a:rPr>
              <a:t>jednotlivých opatření dospěl vývoj k systémovému a systematickému řešení sociálních problémů</a:t>
            </a:r>
            <a:r>
              <a:rPr lang="cs-CZ" altLang="cs-CZ" sz="1400" dirty="0" smtClean="0">
                <a:solidFill>
                  <a:srgbClr val="000000"/>
                </a:solidFill>
              </a:rPr>
              <a:t>.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altLang="cs-CZ" sz="1400" dirty="0" smtClean="0">
                <a:solidFill>
                  <a:srgbClr val="000000"/>
                </a:solidFill>
              </a:rPr>
              <a:t>Vývoj české sociální politiky od vzniku samostatného Československa: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altLang="cs-CZ" sz="1400" dirty="0">
                <a:solidFill>
                  <a:srgbClr val="000000"/>
                </a:solidFill>
              </a:rPr>
              <a:t>Období před a do vzniku Rakouska-Uherska – vývoj byl podobný jako jinde v Evropě –sociální politika se vyvíjela jako soc. pomoc potřebným, kterou nejprve poskytovala církev, dobrovolné organizace, pak byla soc. pomoc svěřena obcím na základe domovského práva, soc. zabezpečení se vyvíjelo postupně. 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altLang="cs-CZ" sz="1400" dirty="0" smtClean="0">
                <a:solidFill>
                  <a:srgbClr val="000000"/>
                </a:solidFill>
              </a:rPr>
              <a:t>Reforma </a:t>
            </a:r>
            <a:r>
              <a:rPr lang="cs-CZ" altLang="cs-CZ" sz="1400" dirty="0">
                <a:solidFill>
                  <a:srgbClr val="000000"/>
                </a:solidFill>
              </a:rPr>
              <a:t>nemocenského pojištění, zavedeno invalidní a stavební pojištění dělníků v soukromém sektoru, 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altLang="cs-CZ" sz="1400" dirty="0">
                <a:solidFill>
                  <a:srgbClr val="000000"/>
                </a:solidFill>
              </a:rPr>
              <a:t>1925 – zákon o pojištění samostatně hospodařících osob. 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altLang="cs-CZ" sz="1400" dirty="0">
                <a:solidFill>
                  <a:srgbClr val="000000"/>
                </a:solidFill>
              </a:rPr>
              <a:t>Vývoj soc. reformy – cíl – rozšíření povinného soc. pojištění co největšího počtu občanů proti všem základním soc. </a:t>
            </a:r>
            <a:r>
              <a:rPr lang="cs-CZ" altLang="cs-CZ" sz="1400" dirty="0" smtClean="0">
                <a:solidFill>
                  <a:srgbClr val="000000"/>
                </a:solidFill>
              </a:rPr>
              <a:t>rizikům.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altLang="cs-CZ" sz="1400" dirty="0">
                <a:solidFill>
                  <a:srgbClr val="000000"/>
                </a:solidFill>
              </a:rPr>
              <a:t>Po </a:t>
            </a:r>
            <a:r>
              <a:rPr lang="cs-CZ" altLang="cs-CZ" sz="1400" dirty="0" smtClean="0">
                <a:solidFill>
                  <a:srgbClr val="000000"/>
                </a:solidFill>
              </a:rPr>
              <a:t>roce </a:t>
            </a:r>
            <a:r>
              <a:rPr lang="cs-CZ" altLang="cs-CZ" sz="1400" dirty="0">
                <a:solidFill>
                  <a:srgbClr val="000000"/>
                </a:solidFill>
              </a:rPr>
              <a:t>1945 - únor 1948 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altLang="cs-CZ" sz="1400" dirty="0">
                <a:solidFill>
                  <a:srgbClr val="000000"/>
                </a:solidFill>
              </a:rPr>
              <a:t>V sociální politice navazováno na tradici první republiky</a:t>
            </a:r>
            <a:r>
              <a:rPr lang="cs-CZ" altLang="cs-CZ" sz="1400" dirty="0" smtClean="0">
                <a:solidFill>
                  <a:srgbClr val="000000"/>
                </a:solidFill>
              </a:rPr>
              <a:t>, myšlenka </a:t>
            </a:r>
            <a:r>
              <a:rPr lang="cs-CZ" altLang="cs-CZ" sz="1400" dirty="0">
                <a:solidFill>
                  <a:srgbClr val="000000"/>
                </a:solidFill>
              </a:rPr>
              <a:t>sociální spravedlnosti, která odpovídala i evropským tradicím</a:t>
            </a:r>
            <a:r>
              <a:rPr lang="cs-CZ" altLang="cs-CZ" sz="1400" dirty="0" smtClean="0">
                <a:solidFill>
                  <a:srgbClr val="000000"/>
                </a:solidFill>
              </a:rPr>
              <a:t>, první </a:t>
            </a:r>
            <a:r>
              <a:rPr lang="cs-CZ" altLang="cs-CZ" sz="1400" dirty="0">
                <a:solidFill>
                  <a:srgbClr val="000000"/>
                </a:solidFill>
              </a:rPr>
              <a:t>poválečná léta v Československu charakteristická hledáním varianty pluralitního politického uspořádání a kombinací tržního a plánovaného </a:t>
            </a:r>
            <a:r>
              <a:rPr lang="cs-CZ" altLang="cs-CZ" sz="1400" dirty="0" smtClean="0">
                <a:solidFill>
                  <a:srgbClr val="000000"/>
                </a:solidFill>
              </a:rPr>
              <a:t>hospodářství.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altLang="cs-CZ" sz="1400" dirty="0">
                <a:solidFill>
                  <a:srgbClr val="000000"/>
                </a:solidFill>
              </a:rPr>
              <a:t>Hlavní nedostatky sociální politiky v ČR před r. 1989 - oslabena odpovědnost občanů za své životní podmínky – pasivní </a:t>
            </a:r>
            <a:r>
              <a:rPr lang="cs-CZ" altLang="cs-CZ" sz="1400" dirty="0" smtClean="0">
                <a:solidFill>
                  <a:srgbClr val="000000"/>
                </a:solidFill>
              </a:rPr>
              <a:t>příjemci, široké </a:t>
            </a:r>
            <a:r>
              <a:rPr lang="cs-CZ" altLang="cs-CZ" sz="1400" dirty="0">
                <a:solidFill>
                  <a:srgbClr val="000000"/>
                </a:solidFill>
              </a:rPr>
              <a:t>plošné poskytování soc. jistot bez zřetele zásluhovost a potřebnosti (finančně </a:t>
            </a:r>
            <a:r>
              <a:rPr lang="cs-CZ" altLang="cs-CZ" sz="1400" dirty="0" smtClean="0">
                <a:solidFill>
                  <a:srgbClr val="000000"/>
                </a:solidFill>
              </a:rPr>
              <a:t>náročné pro stát), neefektivní </a:t>
            </a:r>
            <a:r>
              <a:rPr lang="cs-CZ" altLang="cs-CZ" sz="1400" dirty="0">
                <a:solidFill>
                  <a:srgbClr val="000000"/>
                </a:solidFill>
              </a:rPr>
              <a:t>a neprůhledný přerozdělovací </a:t>
            </a:r>
            <a:r>
              <a:rPr lang="cs-CZ" altLang="cs-CZ" sz="1400" dirty="0" smtClean="0">
                <a:solidFill>
                  <a:srgbClr val="000000"/>
                </a:solidFill>
              </a:rPr>
              <a:t>mechanismus.</a:t>
            </a:r>
            <a:endParaRPr lang="cs-CZ" altLang="cs-CZ" sz="1400" dirty="0">
              <a:solidFill>
                <a:srgbClr val="000000"/>
              </a:solidFill>
            </a:endParaRPr>
          </a:p>
          <a:p>
            <a:pPr lvl="0">
              <a:lnSpc>
                <a:spcPct val="80000"/>
              </a:lnSpc>
              <a:spcBef>
                <a:spcPct val="20000"/>
              </a:spcBef>
              <a:defRPr/>
            </a:pPr>
            <a:endParaRPr lang="cs-CZ" altLang="cs-CZ" sz="1600" dirty="0">
              <a:solidFill>
                <a:srgbClr val="000000"/>
              </a:solidFill>
            </a:endParaRPr>
          </a:p>
          <a:p>
            <a:pPr lvl="0">
              <a:lnSpc>
                <a:spcPct val="80000"/>
              </a:lnSpc>
              <a:spcBef>
                <a:spcPct val="20000"/>
              </a:spcBef>
              <a:defRPr/>
            </a:pPr>
            <a:endParaRPr lang="cs-CZ" altLang="cs-CZ" sz="1600" dirty="0">
              <a:solidFill>
                <a:srgbClr val="000000"/>
              </a:solidFill>
            </a:endParaRPr>
          </a:p>
          <a:p>
            <a:pPr lvl="0">
              <a:lnSpc>
                <a:spcPct val="80000"/>
              </a:lnSpc>
              <a:spcBef>
                <a:spcPct val="20000"/>
              </a:spcBef>
              <a:defRPr/>
            </a:pPr>
            <a:endParaRPr lang="cs-CZ" altLang="cs-CZ" sz="1600" dirty="0" smtClean="0">
              <a:solidFill>
                <a:srgbClr val="000000"/>
              </a:solidFill>
            </a:endParaRPr>
          </a:p>
          <a:p>
            <a:pPr lvl="0">
              <a:lnSpc>
                <a:spcPct val="80000"/>
              </a:lnSpc>
              <a:spcBef>
                <a:spcPct val="20000"/>
              </a:spcBef>
              <a:defRPr/>
            </a:pPr>
            <a:endParaRPr lang="cs-CZ" altLang="cs-CZ" sz="1600" dirty="0">
              <a:solidFill>
                <a:srgbClr val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031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 smtClean="0">
                <a:solidFill>
                  <a:schemeClr val="bg1"/>
                </a:solidFill>
              </a:rPr>
              <a:t>Vývoj sociální politiky</a:t>
            </a:r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systémy a jejich klasifikace.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Liberalismus, křesťanské sociální učení, demokratický socialismus.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Typologie sociálních států.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Typologie podle </a:t>
            </a:r>
            <a:r>
              <a:rPr lang="cs-CZ" sz="1800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Titmusse</a:t>
            </a:r>
            <a:endParaRPr lang="cs-CZ" sz="18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Typologie podle </a:t>
            </a:r>
            <a:r>
              <a:rPr lang="cs-CZ" sz="1800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Esping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-Andersena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95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Vývoj sociální politiky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023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Vysvětlit 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podstatu sociálních systémů.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Seznámit s typologií sociálních států podle </a:t>
            </a:r>
            <a:r>
              <a:rPr lang="cs-CZ" sz="14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Titmusse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Typologie podle Andersena.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Vysvětlit rozdíly jednotlivých typů sociálních států</a:t>
            </a:r>
          </a:p>
          <a:p>
            <a:endParaRPr lang="cs-CZ" sz="14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421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35124" cy="507703"/>
          </a:xfrm>
        </p:spPr>
        <p:txBody>
          <a:bodyPr/>
          <a:lstStyle/>
          <a:p>
            <a:r>
              <a:rPr lang="cs-CZ" altLang="cs-CZ" b="1" dirty="0" smtClean="0"/>
              <a:t>Obecné tendence historického vývoje</a:t>
            </a:r>
            <a:endParaRPr lang="cs-CZ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28596" y="1071552"/>
            <a:ext cx="8501122" cy="45307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 nahodilého řešení soc. otázek se přechází k řešení cílevědomému a koncepčnímu.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 individuálních a lokálních aktivit (rodin nebo obcí) se přechází k aktivitám, které organizuje a garantuje stát.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 národní sociální politiky směřuje vývoj i k určitému mezinárodnímu dojednávání základních opatření v sociální oblasti.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 jednotlivých opatření dospěl vývoj k systémovému a systematickému řešení sociálních problémů.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Starověk</a:t>
            </a:r>
            <a:r>
              <a:rPr lang="cs-CZ" altLang="cs-CZ" dirty="0" smtClean="0"/>
              <a:t> 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00034" y="1071552"/>
            <a:ext cx="8229600" cy="45307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Nejstarší problém – </a:t>
            </a:r>
            <a:r>
              <a:rPr kumimoji="0" lang="cs-CZ" alt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obživa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přerostl do chudoby.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První poskytovala pomoc </a:t>
            </a:r>
            <a:r>
              <a:rPr kumimoji="0" lang="cs-CZ" alt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církev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péče o chudé, nemocné a staré. V některých státech se přidělovala půda válečným vysloužilcům, pomoc vdovám a sirotkům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cs-CZ" alt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chléb a hry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(lístek na gladiátorské hry – tam dostali jídlo), pomoc postiženým a hluchým.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Středověk</a:t>
            </a:r>
            <a:endParaRPr lang="cs-CZ" b="1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28596" y="1142990"/>
            <a:ext cx="8229600" cy="45307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Péče o chudé měla dobročinný charakter, značně nahodilá a neorganizovaná, pomoc poskytovaly zejména </a:t>
            </a:r>
            <a:r>
              <a:rPr kumimoji="0" lang="cs-CZ" altLang="cs-CZ" b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dobročinné organizace, církev, pomoc chudým se stala předmětem činnosti klášterů. </a:t>
            </a:r>
          </a:p>
          <a:p>
            <a:pPr marR="0" lvl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altLang="cs-CZ" b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Později se začínají angažovat i </a:t>
            </a:r>
            <a:r>
              <a:rPr kumimoji="0" lang="cs-CZ" altLang="cs-CZ" b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obce</a:t>
            </a:r>
            <a:r>
              <a:rPr kumimoji="0" lang="cs-CZ" altLang="cs-CZ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domovské právo (obce se musely o své chudé starat). </a:t>
            </a:r>
          </a:p>
          <a:p>
            <a:pPr marR="0" lvl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altLang="cs-CZ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Vznikají spolky – </a:t>
            </a:r>
            <a:r>
              <a:rPr kumimoji="0" lang="cs-CZ" altLang="cs-CZ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cechy tovaryšů </a:t>
            </a: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 </a:t>
            </a:r>
            <a:r>
              <a:rPr kumimoji="0" lang="cs-CZ" altLang="cs-CZ" b="0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horní bratrstva </a:t>
            </a: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členové spolku si navzájem pomáhali (skládali peníze do podpůrných bratrských pokladen pro případ nemoci, úrazu, pracovní neschopnosti).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Otázka </a:t>
            </a:r>
            <a:r>
              <a:rPr kumimoji="0" lang="cs-CZ" altLang="cs-CZ" b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bezdomovců</a:t>
            </a: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důsledek válek, vyhánění chudých rolníků z půdy → tuláctví, žebrota, krádeže → stát přijímal rozhodnutí zmírňující tento problém – např</a:t>
            </a:r>
            <a:r>
              <a:rPr kumimoji="0" lang="cs-CZ" altLang="cs-CZ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daň bohatých</a:t>
            </a: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(museli platit na chudé a opuštěné). Úloha státu tak vystupuje do popředí.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Novověk</a:t>
            </a:r>
            <a:r>
              <a:rPr lang="cs-CZ" altLang="cs-CZ" dirty="0" smtClean="0"/>
              <a:t> 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28596" y="1071552"/>
            <a:ext cx="8229600" cy="45307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Rozvíjí se tržní hospodářství a s tím rostou sociální problémy, zejména kolem vzniku dělnické třídy a životních podmínek.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 politika se soustřeďovala na opatření pro pracujících.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Jsou </a:t>
            </a:r>
            <a:r>
              <a:rPr kumimoji="0" lang="cs-CZ" altLang="cs-CZ" sz="2000" b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upravovány pracovní podmínky </a:t>
            </a: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(zakázána práce dětí v noci), stát usiluje o to, aby zaměstnavatelé začali pečovat o bezpečnost a čistotu pracovišť, v řadě zemí se utváří (dotváří) </a:t>
            </a:r>
            <a:r>
              <a:rPr kumimoji="0" lang="cs-CZ" altLang="cs-CZ" sz="20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soc. pojištění</a:t>
            </a: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roste úloha státu v sociální politice, utváří se prvky státní sociální politiky, problémem je </a:t>
            </a:r>
            <a:r>
              <a:rPr kumimoji="0" lang="cs-CZ" alt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</a:t>
            </a:r>
            <a:r>
              <a:rPr kumimoji="0" lang="cs-CZ" altLang="cs-CZ" sz="2000" b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nezaměstnanost, </a:t>
            </a: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někde jsou pro nezaměstnané zakládány domovy.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Konec 19. stol</a:t>
            </a:r>
            <a:r>
              <a:rPr lang="cs-CZ" altLang="cs-CZ" dirty="0" smtClean="0"/>
              <a:t>. 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85720" y="1000114"/>
            <a:ext cx="8229600" cy="45307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Nadále se rozvíjí sociální pojištění, zlepšují se pracovní a sociální podmínky zaměstnaných lidí, pozornost je věnována i bytovým problémům a školství, dochází tedy k růstu sociálních opatření.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Tato opatření však byla nákladná a to vedlo k nespokojenosti státu a středních vrstev a v důsledku toho vzniklo </a:t>
            </a:r>
            <a:r>
              <a:rPr kumimoji="0" lang="cs-CZ" alt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hnutí proti soc. reformám</a:t>
            </a: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i úsilí hnutí však narušuje 1. světová válka. Ta vyostřila některé </a:t>
            </a:r>
            <a:r>
              <a:rPr kumimoji="0" lang="cs-CZ" alt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</a:t>
            </a: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problémy (řada rodin přišla o své živitele, šíření chorob, nedostatek pracovních míst, bytů, vysoká inflace).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 politika je řešila různými opatřeními (úprava pracovních podmínek, péče o nezaměstnané, vdovy a sirotky). Reakce probíhaly v každé zemi různým způsobem.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20. stol.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539552" y="843558"/>
            <a:ext cx="7200800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</a:rPr>
              <a:t>Úsilí o vypořádání se s problémy způsobenými válkou zkomplikovala hospodářská krize (29-33) – ta potvrdila, že trh (teorie liberalismu) je lhostejný k určitým soc. problémům (stáří, nezaměstnanost, mateřství), </a:t>
            </a:r>
            <a:endParaRPr lang="cs-CZ" altLang="cs-CZ" dirty="0" smtClean="0">
              <a:solidFill>
                <a:srgbClr val="000000"/>
              </a:solidFill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dirty="0" smtClean="0">
                <a:solidFill>
                  <a:srgbClr val="000000"/>
                </a:solidFill>
              </a:rPr>
              <a:t>proto </a:t>
            </a:r>
            <a:r>
              <a:rPr lang="cs-CZ" altLang="cs-CZ" dirty="0">
                <a:solidFill>
                  <a:srgbClr val="000000"/>
                </a:solidFill>
              </a:rPr>
              <a:t>od pol. 30. let dochází postupně k rozšiřování a prohlubování státních zásahů a k větší odpovědnosti státu za soc. podmínky a životní situaci obyvatelstva, stát se postupně stává hlavním a rozhodujícím subjektem sociální politiky, od té doby nabývá sociální politika nové kvality a začíná se hovořit o </a:t>
            </a:r>
            <a:r>
              <a:rPr lang="cs-CZ" altLang="cs-CZ" u="sng" dirty="0">
                <a:solidFill>
                  <a:srgbClr val="000000"/>
                </a:solidFill>
              </a:rPr>
              <a:t>moderní </a:t>
            </a:r>
            <a:r>
              <a:rPr lang="cs-CZ" altLang="cs-CZ" dirty="0">
                <a:solidFill>
                  <a:srgbClr val="000000"/>
                </a:solidFill>
              </a:rPr>
              <a:t>sociální politice. </a:t>
            </a:r>
            <a:endParaRPr lang="cs-CZ" altLang="cs-CZ" dirty="0" smtClean="0">
              <a:solidFill>
                <a:srgbClr val="000000"/>
              </a:solidFill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dirty="0" smtClean="0">
                <a:solidFill>
                  <a:srgbClr val="000000"/>
                </a:solidFill>
              </a:rPr>
              <a:t>Jejímu </a:t>
            </a:r>
            <a:r>
              <a:rPr lang="cs-CZ" altLang="cs-CZ" dirty="0">
                <a:solidFill>
                  <a:srgbClr val="000000"/>
                </a:solidFill>
              </a:rPr>
              <a:t>rozvoji nezabránila ani 2. sv. válka, která naopak vedla ke zvýšení celkových soc. opatření, postupným vývojem dospěla většina evropských států k tzv. </a:t>
            </a:r>
            <a:r>
              <a:rPr lang="cs-CZ" altLang="cs-CZ" u="sng" dirty="0">
                <a:solidFill>
                  <a:srgbClr val="000000"/>
                </a:solidFill>
              </a:rPr>
              <a:t>silnému soc. státu</a:t>
            </a:r>
            <a:r>
              <a:rPr lang="cs-CZ" altLang="cs-CZ" dirty="0">
                <a:solidFill>
                  <a:srgbClr val="000000"/>
                </a:solidFill>
              </a:rPr>
              <a:t> t.j. státu, který se výrazně angažuje v sociální politice.</a:t>
            </a:r>
          </a:p>
        </p:txBody>
      </p:sp>
      <p:sp>
        <p:nvSpPr>
          <p:cNvPr id="5" name="Obdélník 4"/>
          <p:cNvSpPr/>
          <p:nvPr/>
        </p:nvSpPr>
        <p:spPr>
          <a:xfrm>
            <a:off x="2431029" y="2387084"/>
            <a:ext cx="42819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Česká sociální politika za 2. světové války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07879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2700</TotalTime>
  <Words>543</Words>
  <Application>Microsoft Office PowerPoint</Application>
  <PresentationFormat>Předvádění na obrazovce (16:9)</PresentationFormat>
  <Paragraphs>135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SLU</vt:lpstr>
      <vt:lpstr>Název prezentace</vt:lpstr>
      <vt:lpstr>Prezentace aplikace PowerPoint</vt:lpstr>
      <vt:lpstr>Prezentace aplikace PowerPoint</vt:lpstr>
      <vt:lpstr>Obecné tendence historického vývoje</vt:lpstr>
      <vt:lpstr>Starověk </vt:lpstr>
      <vt:lpstr>Středověk</vt:lpstr>
      <vt:lpstr>Novověk </vt:lpstr>
      <vt:lpstr>Konec 19. stol. </vt:lpstr>
      <vt:lpstr>20. stol.</vt:lpstr>
      <vt:lpstr>Vývoj české sociální politiky  </vt:lpstr>
      <vt:lpstr>První republika </vt:lpstr>
      <vt:lpstr>Česká sociální politika za 2. světové války</vt:lpstr>
      <vt:lpstr>Po skončení 2. sv. války</vt:lpstr>
      <vt:lpstr>Po roce 1948</vt:lpstr>
      <vt:lpstr>Po roce 1948</vt:lpstr>
      <vt:lpstr>Hlavní nedostatky sociální politiky v ČR před r. 1989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buryova</cp:lastModifiedBy>
  <cp:revision>102</cp:revision>
  <cp:lastPrinted>2018-03-27T09:30:31Z</cp:lastPrinted>
  <dcterms:created xsi:type="dcterms:W3CDTF">2016-07-06T15:42:34Z</dcterms:created>
  <dcterms:modified xsi:type="dcterms:W3CDTF">2021-08-30T10:18:08Z</dcterms:modified>
</cp:coreProperties>
</file>