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75" r:id="rId3"/>
    <p:sldId id="257" r:id="rId4"/>
    <p:sldId id="278" r:id="rId5"/>
    <p:sldId id="258" r:id="rId6"/>
    <p:sldId id="276" r:id="rId7"/>
    <p:sldId id="261" r:id="rId8"/>
    <p:sldId id="273" r:id="rId9"/>
    <p:sldId id="263" r:id="rId10"/>
    <p:sldId id="260" r:id="rId11"/>
    <p:sldId id="269" r:id="rId12"/>
    <p:sldId id="270" r:id="rId13"/>
    <p:sldId id="271" r:id="rId14"/>
    <p:sldId id="272" r:id="rId15"/>
    <p:sldId id="265" r:id="rId16"/>
    <p:sldId id="266" r:id="rId17"/>
    <p:sldId id="27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5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126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033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374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318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008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233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375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105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841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787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78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271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lebiedzik@opf.slu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lebiedzik@opf.slu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lebiedzik@opf.slu.cz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626" y="552788"/>
            <a:ext cx="12192000" cy="1629294"/>
          </a:xfrm>
        </p:spPr>
        <p:txBody>
          <a:bodyPr>
            <a:noAutofit/>
          </a:bodyPr>
          <a:lstStyle/>
          <a:p>
            <a:pPr algn="ctr"/>
            <a:r>
              <a:rPr lang="cs-CZ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Obecná ekonomie 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1267" y="2585851"/>
            <a:ext cx="6394075" cy="810491"/>
          </a:xfrm>
        </p:spPr>
        <p:txBody>
          <a:bodyPr>
            <a:noAutofit/>
          </a:bodyPr>
          <a:lstStyle/>
          <a:p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EVSBPZMI_ Prezenční studium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568841" y="3687588"/>
            <a:ext cx="5527159" cy="17373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44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Úvodní informace k absolvování předmětu</a:t>
            </a:r>
          </a:p>
        </p:txBody>
      </p:sp>
      <p:pic>
        <p:nvPicPr>
          <p:cNvPr id="4" name="Picture 2" descr="Microeconomics">
            <a:extLst>
              <a:ext uri="{FF2B5EF4-FFF2-40B4-BE49-F238E27FC236}">
                <a16:creationId xmlns:a16="http://schemas.microsoft.com/office/drawing/2014/main" id="{05A95D3C-66A0-4415-BB0C-9E9E766B59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968" y="2562224"/>
            <a:ext cx="5956507" cy="391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4295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777570"/>
            <a:ext cx="11029616" cy="10138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6000" dirty="0">
                <a:latin typeface="Cambria Math" panose="02040503050406030204" pitchFamily="18" charset="0"/>
                <a:ea typeface="Cambria Math" panose="02040503050406030204" pitchFamily="18" charset="0"/>
              </a:rPr>
              <a:t>Harmonogram PŘEDNÁŠEK</a:t>
            </a:r>
            <a:br>
              <a:rPr lang="cs-CZ" sz="5000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(může se V PRŮBĚHU SEMESTRU změnit) </a:t>
            </a:r>
            <a:endParaRPr lang="cs-CZ" sz="3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185100"/>
              </p:ext>
            </p:extLst>
          </p:nvPr>
        </p:nvGraphicFramePr>
        <p:xfrm>
          <a:off x="466563" y="1847932"/>
          <a:ext cx="11258874" cy="4866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97580">
                  <a:extLst>
                    <a:ext uri="{9D8B030D-6E8A-4147-A177-3AD203B41FA5}">
                      <a16:colId xmlns:a16="http://schemas.microsoft.com/office/drawing/2014/main" val="830553587"/>
                    </a:ext>
                  </a:extLst>
                </a:gridCol>
                <a:gridCol w="594213">
                  <a:extLst>
                    <a:ext uri="{9D8B030D-6E8A-4147-A177-3AD203B41FA5}">
                      <a16:colId xmlns:a16="http://schemas.microsoft.com/office/drawing/2014/main" val="3138004725"/>
                    </a:ext>
                  </a:extLst>
                </a:gridCol>
                <a:gridCol w="9367081">
                  <a:extLst>
                    <a:ext uri="{9D8B030D-6E8A-4147-A177-3AD203B41FA5}">
                      <a16:colId xmlns:a16="http://schemas.microsoft.com/office/drawing/2014/main" val="2046148100"/>
                    </a:ext>
                  </a:extLst>
                </a:gridCol>
              </a:tblGrid>
              <a:tr h="347606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Termín</a:t>
                      </a:r>
                      <a:r>
                        <a:rPr lang="cs-CZ" sz="1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: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916216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25.9.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i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Úvodní přednáška – základní pojmy a souvislosti ekonomie </a:t>
                      </a:r>
                      <a:r>
                        <a:rPr lang="cs-CZ" sz="1600" b="1" i="1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(semináře se nekonají)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766496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Trh a jeho charakteristiky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5555259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Rozhodování spotřebitele a formování poptávky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5167284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Formování nabídky, rozhodování firmy (volba výroby a technologie) – 1. část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61963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23.10.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Formování nabídky, rozhodování firmy (volba výroby a technologie) – 2. část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929109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30.10.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Všeobecná rovnováha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703145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b="0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6.11.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Ekonomický zisk firmy, příjmy a náklady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796537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13.11.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Postavení firmy na trhu – model dokonalé konkurence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2827421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b="1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20.11.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Průběžný test (v době přednášky ve Velkém sále OPF)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637586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27.11.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Postavení firmy na trhu – modely nedokonalé konkurence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699954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4.12.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Trh půdy, trh práce a trh kapitálu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569302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11.12.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Teorie veřejné volby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069836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18.12.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Selhání trhu a selhání státu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447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7210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STRUKTURA PŘEDNÁŠEK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483" y="1971751"/>
            <a:ext cx="11745156" cy="4561569"/>
          </a:xfrm>
        </p:spPr>
        <p:txBody>
          <a:bodyPr anchor="t">
            <a:noAutofit/>
          </a:bodyPr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Základní pojmy a souvislosti ekonomie: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Základními principy ekonomie, role modelů v ekonomii, členěním ekonomie, základní metody a nástroje ekonomické analýzy. Základní ekonomické pojmy nezbytné pro správné pochopení látky vysvětlované jak v rámci předmětu Obecná ekonomie I, tak v rámci předmětu Obecná ekonomie II.</a:t>
            </a: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Základní elementy trhu: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Podstata trhu, směny a ceny a jejich role v ekonomice. Typy trhů a jejich subjekty - domácnosti, firmy a stát. Základní elementy trhů - nabídka, poptávka, cena a jednotlivé typy konkurence. Analýza fungování tržního mechanismu.</a:t>
            </a: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Racionální chování spotřebitele a formování poptávky: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Podstata trhu, směny a ceny a jejich role v ekonomice. Typy trhů a jejich subjekty - domácnosti, firmy a stát. Základní elementy trhů - nabídka, poptávka, cena a jednotlivé typy konkurence. Analýza fungování tržního mechanismu.</a:t>
            </a:r>
          </a:p>
          <a:p>
            <a:pPr marL="324000" lvl="1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1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324000" lvl="1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100" b="1" dirty="0">
              <a:solidFill>
                <a:schemeClr val="accent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757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STRUKTURA PŘEDNÁŠEK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484" y="1854260"/>
            <a:ext cx="11525325" cy="5003740"/>
          </a:xfrm>
        </p:spPr>
        <p:txBody>
          <a:bodyPr anchor="t">
            <a:noAutofit/>
          </a:bodyPr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4"/>
            </a:pPr>
            <a:r>
              <a:rPr lang="pl-PL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Výroba a volba technologie</a:t>
            </a:r>
            <a:r>
              <a:rPr lang="cs-CZ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Teorie firmy a volba výrobního procesu. Technologické omezení firmy, její krátkodobá a dlouhodobá produkční funkce, omezení firmy na straně nákladů, nalezení nákladového optima firmy. Vzájemný vztah mezi výnosy z rozsahu a nákladovou funkcí.</a:t>
            </a: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4"/>
            </a:pPr>
            <a:r>
              <a:rPr lang="pl-PL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Všeobecná rovnováha</a:t>
            </a:r>
            <a:r>
              <a:rPr lang="cs-CZ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Analýza všeobecné rovnováhy. Podmínky, za nichž je v ekonomice dosaženo efektivnosti ve směně, efektivnosti ve výrobě a efektivnosti ve výrobním mixu.</a:t>
            </a: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4"/>
            </a:pPr>
            <a:r>
              <a:rPr lang="pl-PL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Příjmy, náklady a zisk firmy</a:t>
            </a:r>
            <a:r>
              <a:rPr lang="cs-CZ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Příjmy firmy na dokonale a nedokonale konkurenčním trhu. Náklady firmy v krátkém a dlouhém období. Ekonomický, účetní a normální zisk.</a:t>
            </a: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4"/>
            </a:pPr>
            <a:r>
              <a:rPr lang="pl-PL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Dokonale konkurenční trh a postavení firmy na tomto trhu</a:t>
            </a:r>
            <a:r>
              <a:rPr lang="cs-CZ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Charakteristické rysy dokonale konkurenčního trhu, volba optimálního objemu produkce, krátkodobé ukončení výroby a trvalý odchod firmy z dokonale konkurenčního trhu. Křivka nabídky dokonale konkurenční firmy a křivka tržní nabídky v krátkém a dlouhém období.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4"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2214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STRUKTURA PŘEDNÁŠEK III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4568" y="2059581"/>
            <a:ext cx="11782863" cy="4798419"/>
          </a:xfrm>
        </p:spPr>
        <p:txBody>
          <a:bodyPr anchor="t">
            <a:noAutofit/>
          </a:bodyPr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8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Nedokonale konkurenční trh a postavení firmy na tomto trhu: 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Formy nedokonalé konkurence: monopol, oligopol a monopolní konkurence. Důsledky různých forem nedokonalé konkurence na tržní nabídku a poptávku a efektivnost fungování trhu.</a:t>
            </a: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8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Trh půdy: 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Trh výrobních faktorů, ceny výrobních faktorů, rozhodování firmy při pronajímání vstupů. Teorie mezní produktivity. Trh půdy, vymezení renty.</a:t>
            </a: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8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Trh práce: 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Poptávka po práci. Individuální a tržní nabídka práce. Trh práce v podmínkách nedokonalé konkurence. Role odborů na trhu práce. </a:t>
            </a:r>
            <a:r>
              <a:rPr lang="cs-CZ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Monopson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0921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STRUKTURA PŘEDNÁŠEK 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4569" y="1778844"/>
            <a:ext cx="11541230" cy="5003740"/>
          </a:xfrm>
        </p:spPr>
        <p:txBody>
          <a:bodyPr anchor="t">
            <a:noAutofit/>
          </a:bodyPr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11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Trh kapitálu: 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Kapitál, kapitálové statky jejich formy, fungováním trhu s kapitálem. Úroková sazba, jeho podstata a význam pro výrobce a pro tvůrce úspor. Proces investování. Současná a budoucí hodnota, čistá současná hodnota budoucích příjmů a výnosy z kapitálu. Význam budoucí a současné hodnoty pro rozhodování o investičních variantách.</a:t>
            </a: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11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Tržní selhání a mikroekonomická úloha státu: 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Příčiny omezující efektivnost trhu. Veřejné statky, pozitivní a negativní externality, informační asymetrie na trhu. Problematika monopolní síly. Role státu v tržní ekonomice, aktivity vedoucí k eliminaci negativních dopadů tržních selhání. Selhání státu.</a:t>
            </a: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11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Teorie veřejné volby: 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Mechanismus rozhodování státu. Subjekty politického trhu, problém konkurence v politice a politický cyklus. Mechanismus veřejné volby, přeměna individuálních preferencí v kolektivní rozhodnutí. Volební paradox, efektivnost v rozhodování a volební systém. Nátlakové skupiny, dobývání renty a role byrokracie.</a:t>
            </a:r>
          </a:p>
        </p:txBody>
      </p:sp>
    </p:spTree>
    <p:extLst>
      <p:ext uri="{BB962C8B-B14F-4D97-AF65-F5344CB8AC3E}">
        <p14:creationId xmlns:p14="http://schemas.microsoft.com/office/powerpoint/2010/main" val="30665888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ZÁKLADNÍ literatura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5BAEFE5-84F9-4D30-B645-3664CF6739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132" y="2124350"/>
            <a:ext cx="11641667" cy="4447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lvl="0" indent="-342900" algn="just" defTabSz="91440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en-US" altLang="cs-CZ" sz="23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MANKIW, N. G.</a:t>
            </a:r>
            <a:r>
              <a:rPr lang="cs-CZ" altLang="cs-CZ" sz="23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 2011.</a:t>
            </a:r>
            <a:r>
              <a:rPr lang="en-US" altLang="cs-CZ" sz="23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cs-CZ" sz="2300" i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Principles of Microeconomics. Mason: Cengage Learning</a:t>
            </a:r>
            <a:r>
              <a:rPr lang="en-US" altLang="cs-CZ" sz="23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ISBN 978-0538453066.</a:t>
            </a:r>
            <a:endParaRPr lang="cs-CZ" altLang="cs-CZ" sz="2300" dirty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342900" lvl="0" indent="-342900" algn="just" defTabSz="91440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cs-CZ" altLang="cs-CZ" sz="23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JUREČKA, V. A KOL., 2010. </a:t>
            </a:r>
            <a:r>
              <a:rPr lang="cs-CZ" altLang="cs-CZ" sz="2300" i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Mikroekonomie</a:t>
            </a:r>
            <a:r>
              <a:rPr lang="cs-CZ" altLang="cs-CZ" sz="23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Praha: </a:t>
            </a:r>
            <a:r>
              <a:rPr lang="cs-CZ" altLang="cs-CZ" sz="2300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Grada</a:t>
            </a:r>
            <a:r>
              <a:rPr lang="cs-CZ" altLang="cs-CZ" sz="23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ISBN 978-80-247-3259-6.</a:t>
            </a:r>
          </a:p>
          <a:p>
            <a:pPr marL="342900" lvl="0" indent="-342900" algn="just" defTabSz="91440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en-US" altLang="cs-CZ" sz="23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FRANK, H., R.</a:t>
            </a:r>
            <a:r>
              <a:rPr lang="cs-CZ" altLang="cs-CZ" sz="23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 2009.</a:t>
            </a:r>
            <a:r>
              <a:rPr lang="en-US" altLang="cs-CZ" sz="23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cs-CZ" sz="2300" i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Microeconomics and Behavior.</a:t>
            </a:r>
            <a:r>
              <a:rPr lang="en-US" altLang="cs-CZ" sz="23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New York: McGraw-Hill. ISBN 978-00-73375-94-6.</a:t>
            </a:r>
            <a:endParaRPr lang="cs-CZ" altLang="cs-CZ" sz="2300" dirty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342900" lvl="0" indent="-342900" algn="just" defTabSz="91440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cs-CZ" altLang="cs-CZ" sz="23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HOLMAN, R., 2005. </a:t>
            </a:r>
            <a:r>
              <a:rPr lang="cs-CZ" altLang="cs-CZ" sz="2300" i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Ekonomie</a:t>
            </a:r>
            <a:r>
              <a:rPr lang="cs-CZ" altLang="cs-CZ" sz="23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Praha: C. H. Beck. ISBN 80-7179-681-6.</a:t>
            </a:r>
          </a:p>
          <a:p>
            <a:pPr marL="342900" lvl="0" indent="-342900" algn="just" defTabSz="91440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cs-CZ" altLang="cs-CZ" sz="23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TULEJA, P., NEZVAL, P., MAJEROVÁ., 2005. </a:t>
            </a:r>
            <a:r>
              <a:rPr lang="cs-CZ" altLang="cs-CZ" sz="2300" i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Základy mikroekonomie</a:t>
            </a:r>
            <a:r>
              <a:rPr lang="cs-CZ" altLang="cs-CZ" sz="23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Praha: CP </a:t>
            </a:r>
            <a:r>
              <a:rPr lang="cs-CZ" altLang="cs-CZ" sz="2300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Books</a:t>
            </a:r>
            <a:r>
              <a:rPr lang="cs-CZ" altLang="cs-CZ" sz="23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ISBN 80-251-0603-9.</a:t>
            </a:r>
          </a:p>
          <a:p>
            <a:pPr marL="342900" lvl="0" indent="-342900" algn="just" defTabSz="91440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cs-CZ" altLang="cs-CZ" sz="23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NEZVAL, P., TULEJA, P., 2004. </a:t>
            </a:r>
            <a:r>
              <a:rPr lang="cs-CZ" altLang="cs-CZ" sz="2300" i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Mikroekonomie A. Distanční studijní opora</a:t>
            </a:r>
            <a:r>
              <a:rPr lang="cs-CZ" altLang="cs-CZ" sz="23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Karviná: SU OPF. ISBN 80-7248-235-1.</a:t>
            </a:r>
          </a:p>
          <a:p>
            <a:pPr marL="342900" lvl="0" indent="-342900" algn="just" defTabSz="91440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cs-CZ" altLang="cs-CZ" sz="23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FUCHS, K., TULEJA, P., 2003. </a:t>
            </a:r>
            <a:r>
              <a:rPr lang="cs-CZ" altLang="cs-CZ" sz="2300" i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Základy ekonomie</a:t>
            </a:r>
            <a:r>
              <a:rPr lang="cs-CZ" altLang="cs-CZ" sz="23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Praha: </a:t>
            </a:r>
            <a:r>
              <a:rPr lang="cs-CZ" altLang="cs-CZ" sz="2300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Ekopress</a:t>
            </a:r>
            <a:r>
              <a:rPr lang="cs-CZ" altLang="cs-CZ" sz="23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ISBN 80-86119-74-2.</a:t>
            </a:r>
          </a:p>
        </p:txBody>
      </p:sp>
    </p:spTree>
    <p:extLst>
      <p:ext uri="{BB962C8B-B14F-4D97-AF65-F5344CB8AC3E}">
        <p14:creationId xmlns:p14="http://schemas.microsoft.com/office/powerpoint/2010/main" val="29446020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DOPORUČENÁ literatura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E972C223-1D06-4271-8028-9D4A15DBC9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35468" y="2184006"/>
            <a:ext cx="11938000" cy="4324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defTabSz="914400" eaLnBrk="0" fontAlgn="base" hangingPunct="0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HAMERMESH, D.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, 2011.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Economics is Everywhere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New York: Worth Publishers. ISBN 978-1429287753.</a:t>
            </a:r>
            <a:endParaRPr lang="cs-CZ" altLang="cs-CZ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HALL, R. E., LIEBERMAN, M.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, 2011.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Microeconomics: Principles and Applications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Mason: Cengage Learning. ISBN 978-1111822569.</a:t>
            </a:r>
            <a:endParaRPr lang="cs-CZ" altLang="cs-CZ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COWEN , T., ALEX TABARROK, A.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, 2011.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Modern Principles: Microeconomics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New York: Worth Publishers. ISBN 978-1429239998.</a:t>
            </a:r>
            <a:endParaRPr lang="cs-CZ" altLang="cs-CZ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CASE, K. E., FAIR, R. C., OSTER, S.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, 2011.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Principles of Macroeconomics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New York: Prentice Hall. ISBN 978-0131391406.</a:t>
            </a:r>
            <a:endParaRPr lang="cs-CZ" altLang="cs-CZ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VARIAN, R.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, 2009.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Intermediate Microeconomics: A Modern Approach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New York: W. W. Norton &amp; Company. ISBN 9780393934243.</a:t>
            </a:r>
            <a:endParaRPr lang="cs-CZ" altLang="cs-CZ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MANKIW, N. G., 2009.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Zásady ekonomie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Praha: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Grada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978-80-7169-891-3. </a:t>
            </a:r>
          </a:p>
          <a:p>
            <a:pPr lvl="0" algn="just" defTabSz="914400" eaLnBrk="0" fontAlgn="base" hangingPunct="0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MACÁKOVÁ, L., 2007.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Mikroekonomie: základní kurz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Slaný: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Melandrium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978-80-86175-56-0.</a:t>
            </a:r>
          </a:p>
          <a:p>
            <a:pPr lvl="0" algn="just" defTabSz="914400" eaLnBrk="0" fontAlgn="base" hangingPunct="0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SCHILLER, B. R., 2004.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Mirkoekonomie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 dnes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Brno: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Computer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Press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80-251-0109-6. </a:t>
            </a:r>
          </a:p>
        </p:txBody>
      </p:sp>
    </p:spTree>
    <p:extLst>
      <p:ext uri="{BB962C8B-B14F-4D97-AF65-F5344CB8AC3E}">
        <p14:creationId xmlns:p14="http://schemas.microsoft.com/office/powerpoint/2010/main" val="39134989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861572"/>
            <a:ext cx="12192000" cy="1629294"/>
          </a:xfrm>
        </p:spPr>
        <p:txBody>
          <a:bodyPr>
            <a:noAutofit/>
          </a:bodyPr>
          <a:lstStyle/>
          <a:p>
            <a:pPr algn="ctr"/>
            <a:r>
              <a:rPr lang="cs-CZ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DĚKUJI ZA POZORNOST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2188091" y="4259088"/>
            <a:ext cx="8746609" cy="17373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44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HODNĚ ÚSPĚCHŮ VE STUDIU. </a:t>
            </a:r>
          </a:p>
        </p:txBody>
      </p:sp>
    </p:spTree>
    <p:extLst>
      <p:ext uri="{BB962C8B-B14F-4D97-AF65-F5344CB8AC3E}">
        <p14:creationId xmlns:p14="http://schemas.microsoft.com/office/powerpoint/2010/main" val="3759888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ZÁKLADNÍ INFORMACE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4333015" y="2032060"/>
            <a:ext cx="440236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PŘEDNÁŠKY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1942670" y="2712137"/>
            <a:ext cx="8306660" cy="414586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cs-CZ" sz="32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doc. Ing. Marian LEBIEDZIK, Ph.D.</a:t>
            </a:r>
          </a:p>
          <a:p>
            <a:pPr marL="0" indent="0" algn="ctr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32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Katedra ekonomie a veřejné správy</a:t>
            </a:r>
          </a:p>
          <a:p>
            <a:pPr marL="0" indent="0" algn="ctr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pPr marL="0" indent="0" algn="ctr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Kancelář A203</a:t>
            </a:r>
          </a:p>
          <a:p>
            <a:pPr algn="ctr">
              <a:spcAft>
                <a:spcPts val="0"/>
              </a:spcAft>
              <a:buFont typeface="Wingdings" panose="05000000000000000000" pitchFamily="2" charset="2"/>
              <a:buChar char="("/>
            </a:pPr>
            <a:r>
              <a:rPr lang="cs-CZ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 +420 596 398 248</a:t>
            </a:r>
          </a:p>
          <a:p>
            <a:pPr algn="ctr">
              <a:spcAft>
                <a:spcPts val="0"/>
              </a:spcAft>
              <a:buFont typeface="Wingdings" panose="05000000000000000000" pitchFamily="2" charset="2"/>
              <a:buChar char="*"/>
            </a:pPr>
            <a:r>
              <a:rPr lang="cs-CZ" sz="3200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lebiedzik</a:t>
            </a:r>
            <a:r>
              <a:rPr lang="cs-CZ" sz="3200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@opf.slu.cz</a:t>
            </a:r>
            <a:endParaRPr lang="cs-CZ" sz="3200" dirty="0">
              <a:solidFill>
                <a:schemeClr val="accent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endParaRPr lang="cs-CZ" sz="3200" dirty="0">
              <a:solidFill>
                <a:schemeClr val="accent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Konzultace: 	  </a:t>
            </a:r>
            <a:r>
              <a:rPr lang="cs-CZ" sz="3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pondělí:  10:45 – 12:00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				čtvrtek: 9:30 – 11:30</a:t>
            </a:r>
            <a:endParaRPr lang="cs-CZ" sz="3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429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ZÁKLADNÍ INFORMACE</a:t>
            </a: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4289842" y="1944962"/>
            <a:ext cx="440236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SEMINÁŘE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199165" y="2609576"/>
            <a:ext cx="6727010" cy="414586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Clr>
                <a:srgbClr val="00B0F0"/>
              </a:buClr>
            </a:pPr>
            <a:r>
              <a:rPr lang="cs-CZ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Ing. Karin GAJDOVÁ, Ph.D.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Katedra ekonomie a veřejné správy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Kancelář A234</a:t>
            </a:r>
          </a:p>
          <a:p>
            <a:pPr>
              <a:spcAft>
                <a:spcPts val="0"/>
              </a:spcAft>
              <a:buClr>
                <a:srgbClr val="00B0F0"/>
              </a:buClr>
              <a:buFont typeface="Wingdings" panose="05000000000000000000" pitchFamily="2" charset="2"/>
              <a:buChar char="("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+420 596 398 346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*"/>
            </a:pPr>
            <a:r>
              <a:rPr lang="cs-CZ" sz="2800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gajdova</a:t>
            </a:r>
            <a:r>
              <a:rPr lang="cs-CZ" sz="2800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@opf.slu.cz</a:t>
            </a:r>
            <a:endParaRPr lang="cs-CZ" sz="2800" dirty="0">
              <a:solidFill>
                <a:srgbClr val="00B0F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cs-CZ" sz="2800" dirty="0">
              <a:solidFill>
                <a:schemeClr val="accent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Konzultace: 	</a:t>
            </a:r>
            <a:r>
              <a:rPr lang="cs-CZ" sz="2800" b="1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úterý:    13:45 – 14:30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b="1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			středa:  13:00 – 14:15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	      	</a:t>
            </a:r>
            <a:r>
              <a:rPr lang="cs-CZ" sz="2600" i="1" dirty="0">
                <a:solidFill>
                  <a:schemeClr val="bg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jinak dle domluvy e-mailem</a:t>
            </a:r>
            <a:endParaRPr lang="cs-CZ" sz="2800" i="1" dirty="0">
              <a:solidFill>
                <a:schemeClr val="bg1">
                  <a:lumMod val="5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A58B358D-5A49-4108-AB02-836C17CD51BF}"/>
              </a:ext>
            </a:extLst>
          </p:cNvPr>
          <p:cNvSpPr txBox="1">
            <a:spLocks/>
          </p:cNvSpPr>
          <p:nvPr/>
        </p:nvSpPr>
        <p:spPr>
          <a:xfrm>
            <a:off x="6249445" y="2599156"/>
            <a:ext cx="6727010" cy="414586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Clr>
                <a:srgbClr val="00B0F0"/>
              </a:buClr>
            </a:pPr>
            <a:r>
              <a:rPr lang="cs-CZ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Ing. Petra CHMIELOVÁ, Ph.D.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Katedra ekonomie a veřejné správy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Kancelář A236</a:t>
            </a:r>
          </a:p>
          <a:p>
            <a:pPr>
              <a:spcAft>
                <a:spcPts val="0"/>
              </a:spcAft>
              <a:buClr>
                <a:srgbClr val="00B0F0"/>
              </a:buClr>
              <a:buFont typeface="Wingdings" panose="05000000000000000000" pitchFamily="2" charset="2"/>
              <a:buChar char="("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+420 596 398 267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*"/>
            </a:pPr>
            <a:r>
              <a:rPr lang="cs-CZ" sz="2800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chmielova</a:t>
            </a:r>
            <a:r>
              <a:rPr lang="cs-CZ" sz="2800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@opf.slu.cz</a:t>
            </a:r>
            <a:endParaRPr lang="cs-CZ" sz="2800" dirty="0">
              <a:solidFill>
                <a:srgbClr val="00B0F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cs-CZ" sz="2800" dirty="0">
              <a:solidFill>
                <a:schemeClr val="accent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Konzultace: 	</a:t>
            </a:r>
            <a:r>
              <a:rPr lang="cs-CZ" sz="2800" b="1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středa:  11:30 – 13:00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b="1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			čtvrtek: 14:00 – 15:00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i="1" dirty="0">
                <a:solidFill>
                  <a:schemeClr val="bg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			jinak dle domluvy e-mailem</a:t>
            </a:r>
            <a:endParaRPr lang="cs-CZ" sz="2800" dirty="0">
              <a:solidFill>
                <a:srgbClr val="00B0F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48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ZÁKLADNÍ INFORMACE</a:t>
            </a: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4289842" y="1944962"/>
            <a:ext cx="440236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SEMINÁŘE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199165" y="2609576"/>
            <a:ext cx="6727010" cy="414586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Clr>
                <a:srgbClr val="00B0F0"/>
              </a:buClr>
            </a:pPr>
            <a:r>
              <a:rPr lang="cs-CZ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Ing. Karin GLACOVÁ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Katedra ekonomie a veřejné správy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Kancelář A210</a:t>
            </a:r>
          </a:p>
          <a:p>
            <a:pPr>
              <a:spcAft>
                <a:spcPts val="0"/>
              </a:spcAft>
              <a:buClr>
                <a:srgbClr val="00B0F0"/>
              </a:buClr>
              <a:buFont typeface="Wingdings" panose="05000000000000000000" pitchFamily="2" charset="2"/>
              <a:buChar char="("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+420 596 398 234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*"/>
            </a:pPr>
            <a:r>
              <a:rPr lang="cs-CZ" sz="2800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glacova</a:t>
            </a:r>
            <a:r>
              <a:rPr lang="cs-CZ" sz="2800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@opf.slu.cz</a:t>
            </a:r>
            <a:endParaRPr lang="cs-CZ" sz="2800" dirty="0">
              <a:solidFill>
                <a:srgbClr val="00B0F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cs-CZ" sz="2800" dirty="0">
              <a:solidFill>
                <a:schemeClr val="accent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Konzultace: 	</a:t>
            </a:r>
            <a:r>
              <a:rPr lang="cs-CZ" sz="2800" b="1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pondělí: 14:00 – 15:30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b="1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			středa:  8:00 – 9:30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	      	</a:t>
            </a:r>
            <a:r>
              <a:rPr lang="cs-CZ" sz="2600" i="1" dirty="0">
                <a:solidFill>
                  <a:schemeClr val="bg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jinak dle domluvy e-mailem</a:t>
            </a:r>
            <a:endParaRPr lang="cs-CZ" sz="2800" i="1" dirty="0">
              <a:solidFill>
                <a:schemeClr val="bg1">
                  <a:lumMod val="5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A58B358D-5A49-4108-AB02-836C17CD51BF}"/>
              </a:ext>
            </a:extLst>
          </p:cNvPr>
          <p:cNvSpPr txBox="1">
            <a:spLocks/>
          </p:cNvSpPr>
          <p:nvPr/>
        </p:nvSpPr>
        <p:spPr>
          <a:xfrm>
            <a:off x="6249445" y="2599156"/>
            <a:ext cx="6727010" cy="414586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Clr>
                <a:srgbClr val="00B0F0"/>
              </a:buClr>
            </a:pPr>
            <a:r>
              <a:rPr lang="cs-CZ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Ing. Marie SZYSZKOWICZOVÁ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Katedra ekonomie a veřejné správy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Kancelář A210</a:t>
            </a:r>
          </a:p>
          <a:p>
            <a:pPr>
              <a:spcAft>
                <a:spcPts val="0"/>
              </a:spcAft>
              <a:buClr>
                <a:srgbClr val="00B0F0"/>
              </a:buClr>
              <a:buFont typeface="Wingdings" panose="05000000000000000000" pitchFamily="2" charset="2"/>
              <a:buChar char="("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+420 596 398 234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*"/>
            </a:pPr>
            <a:r>
              <a:rPr lang="cs-CZ" sz="2800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szyszkowiczova</a:t>
            </a:r>
            <a:r>
              <a:rPr lang="cs-CZ" sz="2800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@opf.slu.cz</a:t>
            </a:r>
            <a:endParaRPr lang="cs-CZ" sz="2800" dirty="0">
              <a:solidFill>
                <a:srgbClr val="00B0F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cs-CZ" sz="2800" dirty="0">
              <a:solidFill>
                <a:schemeClr val="accent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Konzultace: 	</a:t>
            </a:r>
            <a:r>
              <a:rPr lang="cs-CZ" sz="2800" b="1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pondělí 15:40 – 17:10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b="1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			středa 8:00 – 9:00				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i="1" dirty="0">
                <a:solidFill>
                  <a:schemeClr val="bg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			jinak dle domluvy e-mailem</a:t>
            </a:r>
            <a:endParaRPr lang="cs-CZ" sz="2800" dirty="0">
              <a:solidFill>
                <a:srgbClr val="00B0F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841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PODMÍNKY ABSOLVOVÁNÍ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27934" y="1803001"/>
            <a:ext cx="9430616" cy="3473849"/>
          </a:xfrm>
        </p:spPr>
        <p:txBody>
          <a:bodyPr anchor="t"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4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Povinná účast na seminářích 60 % 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– za každou účast na semináři 1 bod (max. 12 bodů).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4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Aktivita na seminářích 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– max. 12 bodů za semestr.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4000" dirty="0">
                <a:latin typeface="Cambria Math" panose="02040503050406030204" pitchFamily="18" charset="0"/>
                <a:ea typeface="Cambria Math" panose="02040503050406030204" pitchFamily="18" charset="0"/>
              </a:rPr>
              <a:t>Nepovinný (ale žádoucí) </a:t>
            </a:r>
            <a:r>
              <a:rPr lang="cs-CZ" sz="4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průběžný test 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(celkem max. 26 bodů).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4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Písemná zkouška 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(celkem max. 100 bodů). </a:t>
            </a:r>
            <a:endParaRPr lang="cs-CZ" sz="4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908ABF98-3376-4D1F-868B-32C822F62E81}"/>
              </a:ext>
            </a:extLst>
          </p:cNvPr>
          <p:cNvSpPr txBox="1">
            <a:spLocks/>
          </p:cNvSpPr>
          <p:nvPr/>
        </p:nvSpPr>
        <p:spPr>
          <a:xfrm>
            <a:off x="837334" y="6030645"/>
            <a:ext cx="10792691" cy="1013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Studenti mohou získat celkem 150 bodů, z toho minimálně 80 bodů je zapotřebí k úspěšnému absolvování předmětu (hodnocení E).</a:t>
            </a:r>
          </a:p>
        </p:txBody>
      </p:sp>
    </p:spTree>
    <p:extLst>
      <p:ext uri="{BB962C8B-B14F-4D97-AF65-F5344CB8AC3E}">
        <p14:creationId xmlns:p14="http://schemas.microsoft.com/office/powerpoint/2010/main" val="519547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CELKOVÉ HODNOCENÍ</a:t>
            </a: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43517A46-2940-40B3-B13B-C1302F01C7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151892"/>
              </p:ext>
            </p:extLst>
          </p:nvPr>
        </p:nvGraphicFramePr>
        <p:xfrm>
          <a:off x="2032000" y="2281605"/>
          <a:ext cx="8128000" cy="42229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670510988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522773381"/>
                    </a:ext>
                  </a:extLst>
                </a:gridCol>
              </a:tblGrid>
              <a:tr h="748198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ZNÁMKA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BODOVÉ ROZPĚTÍ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96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136-150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2080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122-135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94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108-121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9600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94-107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792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80-93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971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0-79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6828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2326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Podmínky na seminářích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3274" y="2446725"/>
            <a:ext cx="11267582" cy="1363275"/>
          </a:xfrm>
        </p:spPr>
        <p:txBody>
          <a:bodyPr anchor="t">
            <a:noAutofit/>
          </a:bodyPr>
          <a:lstStyle/>
          <a:p>
            <a:pPr algn="just"/>
            <a:r>
              <a:rPr lang="cs-CZ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V rámci </a:t>
            </a:r>
            <a:r>
              <a:rPr lang="cs-CZ" sz="32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docházky na semináře </a:t>
            </a:r>
            <a:r>
              <a:rPr lang="cs-CZ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můžete v průběhu semestru získat za každou účast na semináři 1 bod. Celkem na konci semestru můžete mít </a:t>
            </a:r>
            <a:r>
              <a:rPr lang="cs-CZ" sz="32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maximálně 12 bodů</a:t>
            </a:r>
            <a:r>
              <a:rPr lang="cs-CZ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. 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283274" y="1899740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BODY KE ZKOUŠCE: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96456" y="4104972"/>
            <a:ext cx="11340717" cy="8973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cs-CZ" sz="32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Za aktivitu na seminářích </a:t>
            </a:r>
            <a:r>
              <a:rPr lang="cs-CZ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můžete získat během jednoho semináře max. 1 bod. Celkem na konci semestru můžete mít  </a:t>
            </a:r>
            <a:r>
              <a:rPr lang="cs-CZ" sz="32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maximálně 12 bodů. 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48D1ECE2-9E50-4443-B224-E7D29471D34D}"/>
              </a:ext>
            </a:extLst>
          </p:cNvPr>
          <p:cNvSpPr txBox="1">
            <a:spLocks/>
          </p:cNvSpPr>
          <p:nvPr/>
        </p:nvSpPr>
        <p:spPr>
          <a:xfrm>
            <a:off x="296456" y="5714028"/>
            <a:ext cx="11327535" cy="10000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Celkem</a:t>
            </a:r>
            <a:r>
              <a:rPr lang="cs-CZ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ze seminářů můžete získat </a:t>
            </a:r>
            <a:r>
              <a:rPr lang="cs-CZ" sz="28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maximálně 24 bodů</a:t>
            </a:r>
            <a:r>
              <a:rPr lang="cs-CZ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, které se vám započítávají ke zkoušce. </a:t>
            </a:r>
          </a:p>
        </p:txBody>
      </p:sp>
    </p:spTree>
    <p:extLst>
      <p:ext uri="{BB962C8B-B14F-4D97-AF65-F5344CB8AC3E}">
        <p14:creationId xmlns:p14="http://schemas.microsoft.com/office/powerpoint/2010/main" val="553360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Podmínky na seminářích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346241" y="1803806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Další informace: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6647231-9CD5-4FF2-841B-68938A3EB21B}"/>
              </a:ext>
            </a:extLst>
          </p:cNvPr>
          <p:cNvSpPr txBox="1">
            <a:spLocks/>
          </p:cNvSpPr>
          <p:nvPr/>
        </p:nvSpPr>
        <p:spPr>
          <a:xfrm>
            <a:off x="257794" y="2219623"/>
            <a:ext cx="11530794" cy="463837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Jelikož přednášky předcházejí seminářům, je předpokladem, že se student ve vyučované problematice částečně teoreticky orientuje (semináře budou zaměřené zejména na příklady a grafy, ne na teorii z přednášek). </a:t>
            </a:r>
          </a:p>
          <a:p>
            <a:pPr algn="just"/>
            <a:r>
              <a:rPr lang="cs-CZ" sz="28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Nelze počítat s tím, že látka probrána na seminářích bude stačit pro zvládnutí zkoušky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, semináře slouží pouze k prohloubení určitých oblastí z přednášek. </a:t>
            </a:r>
          </a:p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Doporučujeme nosit si vytištěné (nebo elektronicky zobrazené) zadání příkladů na daný seminář – budou vždy předem zveřejňovány v IS SU ve složce pro studijní materiály (dle vyučujícího). </a:t>
            </a:r>
          </a:p>
        </p:txBody>
      </p:sp>
    </p:spTree>
    <p:extLst>
      <p:ext uri="{BB962C8B-B14F-4D97-AF65-F5344CB8AC3E}">
        <p14:creationId xmlns:p14="http://schemas.microsoft.com/office/powerpoint/2010/main" val="1786252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PRŮBĚŽNÝ TEST A ZKOUŠKA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1203" y="2404978"/>
            <a:ext cx="11525325" cy="1533540"/>
          </a:xfrm>
        </p:spPr>
        <p:txBody>
          <a:bodyPr anchor="t">
            <a:noAutofit/>
          </a:bodyPr>
          <a:lstStyle/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Průběžný test bude probíhat písemnou formou a bude se skládat z početních příkladů, z teorie a grafů z oblasti Obecné ekonomie I, které budou do té doby probrány jak na přednášce, tak v rámci seminářů.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cs-CZ" sz="28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 průběžného testu je možné získat maximálně 26 bodů, které se započítávají ke zkoušce.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211203" y="1897902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PRŮBĚŽNÝ TEST: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211203" y="4703046"/>
            <a:ext cx="6503118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ZKOUŠKA: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11203" y="5211240"/>
            <a:ext cx="11525325" cy="132686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Zkouška se bude skládat z kombinace otázek ABCD a kreslení grafů.</a:t>
            </a:r>
          </a:p>
          <a:p>
            <a:pPr algn="just">
              <a:spcBef>
                <a:spcPts val="0"/>
              </a:spcBef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 úspěšnému absolvování předmětu Obecná ekonomie I je doporučeno </a:t>
            </a:r>
            <a:r>
              <a:rPr lang="cs-CZ" sz="28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chodit na přednášky.</a:t>
            </a:r>
          </a:p>
        </p:txBody>
      </p:sp>
      <p:sp>
        <p:nvSpPr>
          <p:cNvPr id="9" name="Podnadpis 2">
            <a:extLst>
              <a:ext uri="{FF2B5EF4-FFF2-40B4-BE49-F238E27FC236}">
                <a16:creationId xmlns:a16="http://schemas.microsoft.com/office/drawing/2014/main" id="{F1AD52AF-A1B3-40CA-8D88-D34FFAB09743}"/>
              </a:ext>
            </a:extLst>
          </p:cNvPr>
          <p:cNvSpPr txBox="1">
            <a:spLocks/>
          </p:cNvSpPr>
          <p:nvPr/>
        </p:nvSpPr>
        <p:spPr>
          <a:xfrm>
            <a:off x="4184978" y="1882163"/>
            <a:ext cx="7883197" cy="507077"/>
          </a:xfrm>
          <a:prstGeom prst="rect">
            <a:avLst/>
          </a:prstGeom>
          <a:solidFill>
            <a:schemeClr val="accent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3200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20. 11. 2023 v čase přednášky ve Velkém sále </a:t>
            </a:r>
          </a:p>
        </p:txBody>
      </p:sp>
    </p:spTree>
    <p:extLst>
      <p:ext uri="{BB962C8B-B14F-4D97-AF65-F5344CB8AC3E}">
        <p14:creationId xmlns:p14="http://schemas.microsoft.com/office/powerpoint/2010/main" val="104378250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1758</TotalTime>
  <Words>1730</Words>
  <Application>Microsoft Office PowerPoint</Application>
  <PresentationFormat>Širokoúhlá obrazovka</PresentationFormat>
  <Paragraphs>188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Cambria Math</vt:lpstr>
      <vt:lpstr>Gill Sans MT</vt:lpstr>
      <vt:lpstr>Wingdings</vt:lpstr>
      <vt:lpstr>Wingdings 2</vt:lpstr>
      <vt:lpstr>Dividenda</vt:lpstr>
      <vt:lpstr>Obecná ekonomie I</vt:lpstr>
      <vt:lpstr>ZÁKLADNÍ INFORMACE</vt:lpstr>
      <vt:lpstr>ZÁKLADNÍ INFORMACE</vt:lpstr>
      <vt:lpstr>ZÁKLADNÍ INFORMACE</vt:lpstr>
      <vt:lpstr>PODMÍNKY ABSOLVOVÁNÍ</vt:lpstr>
      <vt:lpstr>CELKOVÉ HODNOCENÍ</vt:lpstr>
      <vt:lpstr>Podmínky na seminářích</vt:lpstr>
      <vt:lpstr>Podmínky na seminářích</vt:lpstr>
      <vt:lpstr>PRŮBĚŽNÝ TEST A ZKOUŠKA</vt:lpstr>
      <vt:lpstr>Harmonogram PŘEDNÁŠEK (může se V PRŮBĚHU SEMESTRU změnit) </vt:lpstr>
      <vt:lpstr>STRUKTURA PŘEDNÁŠEK I</vt:lpstr>
      <vt:lpstr>STRUKTURA PŘEDNÁŠEK II</vt:lpstr>
      <vt:lpstr>STRUKTURA PŘEDNÁŠEK III</vt:lpstr>
      <vt:lpstr>STRUKTURA PŘEDNÁŠEK IV</vt:lpstr>
      <vt:lpstr>ZÁKLADNÍ literatura</vt:lpstr>
      <vt:lpstr>DOPORUČENÁ literatura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EVSNPMAB_MAKROEKONOMIe</dc:title>
  <dc:creator>Petra Chmielová</dc:creator>
  <cp:lastModifiedBy>Petra Chmielová</cp:lastModifiedBy>
  <cp:revision>71</cp:revision>
  <dcterms:created xsi:type="dcterms:W3CDTF">2022-01-20T10:02:57Z</dcterms:created>
  <dcterms:modified xsi:type="dcterms:W3CDTF">2023-10-02T05:09:10Z</dcterms:modified>
</cp:coreProperties>
</file>