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4" r:id="rId4"/>
    <p:sldId id="279" r:id="rId5"/>
    <p:sldId id="258" r:id="rId6"/>
    <p:sldId id="303" r:id="rId7"/>
    <p:sldId id="278" r:id="rId8"/>
    <p:sldId id="310" r:id="rId9"/>
    <p:sldId id="263" r:id="rId10"/>
    <p:sldId id="311" r:id="rId11"/>
    <p:sldId id="312" r:id="rId12"/>
    <p:sldId id="313" r:id="rId13"/>
    <p:sldId id="314" r:id="rId14"/>
    <p:sldId id="315" r:id="rId15"/>
    <p:sldId id="317" r:id="rId16"/>
    <p:sldId id="316" r:id="rId17"/>
    <p:sldId id="318" r:id="rId18"/>
    <p:sldId id="319" r:id="rId19"/>
    <p:sldId id="321" r:id="rId20"/>
    <p:sldId id="322" r:id="rId21"/>
    <p:sldId id="323" r:id="rId22"/>
    <p:sldId id="324" r:id="rId23"/>
    <p:sldId id="325" r:id="rId24"/>
    <p:sldId id="327" r:id="rId25"/>
    <p:sldId id="330" r:id="rId26"/>
    <p:sldId id="326" r:id="rId27"/>
    <p:sldId id="331" r:id="rId28"/>
    <p:sldId id="329" r:id="rId29"/>
    <p:sldId id="328" r:id="rId30"/>
    <p:sldId id="332" r:id="rId31"/>
    <p:sldId id="333" r:id="rId32"/>
    <p:sldId id="334" r:id="rId33"/>
    <p:sldId id="277" r:id="rId3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16" y="114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625782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LESSON IX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Dr. Ingrid Majerova</a:t>
            </a:r>
            <a:endParaRPr lang="en-GB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err="1">
                <a:latin typeface="Arial" panose="020B0604020202020204" pitchFamily="34" charset="0"/>
              </a:rPr>
              <a:t>Advanced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</a:rPr>
              <a:t>Microeconomics</a:t>
            </a:r>
            <a:r>
              <a:rPr lang="cs-CZ" altLang="cs-CZ" sz="1800" dirty="0">
                <a:latin typeface="Arial" panose="020B0604020202020204" pitchFamily="34" charset="0"/>
              </a:rPr>
              <a:t>/</a:t>
            </a:r>
            <a:r>
              <a:rPr lang="en-GB" altLang="cs-CZ" sz="1800" dirty="0">
                <a:latin typeface="Arial" panose="020B0604020202020204" pitchFamily="34" charset="0"/>
              </a:rPr>
              <a:t>EVS/</a:t>
            </a:r>
            <a:r>
              <a:rPr lang="cs-CZ" altLang="cs-CZ" sz="1800">
                <a:latin typeface="Arial" panose="020B0604020202020204" pitchFamily="34" charset="0"/>
              </a:rPr>
              <a:t>NAAMI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MARGINAL AND AVERAGE REVENUE IN</a:t>
            </a:r>
            <a:r>
              <a:rPr lang="en-US" altLang="cs-CZ" sz="2400" b="1" dirty="0">
                <a:latin typeface="Arial" panose="020B0604020202020204" pitchFamily="34" charset="0"/>
              </a:rPr>
              <a:t> IMPERFECT COMPETITION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707762"/>
            <a:ext cx="847725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Definition of unit revenues: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8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MARGINAL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MR = </a:t>
            </a:r>
            <a:r>
              <a:rPr lang="cs-CZ" alt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△</a:t>
            </a:r>
            <a:r>
              <a:rPr lang="en-US" altLang="cs-CZ" sz="2200" dirty="0">
                <a:latin typeface="Arial" panose="020B0604020202020204" pitchFamily="34" charset="0"/>
              </a:rPr>
              <a:t>TR /△Q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AVERAGE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AR = TR / Q = P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Two fundamental differences </a:t>
            </a:r>
            <a:r>
              <a:rPr lang="cs-CZ" altLang="cs-CZ" sz="2200" dirty="0" err="1">
                <a:latin typeface="Arial" panose="020B0604020202020204" pitchFamily="34" charset="0"/>
              </a:rPr>
              <a:t>against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perfect competition: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8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AR and MR curves have a negative slope, which is the result of a negative slope individual demand curves.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curve MR is not identical with the curve of the AR, but decreases </a:t>
            </a:r>
            <a:r>
              <a:rPr lang="cs-CZ" altLang="cs-CZ" sz="2000" dirty="0" err="1">
                <a:latin typeface="Arial" panose="020B0604020202020204" pitchFamily="34" charset="0"/>
              </a:rPr>
              <a:t>faster</a:t>
            </a:r>
            <a:r>
              <a:rPr lang="en-US" altLang="cs-CZ" sz="20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GB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500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MARGINAL REVENUE IN</a:t>
            </a:r>
            <a:r>
              <a:rPr lang="en-US" altLang="cs-CZ" sz="2400" b="1" dirty="0">
                <a:latin typeface="Arial" panose="020B0604020202020204" pitchFamily="34" charset="0"/>
              </a:rPr>
              <a:t> IMPERFECT COMPETITION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707762"/>
            <a:ext cx="8477250" cy="338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Because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demand curve decreases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in the case of imperfect competition, marginal revenue (MR) decreases with the increase of production </a:t>
            </a:r>
            <a:r>
              <a:rPr lang="cs-CZ" altLang="cs-CZ" sz="2200" dirty="0">
                <a:latin typeface="Arial" panose="020B0604020202020204" pitchFamily="34" charset="0"/>
              </a:rPr>
              <a:t>as </a:t>
            </a:r>
            <a:r>
              <a:rPr lang="cs-CZ" altLang="cs-CZ" sz="2200" dirty="0" err="1">
                <a:latin typeface="Arial" panose="020B0604020202020204" pitchFamily="34" charset="0"/>
              </a:rPr>
              <a:t>well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and must be lower than the price at which the last unit is sold (MR &lt;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MR is, like TR, influenced by the elasticity of demand: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MR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en-US" altLang="cs-CZ" sz="2000" b="1" dirty="0">
                <a:latin typeface="Arial" panose="020B0604020202020204" pitchFamily="34" charset="0"/>
              </a:rPr>
              <a:t>&gt; 0 - if demand is elastic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MR = 0 - if demand is unitary elastic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MR &lt;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en-US" altLang="cs-CZ" sz="2000" b="1" dirty="0">
                <a:latin typeface="Arial" panose="020B0604020202020204" pitchFamily="34" charset="0"/>
              </a:rPr>
              <a:t>0 - if demand is inelastic</a:t>
            </a:r>
            <a:endParaRPr lang="en-GB" altLang="cs-CZ" sz="2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589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MONOPOLY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707762"/>
            <a:ext cx="8477250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Monopoly is the opposite of perfect competition.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basic assumptions for the existence of a monopoly: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Existence of a </a:t>
            </a:r>
            <a:r>
              <a:rPr lang="cs-CZ" altLang="cs-CZ" sz="2000" dirty="0" err="1">
                <a:latin typeface="Arial" panose="020B0604020202020204" pitchFamily="34" charset="0"/>
              </a:rPr>
              <a:t>one</a:t>
            </a:r>
            <a:r>
              <a:rPr lang="en-US" altLang="cs-CZ" sz="2000" dirty="0">
                <a:latin typeface="Arial" panose="020B0604020202020204" pitchFamily="34" charset="0"/>
              </a:rPr>
              <a:t> producer (</a:t>
            </a:r>
            <a:r>
              <a:rPr lang="cs-CZ" altLang="cs-CZ" sz="2000" dirty="0" err="1">
                <a:latin typeface="Arial" panose="020B0604020202020204" pitchFamily="34" charset="0"/>
              </a:rPr>
              <a:t>firm</a:t>
            </a:r>
            <a:r>
              <a:rPr lang="en-US" altLang="cs-CZ" sz="2000" dirty="0">
                <a:latin typeface="Arial" panose="020B0604020202020204" pitchFamily="34" charset="0"/>
              </a:rPr>
              <a:t>) on the market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P</a:t>
            </a:r>
            <a:r>
              <a:rPr lang="en-US" altLang="cs-CZ" sz="2000" dirty="0" err="1">
                <a:latin typeface="Arial" panose="020B0604020202020204" pitchFamily="34" charset="0"/>
              </a:rPr>
              <a:t>roduct</a:t>
            </a:r>
            <a:r>
              <a:rPr lang="en-US" altLang="cs-CZ" sz="2000" dirty="0">
                <a:latin typeface="Arial" panose="020B0604020202020204" pitchFamily="34" charset="0"/>
              </a:rPr>
              <a:t> differentiation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Barriers to entry by other firms in the industry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Because of the monopoly is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only</a:t>
            </a:r>
            <a:r>
              <a:rPr lang="en-US" altLang="cs-CZ" sz="2200" dirty="0">
                <a:latin typeface="Arial" panose="020B0604020202020204" pitchFamily="34" charset="0"/>
              </a:rPr>
              <a:t> producer of the goods, the production is the production the whole industry.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Individual demand =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market demand</a:t>
            </a:r>
            <a:endParaRPr lang="en-GB" altLang="cs-CZ" sz="2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859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EQUILIBRIUM OF MONOPOLY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707762"/>
            <a:ext cx="8477250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Unlike the perfect competition individual demand curves decreases.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Marginal revenue curve decreases faster than the demand curve.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MR = MC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P </a:t>
            </a:r>
            <a:r>
              <a:rPr lang="cs-CZ" altLang="cs-CZ" sz="2200" dirty="0">
                <a:latin typeface="Arial" panose="020B0604020202020204" pitchFamily="34" charset="0"/>
                <a:ea typeface="Cambria Math" panose="02040503050406030204" pitchFamily="18" charset="0"/>
              </a:rPr>
              <a:t>&gt; MC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 significant difference from the perfect competition is the fact that the monopoly itself sets the price of its production. Because it is the only </a:t>
            </a:r>
            <a:r>
              <a:rPr lang="cs-CZ" altLang="cs-CZ" sz="2200" dirty="0" err="1">
                <a:latin typeface="Arial" panose="020B0604020202020204" pitchFamily="34" charset="0"/>
              </a:rPr>
              <a:t>producer</a:t>
            </a:r>
            <a:r>
              <a:rPr lang="en-US" altLang="cs-CZ" sz="2200" dirty="0">
                <a:latin typeface="Arial" panose="020B0604020202020204" pitchFamily="34" charset="0"/>
              </a:rPr>
              <a:t> on the market, </a:t>
            </a:r>
            <a:r>
              <a:rPr lang="cs-CZ" altLang="cs-CZ" sz="2200" dirty="0">
                <a:latin typeface="Arial" panose="020B0604020202020204" pitchFamily="34" charset="0"/>
              </a:rPr>
              <a:t>sels </a:t>
            </a:r>
            <a:r>
              <a:rPr lang="en-US" altLang="cs-CZ" sz="2200" dirty="0">
                <a:latin typeface="Arial" panose="020B0604020202020204" pitchFamily="34" charset="0"/>
              </a:rPr>
              <a:t>at a price that maximizes its profits.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However, the buyer must be willing to accept this price.</a:t>
            </a:r>
            <a:endParaRPr lang="en-GB" altLang="cs-CZ" sz="2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642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REVENUES IN IMPERFECT COMPETITION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1627632"/>
            <a:ext cx="2873995" cy="4645152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Price</a:t>
            </a:r>
            <a:r>
              <a:rPr lang="cs-CZ" altLang="cs-CZ" sz="2200" dirty="0">
                <a:latin typeface="Arial" panose="020B0604020202020204" pitchFamily="34" charset="0"/>
              </a:rPr>
              <a:t> and </a:t>
            </a:r>
            <a:r>
              <a:rPr lang="cs-CZ" altLang="cs-CZ" sz="2200" dirty="0" err="1">
                <a:latin typeface="Arial" panose="020B0604020202020204" pitchFamily="34" charset="0"/>
              </a:rPr>
              <a:t>quantum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production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different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from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cs-CZ" altLang="cs-CZ" sz="2200" dirty="0" err="1">
                <a:latin typeface="Arial" panose="020B0604020202020204" pitchFamily="34" charset="0"/>
              </a:rPr>
              <a:t>perfect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competition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4070261" y="258119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876" y="5221200"/>
            <a:ext cx="1012024" cy="548688"/>
          </a:xfrm>
          <a:prstGeom prst="rect">
            <a:avLst/>
          </a:prstGeom>
        </p:spPr>
      </p:pic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23792" y="1740408"/>
            <a:ext cx="474345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569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SUPPLY CURVE OF MONOPOLY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707762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terms of monopoly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supply curve does not exist, because there is not one relationship between price and quantity.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Firm in perfect competition may offer different quantities at different prices.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a monopoly, the company may offer different quantities for the same price or the same quantities at different prices.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</a:t>
            </a:r>
            <a:r>
              <a:rPr lang="en-US" altLang="cs-CZ" sz="2200" b="1" dirty="0">
                <a:latin typeface="Arial" panose="020B0604020202020204" pitchFamily="34" charset="0"/>
              </a:rPr>
              <a:t>we can </a:t>
            </a:r>
            <a:r>
              <a:rPr lang="cs-CZ" altLang="cs-CZ" sz="2200" b="1" dirty="0">
                <a:latin typeface="Arial" panose="020B0604020202020204" pitchFamily="34" charset="0"/>
              </a:rPr>
              <a:t>NOT </a:t>
            </a:r>
            <a:r>
              <a:rPr lang="en-US" altLang="cs-CZ" sz="2200" b="1" dirty="0">
                <a:latin typeface="Arial" panose="020B0604020202020204" pitchFamily="34" charset="0"/>
              </a:rPr>
              <a:t>clearly </a:t>
            </a:r>
            <a:r>
              <a:rPr lang="cs-CZ" altLang="cs-CZ" sz="2200" b="1" dirty="0" err="1">
                <a:latin typeface="Arial" panose="020B0604020202020204" pitchFamily="34" charset="0"/>
              </a:rPr>
              <a:t>determine</a:t>
            </a:r>
            <a:r>
              <a:rPr lang="en-US" altLang="cs-CZ" sz="2200" b="1" dirty="0">
                <a:latin typeface="Arial" panose="020B0604020202020204" pitchFamily="34" charset="0"/>
              </a:rPr>
              <a:t> the supply curve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of</a:t>
            </a:r>
            <a:r>
              <a:rPr lang="cs-CZ" altLang="cs-CZ" sz="2200" b="1" dirty="0">
                <a:latin typeface="Arial" panose="020B0604020202020204" pitchFamily="34" charset="0"/>
              </a:rPr>
              <a:t> monopoly</a:t>
            </a:r>
            <a:endParaRPr lang="en-GB" altLang="cs-CZ" sz="20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505" y="4752787"/>
            <a:ext cx="664522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142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THE MONOPOLY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707762"/>
                <a:ext cx="8477250" cy="50350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In terms of monopoly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supply curve does not exist, because there is not one relationship between price and quantity.</a:t>
                </a: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8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Monopoly power is the ability to set the price higher than the marginal cost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s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.</a:t>
                </a: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8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 degree of monopoly power can be expressed by Lerner index (L).</a:t>
                </a: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𝑀𝐶</m:t>
                          </m:r>
                        </m:num>
                        <m:den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To express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monopoly power is used:</a:t>
                </a:r>
              </a:p>
              <a:p>
                <a:pPr marL="1028700" lvl="1" eaLnBrk="1" hangingPunct="1">
                  <a:spcBef>
                    <a:spcPct val="0"/>
                  </a:spcBef>
                  <a:defRPr/>
                </a:pPr>
                <a:r>
                  <a:rPr lang="en-US" altLang="cs-CZ" sz="2000" b="1" dirty="0">
                    <a:latin typeface="Arial" panose="020B0604020202020204" pitchFamily="34" charset="0"/>
                  </a:rPr>
                  <a:t>The degree of concentration </a:t>
                </a:r>
                <a:r>
                  <a:rPr lang="en-US" altLang="cs-CZ" sz="2000" dirty="0">
                    <a:latin typeface="Arial" panose="020B0604020202020204" pitchFamily="34" charset="0"/>
                  </a:rPr>
                  <a:t>-% share of the strongest </a:t>
                </a:r>
                <a:r>
                  <a:rPr lang="cs-CZ" altLang="cs-CZ" sz="2000" dirty="0" err="1">
                    <a:latin typeface="Arial" panose="020B0604020202020204" pitchFamily="34" charset="0"/>
                  </a:rPr>
                  <a:t>firm</a:t>
                </a:r>
                <a:r>
                  <a:rPr lang="en-US" altLang="cs-CZ" sz="2000" dirty="0">
                    <a:latin typeface="Arial" panose="020B0604020202020204" pitchFamily="34" charset="0"/>
                  </a:rPr>
                  <a:t> in the industry on the production of industry</a:t>
                </a:r>
              </a:p>
              <a:p>
                <a:pPr marL="1028700" lvl="1" eaLnBrk="1" hangingPunct="1">
                  <a:spcBef>
                    <a:spcPct val="0"/>
                  </a:spcBef>
                  <a:defRPr/>
                </a:pPr>
                <a:r>
                  <a:rPr lang="en-US" altLang="cs-CZ" sz="2000" b="1" dirty="0">
                    <a:latin typeface="Arial" panose="020B0604020202020204" pitchFamily="34" charset="0"/>
                  </a:rPr>
                  <a:t>Profit </a:t>
                </a:r>
                <a:r>
                  <a:rPr lang="en-US" altLang="cs-CZ" sz="2000" dirty="0">
                    <a:latin typeface="Arial" panose="020B0604020202020204" pitchFamily="34" charset="0"/>
                  </a:rPr>
                  <a:t>- questionable criterion</a:t>
                </a: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707762"/>
                <a:ext cx="8477250" cy="5035033"/>
              </a:xfrm>
              <a:prstGeom prst="rect">
                <a:avLst/>
              </a:prstGeom>
              <a:blipFill>
                <a:blip r:embed="rId2"/>
                <a:stretch>
                  <a:fillRect l="-791" t="-72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1225" y="4333046"/>
            <a:ext cx="1044728" cy="62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15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559364" y="106613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INEFFICIENCY OF THE MONOPOLY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873203"/>
            <a:ext cx="847725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Monopoly power, which leads to the determination of the price above the marginal cost, is in terms of society </a:t>
            </a:r>
            <a:r>
              <a:rPr lang="en-US" altLang="cs-CZ" sz="2200" b="1" dirty="0">
                <a:latin typeface="Arial" panose="020B0604020202020204" pitchFamily="34" charset="0"/>
              </a:rPr>
              <a:t>inefficient </a:t>
            </a:r>
            <a:r>
              <a:rPr lang="en-US" altLang="cs-CZ" sz="2200" dirty="0">
                <a:latin typeface="Arial" panose="020B0604020202020204" pitchFamily="34" charset="0"/>
              </a:rPr>
              <a:t>(inefficient production).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Monopoly is not led </a:t>
            </a:r>
            <a:r>
              <a:rPr lang="cs-CZ" altLang="cs-CZ" sz="2200" dirty="0">
                <a:latin typeface="Arial" panose="020B0604020202020204" pitchFamily="34" charset="0"/>
              </a:rPr>
              <a:t>by a</a:t>
            </a:r>
            <a:r>
              <a:rPr lang="en-US" altLang="cs-CZ" sz="2200" dirty="0">
                <a:latin typeface="Arial" panose="020B0604020202020204" pitchFamily="34" charset="0"/>
              </a:rPr>
              <a:t> market mechanism for optimum utilization of social resources.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000" b="1" dirty="0">
                <a:latin typeface="Arial" panose="020B0604020202020204" pitchFamily="34" charset="0"/>
              </a:rPr>
              <a:t>                  </a:t>
            </a:r>
            <a:r>
              <a:rPr lang="en-US" altLang="cs-CZ" sz="2000" b="1" dirty="0">
                <a:latin typeface="Arial" panose="020B0604020202020204" pitchFamily="34" charset="0"/>
              </a:rPr>
              <a:t>monopoly determines price - no market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233" y="4246918"/>
            <a:ext cx="664522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88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SURPULUS OF PRODUCER AND CONSUMER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2067202"/>
            <a:ext cx="2873995" cy="4205581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MONOPOLY 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COMPARISON WITH PERFECT COMPETITION</a:t>
            </a: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3377030" y="20968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57" y="4641822"/>
            <a:ext cx="1012024" cy="548688"/>
          </a:xfrm>
          <a:prstGeom prst="rect">
            <a:avLst/>
          </a:prstGeom>
        </p:spPr>
      </p:pic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95144" y="1627632"/>
            <a:ext cx="3590487" cy="505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126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REGULATION OF THE MONOPOLY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873203"/>
            <a:ext cx="8477250" cy="344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terms of monopoly</a:t>
            </a:r>
            <a:r>
              <a:rPr lang="cs-CZ" altLang="cs-CZ" sz="2200" dirty="0">
                <a:latin typeface="Arial" panose="020B0604020202020204" pitchFamily="34" charset="0"/>
              </a:rPr>
              <a:t>,</a:t>
            </a:r>
            <a:r>
              <a:rPr lang="en-US" altLang="cs-CZ" sz="2200" dirty="0">
                <a:latin typeface="Arial" panose="020B0604020202020204" pitchFamily="34" charset="0"/>
              </a:rPr>
              <a:t> resources are not fully utilized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are</a:t>
            </a:r>
            <a:r>
              <a:rPr lang="en-US" altLang="cs-CZ" sz="2200" dirty="0">
                <a:latin typeface="Arial" panose="020B0604020202020204" pitchFamily="34" charset="0"/>
              </a:rPr>
              <a:t> available to 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and those that are used, are used inefficiently.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en-US" altLang="cs-CZ" sz="2200" dirty="0">
                <a:latin typeface="Arial" panose="020B0604020202020204" pitchFamily="34" charset="0"/>
              </a:rPr>
              <a:t> most important </a:t>
            </a:r>
            <a:r>
              <a:rPr lang="cs-CZ" altLang="cs-CZ" sz="2200" dirty="0" err="1">
                <a:latin typeface="Arial" panose="020B0604020202020204" pitchFamily="34" charset="0"/>
              </a:rPr>
              <a:t>rectifier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tools are: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8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Antitrust laws - those prohibiting certain behavior in the marketplace and reduce the monopoly power of different ways.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T</a:t>
            </a:r>
            <a:r>
              <a:rPr lang="en-US" altLang="cs-CZ" sz="2000" dirty="0">
                <a:latin typeface="Arial" panose="020B0604020202020204" pitchFamily="34" charset="0"/>
              </a:rPr>
              <a:t>ax policy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ability to convert a monopoly to state ownership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P</a:t>
            </a:r>
            <a:r>
              <a:rPr lang="en-US" altLang="cs-CZ" sz="2000" dirty="0">
                <a:latin typeface="Arial" panose="020B0604020202020204" pitchFamily="34" charset="0"/>
              </a:rPr>
              <a:t>rice regulation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553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cs-CZ" sz="2400" b="1" cap="all" dirty="0">
                <a:latin typeface="Arial" panose="020B0604020202020204" pitchFamily="34" charset="0"/>
              </a:rPr>
              <a:t>Outline of the lecture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551722"/>
            <a:ext cx="847725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Imperfect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Competition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Revenues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cs-CZ" altLang="cs-CZ" sz="2200" dirty="0" err="1">
                <a:latin typeface="Arial" panose="020B0604020202020204" pitchFamily="34" charset="0"/>
              </a:rPr>
              <a:t>Imperfect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Competition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Monopoly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Oligopoly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Monopolistic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Competition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n-GB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28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PRICE REGULATION OF MONOPOLY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1554480"/>
            <a:ext cx="2831990" cy="5175504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price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regulation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alllows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monopoly to </a:t>
            </a:r>
            <a:r>
              <a:rPr lang="cs-CZ" altLang="cs-CZ" sz="2200" dirty="0" err="1">
                <a:latin typeface="Arial" panose="020B0604020202020204" pitchFamily="34" charset="0"/>
              </a:rPr>
              <a:t>determine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price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only</a:t>
            </a:r>
            <a:r>
              <a:rPr lang="cs-CZ" altLang="cs-CZ" sz="2200" dirty="0">
                <a:latin typeface="Arial" panose="020B0604020202020204" pitchFamily="34" charset="0"/>
              </a:rPr>
              <a:t> so </a:t>
            </a:r>
            <a:r>
              <a:rPr lang="cs-CZ" altLang="cs-CZ" sz="2200" dirty="0" err="1">
                <a:latin typeface="Arial" panose="020B0604020202020204" pitchFamily="34" charset="0"/>
              </a:rPr>
              <a:t>high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covers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average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9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By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price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regulation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monopoly profit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not </a:t>
            </a:r>
            <a:r>
              <a:rPr lang="cs-CZ" altLang="cs-CZ" sz="2200" dirty="0" err="1">
                <a:latin typeface="Arial" panose="020B0604020202020204" pitchFamily="34" charset="0"/>
              </a:rPr>
              <a:t>created</a:t>
            </a:r>
            <a:r>
              <a:rPr lang="cs-CZ" altLang="cs-CZ" sz="2200" dirty="0">
                <a:latin typeface="Arial" panose="020B0604020202020204" pitchFamily="34" charset="0"/>
              </a:rPr>
              <a:t> and monopoly </a:t>
            </a:r>
            <a:r>
              <a:rPr lang="cs-CZ" altLang="cs-CZ" sz="2200" dirty="0" err="1">
                <a:latin typeface="Arial" panose="020B0604020202020204" pitchFamily="34" charset="0"/>
              </a:rPr>
              <a:t>realizes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only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normal</a:t>
            </a:r>
            <a:r>
              <a:rPr lang="cs-CZ" altLang="cs-CZ" sz="2200" b="1" dirty="0">
                <a:latin typeface="Arial" panose="020B0604020202020204" pitchFamily="34" charset="0"/>
              </a:rPr>
              <a:t> profit</a:t>
            </a:r>
            <a:endParaRPr lang="cs-CZ" sz="2200" b="1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5595" y="2305685"/>
            <a:ext cx="5228303" cy="336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264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MONOPSONY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873203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Monopsony is the opposite of monopoly and represents a market in which is only one buyer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M</a:t>
            </a:r>
            <a:r>
              <a:rPr lang="en-US" altLang="cs-CZ" sz="2200" dirty="0" err="1">
                <a:latin typeface="Arial" panose="020B0604020202020204" pitchFamily="34" charset="0"/>
              </a:rPr>
              <a:t>onopsony</a:t>
            </a:r>
            <a:r>
              <a:rPr lang="en-US" altLang="cs-CZ" sz="2200" dirty="0">
                <a:latin typeface="Arial" panose="020B0604020202020204" pitchFamily="34" charset="0"/>
              </a:rPr>
              <a:t> power is the ability of the buyer to influence the price in his favor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It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allows you to purchase goods at a lower price than in conditions of perfect competition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   </a:t>
            </a:r>
            <a:r>
              <a:rPr lang="en-US" altLang="cs-CZ" sz="2200" dirty="0">
                <a:latin typeface="Arial" panose="020B0604020202020204" pitchFamily="34" charset="0"/>
              </a:rPr>
              <a:t>the state as the only buyer of military production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579" y="4876786"/>
            <a:ext cx="664522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6918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OLIGOPOLY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873203"/>
            <a:ext cx="847725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Oligopoly is a market structure that prevails in practice.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Characteristic features of oligopoly: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existence of several companies in industry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Usually differentiated product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Barriers to entry that prevented attracting new firms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Behavior of firms in oligopoly is influenced by their mutual dependence (each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produces</a:t>
            </a:r>
            <a:r>
              <a:rPr lang="cs-CZ" altLang="cs-CZ" sz="2200" dirty="0">
                <a:latin typeface="Arial" panose="020B0604020202020204" pitchFamily="34" charset="0"/>
              </a:rPr>
              <a:t> a</a:t>
            </a:r>
            <a:r>
              <a:rPr lang="en-US" altLang="cs-CZ" sz="2200" dirty="0">
                <a:latin typeface="Arial" panose="020B0604020202020204" pitchFamily="34" charset="0"/>
              </a:rPr>
              <a:t> part of industry).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There are several models of oligopolies.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1612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OLIGOPOLY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873203"/>
            <a:ext cx="8477250" cy="340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Collusive</a:t>
            </a:r>
            <a:r>
              <a:rPr lang="cs-CZ" altLang="cs-CZ" sz="2200" dirty="0">
                <a:latin typeface="Arial" panose="020B0604020202020204" pitchFamily="34" charset="0"/>
              </a:rPr>
              <a:t> oligopoly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Cartel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Oligopoly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cs-CZ" altLang="cs-CZ" sz="2200" dirty="0">
                <a:latin typeface="Arial" panose="020B0604020202020204" pitchFamily="34" charset="0"/>
              </a:rPr>
              <a:t> dominant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Non-c</a:t>
            </a:r>
            <a:r>
              <a:rPr lang="en-US" altLang="cs-CZ" sz="2200" dirty="0" err="1">
                <a:latin typeface="Arial" panose="020B0604020202020204" pitchFamily="34" charset="0"/>
              </a:rPr>
              <a:t>ollusive</a:t>
            </a:r>
            <a:r>
              <a:rPr lang="en-US" altLang="cs-CZ" sz="2200" dirty="0">
                <a:latin typeface="Arial" panose="020B0604020202020204" pitchFamily="34" charset="0"/>
              </a:rPr>
              <a:t> oligopoly 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endParaRPr lang="cs-CZ" altLang="cs-CZ" sz="800" b="1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b="1" dirty="0" err="1">
                <a:latin typeface="Arial" panose="020B0604020202020204" pitchFamily="34" charset="0"/>
              </a:rPr>
              <a:t>Cournot</a:t>
            </a:r>
            <a:r>
              <a:rPr lang="cs-CZ" altLang="cs-CZ" sz="2000" b="1" dirty="0">
                <a:latin typeface="Arial" panose="020B0604020202020204" pitchFamily="34" charset="0"/>
              </a:rPr>
              <a:t> – </a:t>
            </a:r>
            <a:r>
              <a:rPr lang="cs-CZ" altLang="cs-CZ" sz="2000" b="1" dirty="0" err="1">
                <a:latin typeface="Arial" panose="020B0604020202020204" pitchFamily="34" charset="0"/>
              </a:rPr>
              <a:t>Chamberlin´s</a:t>
            </a:r>
            <a:r>
              <a:rPr lang="cs-CZ" altLang="cs-CZ" sz="2000" b="1" dirty="0">
                <a:latin typeface="Arial" panose="020B0604020202020204" pitchFamily="34" charset="0"/>
              </a:rPr>
              <a:t> – </a:t>
            </a:r>
            <a:r>
              <a:rPr lang="cs-CZ" altLang="cs-CZ" sz="2000" b="1" dirty="0" err="1">
                <a:latin typeface="Arial" panose="020B0604020202020204" pitchFamily="34" charset="0"/>
              </a:rPr>
              <a:t>Stackelberg</a:t>
            </a:r>
            <a:r>
              <a:rPr lang="cs-CZ" altLang="cs-CZ" sz="2000" b="1" dirty="0">
                <a:latin typeface="Arial" panose="020B0604020202020204" pitchFamily="34" charset="0"/>
              </a:rPr>
              <a:t> model </a:t>
            </a:r>
          </a:p>
          <a:p>
            <a:pPr marL="1428750" lvl="2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DUOPOLY – </a:t>
            </a:r>
            <a:r>
              <a:rPr lang="cs-CZ" altLang="cs-CZ" sz="2000" dirty="0" err="1">
                <a:latin typeface="Arial" panose="020B0604020202020204" pitchFamily="34" charset="0"/>
              </a:rPr>
              <a:t>only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two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sellers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1428750" lvl="2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Game </a:t>
            </a:r>
            <a:r>
              <a:rPr lang="cs-CZ" altLang="cs-CZ" sz="2000" dirty="0" err="1">
                <a:latin typeface="Arial" panose="020B0604020202020204" pitchFamily="34" charset="0"/>
              </a:rPr>
              <a:t>theory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</a:p>
          <a:p>
            <a:pPr lvl="2" indent="0" eaLnBrk="1" hangingPunct="1">
              <a:spcBef>
                <a:spcPct val="0"/>
              </a:spcBef>
              <a:buNone/>
              <a:defRPr/>
            </a:pPr>
            <a:endParaRPr lang="cs-CZ" altLang="cs-CZ" sz="8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 err="1">
                <a:latin typeface="Arial" panose="020B0604020202020204" pitchFamily="34" charset="0"/>
              </a:rPr>
              <a:t>Sweezy’s</a:t>
            </a:r>
            <a:r>
              <a:rPr lang="en-US" altLang="cs-CZ" sz="2000" b="1" dirty="0">
                <a:latin typeface="Arial" panose="020B0604020202020204" pitchFamily="34" charset="0"/>
              </a:rPr>
              <a:t> Kinked Demand Curve Model</a:t>
            </a:r>
            <a:endParaRPr lang="cs-CZ" altLang="cs-CZ" sz="20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9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1281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COLLUSIVE OLIGOPOLY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873203"/>
            <a:ext cx="8477250" cy="3924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C</a:t>
            </a:r>
            <a:r>
              <a:rPr lang="en-US" altLang="cs-CZ" sz="2200" dirty="0" err="1">
                <a:latin typeface="Arial" panose="020B0604020202020204" pitchFamily="34" charset="0"/>
              </a:rPr>
              <a:t>ollusive</a:t>
            </a:r>
            <a:r>
              <a:rPr lang="en-US" altLang="cs-CZ" sz="2200" dirty="0">
                <a:latin typeface="Arial" panose="020B0604020202020204" pitchFamily="34" charset="0"/>
              </a:rPr>
              <a:t> oligopoly – </a:t>
            </a:r>
            <a:r>
              <a:rPr lang="cs-CZ" altLang="cs-CZ" sz="2200" dirty="0" err="1">
                <a:latin typeface="Arial" panose="020B0604020202020204" pitchFamily="34" charset="0"/>
              </a:rPr>
              <a:t>it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arises in a situation where several </a:t>
            </a:r>
            <a:r>
              <a:rPr lang="cs-CZ" altLang="cs-CZ" sz="2200" dirty="0" err="1">
                <a:latin typeface="Arial" panose="020B0604020202020204" pitchFamily="34" charset="0"/>
              </a:rPr>
              <a:t>firms</a:t>
            </a:r>
            <a:r>
              <a:rPr lang="en-US" altLang="cs-CZ" sz="2200" dirty="0">
                <a:latin typeface="Arial" panose="020B0604020202020204" pitchFamily="34" charset="0"/>
              </a:rPr>
              <a:t> sell</a:t>
            </a:r>
            <a:r>
              <a:rPr lang="cs-CZ" altLang="cs-CZ" sz="2200" dirty="0" err="1">
                <a:latin typeface="Arial" panose="020B0604020202020204" pitchFamily="34" charset="0"/>
              </a:rPr>
              <a:t>ing</a:t>
            </a:r>
            <a:r>
              <a:rPr lang="en-US" altLang="cs-CZ" sz="2200" dirty="0">
                <a:latin typeface="Arial" panose="020B0604020202020204" pitchFamily="34" charset="0"/>
              </a:rPr>
              <a:t> the same or similar products find that their prices are </a:t>
            </a:r>
            <a:r>
              <a:rPr lang="cs-CZ" altLang="cs-CZ" sz="2200" dirty="0" err="1">
                <a:latin typeface="Arial" panose="020B0604020202020204" pitchFamily="34" charset="0"/>
              </a:rPr>
              <a:t>similar</a:t>
            </a:r>
            <a:r>
              <a:rPr lang="en-US" altLang="cs-CZ" sz="2200" dirty="0">
                <a:latin typeface="Arial" panose="020B0604020202020204" pitchFamily="34" charset="0"/>
              </a:rPr>
              <a:t>, and that the </a:t>
            </a:r>
            <a:r>
              <a:rPr lang="cs-CZ" altLang="cs-CZ" sz="2200" dirty="0" err="1">
                <a:latin typeface="Arial" panose="020B0604020202020204" pitchFamily="34" charset="0"/>
              </a:rPr>
              <a:t>mutual</a:t>
            </a:r>
            <a:r>
              <a:rPr lang="en-US" altLang="cs-CZ" sz="2200" dirty="0">
                <a:latin typeface="Arial" panose="020B0604020202020204" pitchFamily="34" charset="0"/>
              </a:rPr>
              <a:t> price war would weaken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them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9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More advantageous for them </a:t>
            </a:r>
            <a:r>
              <a:rPr lang="cs-CZ" altLang="cs-CZ" sz="2000" dirty="0" err="1">
                <a:latin typeface="Arial" panose="020B0604020202020204" pitchFamily="34" charset="0"/>
              </a:rPr>
              <a:t>is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to increase </a:t>
            </a:r>
            <a:r>
              <a:rPr lang="cs-CZ" altLang="cs-CZ" sz="2000" dirty="0" err="1">
                <a:latin typeface="Arial" panose="020B0604020202020204" pitchFamily="34" charset="0"/>
              </a:rPr>
              <a:t>their</a:t>
            </a:r>
            <a:r>
              <a:rPr lang="en-US" altLang="cs-CZ" sz="2000" dirty="0">
                <a:latin typeface="Arial" panose="020B0604020202020204" pitchFamily="34" charset="0"/>
              </a:rPr>
              <a:t> profits by increasing prices on the market or </a:t>
            </a:r>
            <a:r>
              <a:rPr lang="cs-CZ" altLang="cs-CZ" sz="2000" dirty="0">
                <a:latin typeface="Arial" panose="020B0604020202020204" pitchFamily="34" charset="0"/>
              </a:rPr>
              <a:t>by </a:t>
            </a:r>
            <a:r>
              <a:rPr lang="en-US" altLang="cs-CZ" sz="2000" dirty="0">
                <a:latin typeface="Arial" panose="020B0604020202020204" pitchFamily="34" charset="0"/>
              </a:rPr>
              <a:t>market division.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endParaRPr lang="en-US" altLang="cs-CZ" sz="8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Company enters into a secret agreement and set monopoly prices for individual companies or production quotas - each company oligopoly then behaves like a monopoly.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Cartel - </a:t>
            </a:r>
            <a:r>
              <a:rPr lang="cs-CZ" altLang="cs-CZ" sz="2200" dirty="0">
                <a:latin typeface="Arial" panose="020B0604020202020204" pitchFamily="34" charset="0"/>
              </a:rPr>
              <a:t>a</a:t>
            </a:r>
            <a:r>
              <a:rPr lang="en-US" altLang="cs-CZ" sz="2200" dirty="0" err="1">
                <a:latin typeface="Arial" panose="020B0604020202020204" pitchFamily="34" charset="0"/>
              </a:rPr>
              <a:t>greement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about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advantageous cooperation (OPEC, the gas station ...).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6229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COLLUSIVE OLIGOPOLY 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2305685"/>
            <a:ext cx="2831990" cy="2174876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profit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like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porfit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monopoly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abnormal</a:t>
            </a:r>
            <a:r>
              <a:rPr lang="cs-CZ" altLang="cs-CZ" sz="2200" b="1" dirty="0">
                <a:latin typeface="Arial" panose="020B0604020202020204" pitchFamily="34" charset="0"/>
              </a:rPr>
              <a:t> profit</a:t>
            </a:r>
            <a:endParaRPr lang="cs-CZ" sz="2200" b="1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2781" y="2067203"/>
            <a:ext cx="4809111" cy="421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5228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OLIGOPOLY WITH DOMINANT FIRM 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1554480"/>
            <a:ext cx="2831990" cy="5175504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For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dominant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better</a:t>
            </a:r>
            <a:r>
              <a:rPr lang="cs-CZ" altLang="cs-CZ" sz="2200" dirty="0">
                <a:latin typeface="Arial" panose="020B0604020202020204" pitchFamily="34" charset="0"/>
              </a:rPr>
              <a:t> to </a:t>
            </a:r>
            <a:r>
              <a:rPr lang="cs-CZ" altLang="cs-CZ" sz="2200" dirty="0" err="1">
                <a:latin typeface="Arial" panose="020B0604020202020204" pitchFamily="34" charset="0"/>
              </a:rPr>
              <a:t>leave</a:t>
            </a:r>
            <a:r>
              <a:rPr lang="cs-CZ" altLang="cs-CZ" sz="2200" dirty="0">
                <a:latin typeface="Arial" panose="020B0604020202020204" pitchFamily="34" charset="0"/>
              </a:rPr>
              <a:t> a part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market to </a:t>
            </a:r>
            <a:r>
              <a:rPr lang="cs-CZ" altLang="cs-CZ" sz="2200" dirty="0" err="1">
                <a:latin typeface="Arial" panose="020B0604020202020204" pitchFamily="34" charset="0"/>
              </a:rPr>
              <a:t>weaker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competitor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b="1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b="1" dirty="0" err="1">
                <a:latin typeface="Arial" panose="020B0604020202020204" pitchFamily="34" charset="0"/>
              </a:rPr>
              <a:t>Smaller</a:t>
            </a:r>
            <a:r>
              <a:rPr lang="cs-CZ" sz="2200" b="1" dirty="0">
                <a:latin typeface="Arial" panose="020B0604020202020204" pitchFamily="34" charset="0"/>
              </a:rPr>
              <a:t> </a:t>
            </a:r>
            <a:r>
              <a:rPr lang="cs-CZ" sz="2200" b="1" dirty="0" err="1">
                <a:latin typeface="Arial" panose="020B0604020202020204" pitchFamily="34" charset="0"/>
              </a:rPr>
              <a:t>firm</a:t>
            </a:r>
            <a:r>
              <a:rPr lang="cs-CZ" sz="2200" b="1" dirty="0">
                <a:latin typeface="Arial" panose="020B0604020202020204" pitchFamily="34" charset="0"/>
              </a:rPr>
              <a:t> </a:t>
            </a:r>
            <a:r>
              <a:rPr lang="cs-CZ" sz="2200" b="1" dirty="0" err="1">
                <a:latin typeface="Arial" panose="020B0604020202020204" pitchFamily="34" charset="0"/>
              </a:rPr>
              <a:t>respect</a:t>
            </a:r>
            <a:r>
              <a:rPr lang="cs-CZ" sz="2200" b="1" dirty="0">
                <a:latin typeface="Arial" panose="020B0604020202020204" pitchFamily="34" charset="0"/>
              </a:rPr>
              <a:t> </a:t>
            </a:r>
            <a:r>
              <a:rPr lang="cs-CZ" sz="2200" b="1" dirty="0" err="1">
                <a:latin typeface="Arial" panose="020B0604020202020204" pitchFamily="34" charset="0"/>
              </a:rPr>
              <a:t>the</a:t>
            </a:r>
            <a:r>
              <a:rPr lang="cs-CZ" sz="2200" b="1" dirty="0">
                <a:latin typeface="Arial" panose="020B0604020202020204" pitchFamily="34" charset="0"/>
              </a:rPr>
              <a:t> </a:t>
            </a:r>
            <a:r>
              <a:rPr lang="cs-CZ" sz="2200" b="1" dirty="0" err="1">
                <a:latin typeface="Arial" panose="020B0604020202020204" pitchFamily="34" charset="0"/>
              </a:rPr>
              <a:t>prices</a:t>
            </a:r>
            <a:r>
              <a:rPr lang="cs-CZ" sz="2200" b="1" dirty="0">
                <a:latin typeface="Arial" panose="020B0604020202020204" pitchFamily="34" charset="0"/>
              </a:rPr>
              <a:t> </a:t>
            </a:r>
            <a:r>
              <a:rPr lang="cs-CZ" sz="2200" b="1" dirty="0" err="1">
                <a:latin typeface="Arial" panose="020B0604020202020204" pitchFamily="34" charset="0"/>
              </a:rPr>
              <a:t>of</a:t>
            </a:r>
            <a:r>
              <a:rPr lang="cs-CZ" sz="2200" b="1" dirty="0">
                <a:latin typeface="Arial" panose="020B0604020202020204" pitchFamily="34" charset="0"/>
              </a:rPr>
              <a:t> dominant </a:t>
            </a:r>
            <a:r>
              <a:rPr lang="cs-CZ" sz="2200" b="1" dirty="0" err="1">
                <a:latin typeface="Arial" panose="020B0604020202020204" pitchFamily="34" charset="0"/>
              </a:rPr>
              <a:t>firm</a:t>
            </a:r>
            <a:r>
              <a:rPr lang="cs-CZ" sz="2200" b="1" dirty="0">
                <a:latin typeface="Arial" panose="020B0604020202020204" pitchFamily="34" charset="0"/>
              </a:rPr>
              <a:t> in </a:t>
            </a:r>
            <a:r>
              <a:rPr lang="cs-CZ" sz="2200" b="1" dirty="0" err="1">
                <a:latin typeface="Arial" panose="020B0604020202020204" pitchFamily="34" charset="0"/>
              </a:rPr>
              <a:t>industry</a:t>
            </a:r>
            <a:endParaRPr lang="cs-CZ" sz="2200" b="1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b="1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>
                <a:latin typeface="Arial" panose="020B0604020202020204" pitchFamily="34" charset="0"/>
              </a:rPr>
              <a:t>WHY?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343"/>
          <a:stretch/>
        </p:blipFill>
        <p:spPr>
          <a:xfrm>
            <a:off x="4244974" y="1865376"/>
            <a:ext cx="4816201" cy="3968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4765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DUOPOLY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219453" y="1513742"/>
            <a:ext cx="3763385" cy="5015074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>
                <a:latin typeface="Arial" panose="020B0604020202020204" pitchFamily="34" charset="0"/>
              </a:rPr>
              <a:t>He </a:t>
            </a:r>
            <a:r>
              <a:rPr lang="cs-CZ" sz="2200" dirty="0" err="1">
                <a:latin typeface="Arial" panose="020B0604020202020204" pitchFamily="34" charset="0"/>
              </a:rPr>
              <a:t>sellers</a:t>
            </a:r>
            <a:r>
              <a:rPr lang="cs-CZ" sz="2200" dirty="0">
                <a:latin typeface="Arial" panose="020B0604020202020204" pitchFamily="34" charset="0"/>
              </a:rPr>
              <a:t> are independent and </a:t>
            </a:r>
            <a:r>
              <a:rPr lang="cs-CZ" sz="2200" dirty="0" err="1">
                <a:latin typeface="Arial" panose="020B0604020202020204" pitchFamily="34" charset="0"/>
              </a:rPr>
              <a:t>have</a:t>
            </a:r>
            <a:r>
              <a:rPr lang="cs-CZ" sz="2200" dirty="0">
                <a:latin typeface="Arial" panose="020B0604020202020204" pitchFamily="34" charset="0"/>
              </a:rPr>
              <a:t> to také </a:t>
            </a:r>
            <a:r>
              <a:rPr lang="cs-CZ" sz="2200" dirty="0" err="1">
                <a:latin typeface="Arial" panose="020B0604020202020204" pitchFamily="34" charset="0"/>
              </a:rPr>
              <a:t>into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account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efffect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</a:rPr>
              <a:t> his </a:t>
            </a:r>
            <a:r>
              <a:rPr lang="cs-CZ" sz="2200" dirty="0" err="1">
                <a:latin typeface="Arial" panose="020B0604020202020204" pitchFamily="34" charset="0"/>
              </a:rPr>
              <a:t>policy</a:t>
            </a:r>
            <a:r>
              <a:rPr lang="cs-CZ" sz="2200" dirty="0">
                <a:latin typeface="Arial" panose="020B0604020202020204" pitchFamily="34" charset="0"/>
              </a:rPr>
              <a:t> on his rival 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8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err="1">
                <a:latin typeface="Arial" panose="020B0604020202020204" pitchFamily="34" charset="0"/>
              </a:rPr>
              <a:t>Cournot</a:t>
            </a:r>
            <a:r>
              <a:rPr lang="cs-CZ" sz="2200" dirty="0">
                <a:latin typeface="Arial" panose="020B0604020202020204" pitchFamily="34" charset="0"/>
              </a:rPr>
              <a:t> – </a:t>
            </a:r>
            <a:r>
              <a:rPr lang="cs-CZ" sz="2200" dirty="0" err="1">
                <a:latin typeface="Arial" panose="020B0604020202020204" pitchFamily="34" charset="0"/>
              </a:rPr>
              <a:t>firms</a:t>
            </a:r>
            <a:r>
              <a:rPr lang="cs-CZ" sz="2200" dirty="0">
                <a:latin typeface="Arial" panose="020B0604020202020204" pitchFamily="34" charset="0"/>
              </a:rPr>
              <a:t> do not </a:t>
            </a:r>
            <a:r>
              <a:rPr lang="cs-CZ" sz="2200" dirty="0" err="1">
                <a:latin typeface="Arial" panose="020B0604020202020204" pitchFamily="34" charset="0"/>
              </a:rPr>
              <a:t>recognize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their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independence</a:t>
            </a: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8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err="1">
                <a:latin typeface="Arial" panose="020B0604020202020204" pitchFamily="34" charset="0"/>
              </a:rPr>
              <a:t>Chamberlin</a:t>
            </a:r>
            <a:r>
              <a:rPr lang="cs-CZ" sz="2200" dirty="0">
                <a:latin typeface="Arial" panose="020B0604020202020204" pitchFamily="34" charset="0"/>
              </a:rPr>
              <a:t> – </a:t>
            </a:r>
            <a:r>
              <a:rPr lang="cs-CZ" sz="2200" dirty="0" err="1">
                <a:latin typeface="Arial" panose="020B0604020202020204" pitchFamily="34" charset="0"/>
              </a:rPr>
              <a:t>firms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recognize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it</a:t>
            </a: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8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err="1">
                <a:latin typeface="Arial" panose="020B0604020202020204" pitchFamily="34" charset="0"/>
              </a:rPr>
              <a:t>Stackelberg</a:t>
            </a:r>
            <a:r>
              <a:rPr lang="cs-CZ" sz="2200" dirty="0">
                <a:latin typeface="Arial" panose="020B0604020202020204" pitchFamily="34" charset="0"/>
              </a:rPr>
              <a:t> – </a:t>
            </a:r>
            <a:r>
              <a:rPr lang="cs-CZ" sz="2200" dirty="0" err="1">
                <a:latin typeface="Arial" panose="020B0604020202020204" pitchFamily="34" charset="0"/>
              </a:rPr>
              <a:t>one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firm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is</a:t>
            </a:r>
            <a:r>
              <a:rPr lang="cs-CZ" sz="2200" dirty="0">
                <a:latin typeface="Arial" panose="020B0604020202020204" pitchFamily="34" charset="0"/>
              </a:rPr>
              <a:t> leader and </a:t>
            </a:r>
            <a:r>
              <a:rPr lang="cs-CZ" sz="2200" dirty="0" err="1">
                <a:latin typeface="Arial" panose="020B0604020202020204" pitchFamily="34" charset="0"/>
              </a:rPr>
              <a:t>one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follower</a:t>
            </a:r>
            <a:r>
              <a:rPr lang="cs-CZ" sz="2200" dirty="0">
                <a:latin typeface="Arial" panose="020B0604020202020204" pitchFamily="34" charset="0"/>
              </a:rPr>
              <a:t> (</a:t>
            </a:r>
            <a:r>
              <a:rPr lang="cs-CZ" sz="2200" dirty="0" err="1">
                <a:latin typeface="Arial" panose="020B0604020202020204" pitchFamily="34" charset="0"/>
              </a:rPr>
              <a:t>extention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Cournot</a:t>
            </a:r>
            <a:r>
              <a:rPr lang="cs-CZ" sz="2200" dirty="0">
                <a:latin typeface="Arial" panose="020B0604020202020204" pitchFamily="34" charset="0"/>
              </a:rPr>
              <a:t> model)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383" y="2728999"/>
            <a:ext cx="384081" cy="323116"/>
          </a:xfrm>
          <a:prstGeom prst="rect">
            <a:avLst/>
          </a:prstGeom>
        </p:spPr>
      </p:pic>
      <p:pic>
        <p:nvPicPr>
          <p:cNvPr id="12" name="Zástupný symbol pro obsah 11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8748" t="10954" r="5316"/>
          <a:stretch/>
        </p:blipFill>
        <p:spPr>
          <a:xfrm>
            <a:off x="4085484" y="1811048"/>
            <a:ext cx="5054901" cy="437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3518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KINKED DEMAND MODEL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342106" y="1554480"/>
            <a:ext cx="4101878" cy="5175504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Arial" panose="020B0604020202020204" pitchFamily="34" charset="0"/>
              </a:rPr>
              <a:t>Suppose, the prevailing price of an oligopoly product in the market is</a:t>
            </a:r>
            <a:r>
              <a:rPr lang="cs-CZ" sz="2200" dirty="0">
                <a:latin typeface="Arial" panose="020B0604020202020204" pitchFamily="34" charset="0"/>
              </a:rPr>
              <a:t>       . </a:t>
            </a:r>
            <a:r>
              <a:rPr lang="en-US" sz="2200" dirty="0">
                <a:latin typeface="Arial" panose="020B0604020202020204" pitchFamily="34" charset="0"/>
              </a:rPr>
              <a:t>If one seller increases the price above </a:t>
            </a:r>
            <a:r>
              <a:rPr lang="cs-CZ" sz="2200" dirty="0" err="1">
                <a:latin typeface="Arial" panose="020B0604020202020204" pitchFamily="34" charset="0"/>
              </a:rPr>
              <a:t>it</a:t>
            </a:r>
            <a:r>
              <a:rPr lang="en-US" sz="2200" dirty="0">
                <a:latin typeface="Arial" panose="020B0604020202020204" pitchFamily="34" charset="0"/>
              </a:rPr>
              <a:t>, rival sellers will keep the prices of their products.</a:t>
            </a: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8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Arial" panose="020B0604020202020204" pitchFamily="34" charset="0"/>
              </a:rPr>
              <a:t>As a result of high price charged by the firm, buyers will shift to products of other sellers who have kept their prices at the old level. </a:t>
            </a: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8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Arial" panose="020B0604020202020204" pitchFamily="34" charset="0"/>
              </a:rPr>
              <a:t>Consequently, sales of the first seller will drop considerably.</a:t>
            </a: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51558" y="2067203"/>
            <a:ext cx="3819525" cy="3848100"/>
          </a:xfrm>
          <a:prstGeom prst="rect">
            <a:avLst/>
          </a:prstGeom>
        </p:spPr>
      </p:pic>
      <p:sp>
        <p:nvSpPr>
          <p:cNvPr id="7" name="Šipka doprava 6"/>
          <p:cNvSpPr/>
          <p:nvPr/>
        </p:nvSpPr>
        <p:spPr>
          <a:xfrm rot="2174702" flipV="1">
            <a:off x="1947185" y="2409534"/>
            <a:ext cx="400091" cy="1490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383" y="2728999"/>
            <a:ext cx="384081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215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MONOPOLISTIC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873203"/>
            <a:ext cx="847725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Monopolistic competition is the closest to perfect competition.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Basic assumptions of monopolistic competition: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A large number of </a:t>
            </a:r>
            <a:r>
              <a:rPr lang="cs-CZ" altLang="cs-CZ" sz="2000" dirty="0" err="1">
                <a:latin typeface="Arial" panose="020B0604020202020204" pitchFamily="34" charset="0"/>
              </a:rPr>
              <a:t>firm</a:t>
            </a:r>
            <a:r>
              <a:rPr lang="en-US" altLang="cs-CZ" sz="2000" dirty="0">
                <a:latin typeface="Arial" panose="020B0604020202020204" pitchFamily="34" charset="0"/>
              </a:rPr>
              <a:t>s in the industry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A differentiated product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absence of entry barriers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for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firms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into the industry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Each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produces enough differentiated product that sets its own price - behaves like a monopoly.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390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IMPERFECT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707762"/>
            <a:ext cx="8477250" cy="338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Imperfect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competition</a:t>
            </a:r>
            <a:r>
              <a:rPr lang="cs-CZ" altLang="cs-CZ" sz="2200" dirty="0">
                <a:latin typeface="Arial" panose="020B0604020202020204" pitchFamily="34" charset="0"/>
              </a:rPr>
              <a:t> has </a:t>
            </a:r>
            <a:r>
              <a:rPr lang="cs-CZ" altLang="cs-CZ" sz="2200" dirty="0" err="1">
                <a:latin typeface="Arial" panose="020B0604020202020204" pitchFamily="34" charset="0"/>
              </a:rPr>
              <a:t>three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forms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cs-CZ" altLang="cs-CZ" sz="2000" b="1" dirty="0">
                <a:latin typeface="Arial" panose="020B0604020202020204" pitchFamily="34" charset="0"/>
              </a:rPr>
              <a:t>Monopoly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cs-CZ" altLang="cs-CZ" sz="2000" b="1" dirty="0">
                <a:latin typeface="Arial" panose="020B0604020202020204" pitchFamily="34" charset="0"/>
              </a:rPr>
              <a:t>Oligopoly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cs-CZ" altLang="cs-CZ" sz="2000" b="1" dirty="0" err="1">
                <a:latin typeface="Arial" panose="020B0604020202020204" pitchFamily="34" charset="0"/>
              </a:rPr>
              <a:t>Monopolistic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</a:rPr>
              <a:t>competition</a:t>
            </a:r>
            <a:endParaRPr lang="en-US" altLang="cs-CZ" sz="2000" b="1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We will focus on the characteristics of imperfect competition, which are common for all three forms.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main feature of imperfect competition - 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produces a differentiated product (</a:t>
            </a:r>
            <a:r>
              <a:rPr lang="cs-CZ" altLang="cs-CZ" sz="2200" dirty="0" err="1">
                <a:latin typeface="Arial" panose="020B0604020202020204" pitchFamily="34" charset="0"/>
              </a:rPr>
              <a:t>or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has a significant share of the market).</a:t>
            </a:r>
            <a:endParaRPr lang="en-US" altLang="cs-CZ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9672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MONOPOLISTIC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873203"/>
            <a:ext cx="847725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Firm has a monopoly over its production and demand curve for production is highly elastic, because other companies offer substitutes.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 the short </a:t>
            </a:r>
            <a:r>
              <a:rPr lang="cs-CZ" altLang="cs-CZ" sz="2200" b="1" dirty="0">
                <a:latin typeface="Arial" panose="020B0604020202020204" pitchFamily="34" charset="0"/>
              </a:rPr>
              <a:t>run </a:t>
            </a:r>
            <a:r>
              <a:rPr lang="cs-CZ" altLang="cs-CZ" sz="2200" dirty="0">
                <a:latin typeface="Arial" panose="020B0604020202020204" pitchFamily="34" charset="0"/>
              </a:rPr>
              <a:t>- </a:t>
            </a: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can realize monopoly profits - the slope of the demand curve.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 the long run</a:t>
            </a:r>
            <a:r>
              <a:rPr lang="en-US" altLang="cs-CZ" sz="2200" dirty="0">
                <a:latin typeface="Arial" panose="020B0604020202020204" pitchFamily="34" charset="0"/>
              </a:rPr>
              <a:t>, however, this monopoly profit is compressed to zero due to movement between industries. Monopoly profits attract competition and demand for 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's production drops. New companies are coming into the industry until the monopoly profit is zero.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0973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523755" y="1086485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MONOPOLISTIC COMPETITION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41" y="2283242"/>
            <a:ext cx="8811118" cy="330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2056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REVENUES, COSTS AND PROFIT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42106" y="2930398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THANK YOU FOR YOUR ATTENTION…</a:t>
            </a:r>
          </a:p>
        </p:txBody>
      </p:sp>
    </p:spTree>
    <p:extLst>
      <p:ext uri="{BB962C8B-B14F-4D97-AF65-F5344CB8AC3E}">
        <p14:creationId xmlns:p14="http://schemas.microsoft.com/office/powerpoint/2010/main" val="4064774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IMPERFECT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can affect the market price (the rate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price influencing depends on the specific form of competition).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Because of the </a:t>
            </a:r>
            <a:r>
              <a:rPr lang="cs-CZ" altLang="cs-CZ" sz="2000" dirty="0" err="1">
                <a:latin typeface="Arial" panose="020B0604020202020204" pitchFamily="34" charset="0"/>
              </a:rPr>
              <a:t>form</a:t>
            </a:r>
            <a:r>
              <a:rPr lang="en-US" altLang="cs-CZ" sz="2000" dirty="0">
                <a:latin typeface="Arial" panose="020B0604020202020204" pitchFamily="34" charset="0"/>
              </a:rPr>
              <a:t>'s product differs from those of other companies, the company can set its price.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Imperfect competition - a market in which is one seller (the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), which may affect the market price.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Deciding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imperfectly competitive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is more inclusive - to select the optimal production volume, determine the price, ...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77451" y="720725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INDIVIDUAL DEMAND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2"/>
          <a:srcRect r="6645" b="7871"/>
          <a:stretch/>
        </p:blipFill>
        <p:spPr>
          <a:xfrm>
            <a:off x="241099" y="1831068"/>
            <a:ext cx="8501354" cy="312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237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>
                <a:latin typeface="Arial" panose="020B0604020202020204" pitchFamily="34" charset="0"/>
              </a:rPr>
              <a:t>MAIN CAUSES OF IMPERFECT COMPETITION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707762"/>
            <a:ext cx="8477250" cy="335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Cost conditions - in the form of so-called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b="1" dirty="0">
                <a:latin typeface="Arial" panose="020B0604020202020204" pitchFamily="34" charset="0"/>
              </a:rPr>
              <a:t>e</a:t>
            </a:r>
            <a:r>
              <a:rPr lang="en-US" altLang="cs-CZ" sz="2200" b="1" dirty="0" err="1">
                <a:latin typeface="Arial" panose="020B0604020202020204" pitchFamily="34" charset="0"/>
              </a:rPr>
              <a:t>conomies</a:t>
            </a:r>
            <a:r>
              <a:rPr lang="en-US" altLang="cs-CZ" sz="2200" b="1" dirty="0">
                <a:latin typeface="Arial" panose="020B0604020202020204" pitchFamily="34" charset="0"/>
              </a:rPr>
              <a:t> of scale</a:t>
            </a:r>
            <a:r>
              <a:rPr lang="en-US" altLang="cs-CZ" sz="2200" dirty="0">
                <a:latin typeface="Arial" panose="020B0604020202020204" pitchFamily="34" charset="0"/>
              </a:rPr>
              <a:t>. In the production of large volumes of production costs </a:t>
            </a:r>
            <a:r>
              <a:rPr lang="cs-CZ" altLang="cs-CZ" sz="2200" dirty="0">
                <a:latin typeface="Arial" panose="020B0604020202020204" pitchFamily="34" charset="0"/>
              </a:rPr>
              <a:t>are </a:t>
            </a:r>
            <a:r>
              <a:rPr lang="cs-CZ" altLang="cs-CZ" sz="2200" dirty="0" err="1">
                <a:latin typeface="Arial" panose="020B0604020202020204" pitchFamily="34" charset="0"/>
              </a:rPr>
              <a:t>calculated</a:t>
            </a:r>
            <a:r>
              <a:rPr lang="cs-CZ" altLang="cs-CZ" sz="2200" dirty="0">
                <a:latin typeface="Arial" panose="020B0604020202020204" pitchFamily="34" charset="0"/>
              </a:rPr>
              <a:t> to </a:t>
            </a:r>
            <a:r>
              <a:rPr lang="en-US" altLang="cs-CZ" sz="2200" dirty="0">
                <a:latin typeface="Arial" panose="020B0604020202020204" pitchFamily="34" charset="0"/>
              </a:rPr>
              <a:t>a larger number of products = average costs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en-US" altLang="cs-CZ" sz="2200" dirty="0">
                <a:latin typeface="Arial" panose="020B0604020202020204" pitchFamily="34" charset="0"/>
              </a:rPr>
              <a:t> growth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production </a:t>
            </a:r>
            <a:r>
              <a:rPr lang="en-US" altLang="cs-CZ" sz="2200" dirty="0" err="1">
                <a:latin typeface="Arial" panose="020B0604020202020204" pitchFamily="34" charset="0"/>
              </a:rPr>
              <a:t>declin</a:t>
            </a:r>
            <a:r>
              <a:rPr lang="cs-CZ" altLang="cs-CZ" sz="2200" dirty="0">
                <a:latin typeface="Arial" panose="020B0604020202020204" pitchFamily="34" charset="0"/>
              </a:rPr>
              <a:t>e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Barriers </a:t>
            </a:r>
            <a:r>
              <a:rPr lang="cs-CZ" altLang="cs-CZ" sz="2200" b="1" dirty="0" err="1">
                <a:latin typeface="Arial" panose="020B0604020202020204" pitchFamily="34" charset="0"/>
              </a:rPr>
              <a:t>of</a:t>
            </a:r>
            <a:r>
              <a:rPr lang="en-US" altLang="cs-CZ" sz="2200" b="1" dirty="0">
                <a:latin typeface="Arial" panose="020B0604020202020204" pitchFamily="34" charset="0"/>
              </a:rPr>
              <a:t> competition: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Legal restrictions </a:t>
            </a:r>
            <a:r>
              <a:rPr lang="en-US" altLang="cs-CZ" sz="2000" dirty="0">
                <a:latin typeface="Arial" panose="020B0604020202020204" pitchFamily="34" charset="0"/>
              </a:rPr>
              <a:t>- trademark, patent, copyright, ... gives owners exclusive rights to produce the product.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Product differentiation </a:t>
            </a:r>
            <a:r>
              <a:rPr lang="en-US" altLang="cs-CZ" sz="2000" dirty="0">
                <a:latin typeface="Arial" panose="020B0604020202020204" pitchFamily="34" charset="0"/>
              </a:rPr>
              <a:t>- each producer comes to market with a production that differs from that of the competition.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591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OTHER FACTORS</a:t>
            </a:r>
            <a:r>
              <a:rPr lang="en-US" altLang="cs-CZ" sz="2400" b="1" dirty="0">
                <a:latin typeface="Arial" panose="020B0604020202020204" pitchFamily="34" charset="0"/>
              </a:rPr>
              <a:t> OF IMPERFECT COMPETITION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707762"/>
            <a:ext cx="847725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Lack of awareness of market actors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Ownership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 important production factor </a:t>
            </a:r>
            <a:r>
              <a:rPr lang="cs-CZ" altLang="cs-CZ" sz="2200" dirty="0">
                <a:latin typeface="Arial" panose="020B0604020202020204" pitchFamily="34" charset="0"/>
              </a:rPr>
              <a:t>„</a:t>
            </a:r>
            <a:r>
              <a:rPr lang="en-US" altLang="cs-CZ" sz="2200" dirty="0">
                <a:latin typeface="Arial" panose="020B0604020202020204" pitchFamily="34" charset="0"/>
              </a:rPr>
              <a:t>in the hands</a:t>
            </a:r>
            <a:r>
              <a:rPr lang="cs-CZ" altLang="cs-CZ" sz="2200" dirty="0">
                <a:latin typeface="Arial" panose="020B0604020202020204" pitchFamily="34" charset="0"/>
              </a:rPr>
              <a:t>“</a:t>
            </a:r>
            <a:r>
              <a:rPr lang="en-US" altLang="cs-CZ" sz="2200" dirty="0">
                <a:latin typeface="Arial" panose="020B0604020202020204" pitchFamily="34" charset="0"/>
              </a:rPr>
              <a:t> of one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State intervention in the market mechanism (price regulation)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Political circumstances (the emergence of OPEC - the </a:t>
            </a:r>
            <a:r>
              <a:rPr lang="en-US" altLang="cs-CZ" sz="2200" dirty="0" err="1">
                <a:latin typeface="Arial" panose="020B0604020202020204" pitchFamily="34" charset="0"/>
              </a:rPr>
              <a:t>Organisation</a:t>
            </a:r>
            <a:r>
              <a:rPr lang="en-US" altLang="cs-CZ" sz="2200" dirty="0">
                <a:latin typeface="Arial" panose="020B0604020202020204" pitchFamily="34" charset="0"/>
              </a:rPr>
              <a:t> of Petrol Exporting Countries)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409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REVENUES IN IMPERFECT COMPETITION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1627632"/>
            <a:ext cx="3823564" cy="4645152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TOTAL REVENUES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>
                <a:latin typeface="Arial" panose="020B0604020202020204" pitchFamily="34" charset="0"/>
              </a:rPr>
              <a:t>MARGINAL AND AVERAGE REVENUES</a:t>
            </a:r>
            <a:endParaRPr lang="en-GB" dirty="0"/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68900" y="1632744"/>
            <a:ext cx="3152140" cy="5133931"/>
          </a:xfrm>
          <a:prstGeom prst="rect">
            <a:avLst/>
          </a:prstGeom>
        </p:spPr>
      </p:pic>
      <p:sp>
        <p:nvSpPr>
          <p:cNvPr id="6" name="Šipka doprava 5"/>
          <p:cNvSpPr/>
          <p:nvPr/>
        </p:nvSpPr>
        <p:spPr>
          <a:xfrm>
            <a:off x="4070261" y="258119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6876" y="5221200"/>
            <a:ext cx="1012024" cy="54868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TOTAL REVENUES IN</a:t>
            </a:r>
            <a:r>
              <a:rPr lang="en-US" altLang="cs-CZ" sz="2400" b="1" dirty="0">
                <a:latin typeface="Arial" panose="020B0604020202020204" pitchFamily="34" charset="0"/>
              </a:rPr>
              <a:t> IMPERFECT COMPETITION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707762"/>
            <a:ext cx="8477250" cy="410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total </a:t>
            </a:r>
            <a:r>
              <a:rPr lang="cs-CZ" altLang="cs-CZ" sz="2200" dirty="0" err="1">
                <a:latin typeface="Arial" panose="020B0604020202020204" pitchFamily="34" charset="0"/>
              </a:rPr>
              <a:t>quantity</a:t>
            </a:r>
            <a:r>
              <a:rPr lang="en-US" altLang="cs-CZ" sz="2200" dirty="0">
                <a:latin typeface="Arial" panose="020B0604020202020204" pitchFamily="34" charset="0"/>
              </a:rPr>
              <a:t> of production is obtained from the equation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TR = P.Q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Total revenue</a:t>
            </a: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>
                <a:latin typeface="Arial" panose="020B0604020202020204" pitchFamily="34" charset="0"/>
              </a:rPr>
              <a:t> may rise or fall (depending on the elasticity of demand for </a:t>
            </a:r>
            <a:r>
              <a:rPr lang="cs-CZ" altLang="cs-CZ" sz="2200" dirty="0" err="1">
                <a:latin typeface="Arial" panose="020B0604020202020204" pitchFamily="34" charset="0"/>
              </a:rPr>
              <a:t>firm´s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production).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Demand is elastic </a:t>
            </a:r>
            <a:r>
              <a:rPr lang="en-US" altLang="cs-CZ" sz="2000" dirty="0">
                <a:latin typeface="Arial" panose="020B0604020202020204" pitchFamily="34" charset="0"/>
              </a:rPr>
              <a:t>- percentage growth in the </a:t>
            </a:r>
            <a:r>
              <a:rPr lang="cs-CZ" altLang="cs-CZ" sz="2000" dirty="0" err="1">
                <a:latin typeface="Arial" panose="020B0604020202020204" pitchFamily="34" charset="0"/>
              </a:rPr>
              <a:t>quantity</a:t>
            </a:r>
            <a:r>
              <a:rPr lang="en-US" altLang="cs-CZ" sz="2000" dirty="0">
                <a:latin typeface="Arial" panose="020B0604020202020204" pitchFamily="34" charset="0"/>
              </a:rPr>
              <a:t> of </a:t>
            </a:r>
            <a:r>
              <a:rPr lang="en-US" altLang="cs-CZ" sz="2000" dirty="0" err="1">
                <a:latin typeface="Arial" panose="020B0604020202020204" pitchFamily="34" charset="0"/>
              </a:rPr>
              <a:t>soldproduction</a:t>
            </a:r>
            <a:r>
              <a:rPr lang="en-US" altLang="cs-CZ" sz="2000" dirty="0">
                <a:latin typeface="Arial" panose="020B0604020202020204" pitchFamily="34" charset="0"/>
              </a:rPr>
              <a:t> is greater than the percentage decrease in prices, so although price </a:t>
            </a:r>
            <a:r>
              <a:rPr lang="en-US" altLang="cs-CZ" sz="2000" dirty="0" err="1">
                <a:latin typeface="Arial" panose="020B0604020202020204" pitchFamily="34" charset="0"/>
              </a:rPr>
              <a:t>dec</a:t>
            </a:r>
            <a:r>
              <a:rPr lang="cs-CZ" altLang="cs-CZ" sz="2000" dirty="0" err="1">
                <a:latin typeface="Arial" panose="020B0604020202020204" pitchFamily="34" charset="0"/>
              </a:rPr>
              <a:t>rease</a:t>
            </a:r>
            <a:r>
              <a:rPr lang="en-US" altLang="cs-CZ" sz="2000" dirty="0">
                <a:latin typeface="Arial" panose="020B0604020202020204" pitchFamily="34" charset="0"/>
              </a:rPr>
              <a:t>s, the total income grows.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endParaRPr lang="en-US" altLang="cs-CZ" sz="9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Demand is inelastic </a:t>
            </a:r>
            <a:r>
              <a:rPr lang="en-US" altLang="cs-CZ" sz="2000" dirty="0">
                <a:latin typeface="Arial" panose="020B0604020202020204" pitchFamily="34" charset="0"/>
              </a:rPr>
              <a:t>- percentage growth in the </a:t>
            </a:r>
            <a:r>
              <a:rPr lang="cs-CZ" altLang="cs-CZ" sz="2000" dirty="0" err="1">
                <a:latin typeface="Arial" panose="020B0604020202020204" pitchFamily="34" charset="0"/>
              </a:rPr>
              <a:t>quantity</a:t>
            </a:r>
            <a:r>
              <a:rPr lang="en-US" altLang="cs-CZ" sz="2000" dirty="0">
                <a:latin typeface="Arial" panose="020B0604020202020204" pitchFamily="34" charset="0"/>
              </a:rPr>
              <a:t> of sold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production is less than the percentage decrease in prices, if the </a:t>
            </a:r>
            <a:r>
              <a:rPr lang="cs-CZ" altLang="cs-CZ" sz="2000" dirty="0" err="1">
                <a:latin typeface="Arial" panose="020B0604020202020204" pitchFamily="34" charset="0"/>
              </a:rPr>
              <a:t>firm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reduces</a:t>
            </a:r>
            <a:r>
              <a:rPr lang="en-US" altLang="cs-CZ" sz="2000" dirty="0">
                <a:latin typeface="Arial" panose="020B0604020202020204" pitchFamily="34" charset="0"/>
              </a:rPr>
              <a:t> the </a:t>
            </a:r>
            <a:r>
              <a:rPr lang="cs-CZ" altLang="cs-CZ" sz="2000" dirty="0" err="1">
                <a:latin typeface="Arial" panose="020B0604020202020204" pitchFamily="34" charset="0"/>
              </a:rPr>
              <a:t>price</a:t>
            </a:r>
            <a:r>
              <a:rPr lang="en-US" altLang="cs-CZ" sz="2000" dirty="0">
                <a:latin typeface="Arial" panose="020B0604020202020204" pitchFamily="34" charset="0"/>
              </a:rPr>
              <a:t>, its total income is de</a:t>
            </a:r>
            <a:r>
              <a:rPr lang="cs-CZ" altLang="cs-CZ" sz="2000" dirty="0" err="1">
                <a:latin typeface="Arial" panose="020B0604020202020204" pitchFamily="34" charset="0"/>
              </a:rPr>
              <a:t>creas</a:t>
            </a:r>
            <a:r>
              <a:rPr lang="en-US" altLang="cs-CZ" sz="2000" dirty="0" err="1">
                <a:latin typeface="Arial" panose="020B0604020202020204" pitchFamily="34" charset="0"/>
              </a:rPr>
              <a:t>ing</a:t>
            </a:r>
            <a:r>
              <a:rPr lang="en-US" altLang="cs-CZ" sz="2000" dirty="0">
                <a:latin typeface="Arial" panose="020B0604020202020204" pitchFamily="34" charset="0"/>
              </a:rPr>
              <a:t>.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0535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1027</TotalTime>
  <Words>1842</Words>
  <Application>Microsoft Office PowerPoint</Application>
  <PresentationFormat>Předvádění na obrazovce (4:3)</PresentationFormat>
  <Paragraphs>285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Cambria Math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Ingrid Majerová</cp:lastModifiedBy>
  <cp:revision>165</cp:revision>
  <dcterms:created xsi:type="dcterms:W3CDTF">2016-03-17T12:08:01Z</dcterms:created>
  <dcterms:modified xsi:type="dcterms:W3CDTF">2023-09-13T10:33:07Z</dcterms:modified>
</cp:coreProperties>
</file>